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10" r:id="rId16"/>
    <p:sldId id="317" r:id="rId17"/>
    <p:sldId id="322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7AA43-477C-4DD3-89C1-55645CF80C14}">
          <p14:sldIdLst>
            <p14:sldId id="256"/>
            <p14:sldId id="257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ables" id="{9DFB01CA-BE79-4940-B380-024B483BACBC}">
          <p14:sldIdLst>
            <p14:sldId id="310"/>
            <p14:sldId id="31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758"/>
    <a:srgbClr val="191D34"/>
    <a:srgbClr val="FF00FF"/>
    <a:srgbClr val="5DCEAF"/>
    <a:srgbClr val="B4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4" autoAdjust="0"/>
    <p:restoredTop sz="81342" autoAdjust="0"/>
  </p:normalViewPr>
  <p:slideViewPr>
    <p:cSldViewPr showGuides="1">
      <p:cViewPr varScale="1">
        <p:scale>
          <a:sx n="56" d="100"/>
          <a:sy n="56" d="100"/>
        </p:scale>
        <p:origin x="312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We’ve spent a fair amount of time talking about transformations in general, but I want to spend a little time talking about rotations in particular, as they can be one of the trickier aspects of 3D graphics.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5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6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2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might seem like a weird way to represent anything, but it actually has some important benefits: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3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of these attributes are pretty self-evident, but others, such as the interpolation, will need a little more explanation – which is the subject of the final part of this </a:t>
            </a:r>
            <a:r>
              <a:rPr lang="en-GB"/>
              <a:t>week’s lecture.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 result, people have devised a variety of different ways of representing them; we’ll take a look at the most common, and compare their various quirks and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7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start by considering the method of representing rotations that we’ve been using so far, which is the matrix, and for rotations it looks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8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matrices has a few advantages,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4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 have your own local space, with the y axis pointing vertically up through your head. Hold your left arm out to your side – that’s your x-axis – and put your right arm straight in front of you to be z; you are now a right-handed coordinate system. Now rotate 90 degrees to the left (about your y-axis) and then bend forwards at 45 degrees to rotate your torso about the your x-axis. Remember what position you’re in and return to your starting position. This time, bend forwards 45 degrees, and now try rotating about your y axis – bearing in mind that it’s still sticking straight out of your head, roughly parallel to your spine! You’ll have to twist a bit, but don’t hurt yourself…  you should be in quite a different configuration from where you ended up the first time, so you can see how much different it makes to apply even just 2 rotations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7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7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9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3838" indent="-223838">
              <a:buClr>
                <a:schemeClr val="tx2"/>
              </a:buClr>
              <a:buFont typeface="Wingdings" panose="05000000000000000000" pitchFamily="2" charset="2"/>
              <a:buChar char="§"/>
              <a:defRPr sz="3200"/>
            </a:lvl1pPr>
            <a:lvl2pPr>
              <a:buClr>
                <a:schemeClr val="tx2"/>
              </a:buClr>
              <a:defRPr sz="2600"/>
            </a:lvl2pPr>
            <a:lvl3pPr marL="682625" indent="-219075">
              <a:buClr>
                <a:schemeClr val="tx2"/>
              </a:buClr>
              <a:buFont typeface="Arial Nova" panose="020B0504020202020204" pitchFamily="34" charset="0"/>
              <a:buChar char="–"/>
              <a:defRPr sz="2400"/>
            </a:lvl3pPr>
            <a:lvl4pPr>
              <a:defRPr sz="20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EulersRotationTheore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Axis%E2%80%93angle_represent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382760/composition-of-two-axis-angle-rota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demonstrations.wolfram.com/EulerAngles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Canonic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498169/dealing-with-angle-wrap-in-c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zc8b2Jo7m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3FF27D-8B09-48BD-AD91-0333271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1964649"/>
            <a:ext cx="8352928" cy="2420833"/>
          </a:xfrm>
        </p:spPr>
        <p:txBody>
          <a:bodyPr>
            <a:noAutofit/>
          </a:bodyPr>
          <a:lstStyle/>
          <a:p>
            <a:r>
              <a:rPr lang="en-US" sz="4800" i="1" dirty="0"/>
              <a:t>Week 8: 3D Geometry II</a:t>
            </a:r>
            <a:br>
              <a:rPr lang="en-US" sz="4800" dirty="0"/>
            </a:br>
            <a:r>
              <a:rPr lang="en-US" sz="4800" b="1" dirty="0"/>
              <a:t>Part 3: More about rotations</a:t>
            </a:r>
            <a:endParaRPr lang="en-US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430B-4FE9-4859-9646-EE0A433F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04" y="4385482"/>
            <a:ext cx="6480720" cy="1405101"/>
          </a:xfrm>
        </p:spPr>
        <p:txBody>
          <a:bodyPr>
            <a:normAutofit/>
          </a:bodyPr>
          <a:lstStyle/>
          <a:p>
            <a:r>
              <a:rPr lang="en-US" cap="none" spc="0" dirty="0">
                <a:solidFill>
                  <a:schemeClr val="accent4"/>
                </a:solidFill>
              </a:rPr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35815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17B-063F-4CE8-BF7E-59810DD9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Euler angles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23083F3-E735-4904-83A6-FD87C1E5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9456" y="2132856"/>
            <a:ext cx="1015365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2BCCCA-743E-4F43-A50C-65157A3C1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2151906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F05529-F571-4803-9D25-288DF8AF4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2151906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1FBFFE-4246-4953-9AEC-6958E187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2518619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D7C1C70-530C-4598-B982-4B9C65F3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2518619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66AEC90-7798-43E9-8EE7-C48F98F28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3423494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412549C-1873-4C70-98C7-67A502AA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3423494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B0FE3F1-B862-4A77-A548-0CBF804E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4056906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F78A0D3-56D8-4B61-91C2-BF7EEB98E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4056906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5256E9C-310B-4A18-A8B3-FED9D5251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4960194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87FC493-5618-4288-A6B8-3ABC24BCD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4960194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6D2F986A-1888-443C-B614-779E01C8A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171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0599968-2525-47A6-83DB-F84E732A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2518619"/>
            <a:ext cx="1013460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35283754-A0F3-499F-A71F-7C8E909C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34234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3C2BFAB-CE95-4529-8228-E367C83E6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4056906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0E7EF8BC-092F-4827-8D9F-0EBA8C11B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49601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4F05D83-AEFF-4BD9-BC33-7CEBAA28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218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23A57135-185C-45F5-A7BC-406B45549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6123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F6EDED4-4EAF-47BF-861E-C04BC34B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2151906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52B0B-7EF4-4542-AABD-B3C2224E2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56840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B8B15D87-6C72-4A3F-8B10-289631FFF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2193181"/>
            <a:ext cx="490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Pros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B82443B-B1FE-44FE-9730-6EBB5A414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2193181"/>
            <a:ext cx="559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83A9A254-A7EA-42DC-8C58-09CE44FB5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2559894"/>
            <a:ext cx="29057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More intuitive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visualise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(?)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56B72A5-09D1-4B96-8DDA-E85C0F605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2559894"/>
            <a:ext cx="49323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representation for a given orientation is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Angles are cyclical; not mutually independent</a:t>
            </a:r>
            <a:endParaRPr lang="en-US" altLang="en-US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D78595F3-FFD1-4677-88CE-17E17609B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2" y="3466356"/>
            <a:ext cx="49672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Smallest possible representation – no wasted space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D2A938CC-47D3-4D60-A752-414276BD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3466356"/>
            <a:ext cx="27579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Interpolation is problematic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Gimbal 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FFFEC514-52B9-4982-AE5B-5D23EA696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4096594"/>
            <a:ext cx="49609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 be compressed if necessary: angle values are larger than the sine/cosine values stored in matrices, so require less precision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id="{4CDF39FF-7F40-40A5-A195-6C14D6FAA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5001469"/>
            <a:ext cx="494030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Any set of three numbers is valid (will produce a valid rotation)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C6CB904C-B5BE-4216-AD99-EA0DA8EB5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483" y="4087068"/>
            <a:ext cx="4103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Need to be converted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to matrices to use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2F9C-2FDB-41AC-ACA7-C3C09CAE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alternative: axis +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A53BF-D940-4633-AF3A-C63B327DC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4999"/>
                <a:ext cx="9134391" cy="4692353"/>
              </a:xfrm>
            </p:spPr>
            <p:txBody>
              <a:bodyPr>
                <a:normAutofit/>
              </a:bodyPr>
              <a:lstStyle/>
              <a:p>
                <a:r>
                  <a:rPr lang="en-GB" sz="2800" b="1" dirty="0">
                    <a:hlinkClick r:id="rId3"/>
                  </a:rPr>
                  <a:t>Euler’s rotation theorem</a:t>
                </a:r>
                <a:r>
                  <a:rPr lang="en-GB" sz="2800" dirty="0"/>
                  <a:t>: any 3D angular displacement can be accomplished by a </a:t>
                </a:r>
                <a:r>
                  <a:rPr lang="en-GB" sz="2800" dirty="0">
                    <a:solidFill>
                      <a:schemeClr val="accent4"/>
                    </a:solidFill>
                  </a:rPr>
                  <a:t>single rotation</a:t>
                </a:r>
                <a:r>
                  <a:rPr lang="en-GB" sz="2800" dirty="0"/>
                  <a:t> through an angle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800" dirty="0"/>
                  <a:t> about a </a:t>
                </a:r>
                <a:r>
                  <a:rPr lang="en-GB" sz="2800" dirty="0">
                    <a:solidFill>
                      <a:schemeClr val="accent4"/>
                    </a:solidFill>
                  </a:rPr>
                  <a:t>carefully chosen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endParaRPr lang="en-GB" sz="2800" dirty="0"/>
              </a:p>
              <a:p>
                <a:r>
                  <a:rPr lang="en-GB" sz="2800" dirty="0">
                    <a:hlinkClick r:id="rId4"/>
                  </a:rPr>
                  <a:t>Axis-angle form</a:t>
                </a:r>
                <a:r>
                  <a:rPr lang="en-GB" sz="2800" dirty="0"/>
                  <a:t> uses these values directly</a:t>
                </a:r>
              </a:p>
              <a:p>
                <a:pPr lvl="1"/>
                <a:r>
                  <a:rPr lang="en-GB" dirty="0"/>
                  <a:t>Encodes a 3D rotation in 4 values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To apply to a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b="1" dirty="0"/>
                  <a:t>, </a:t>
                </a:r>
                <a:r>
                  <a:rPr lang="en-GB" dirty="0"/>
                  <a:t>either:</a:t>
                </a:r>
              </a:p>
              <a:p>
                <a:pPr lvl="2"/>
                <a:r>
                  <a:rPr lang="en-GB" dirty="0"/>
                  <a:t>Convert to a matrix, or</a:t>
                </a:r>
              </a:p>
              <a:p>
                <a:pPr lvl="2"/>
                <a:r>
                  <a:rPr lang="en-GB" dirty="0"/>
                  <a:t>Use Rodrigues’ formula: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fun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A53BF-D940-4633-AF3A-C63B327DC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4999"/>
                <a:ext cx="9134391" cy="4692353"/>
              </a:xfrm>
              <a:blipFill>
                <a:blip r:embed="rId5"/>
                <a:stretch>
                  <a:fillRect l="-1202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17B-063F-4CE8-BF7E-59810DD9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axis-angle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23083F3-E735-4904-83A6-FD87C1E5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9456" y="2132856"/>
            <a:ext cx="1015365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2BCCCA-743E-4F43-A50C-65157A3C1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2151906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F05529-F571-4803-9D25-288DF8AF4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2151906"/>
            <a:ext cx="5060953" cy="366713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1FBFFE-4246-4953-9AEC-6958E187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2518619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D7C1C70-530C-4598-B982-4B9C65F3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2518619"/>
            <a:ext cx="5060953" cy="9048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66AEC90-7798-43E9-8EE7-C48F98F28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3423494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412549C-1873-4C70-98C7-67A502AA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3423494"/>
            <a:ext cx="5060953" cy="63341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B0FE3F1-B862-4A77-A548-0CBF804E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4056906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F78A0D3-56D8-4B61-91C2-BF7EEB98E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4056906"/>
            <a:ext cx="5060953" cy="9032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5256E9C-310B-4A18-A8B3-FED9D5251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18" y="4960194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87FC493-5618-4288-A6B8-3ABC24BCD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171" y="4960194"/>
            <a:ext cx="5060953" cy="72390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6D2F986A-1888-443C-B614-779E01C8A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171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0599968-2525-47A6-83DB-F84E732A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2518619"/>
            <a:ext cx="1013460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35283754-A0F3-499F-A71F-7C8E909C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34234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3C2BFAB-CE95-4529-8228-E367C83E6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4056906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0E7EF8BC-092F-4827-8D9F-0EBA8C11B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49601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4F05D83-AEFF-4BD9-BC33-7CEBAA28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218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23A57135-185C-45F5-A7BC-406B45549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6123" y="2145556"/>
            <a:ext cx="0" cy="35448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F6EDED4-4EAF-47BF-861E-C04BC34B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2151906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52B0B-7EF4-4542-AABD-B3C2224E2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868" y="5684094"/>
            <a:ext cx="1013460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B8B15D87-6C72-4A3F-8B10-289631FFF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2193181"/>
            <a:ext cx="490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Pros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B82443B-B1FE-44FE-9730-6EBB5A414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2193181"/>
            <a:ext cx="559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83A9A254-A7EA-42DC-8C58-09CE44FB5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2559894"/>
            <a:ext cx="25302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Most intuitive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visualise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56B72A5-09D1-4B96-8DDA-E85C0F605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2559894"/>
            <a:ext cx="49323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Discontinuities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at </a:t>
            </a:r>
            <a:r>
              <a:rPr lang="en-GB" dirty="0">
                <a:solidFill>
                  <a:schemeClr val="bg1"/>
                </a:solidFill>
              </a:rPr>
              <a:t>0° and 180° - axis jumps suddenly for small change in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D78595F3-FFD1-4677-88CE-17E17609B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2" y="3466356"/>
            <a:ext cx="4967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Relatively small representation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(4 values)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D2A938CC-47D3-4D60-A752-414276BD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833" y="3466356"/>
            <a:ext cx="32950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Cannot apply directly to a vector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FFFEC514-52B9-4982-AE5B-5D23EA696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4096594"/>
            <a:ext cx="496094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 be compressed if necessary: angle values are larger than the sine/cosine values stored in matrices, so require less precision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id="{4CDF39FF-7F40-40A5-A195-6C14D6FAA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1" y="5001469"/>
            <a:ext cx="49403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Any axis/angle combination is valid (will produce a valid rotation)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C6CB904C-B5BE-4216-AD99-EA0DA8EB5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483" y="4087068"/>
            <a:ext cx="3997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Cannot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hlinkClick r:id="rId3"/>
              </a:rPr>
              <a:t>combine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two rotations directly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7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797A-7DF6-44BF-9055-653ED75E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alternative: quaternions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FDF05-9623-4AEF-AA13-E7A2B38B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Encode the axis and angle of rotation as a </a:t>
                </a:r>
                <a:r>
                  <a:rPr lang="en-GB" dirty="0">
                    <a:solidFill>
                      <a:schemeClr val="accent4"/>
                    </a:solidFill>
                  </a:rPr>
                  <a:t>scalar</a:t>
                </a:r>
                <a:r>
                  <a:rPr lang="en-GB" dirty="0"/>
                  <a:t> component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a </a:t>
                </a:r>
                <a:r>
                  <a:rPr lang="en-GB" dirty="0">
                    <a:solidFill>
                      <a:schemeClr val="accent4"/>
                    </a:solidFill>
                  </a:rPr>
                  <a:t>3D vector</a:t>
                </a:r>
                <a:r>
                  <a:rPr lang="en-GB" dirty="0"/>
                  <a:t> component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GB" b="1" i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box>
                                    <m:boxPr>
                                      <m:ctrlPr>
                                        <a:rPr lang="en-GB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box>
                                    <m:boxPr>
                                      <m:ctrlPr>
                                        <a:rPr lang="en-GB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func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Not to be confused with axis-angle, or homogeneous coordinates!</a:t>
                </a:r>
              </a:p>
              <a:p>
                <a:pPr lvl="1"/>
                <a:r>
                  <a:rPr lang="en-GB" dirty="0"/>
                  <a:t>Row and column formats are interchangeable – they don’t interact with matrices.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FDF05-9623-4AEF-AA13-E7A2B38B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5" t="-2959" r="-12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7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C18B-2A8E-4B3C-A073-DC72AC66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quaternions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9608810-6AFD-4E7C-A84A-662F6AD3E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21159" y="2132856"/>
            <a:ext cx="1010761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E64BE-C046-4CF6-BD96-757BC352B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" y="2151906"/>
            <a:ext cx="5037137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FF7537-CD15-4D28-A821-37F4745F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59" y="2151906"/>
            <a:ext cx="5038725" cy="3651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A686F37-A18F-48C5-A87B-F42DF86D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" y="2517031"/>
            <a:ext cx="5037137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8B3934C-2123-4300-9594-1259D7FD2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59" y="2517031"/>
            <a:ext cx="5038725" cy="900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61E1C42-92B5-4C2C-8EDA-4BF068B0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" y="3417143"/>
            <a:ext cx="5037137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1D9F112-6148-4622-9AC0-86828D0D1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59" y="3417143"/>
            <a:ext cx="5038725" cy="63023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C31560F-6ECB-45AD-934C-C4187FC5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" y="4072781"/>
            <a:ext cx="5037137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24EC95-4444-48A0-A13F-33534BC5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59" y="4047381"/>
            <a:ext cx="5038725" cy="6302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04C5D19-C268-442C-B405-88776AC5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" y="4677618"/>
            <a:ext cx="5037137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E37FCAC-2775-46CC-AD4E-7DF6B087B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59" y="4677618"/>
            <a:ext cx="5038725" cy="7207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CB19DC2-49B1-41FF-8880-9AD03F9C8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263059" y="2145556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F41C581-B29F-4884-B4E5-60B86A60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72" y="2517031"/>
            <a:ext cx="1008856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96F21D1-E0A3-4922-93EB-18F57F133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72" y="3417143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B164BE6-E6EB-4DE8-B1A3-F0EBD6F53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434" y="4677618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39E0CD1-69FA-46F3-8EA6-0BE97C710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922" y="2145556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8DE55D87-5ADE-4460-8539-41BE0B73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1784" y="2145556"/>
            <a:ext cx="0" cy="32591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CD14BC59-DA0C-47FC-8E80-3F5BFFBE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72" y="2151906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2A0600E5-3B2A-4F2A-9F98-D128FB9AA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72" y="5398343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3D0879F2-4F5C-4627-9A62-6227EAFE4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7" y="2193181"/>
            <a:ext cx="490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Pros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D5E32C0-9D77-4016-992B-6E7B9395A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21" y="2193181"/>
            <a:ext cx="559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Cons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6E1DA5A9-0C9C-4977-B020-5C594630B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7" y="2558306"/>
            <a:ext cx="4219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0000"/>
                </a:solidFill>
              </a:rPr>
              <a:t>Relatively small representation (4 values)</a:t>
            </a:r>
            <a:endParaRPr lang="en-US" alt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F3C4B58A-E9D9-4C94-BFFA-D0E0D922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21" y="2558306"/>
            <a:ext cx="4918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One more value than Euler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Component values do not interpolate smoothly, so harder to compress</a:t>
            </a:r>
            <a:endParaRPr lang="en-US" altLang="en-US" dirty="0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CCC1C28F-7CC4-4DD4-85EA-8EB0EAB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7" y="3458418"/>
            <a:ext cx="491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Only representation that provides smooth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interpolation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DD0E27C2-FC1D-4860-80BD-B10D33868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21" y="3458418"/>
            <a:ext cx="4873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 become invalid (from bad input or rounding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errors)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DAC7BFF5-DBD7-419E-9969-68E0BA9CF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7" y="4088656"/>
            <a:ext cx="33420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Fast concatenation and inversion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BCC21E37-2B0D-40E9-8C71-5849975AA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21" y="4088656"/>
            <a:ext cx="2928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Least intuitive representation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75F3C63A-6D8E-4BDB-AE8B-F6D8B29E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7" y="4718893"/>
            <a:ext cx="4057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Fast conversion to and from matrix 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4C830A9-FE80-4A0A-B585-9E466F743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72" y="4047381"/>
            <a:ext cx="100885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49" y="978740"/>
            <a:ext cx="10585677" cy="1062367"/>
          </a:xfrm>
        </p:spPr>
        <p:txBody>
          <a:bodyPr anchor="b">
            <a:normAutofit/>
          </a:bodyPr>
          <a:lstStyle/>
          <a:p>
            <a:r>
              <a:rPr lang="en-GB" sz="4399" dirty="0"/>
              <a:t>Pros and cons of matrices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87" y="2683070"/>
          <a:ext cx="10274800" cy="39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400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7400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GB" sz="1800" dirty="0"/>
                        <a:t>Pros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r>
                        <a:rPr lang="en-GB" sz="1800" dirty="0"/>
                        <a:t>Explicit/“brute force” representation: can be applied directly to vectors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Take up more memory than is really needed for the information stored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en-GB" sz="1800" dirty="0"/>
                        <a:t>Commonly used by graphics APIs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Not intuitive for humans to use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1828324">
                <a:tc>
                  <a:txBody>
                    <a:bodyPr/>
                    <a:lstStyle/>
                    <a:p>
                      <a:r>
                        <a:rPr lang="en-GB" sz="1800" dirty="0"/>
                        <a:t>Concatenation of multiple transforms in a single matrix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easily be ill-formed: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Scale, skew, reflection or projection matrices aren’t orthogonal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Bad input data, e.g. from mocap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Floating point errors (from successive incremental changes): </a:t>
                      </a:r>
                      <a:r>
                        <a:rPr lang="en-GB" sz="1600" i="1" dirty="0"/>
                        <a:t>matrix creep</a:t>
                      </a:r>
                      <a:r>
                        <a:rPr lang="en-GB" sz="1600" i="0" dirty="0"/>
                        <a:t> requires re-</a:t>
                      </a:r>
                      <a:r>
                        <a:rPr lang="en-GB" sz="1600" i="0" dirty="0" err="1"/>
                        <a:t>orthogonalisation</a:t>
                      </a:r>
                      <a:endParaRPr lang="en-GB" sz="16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1964">
                <a:tc>
                  <a:txBody>
                    <a:bodyPr/>
                    <a:lstStyle/>
                    <a:p>
                      <a:r>
                        <a:rPr lang="en-GB" sz="1800" dirty="0"/>
                        <a:t>The opposite transform is given by the inverse, which is relatively straightforward to compute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49" y="978740"/>
            <a:ext cx="10585677" cy="1062367"/>
          </a:xfrm>
        </p:spPr>
        <p:txBody>
          <a:bodyPr anchor="b">
            <a:normAutofit/>
          </a:bodyPr>
          <a:lstStyle/>
          <a:p>
            <a:r>
              <a:rPr lang="en-GB" sz="4399" dirty="0"/>
              <a:t>Pros and cons of Euler angles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87" y="2683070"/>
          <a:ext cx="10274800" cy="384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400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7400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GB" sz="1800" dirty="0"/>
                        <a:t>Pros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Cons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118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n-lt"/>
                        </a:rPr>
                        <a:t>More intuitive to </a:t>
                      </a:r>
                      <a:r>
                        <a:rPr lang="en-US" altLang="en-US" sz="1800" dirty="0" err="1">
                          <a:latin typeface="+mn-lt"/>
                        </a:rPr>
                        <a:t>visualise</a:t>
                      </a:r>
                      <a:r>
                        <a:rPr lang="en-US" altLang="en-US" sz="1800" dirty="0">
                          <a:latin typeface="+mn-lt"/>
                        </a:rPr>
                        <a:t> (for some people??)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representation for a given orientation is not unique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Angles are cyclical and not mutually independent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Smallest possible representation</a:t>
                      </a:r>
                      <a:r>
                        <a:rPr kumimoji="0" lang="en-US" altLang="en-US" sz="18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no wasted space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Interpolation is problematic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Gimbal lock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914162">
                <a:tc>
                  <a:txBody>
                    <a:bodyPr/>
                    <a:lstStyle/>
                    <a:p>
                      <a:r>
                        <a:rPr lang="en-GB" sz="1800" dirty="0"/>
                        <a:t>Can be compressed if necessary: angle values are larger than the sin/cosine values stored in matrices, so require less precision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1964">
                <a:tc>
                  <a:txBody>
                    <a:bodyPr/>
                    <a:lstStyle/>
                    <a:p>
                      <a:r>
                        <a:rPr lang="en-GB" sz="1800" dirty="0"/>
                        <a:t>Any set of three numbers is valid (will produce a valid rotation)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49" y="978740"/>
            <a:ext cx="10585677" cy="1062367"/>
          </a:xfrm>
        </p:spPr>
        <p:txBody>
          <a:bodyPr anchor="b">
            <a:normAutofit/>
          </a:bodyPr>
          <a:lstStyle/>
          <a:p>
            <a:r>
              <a:rPr lang="en-GB" sz="4399" dirty="0"/>
              <a:t>Pros and cons of quaternions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91EC4E-2542-4AC7-9B73-34D3BBB5A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87" y="2683070"/>
          <a:ext cx="10274800" cy="329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400">
                  <a:extLst>
                    <a:ext uri="{9D8B030D-6E8A-4147-A177-3AD203B41FA5}">
                      <a16:colId xmlns:a16="http://schemas.microsoft.com/office/drawing/2014/main" val="605801810"/>
                    </a:ext>
                  </a:extLst>
                </a:gridCol>
                <a:gridCol w="5137400">
                  <a:extLst>
                    <a:ext uri="{9D8B030D-6E8A-4147-A177-3AD203B41FA5}">
                      <a16:colId xmlns:a16="http://schemas.microsoft.com/office/drawing/2014/main" val="2812015408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GB" sz="1800" dirty="0"/>
                        <a:t>Pros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10557747"/>
                  </a:ext>
                </a:extLst>
              </a:tr>
              <a:tr h="914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Only four values to store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One more than Euler angles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Component values do not interpolate smoothly, so harder to compress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5142751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Only representation that provides smooth interpolation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become invalid (from bad input or rounding errors)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87702851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Fast concatenation and inversion</a:t>
                      </a:r>
                    </a:p>
                    <a:p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Least intuitive representation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20878510"/>
                  </a:ext>
                </a:extLst>
              </a:tr>
              <a:tr h="731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Fast conversion to and from matrix form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374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EB3-9697-4007-8B3E-F763C17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0A9-9315-40B7-8759-E092A579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z="2799" b="1" dirty="0">
                <a:solidFill>
                  <a:schemeClr val="accent4"/>
                </a:solidFill>
              </a:rPr>
              <a:t>Compare </a:t>
            </a:r>
            <a:r>
              <a:rPr lang="en-US" sz="2799" dirty="0"/>
              <a:t>different ways of representing rotations</a:t>
            </a:r>
          </a:p>
          <a:p>
            <a:r>
              <a:rPr lang="en-US" sz="2799" b="1" dirty="0">
                <a:solidFill>
                  <a:schemeClr val="accent4"/>
                </a:solidFill>
              </a:rPr>
              <a:t>Consider </a:t>
            </a:r>
            <a:r>
              <a:rPr lang="en-US" sz="2799" dirty="0"/>
              <a:t>some quirks of rotations in 3D</a:t>
            </a:r>
          </a:p>
          <a:p>
            <a:pPr marL="0" lvl="0" indent="0">
              <a:buNone/>
            </a:pPr>
            <a:endParaRPr lang="en-US" sz="2799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9CBD-2890-4E4A-8584-95DAE751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3D rotation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E7EB7-EE22-4ADC-90E5-34517CC19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4999"/>
                <a:ext cx="9134391" cy="45720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4"/>
                    </a:solidFill>
                  </a:rPr>
                  <a:t>Anticlockwise</a:t>
                </a:r>
                <a:r>
                  <a:rPr lang="en-GB" dirty="0"/>
                  <a:t> rotation in a </a:t>
                </a:r>
                <a:r>
                  <a:rPr lang="en-GB" dirty="0">
                    <a:solidFill>
                      <a:schemeClr val="accent4"/>
                    </a:solidFill>
                  </a:rPr>
                  <a:t>right-handed</a:t>
                </a:r>
                <a:r>
                  <a:rPr lang="en-GB" dirty="0"/>
                  <a:t> coordinate system about: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-axis: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-axis: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E7EB7-EE22-4ADC-90E5-34517CC19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4999"/>
                <a:ext cx="9134391" cy="4572001"/>
              </a:xfrm>
              <a:blipFill>
                <a:blip r:embed="rId3"/>
                <a:stretch>
                  <a:fillRect l="-868" t="-2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9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BB25-2739-4063-9FB5-0139E3E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matrices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E3CA1C4-C319-4980-ACF7-07196C3A0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71464" y="2113806"/>
            <a:ext cx="9953631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F2F1F4-C360-41FA-8D95-52CBE4CC2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26" y="2132856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F51F0D-B5F8-4E86-AE8E-DDFB34493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167" y="2132856"/>
            <a:ext cx="4960941" cy="3587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FF9CF45-CE5B-41C2-A810-0AD12E4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26" y="2491631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99B48E-5925-4A2B-B796-F7EF0F3F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167" y="2491631"/>
            <a:ext cx="4960941" cy="6207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D790F48-8251-46B7-B9CD-1299CCCD4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26" y="3112343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AA5983-9D52-4BEE-A840-B84FBA8EE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167" y="3112343"/>
            <a:ext cx="4960941" cy="36036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8C9CD26-453D-4194-854B-2015001E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26" y="3472706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EA1AA9F-F939-40EF-88FF-8C6B651A9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167" y="3472706"/>
            <a:ext cx="4960941" cy="153511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B100585-7509-42F9-8D3B-B98A68CF6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26" y="5007818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88B24B4-A756-4A80-B09C-E46081231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167" y="5007818"/>
            <a:ext cx="4960941" cy="70961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376EDC6-85F0-4199-87F8-E20A9F952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167" y="2126506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8A6030D-16AD-47BD-9907-61CDB3DE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2491631"/>
            <a:ext cx="9934581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2603BAF-BB55-4B97-81EB-D70562978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3112343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57E79F6-D23A-4C98-8D7A-F642E64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3472706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EF94CB3-1EE7-44FB-A01E-B722E9F9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5007818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F81FBCC-1DDA-40EF-9AC7-71F73EFD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226" y="2126506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471E23BA-8C16-4A2B-BC27-4F001C83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8107" y="2126506"/>
            <a:ext cx="0" cy="359727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45A51830-93F6-414A-B859-E500C9881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2132856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7B1C929D-6F01-416F-962C-0A81284B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876" y="5717431"/>
            <a:ext cx="993458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FA6871EC-E97E-4831-ACD2-604804B5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2175718"/>
            <a:ext cx="490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Pros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747B065-AA09-4B7D-A462-6307C21C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242" y="2175718"/>
            <a:ext cx="559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Cons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C598527B-1C93-4230-A827-B9ECCDCC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2532906"/>
            <a:ext cx="486410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Explicit/“brute force” representation: can be applied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directly to vectors</a:t>
            </a:r>
            <a:endParaRPr lang="en-US" altLang="en-US" dirty="0">
              <a:latin typeface="+mn-lt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AD7FEDF-6C9F-4DF3-8DAD-7211905ED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279801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620CFFA-C88D-4B91-8965-91AC571A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242" y="2532906"/>
            <a:ext cx="48688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Take up more memory than is really needed for the information stored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97864304-AB0D-4251-B673-83CACE82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3155206"/>
            <a:ext cx="34358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Commonly used by graphics APIs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06B17613-FAFA-4430-94DB-04FFB89D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242" y="3155206"/>
            <a:ext cx="3099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Not intuitive for humans to use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DB7473C8-D6E9-4731-9E93-C698D785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3512393"/>
            <a:ext cx="4843466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Concatenation of multiple transforms in a single matrix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EE015E13-CB7B-41C8-BE69-822D45EB8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241" y="3512393"/>
            <a:ext cx="509374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Can easily be ill-formed (sine &amp; cosine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are small)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+mn-lt"/>
              </a:rPr>
              <a:t>Scale, skew, reflection or projection matrices aren’t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+mn-lt"/>
              </a:rPr>
              <a:t>Bad input data, e.g. from mocap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+mn-lt"/>
              </a:rPr>
              <a:t>Floating point errors (from successive changes): </a:t>
            </a:r>
            <a:r>
              <a:rPr lang="en-US" altLang="en-US" sz="1600" i="1" dirty="0">
                <a:solidFill>
                  <a:srgbClr val="000000"/>
                </a:solidFill>
                <a:latin typeface="+mn-lt"/>
              </a:rPr>
              <a:t>matrix creep </a:t>
            </a:r>
            <a:r>
              <a:rPr lang="en-US" altLang="en-US" sz="1600" dirty="0">
                <a:solidFill>
                  <a:srgbClr val="000000"/>
                </a:solidFill>
                <a:latin typeface="+mn-lt"/>
              </a:rPr>
              <a:t>requires re-</a:t>
            </a:r>
            <a:r>
              <a:rPr lang="en-US" altLang="en-US" sz="1600" dirty="0" err="1">
                <a:solidFill>
                  <a:srgbClr val="000000"/>
                </a:solidFill>
                <a:latin typeface="+mn-lt"/>
              </a:rPr>
              <a:t>orthogonalisation</a:t>
            </a:r>
            <a:endParaRPr lang="en-US" altLang="en-US" sz="1600" dirty="0">
              <a:latin typeface="+mn-lt"/>
            </a:endParaRP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885289CD-E9FB-4C1B-B643-FFE63127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14" y="5047506"/>
            <a:ext cx="486410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opposite transform is given by the inverse, which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is relatively straightforward to compute</a:t>
            </a: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B15B-A02F-44A0-9BBC-6BDDBBC2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Alternative: Euler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D8432-144B-44FA-BA5A-E06DFEB5E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4999"/>
                <a:ext cx="9134391" cy="4764361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Define an angular displacement as a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sequence of three rotations </a:t>
                </a:r>
                <a:r>
                  <a:rPr lang="en-GB" sz="2400" dirty="0"/>
                  <a:t>about three mutually perpendicular axes (usually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Can be applied in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any order </a:t>
                </a:r>
                <a:r>
                  <a:rPr lang="en-GB" sz="2400" dirty="0"/>
                  <a:t>– must be specified.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Many variations on conventions/nomenclature, e.g. </a:t>
                </a:r>
                <a:r>
                  <a:rPr lang="en-GB" sz="2400" i="1" dirty="0"/>
                  <a:t>yaw-pitch-roll</a:t>
                </a:r>
                <a:r>
                  <a:rPr lang="en-GB" sz="2400" dirty="0"/>
                  <a:t>, or </a:t>
                </a:r>
                <a:r>
                  <a:rPr lang="en-GB" sz="2400" i="1" dirty="0"/>
                  <a:t>heading-pitch-bank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Rotations occur about the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body (local space) axes</a:t>
                </a:r>
                <a:r>
                  <a:rPr lang="en-GB" sz="2400" dirty="0"/>
                  <a:t>, which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change after each rotation</a:t>
                </a:r>
                <a:r>
                  <a:rPr lang="en-GB" sz="2400" dirty="0"/>
                  <a:t>…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Equivalent to a fixed-axes system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provided that </a:t>
                </a:r>
                <a:r>
                  <a:rPr lang="en-GB" sz="2400" dirty="0"/>
                  <a:t>the rotations are performed in the </a:t>
                </a:r>
                <a:r>
                  <a:rPr lang="en-GB" sz="2400" dirty="0">
                    <a:solidFill>
                      <a:schemeClr val="accent4"/>
                    </a:solidFill>
                  </a:rPr>
                  <a:t>opposite</a:t>
                </a:r>
                <a:r>
                  <a:rPr lang="en-GB" sz="2400" dirty="0"/>
                  <a:t> order.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Original (symmetric) system: first and last rotations are about the same axis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400" dirty="0"/>
                  <a:t>Common order: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000" dirty="0"/>
                  <a:t>First about the vertical axis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000" dirty="0"/>
                  <a:t>Second about the body lateral axis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2000" dirty="0"/>
                  <a:t>Third about the body longitudinal axis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D8432-144B-44FA-BA5A-E06DFEB5E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4999"/>
                <a:ext cx="9134391" cy="4764361"/>
              </a:xfrm>
              <a:blipFill>
                <a:blip r:embed="rId3"/>
                <a:stretch>
                  <a:fillRect l="-601" t="-512" r="-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B5F8-64F5-43FF-9EEF-FE66F68F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 angles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F1DE2-0A77-4136-83DA-62560445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3576" y="2339188"/>
            <a:ext cx="2065199" cy="2613725"/>
            <a:chOff x="1047624" y="2931289"/>
            <a:chExt cx="2065199" cy="2613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152543-8D1E-48BC-9168-70CE1DE6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624" y="2931289"/>
              <a:ext cx="2065199" cy="20728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9C5978-D475-40BD-903D-DB760F27D615}"/>
                </a:ext>
              </a:extLst>
            </p:cNvPr>
            <p:cNvSpPr txBox="1"/>
            <p:nvPr/>
          </p:nvSpPr>
          <p:spPr>
            <a:xfrm>
              <a:off x="1175488" y="5175682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Initial orientation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BC58D-CA6B-4652-BCF3-9EEF47EBC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18010" y="2339188"/>
            <a:ext cx="2065199" cy="2890724"/>
            <a:chOff x="3712058" y="2931289"/>
            <a:chExt cx="2065199" cy="28907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3549F7-C80D-4F42-8001-354FDE0C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2058" y="2931289"/>
              <a:ext cx="2065199" cy="20728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A45B3A-05FB-40CA-A54A-DECF19905BF5}"/>
                    </a:ext>
                  </a:extLst>
                </p:cNvPr>
                <p:cNvSpPr txBox="1"/>
                <p:nvPr/>
              </p:nvSpPr>
              <p:spPr>
                <a:xfrm>
                  <a:off x="3785837" y="5175682"/>
                  <a:ext cx="188237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i="1" dirty="0"/>
                    <a:t>Heading</a:t>
                  </a:r>
                  <a:r>
                    <a:rPr lang="en-GB" dirty="0"/>
                    <a:t> rotation</a:t>
                  </a:r>
                  <a:br>
                    <a:rPr lang="en-GB" dirty="0"/>
                  </a:br>
                  <a:r>
                    <a:rPr lang="en-GB" dirty="0"/>
                    <a:t>(vertical /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a14:m>
                  <a:r>
                    <a:rPr lang="en-GB" dirty="0"/>
                    <a:t>-axis)</a:t>
                  </a:r>
                  <a:endParaRPr lang="en-GB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A45B3A-05FB-40CA-A54A-DECF199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37" y="5175682"/>
                  <a:ext cx="188237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265" t="-4717" r="-2589" b="-150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A1E056-CC0E-407F-B9DC-C6BDF7E5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82444" y="2339188"/>
            <a:ext cx="2080440" cy="2890723"/>
            <a:chOff x="6376492" y="2931289"/>
            <a:chExt cx="2080440" cy="28907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3C1A68-757B-4122-8EF5-B003CB1C3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492" y="2931289"/>
              <a:ext cx="2080440" cy="20728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EB2188-D46A-47EA-AD31-9819A817BAB7}"/>
                    </a:ext>
                  </a:extLst>
                </p:cNvPr>
                <p:cNvSpPr txBox="1"/>
                <p:nvPr/>
              </p:nvSpPr>
              <p:spPr>
                <a:xfrm>
                  <a:off x="6538877" y="5175681"/>
                  <a:ext cx="17556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i="1" dirty="0"/>
                    <a:t>Pitch</a:t>
                  </a:r>
                  <a:r>
                    <a:rPr lang="en-GB" dirty="0"/>
                    <a:t> rotation</a:t>
                  </a:r>
                  <a:br>
                    <a:rPr lang="en-GB" dirty="0"/>
                  </a:br>
                  <a:r>
                    <a:rPr lang="en-GB" dirty="0"/>
                    <a:t>(lateral /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r>
                    <a:rPr lang="en-GB" dirty="0"/>
                    <a:t>-axis)</a:t>
                  </a:r>
                  <a:endParaRPr lang="en-GB" i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EB2188-D46A-47EA-AD31-9819A817B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877" y="5175681"/>
                  <a:ext cx="1755673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778" t="-4717" r="-2431" b="-150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15A2A-9217-4C51-B406-FDDEB351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50142" y="2339188"/>
            <a:ext cx="2289153" cy="2890722"/>
            <a:chOff x="8944190" y="2931289"/>
            <a:chExt cx="2289153" cy="289072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81BDE4-E9F4-457E-88F4-347EFCE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56167" y="2931289"/>
              <a:ext cx="2065199" cy="20651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8EB952-06C5-407C-B088-5BAB0307D036}"/>
                    </a:ext>
                  </a:extLst>
                </p:cNvPr>
                <p:cNvSpPr txBox="1"/>
                <p:nvPr/>
              </p:nvSpPr>
              <p:spPr>
                <a:xfrm>
                  <a:off x="8944190" y="5175680"/>
                  <a:ext cx="22891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i="1" dirty="0"/>
                    <a:t>Bank</a:t>
                  </a:r>
                  <a:r>
                    <a:rPr lang="en-GB" dirty="0"/>
                    <a:t> rotation</a:t>
                  </a:r>
                  <a:br>
                    <a:rPr lang="en-GB" dirty="0"/>
                  </a:br>
                  <a:r>
                    <a:rPr lang="en-GB" dirty="0"/>
                    <a:t>(longitudinal /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a14:m>
                  <a:r>
                    <a:rPr lang="en-GB" dirty="0"/>
                    <a:t>-axis)</a:t>
                  </a:r>
                  <a:endParaRPr lang="en-GB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8EB952-06C5-407C-B088-5BAB0307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90" y="5175680"/>
                  <a:ext cx="2289153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862" t="-4717" r="-1862" b="-150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DA89C6-2446-43A4-A995-4BAFF2AEE5E0}"/>
              </a:ext>
            </a:extLst>
          </p:cNvPr>
          <p:cNvSpPr txBox="1"/>
          <p:nvPr/>
        </p:nvSpPr>
        <p:spPr>
          <a:xfrm>
            <a:off x="4812711" y="5401482"/>
            <a:ext cx="653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tx2"/>
                </a:solidFill>
              </a:rPr>
              <a:t>“3D Math Primer for Graphics and Game Development” (2</a:t>
            </a:r>
            <a:r>
              <a:rPr lang="en-GB" sz="1400" i="1" baseline="30000" dirty="0">
                <a:solidFill>
                  <a:schemeClr val="tx2"/>
                </a:solidFill>
              </a:rPr>
              <a:t>nd</a:t>
            </a:r>
            <a:r>
              <a:rPr lang="en-GB" sz="1400" i="1" dirty="0">
                <a:solidFill>
                  <a:schemeClr val="tx2"/>
                </a:solidFill>
              </a:rPr>
              <a:t> Ed), figures 8.4-8.7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2C7B5F-A965-4E93-A779-3094A5AA5742}"/>
              </a:ext>
            </a:extLst>
          </p:cNvPr>
          <p:cNvSpPr/>
          <p:nvPr/>
        </p:nvSpPr>
        <p:spPr>
          <a:xfrm>
            <a:off x="1948770" y="5828367"/>
            <a:ext cx="814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dirty="0"/>
              <a:t>Interactive demonstration: </a:t>
            </a:r>
            <a:r>
              <a:rPr lang="en-GB" dirty="0">
                <a:hlinkClick r:id="rId10"/>
              </a:rPr>
              <a:t>https://demonstrations.wolfram.com/EulerAngles/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4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0856-FE47-4F7A-ACDF-C728A3FB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 angles and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A5E6-5329-4857-B2F2-FD2E6A21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</a:t>
            </a:r>
            <a:r>
              <a:rPr lang="en-GB" dirty="0"/>
              <a:t>: </a:t>
            </a:r>
            <a:r>
              <a:rPr lang="en-GB" dirty="0">
                <a:solidFill>
                  <a:schemeClr val="accent4"/>
                </a:solidFill>
              </a:rPr>
              <a:t>different angles </a:t>
            </a:r>
            <a:r>
              <a:rPr lang="en-GB" dirty="0"/>
              <a:t>can give the </a:t>
            </a:r>
            <a:r>
              <a:rPr lang="en-GB" dirty="0">
                <a:solidFill>
                  <a:schemeClr val="accent4"/>
                </a:solidFill>
              </a:rPr>
              <a:t>same result</a:t>
            </a:r>
          </a:p>
          <a:p>
            <a:pPr lvl="1"/>
            <a:r>
              <a:rPr lang="en-GB" dirty="0"/>
              <a:t>Adding a multiple of 360° changes the numbers but not the rotation</a:t>
            </a:r>
          </a:p>
          <a:p>
            <a:pPr lvl="1"/>
            <a:r>
              <a:rPr lang="en-GB" dirty="0"/>
              <a:t>The angles are not completely independent of each other</a:t>
            </a:r>
          </a:p>
          <a:p>
            <a:pPr lvl="2"/>
            <a:r>
              <a:rPr lang="en-GB" dirty="0"/>
              <a:t>e.g. pitching down 135° = heading 180°, pitching down 45°, banking 180°</a:t>
            </a:r>
          </a:p>
        </p:txBody>
      </p:sp>
    </p:spTree>
    <p:extLst>
      <p:ext uri="{BB962C8B-B14F-4D97-AF65-F5344CB8AC3E}">
        <p14:creationId xmlns:p14="http://schemas.microsoft.com/office/powerpoint/2010/main" val="15773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E6E4F4F-69C4-4C04-A9CE-A3F19895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97103">
            <a:off x="10506222" y="1694219"/>
            <a:ext cx="1301371" cy="3469561"/>
          </a:xfrm>
          <a:prstGeom prst="curvedLeftArrow">
            <a:avLst>
              <a:gd name="adj1" fmla="val 25000"/>
              <a:gd name="adj2" fmla="val 41025"/>
              <a:gd name="adj3" fmla="val 20238"/>
            </a:avLst>
          </a:prstGeom>
          <a:solidFill>
            <a:srgbClr val="C00000">
              <a:alpha val="50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52EA5-6D64-4D37-ACB9-A8385B78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8601-F9E1-4A5D-80D2-597A96EF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92500"/>
          </a:bodyPr>
          <a:lstStyle/>
          <a:p>
            <a:r>
              <a:rPr lang="en-GB" dirty="0"/>
              <a:t>(Partial) </a:t>
            </a:r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dirty="0">
                <a:solidFill>
                  <a:schemeClr val="accent4"/>
                </a:solidFill>
              </a:rPr>
              <a:t>restrict</a:t>
            </a:r>
            <a:r>
              <a:rPr lang="en-GB" dirty="0"/>
              <a:t> range of angles to a </a:t>
            </a:r>
            <a:r>
              <a:rPr lang="en-GB" dirty="0">
                <a:hlinkClick r:id="rId3"/>
              </a:rPr>
              <a:t>canonical</a:t>
            </a:r>
            <a:r>
              <a:rPr lang="en-GB" dirty="0"/>
              <a:t> set, e.g. (-180°, +180°] for heading/bank and (-90°, +90°] for pitch</a:t>
            </a:r>
          </a:p>
          <a:p>
            <a:pPr lvl="1"/>
            <a:r>
              <a:rPr lang="en-GB" dirty="0"/>
              <a:t>But still: 45° right then 90° down = down 90° then bank/twist 45°</a:t>
            </a:r>
          </a:p>
          <a:p>
            <a:pPr lvl="1"/>
            <a:r>
              <a:rPr lang="en-GB" dirty="0"/>
              <a:t>Generally: </a:t>
            </a:r>
            <a:r>
              <a:rPr lang="en-GB" sz="2800" dirty="0"/>
              <a:t>an angle of ±90° for the second rotation causes the </a:t>
            </a:r>
            <a:r>
              <a:rPr lang="en-GB" sz="2800" dirty="0">
                <a:solidFill>
                  <a:schemeClr val="accent4"/>
                </a:solidFill>
              </a:rPr>
              <a:t>first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4"/>
                </a:solidFill>
              </a:rPr>
              <a:t>third</a:t>
            </a:r>
            <a:r>
              <a:rPr lang="en-GB" sz="2800" dirty="0"/>
              <a:t> rotations to be about the </a:t>
            </a:r>
            <a:r>
              <a:rPr lang="en-GB" sz="2800" dirty="0">
                <a:solidFill>
                  <a:schemeClr val="accent4"/>
                </a:solidFill>
              </a:rPr>
              <a:t>same axis</a:t>
            </a:r>
          </a:p>
          <a:p>
            <a:r>
              <a:rPr lang="en-GB" b="1" dirty="0"/>
              <a:t>Additional restriction:</a:t>
            </a:r>
            <a:r>
              <a:rPr lang="en-GB" dirty="0"/>
              <a:t> assign </a:t>
            </a:r>
            <a:r>
              <a:rPr lang="en-GB" dirty="0">
                <a:solidFill>
                  <a:schemeClr val="accent4"/>
                </a:solidFill>
              </a:rPr>
              <a:t>all rotation about the vertical</a:t>
            </a:r>
            <a:r>
              <a:rPr lang="en-GB" dirty="0"/>
              <a:t> axis to the </a:t>
            </a:r>
            <a:r>
              <a:rPr lang="en-GB" dirty="0">
                <a:solidFill>
                  <a:schemeClr val="accent4"/>
                </a:solidFill>
              </a:rPr>
              <a:t>first (heading) rotation</a:t>
            </a:r>
            <a:r>
              <a:rPr lang="en-GB" dirty="0"/>
              <a:t>, leaving the last (bank) at zero.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623CD059-EFB4-4884-A2E1-159C3B13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92485" y="95494"/>
            <a:ext cx="2880320" cy="2215142"/>
          </a:xfrm>
          <a:prstGeom prst="irregularSeal2">
            <a:avLst/>
          </a:prstGeom>
          <a:solidFill>
            <a:srgbClr val="C00000">
              <a:alpha val="50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Gimbal lock</a:t>
            </a:r>
          </a:p>
        </p:txBody>
      </p:sp>
    </p:spTree>
    <p:extLst>
      <p:ext uri="{BB962C8B-B14F-4D97-AF65-F5344CB8AC3E}">
        <p14:creationId xmlns:p14="http://schemas.microsoft.com/office/powerpoint/2010/main" val="33877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173F-B000-43A7-B07D-6906E40C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Interpolating Euler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B858-19E7-408B-A54A-25050518F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04999"/>
                <a:ext cx="9134391" cy="46923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Standard linear interpolation (LERP):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r>
                  <a:rPr lang="en-GB" sz="3000" dirty="0"/>
                  <a:t>Tends to choose the “long way round”, even within canonical ranges, e.g. between -170° and +170°</a:t>
                </a:r>
              </a:p>
              <a:p>
                <a:pPr lvl="1"/>
                <a:r>
                  <a:rPr lang="en-GB" dirty="0"/>
                  <a:t>Solution: </a:t>
                </a:r>
                <a:r>
                  <a:rPr lang="en-GB" dirty="0">
                    <a:hlinkClick r:id="rId3"/>
                  </a:rPr>
                  <a:t>wrap</a:t>
                </a:r>
                <a:r>
                  <a:rPr lang="en-GB" dirty="0"/>
                  <a:t> to find the </a:t>
                </a:r>
                <a:r>
                  <a:rPr lang="en-GB" dirty="0">
                    <a:solidFill>
                      <a:schemeClr val="accent4"/>
                    </a:solidFill>
                  </a:rPr>
                  <a:t>shortest arc </a:t>
                </a:r>
                <a:r>
                  <a:rPr lang="en-GB" dirty="0"/>
                  <a:t>by adding/subtracting the appropriate multiple of 360°</a:t>
                </a:r>
              </a:p>
              <a:p>
                <a:r>
                  <a:rPr lang="en-GB" sz="3000" dirty="0"/>
                  <a:t>Gimbal lock causes </a:t>
                </a:r>
                <a:r>
                  <a:rPr lang="en-GB" sz="3000" dirty="0">
                    <a:solidFill>
                      <a:schemeClr val="accent4"/>
                    </a:solidFill>
                  </a:rPr>
                  <a:t>sudden changes </a:t>
                </a:r>
                <a:r>
                  <a:rPr lang="en-GB" sz="3000" dirty="0"/>
                  <a:t>of orientation (angular velocity is not constant)</a:t>
                </a:r>
              </a:p>
              <a:p>
                <a:pPr lvl="1"/>
                <a:r>
                  <a:rPr lang="en-GB" dirty="0"/>
                  <a:t>Cannot be eliminated, but can </a:t>
                </a:r>
                <a:r>
                  <a:rPr lang="en-GB" dirty="0">
                    <a:solidFill>
                      <a:schemeClr val="accent4"/>
                    </a:solidFill>
                  </a:rPr>
                  <a:t>work around </a:t>
                </a:r>
                <a:r>
                  <a:rPr lang="en-GB" dirty="0"/>
                  <a:t>by choosing appropriate rotation orders for each scenario</a:t>
                </a:r>
              </a:p>
              <a:p>
                <a:pPr lvl="1"/>
                <a:r>
                  <a:rPr lang="en-GB" dirty="0"/>
                  <a:t>More info: </a:t>
                </a:r>
                <a:r>
                  <a:rPr lang="en-GB" dirty="0">
                    <a:hlinkClick r:id="rId4"/>
                  </a:rPr>
                  <a:t>https://www.youtube.com/watch?v=zc8b2Jo7mno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B858-19E7-408B-A54A-25050518F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04999"/>
                <a:ext cx="9134391" cy="4692353"/>
              </a:xfrm>
              <a:blipFill>
                <a:blip r:embed="rId5"/>
                <a:stretch>
                  <a:fillRect l="-1402" t="-44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1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1639</Words>
  <Application>Microsoft Office PowerPoint</Application>
  <PresentationFormat>Custom</PresentationFormat>
  <Paragraphs>161</Paragraphs>
  <Slides>17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Nova</vt:lpstr>
      <vt:lpstr>Arial Nova Light</vt:lpstr>
      <vt:lpstr>Calibri</vt:lpstr>
      <vt:lpstr>Cambria Math</vt:lpstr>
      <vt:lpstr>Corbel</vt:lpstr>
      <vt:lpstr>Wingdings</vt:lpstr>
      <vt:lpstr>Digital Blue Tunnel 16x9</vt:lpstr>
      <vt:lpstr>Week 8: 3D Geometry II Part 3: More about rotations</vt:lpstr>
      <vt:lpstr>Objectives</vt:lpstr>
      <vt:lpstr>Recap: 3D rotation matrices</vt:lpstr>
      <vt:lpstr>Pros and cons of matrices</vt:lpstr>
      <vt:lpstr>Alternative: Euler angles</vt:lpstr>
      <vt:lpstr>Euler angles example</vt:lpstr>
      <vt:lpstr>Euler angles and aliasing</vt:lpstr>
      <vt:lpstr>Canonical Euler angles</vt:lpstr>
      <vt:lpstr>Interpolating Euler angles</vt:lpstr>
      <vt:lpstr>Pros and cons of Euler angles</vt:lpstr>
      <vt:lpstr>Another alternative: axis + angle</vt:lpstr>
      <vt:lpstr>Pros and cons of axis-angle</vt:lpstr>
      <vt:lpstr>Another alternative: quaternions</vt:lpstr>
      <vt:lpstr>Pros and cons of quaternions</vt:lpstr>
      <vt:lpstr>Pros and cons of matrices</vt:lpstr>
      <vt:lpstr>Pros and cons of Euler angles</vt:lpstr>
      <vt:lpstr>Pros and cons of quaternions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COMP270 Week 8 Part 3</dc:title>
  <dc:creator>Bergel, Kate</dc:creator>
  <cp:lastModifiedBy>Bergel, Kate</cp:lastModifiedBy>
  <cp:revision>99</cp:revision>
  <dcterms:created xsi:type="dcterms:W3CDTF">2020-10-21T19:12:24Z</dcterms:created>
  <dcterms:modified xsi:type="dcterms:W3CDTF">2020-11-01T17:03:39Z</dcterms:modified>
</cp:coreProperties>
</file>