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303" r:id="rId4"/>
    <p:sldId id="304" r:id="rId5"/>
    <p:sldId id="305" r:id="rId6"/>
    <p:sldId id="306" r:id="rId7"/>
    <p:sldId id="307" r:id="rId8"/>
    <p:sldId id="308" r:id="rId9"/>
    <p:sldId id="309" r:id="rId10"/>
    <p:sldId id="310" r:id="rId11"/>
    <p:sldId id="311" r:id="rId12"/>
    <p:sldId id="312" r:id="rId13"/>
    <p:sldId id="313" r:id="rId14"/>
    <p:sldId id="314"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758"/>
    <a:srgbClr val="191D34"/>
    <a:srgbClr val="FF00FF"/>
    <a:srgbClr val="5DCEAF"/>
    <a:srgbClr val="B4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4" autoAdjust="0"/>
    <p:restoredTop sz="81342" autoAdjust="0"/>
  </p:normalViewPr>
  <p:slideViewPr>
    <p:cSldViewPr showGuides="1">
      <p:cViewPr varScale="1">
        <p:scale>
          <a:sx n="65" d="100"/>
          <a:sy n="65" d="100"/>
        </p:scale>
        <p:origin x="792" y="4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end of the last video, we introduced quaternions as a way to get around many of the problems with other ways of representing rotations, such as taking up a lot of space or providing inconsistent results that are difficult to interpolate.</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14</a:t>
            </a:fld>
            <a:endParaRPr lang="en-GB"/>
          </a:p>
        </p:txBody>
      </p:sp>
    </p:spTree>
    <p:extLst>
      <p:ext uri="{BB962C8B-B14F-4D97-AF65-F5344CB8AC3E}">
        <p14:creationId xmlns:p14="http://schemas.microsoft.com/office/powerpoint/2010/main" val="220857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we’re just going to introduce the key properties of quaternions. I won’t be going to into a lot of details as there’s quite a lot of algebra, plus it’s likely that you might not ever need to operate on quaternions directly; most graphics and maths libraries include them along with functions to convert to and from matrices and other more intuitive forms, so having a good enough idea of what they are to be able to use them appropriately is all that’s really necessary – and one of their key uses, which was mentioned in the last video, is for interpolation. If you are interested in learning more about them, then the 3D math primer textbook has a fairly comprehensive section on them, and there are plenty of resources online.</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08853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3972269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418336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397220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150551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12</a:t>
            </a:fld>
            <a:endParaRPr lang="en-GB"/>
          </a:p>
        </p:txBody>
      </p:sp>
    </p:spTree>
    <p:extLst>
      <p:ext uri="{BB962C8B-B14F-4D97-AF65-F5344CB8AC3E}">
        <p14:creationId xmlns:p14="http://schemas.microsoft.com/office/powerpoint/2010/main" val="427106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3199CD-3E1B-4AE6-990F-76F925F5EA9F}" type="slidenum">
              <a:rPr lang="en-GB" smtClean="0"/>
              <a:t>13</a:t>
            </a:fld>
            <a:endParaRPr lang="en-GB"/>
          </a:p>
        </p:txBody>
      </p:sp>
    </p:spTree>
    <p:extLst>
      <p:ext uri="{BB962C8B-B14F-4D97-AF65-F5344CB8AC3E}">
        <p14:creationId xmlns:p14="http://schemas.microsoft.com/office/powerpoint/2010/main" val="140705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Quaternion#Hamilton_produ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8352928" cy="2420833"/>
          </a:xfrm>
        </p:spPr>
        <p:txBody>
          <a:bodyPr>
            <a:noAutofit/>
          </a:bodyPr>
          <a:lstStyle/>
          <a:p>
            <a:r>
              <a:rPr lang="en-US" sz="4800" i="1" dirty="0"/>
              <a:t>Week 8: 3D Geometry II</a:t>
            </a:r>
            <a:br>
              <a:rPr lang="en-US" sz="4800" dirty="0"/>
            </a:br>
            <a:r>
              <a:rPr lang="en-US" sz="4800" b="1" dirty="0"/>
              <a:t>Part 4: Quaternions</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277F-D0C8-41B8-AB74-F574AC3B4EC6}"/>
              </a:ext>
            </a:extLst>
          </p:cNvPr>
          <p:cNvSpPr>
            <a:spLocks noGrp="1"/>
          </p:cNvSpPr>
          <p:nvPr>
            <p:ph type="title"/>
          </p:nvPr>
        </p:nvSpPr>
        <p:spPr/>
        <p:txBody>
          <a:bodyPr/>
          <a:lstStyle/>
          <a:p>
            <a:r>
              <a:rPr lang="en-GB" dirty="0"/>
              <a:t>Quaternion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BBA9EC-0BE2-4B08-B90F-7518E0FE016A}"/>
                  </a:ext>
                </a:extLst>
              </p:cNvPr>
              <p:cNvSpPr>
                <a:spLocks noGrp="1"/>
              </p:cNvSpPr>
              <p:nvPr>
                <p:ph idx="1"/>
              </p:nvPr>
            </p:nvSpPr>
            <p:spPr>
              <a:xfrm>
                <a:off x="1522413" y="1904999"/>
                <a:ext cx="9134391" cy="4764361"/>
              </a:xfrm>
            </p:spPr>
            <p:txBody>
              <a:bodyPr>
                <a:normAutofit fontScale="92500"/>
              </a:bodyPr>
              <a:lstStyle/>
              <a:p>
                <a:r>
                  <a:rPr lang="en-GB" b="1" dirty="0"/>
                  <a:t>Spherical linear interpolation (SLERP)</a:t>
                </a:r>
              </a:p>
              <a:p>
                <a:r>
                  <a:rPr lang="en-GB" dirty="0"/>
                  <a:t>Algebraic form:</a:t>
                </a:r>
              </a:p>
              <a:p>
                <a:pPr marL="0" indent="0">
                  <a:buNone/>
                </a:pPr>
                <a14:m>
                  <m:oMathPara xmlns:m="http://schemas.openxmlformats.org/officeDocument/2006/math">
                    <m:oMathParaPr>
                      <m:jc m:val="centerGroup"/>
                    </m:oMathParaPr>
                    <m:oMath xmlns:m="http://schemas.openxmlformats.org/officeDocument/2006/math">
                      <m:r>
                        <m:rPr>
                          <m:sty m:val="p"/>
                        </m:rPr>
                        <a:rPr lang="en-GB" i="0" smtClean="0">
                          <a:solidFill>
                            <a:schemeClr val="accent4"/>
                          </a:solidFill>
                          <a:latin typeface="Cambria Math" panose="02040503050406030204" pitchFamily="18" charset="0"/>
                        </a:rPr>
                        <m:t>slerp</m:t>
                      </m:r>
                      <m:d>
                        <m:dPr>
                          <m:ctrlPr>
                            <a:rPr lang="en-GB" i="1">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0">
                                  <a:solidFill>
                                    <a:schemeClr val="accent4"/>
                                  </a:solidFill>
                                  <a:latin typeface="Cambria Math" panose="02040503050406030204" pitchFamily="18" charset="0"/>
                                </a:rPr>
                                <m:t>0</m:t>
                              </m:r>
                            </m:sub>
                          </m:sSub>
                          <m:r>
                            <a:rPr lang="en-GB" i="0">
                              <a:solidFill>
                                <a:schemeClr val="accent4"/>
                              </a:solidFill>
                              <a:latin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0">
                                  <a:solidFill>
                                    <a:schemeClr val="accent4"/>
                                  </a:solidFill>
                                  <a:latin typeface="Cambria Math" panose="02040503050406030204" pitchFamily="18" charset="0"/>
                                </a:rPr>
                                <m:t>1</m:t>
                              </m:r>
                            </m:sub>
                          </m:sSub>
                          <m:r>
                            <a:rPr lang="en-GB">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𝑡</m:t>
                          </m:r>
                        </m:e>
                      </m:d>
                      <m:r>
                        <a:rPr lang="en-GB">
                          <a:solidFill>
                            <a:schemeClr val="accent4"/>
                          </a:solidFill>
                          <a:latin typeface="Cambria Math" panose="02040503050406030204" pitchFamily="18" charset="0"/>
                        </a:rPr>
                        <m:t>= </m:t>
                      </m:r>
                      <m:sSup>
                        <m:sSupPr>
                          <m:ctrlPr>
                            <a:rPr lang="en-GB" i="1">
                              <a:solidFill>
                                <a:schemeClr val="accent4"/>
                              </a:solidFill>
                              <a:latin typeface="Cambria Math" panose="02040503050406030204" pitchFamily="18" charset="0"/>
                            </a:rPr>
                          </m:ctrlPr>
                        </m:sSupPr>
                        <m:e>
                          <m:d>
                            <m:dPr>
                              <m:ctrlPr>
                                <a:rPr lang="en-GB" i="1">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0">
                                      <a:solidFill>
                                        <a:schemeClr val="accent4"/>
                                      </a:solidFill>
                                      <a:latin typeface="Cambria Math" panose="02040503050406030204" pitchFamily="18" charset="0"/>
                                    </a:rPr>
                                    <m:t>0</m:t>
                                  </m:r>
                                </m:sub>
                              </m:sSub>
                              <m:sSup>
                                <m:sSupPr>
                                  <m:ctrlPr>
                                    <a:rPr lang="en-GB" i="1">
                                      <a:solidFill>
                                        <a:schemeClr val="accent4"/>
                                      </a:solidFill>
                                      <a:latin typeface="Cambria Math" panose="02040503050406030204" pitchFamily="18" charset="0"/>
                                    </a:rPr>
                                  </m:ctrlPr>
                                </m:sSup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0">
                                          <a:solidFill>
                                            <a:schemeClr val="accent4"/>
                                          </a:solidFill>
                                          <a:latin typeface="Cambria Math" panose="02040503050406030204" pitchFamily="18" charset="0"/>
                                        </a:rPr>
                                        <m:t>1</m:t>
                                      </m:r>
                                    </m:sub>
                                  </m:sSub>
                                </m:e>
                                <m:sup>
                                  <m:r>
                                    <a:rPr lang="en-GB" i="0">
                                      <a:solidFill>
                                        <a:schemeClr val="accent4"/>
                                      </a:solidFill>
                                      <a:latin typeface="Cambria Math" panose="02040503050406030204" pitchFamily="18" charset="0"/>
                                    </a:rPr>
                                    <m:t>−1</m:t>
                                  </m:r>
                                </m:sup>
                              </m:sSup>
                            </m:e>
                          </m:d>
                        </m:e>
                        <m:sup>
                          <m:r>
                            <a:rPr lang="en-GB" i="1">
                              <a:solidFill>
                                <a:schemeClr val="accent4"/>
                              </a:solidFill>
                              <a:latin typeface="Cambria Math" panose="02040503050406030204" pitchFamily="18" charset="0"/>
                            </a:rPr>
                            <m:t>𝑡</m:t>
                          </m:r>
                        </m:sup>
                      </m:sSup>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1">
                              <a:solidFill>
                                <a:schemeClr val="accent4"/>
                              </a:solidFill>
                              <a:latin typeface="Cambria Math" panose="02040503050406030204" pitchFamily="18" charset="0"/>
                            </a:rPr>
                            <m:t>0</m:t>
                          </m:r>
                        </m:sub>
                      </m:sSub>
                    </m:oMath>
                  </m:oMathPara>
                </a14:m>
                <a:endParaRPr lang="en-GB" dirty="0">
                  <a:solidFill>
                    <a:schemeClr val="accent4"/>
                  </a:solidFill>
                </a:endParaRPr>
              </a:p>
              <a:p>
                <a:r>
                  <a:rPr lang="en-GB" dirty="0"/>
                  <a:t>Analogous to standard linear interpolation (LERP):</a:t>
                </a:r>
                <a:br>
                  <a:rPr lang="en-GB" dirty="0"/>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𝑎</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𝑎</m:t>
                        </m:r>
                      </m:e>
                      <m:sub>
                        <m:r>
                          <a:rPr lang="en-GB" i="1">
                            <a:latin typeface="Cambria Math" panose="02040503050406030204" pitchFamily="18" charset="0"/>
                            <a:ea typeface="Cambria Math" panose="02040503050406030204" pitchFamily="18" charset="0"/>
                          </a:rPr>
                          <m:t>0</m:t>
                        </m:r>
                      </m:sub>
                    </m:sSub>
                  </m:oMath>
                </a14:m>
                <a:endParaRPr lang="en-GB" dirty="0"/>
              </a:p>
              <a:p>
                <a:pPr marL="0" indent="0">
                  <a:buNone/>
                </a:pPr>
                <a14:m>
                  <m:oMathPara xmlns:m="http://schemas.openxmlformats.org/officeDocument/2006/math">
                    <m:oMathParaPr>
                      <m:jc m:val="centerGroup"/>
                    </m:oMathParaPr>
                    <m:oMath xmlns:m="http://schemas.openxmlformats.org/officeDocument/2006/math">
                      <m:r>
                        <m:rPr>
                          <m:sty m:val="p"/>
                        </m:rPr>
                        <a:rPr lang="en-GB" i="0">
                          <a:latin typeface="Cambria Math" panose="02040503050406030204" pitchFamily="18" charset="0"/>
                        </a:rPr>
                        <m:t>lerp</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 </m:t>
                          </m:r>
                          <m:r>
                            <a:rPr lang="en-GB" i="1">
                              <a:latin typeface="Cambria Math" panose="02040503050406030204" pitchFamily="18" charset="0"/>
                            </a:rPr>
                            <m:t>𝑡</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𝑎</m:t>
                      </m:r>
                    </m:oMath>
                  </m:oMathPara>
                </a14:m>
                <a:endParaRPr lang="en-GB" dirty="0"/>
              </a:p>
              <a:p>
                <a:pPr marL="754062" lvl="1" indent="-514350">
                  <a:buFont typeface="+mj-lt"/>
                  <a:buAutoNum type="arabicPeriod"/>
                </a:pPr>
                <a:r>
                  <a:rPr lang="en-GB" dirty="0"/>
                  <a:t>Compute the difference between the values</a:t>
                </a:r>
              </a:p>
              <a:p>
                <a:pPr marL="754062" lvl="1" indent="-514350">
                  <a:buFont typeface="+mj-lt"/>
                  <a:buAutoNum type="arabicPeriod"/>
                </a:pPr>
                <a:r>
                  <a:rPr lang="en-GB" dirty="0"/>
                  <a:t>Take a fraction of the difference</a:t>
                </a:r>
              </a:p>
              <a:p>
                <a:pPr marL="754062" lvl="1" indent="-514350">
                  <a:buFont typeface="+mj-lt"/>
                  <a:buAutoNum type="arabicPeriod"/>
                </a:pPr>
                <a:r>
                  <a:rPr lang="en-GB" dirty="0"/>
                  <a:t>Adjust the original value by the fraction of the difference</a:t>
                </a:r>
              </a:p>
              <a:p>
                <a:pPr marL="754062" lvl="1" indent="-514350">
                  <a:buFont typeface="+mj-lt"/>
                  <a:buAutoNum type="arabicPeriod"/>
                </a:pPr>
                <a:endParaRPr lang="en-GB" dirty="0"/>
              </a:p>
              <a:p>
                <a:pPr marL="754062" lvl="1" indent="-514350">
                  <a:buFont typeface="+mj-lt"/>
                  <a:buAutoNum type="arabicPeriod"/>
                </a:pPr>
                <a:endParaRPr lang="en-GB" dirty="0"/>
              </a:p>
              <a:p>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CBBA9EC-0BE2-4B08-B90F-7518E0FE016A}"/>
                  </a:ext>
                </a:extLst>
              </p:cNvPr>
              <p:cNvSpPr>
                <a:spLocks noGrp="1" noRot="1" noChangeAspect="1" noMove="1" noResize="1" noEditPoints="1" noAdjustHandles="1" noChangeArrowheads="1" noChangeShapeType="1" noTextEdit="1"/>
              </p:cNvSpPr>
              <p:nvPr>
                <p:ph idx="1"/>
              </p:nvPr>
            </p:nvSpPr>
            <p:spPr>
              <a:xfrm>
                <a:off x="1522413" y="1904999"/>
                <a:ext cx="9134391" cy="4764361"/>
              </a:xfrm>
              <a:blipFill>
                <a:blip r:embed="rId2"/>
                <a:stretch>
                  <a:fillRect l="-1402" t="-2558"/>
                </a:stretch>
              </a:blipFill>
            </p:spPr>
            <p:txBody>
              <a:bodyPr/>
              <a:lstStyle/>
              <a:p>
                <a:r>
                  <a:rPr lang="en-GB">
                    <a:noFill/>
                  </a:rPr>
                  <a:t> </a:t>
                </a:r>
              </a:p>
            </p:txBody>
          </p:sp>
        </mc:Fallback>
      </mc:AlternateContent>
    </p:spTree>
    <p:extLst>
      <p:ext uri="{BB962C8B-B14F-4D97-AF65-F5344CB8AC3E}">
        <p14:creationId xmlns:p14="http://schemas.microsoft.com/office/powerpoint/2010/main" val="180780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F36-F853-4C60-B9BF-2AD52C26701D}"/>
              </a:ext>
            </a:extLst>
          </p:cNvPr>
          <p:cNvSpPr>
            <a:spLocks noGrp="1"/>
          </p:cNvSpPr>
          <p:nvPr>
            <p:ph type="title"/>
          </p:nvPr>
        </p:nvSpPr>
        <p:spPr/>
        <p:txBody>
          <a:bodyPr/>
          <a:lstStyle/>
          <a:p>
            <a:r>
              <a:rPr lang="en-GB" dirty="0"/>
              <a:t>SLERP algebraic derivation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2FA909-00DF-43B3-9430-F6F4D39FC6C6}"/>
                  </a:ext>
                </a:extLst>
              </p:cNvPr>
              <p:cNvSpPr>
                <a:spLocks noGrp="1"/>
              </p:cNvSpPr>
              <p:nvPr>
                <p:ph idx="1"/>
              </p:nvPr>
            </p:nvSpPr>
            <p:spPr/>
            <p:txBody>
              <a:bodyPr>
                <a:normAutofit fontScale="77500" lnSpcReduction="20000"/>
              </a:bodyPr>
              <a:lstStyle/>
              <a:p>
                <a:pPr marL="514350" indent="-514350">
                  <a:lnSpc>
                    <a:spcPct val="120000"/>
                  </a:lnSpc>
                  <a:spcBef>
                    <a:spcPts val="0"/>
                  </a:spcBef>
                  <a:buFont typeface="+mj-lt"/>
                  <a:buAutoNum type="arabicPeriod"/>
                </a:pPr>
                <a:r>
                  <a:rPr lang="en-GB" dirty="0">
                    <a:solidFill>
                      <a:schemeClr val="tx2"/>
                    </a:solidFill>
                  </a:rPr>
                  <a:t>Compute the difference between the values</a:t>
                </a:r>
                <a:br>
                  <a:rPr lang="en-GB" dirty="0"/>
                </a:br>
                <a:r>
                  <a:rPr lang="en-GB" dirty="0"/>
                  <a:t>The angular displacement from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0</m:t>
                        </m:r>
                      </m:sub>
                    </m:sSub>
                  </m:oMath>
                </a14:m>
                <a:r>
                  <a:rPr lang="en-GB" i="1" dirty="0"/>
                  <a:t> </a:t>
                </a:r>
                <a:r>
                  <a:rPr lang="en-GB" dirty="0"/>
                  <a:t>to</a:t>
                </a:r>
                <a:r>
                  <a:rPr lang="en-GB" i="1" dirty="0"/>
                  <a:t>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1</m:t>
                        </m:r>
                      </m:sub>
                    </m:sSub>
                  </m:oMath>
                </a14:m>
                <a:r>
                  <a:rPr lang="en-GB" dirty="0"/>
                  <a:t>is given by the </a:t>
                </a:r>
                <a:r>
                  <a:rPr lang="en-GB" dirty="0">
                    <a:solidFill>
                      <a:schemeClr val="accent4"/>
                    </a:solidFill>
                  </a:rPr>
                  <a:t>quaternion difference</a:t>
                </a:r>
                <a:r>
                  <a:rPr lang="en-GB" dirty="0"/>
                  <a:t>,</a:t>
                </a:r>
                <a:br>
                  <a:rPr lang="en-GB" dirty="0"/>
                </a:br>
                <a14:m>
                  <m:oMath xmlns:m="http://schemas.openxmlformats.org/officeDocument/2006/math">
                    <m:r>
                      <a:rPr lang="en-GB" i="0">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r>
                      <a:rPr lang="en-GB" i="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1</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0</m:t>
                            </m:r>
                          </m:sub>
                        </m:sSub>
                      </m:e>
                      <m:sup>
                        <m:r>
                          <a:rPr lang="en-GB" i="0">
                            <a:latin typeface="Cambria Math" panose="02040503050406030204" pitchFamily="18" charset="0"/>
                          </a:rPr>
                          <m:t>−1</m:t>
                        </m:r>
                      </m:sup>
                    </m:sSup>
                  </m:oMath>
                </a14:m>
                <a:endParaRPr lang="en-GB" dirty="0"/>
              </a:p>
              <a:p>
                <a:pPr marL="514350" indent="-514350">
                  <a:lnSpc>
                    <a:spcPct val="120000"/>
                  </a:lnSpc>
                  <a:spcBef>
                    <a:spcPts val="0"/>
                  </a:spcBef>
                  <a:buFont typeface="+mj-lt"/>
                  <a:buAutoNum type="arabicPeriod"/>
                </a:pPr>
                <a:r>
                  <a:rPr lang="en-GB" dirty="0">
                    <a:solidFill>
                      <a:schemeClr val="tx2"/>
                    </a:solidFill>
                  </a:rPr>
                  <a:t>Take a fraction of the difference</a:t>
                </a:r>
                <a:br>
                  <a:rPr lang="en-GB" dirty="0"/>
                </a:br>
                <a:r>
                  <a:rPr lang="en-GB" dirty="0"/>
                  <a:t>Given by </a:t>
                </a:r>
                <a:r>
                  <a:rPr lang="en-GB" dirty="0">
                    <a:solidFill>
                      <a:schemeClr val="accent4"/>
                    </a:solidFill>
                  </a:rPr>
                  <a:t>quaternion exponentiation</a:t>
                </a:r>
                <a:r>
                  <a:rPr lang="en-GB" dirty="0"/>
                  <a:t>, </a:t>
                </a: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0">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e>
                        </m:d>
                      </m:e>
                      <m:sup>
                        <m:r>
                          <a:rPr lang="en-GB" i="1">
                            <a:latin typeface="Cambria Math" panose="02040503050406030204" pitchFamily="18" charset="0"/>
                          </a:rPr>
                          <m:t>𝑡</m:t>
                        </m:r>
                      </m:sup>
                    </m:sSup>
                  </m:oMath>
                </a14:m>
                <a:endParaRPr lang="en-GB" dirty="0"/>
              </a:p>
              <a:p>
                <a:pPr marL="514350" indent="-514350">
                  <a:lnSpc>
                    <a:spcPct val="120000"/>
                  </a:lnSpc>
                  <a:spcBef>
                    <a:spcPts val="0"/>
                  </a:spcBef>
                  <a:buFont typeface="+mj-lt"/>
                  <a:buAutoNum type="arabicPeriod"/>
                </a:pPr>
                <a:r>
                  <a:rPr lang="en-GB" dirty="0">
                    <a:solidFill>
                      <a:schemeClr val="tx2"/>
                    </a:solidFill>
                  </a:rPr>
                  <a:t>Adjust the original value by the fraction of the difference</a:t>
                </a:r>
                <a:br>
                  <a:rPr lang="en-GB" dirty="0"/>
                </a:br>
                <a:r>
                  <a:rPr lang="en-GB" dirty="0"/>
                  <a:t>Combine the rotations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0</m:t>
                        </m:r>
                      </m:sub>
                    </m:sSub>
                  </m:oMath>
                </a14:m>
                <a:r>
                  <a:rPr lang="en-GB" dirty="0"/>
                  <a:t>and </a:t>
                </a: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0">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e>
                        </m:d>
                      </m:e>
                      <m:sup>
                        <m:r>
                          <a:rPr lang="en-GB" i="1">
                            <a:latin typeface="Cambria Math" panose="02040503050406030204" pitchFamily="18" charset="0"/>
                          </a:rPr>
                          <m:t>𝑡</m:t>
                        </m:r>
                      </m:sup>
                    </m:sSup>
                  </m:oMath>
                </a14:m>
                <a:r>
                  <a:rPr lang="en-GB" i="1" dirty="0"/>
                  <a:t> </a:t>
                </a:r>
                <a:r>
                  <a:rPr lang="en-GB" dirty="0"/>
                  <a:t>via </a:t>
                </a:r>
                <a:r>
                  <a:rPr lang="en-GB" dirty="0">
                    <a:solidFill>
                      <a:schemeClr val="accent4"/>
                    </a:solidFill>
                  </a:rPr>
                  <a:t>quaternion multiplication</a:t>
                </a:r>
                <a:r>
                  <a:rPr lang="en-GB" dirty="0"/>
                  <a:t>,</a:t>
                </a:r>
                <a:br>
                  <a:rPr lang="en-GB" dirty="0"/>
                </a:b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r>
                              <a:rPr lang="en-GB" b="1" i="0">
                                <a:latin typeface="Cambria Math" panose="02040503050406030204" pitchFamily="18" charset="0"/>
                                <a:ea typeface="Cambria Math" panose="02040503050406030204" pitchFamily="18" charset="0"/>
                              </a:rPr>
                              <m:t>𝐪</m:t>
                            </m:r>
                          </m:e>
                        </m:d>
                      </m:e>
                      <m:sup>
                        <m:r>
                          <a:rPr lang="en-GB" i="1">
                            <a:latin typeface="Cambria Math" panose="02040503050406030204" pitchFamily="18" charset="0"/>
                          </a:rPr>
                          <m:t>𝑡</m:t>
                        </m:r>
                      </m:sup>
                    </m:sSup>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0</m:t>
                        </m:r>
                      </m:sub>
                    </m:sSub>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7A2FA909-00DF-43B3-9430-F6F4D39FC6C6}"/>
                  </a:ext>
                </a:extLst>
              </p:cNvPr>
              <p:cNvSpPr>
                <a:spLocks noGrp="1" noRot="1" noChangeAspect="1" noMove="1" noResize="1" noEditPoints="1" noAdjustHandles="1" noChangeArrowheads="1" noChangeShapeType="1" noTextEdit="1"/>
              </p:cNvSpPr>
              <p:nvPr>
                <p:ph idx="1"/>
              </p:nvPr>
            </p:nvSpPr>
            <p:spPr>
              <a:blipFill>
                <a:blip r:embed="rId2"/>
                <a:stretch>
                  <a:fillRect l="-1135" t="-1183"/>
                </a:stretch>
              </a:blipFill>
            </p:spPr>
            <p:txBody>
              <a:bodyPr/>
              <a:lstStyle/>
              <a:p>
                <a:r>
                  <a:rPr lang="en-GB">
                    <a:noFill/>
                  </a:rPr>
                  <a:t> </a:t>
                </a:r>
              </a:p>
            </p:txBody>
          </p:sp>
        </mc:Fallback>
      </mc:AlternateContent>
    </p:spTree>
    <p:extLst>
      <p:ext uri="{BB962C8B-B14F-4D97-AF65-F5344CB8AC3E}">
        <p14:creationId xmlns:p14="http://schemas.microsoft.com/office/powerpoint/2010/main" val="60929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A6AF-D6C6-4D97-8988-40507FC2B68C}"/>
              </a:ext>
            </a:extLst>
          </p:cNvPr>
          <p:cNvSpPr>
            <a:spLocks noGrp="1"/>
          </p:cNvSpPr>
          <p:nvPr>
            <p:ph type="title"/>
          </p:nvPr>
        </p:nvSpPr>
        <p:spPr/>
        <p:txBody>
          <a:bodyPr/>
          <a:lstStyle/>
          <a:p>
            <a:r>
              <a:rPr lang="en-GB" dirty="0"/>
              <a:t>SLERP computation: alternate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75FB0C-6BDC-46F5-9693-5BDFD152915D}"/>
                  </a:ext>
                </a:extLst>
              </p:cNvPr>
              <p:cNvSpPr>
                <a:spLocks noGrp="1"/>
              </p:cNvSpPr>
              <p:nvPr>
                <p:ph idx="1"/>
              </p:nvPr>
            </p:nvSpPr>
            <p:spPr/>
            <p:txBody>
              <a:bodyPr>
                <a:normAutofit lnSpcReduction="10000"/>
              </a:bodyPr>
              <a:lstStyle/>
              <a:p>
                <a:r>
                  <a:rPr lang="en-GB" dirty="0"/>
                  <a:t>Interpret quaternions as existing in a 4D Euclidean space</a:t>
                </a:r>
              </a:p>
              <a:p>
                <a:r>
                  <a:rPr lang="en-GB" dirty="0"/>
                  <a:t>Since all rotation quaternions are unit length, they “live” on the surface of a 4D hypersphere</a:t>
                </a:r>
              </a:p>
              <a:p>
                <a:pPr lvl="1"/>
                <a:r>
                  <a:rPr lang="en-GB" sz="2800" dirty="0"/>
                  <a:t>Interpolate around the arc along the surface of the hypersphere, which connects the quaternions…</a:t>
                </a:r>
              </a:p>
              <a:p>
                <a14:m>
                  <m:oMath xmlns:m="http://schemas.openxmlformats.org/officeDocument/2006/math">
                    <m:r>
                      <m:rPr>
                        <m:sty m:val="p"/>
                      </m:rPr>
                      <a:rPr lang="en-GB" smtClean="0">
                        <a:solidFill>
                          <a:schemeClr val="accent4"/>
                        </a:solidFill>
                        <a:latin typeface="Cambria Math" panose="02040503050406030204" pitchFamily="18" charset="0"/>
                      </a:rPr>
                      <m:t>slerp</m:t>
                    </m:r>
                    <m:d>
                      <m:dPr>
                        <m:ctrlPr>
                          <a:rPr lang="en-GB" i="1">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1">
                                <a:solidFill>
                                  <a:schemeClr val="accent4"/>
                                </a:solidFill>
                                <a:latin typeface="Cambria Math" panose="02040503050406030204" pitchFamily="18" charset="0"/>
                              </a:rPr>
                              <m:t>0</m:t>
                            </m:r>
                          </m:sub>
                        </m:sSub>
                        <m:r>
                          <a:rPr lang="en-GB" i="1">
                            <a:solidFill>
                              <a:schemeClr val="accent4"/>
                            </a:solidFill>
                            <a:latin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1">
                                <a:solidFill>
                                  <a:schemeClr val="accent4"/>
                                </a:solidFill>
                                <a:latin typeface="Cambria Math" panose="02040503050406030204" pitchFamily="18" charset="0"/>
                              </a:rPr>
                              <m:t>1</m:t>
                            </m:r>
                          </m:sub>
                        </m:sSub>
                        <m:r>
                          <a:rPr lang="en-GB" i="1">
                            <a:solidFill>
                              <a:schemeClr val="accent4"/>
                            </a:solidFill>
                            <a:latin typeface="Cambria Math" panose="02040503050406030204" pitchFamily="18" charset="0"/>
                          </a:rPr>
                          <m:t>,</m:t>
                        </m:r>
                        <m:r>
                          <a:rPr lang="en-GB" i="1">
                            <a:solidFill>
                              <a:schemeClr val="accent4"/>
                            </a:solidFill>
                            <a:latin typeface="Cambria Math" panose="02040503050406030204" pitchFamily="18" charset="0"/>
                          </a:rPr>
                          <m:t>𝑡</m:t>
                        </m:r>
                      </m:e>
                    </m:d>
                    <m:r>
                      <a:rPr lang="en-GB" i="1">
                        <a:solidFill>
                          <a:schemeClr val="accent4"/>
                        </a:solidFill>
                        <a:latin typeface="Cambria Math" panose="02040503050406030204" pitchFamily="18" charset="0"/>
                      </a:rPr>
                      <m:t>=</m:t>
                    </m:r>
                    <m:f>
                      <m:fPr>
                        <m:ctrlPr>
                          <a:rPr lang="en-GB" i="1">
                            <a:solidFill>
                              <a:schemeClr val="accent4"/>
                            </a:solidFill>
                            <a:latin typeface="Cambria Math" panose="02040503050406030204" pitchFamily="18" charset="0"/>
                            <a:cs typeface="Times New Roman" panose="02020603050405020304" pitchFamily="18" charset="0"/>
                          </a:rPr>
                        </m:ctrlPr>
                      </m:fPr>
                      <m:num>
                        <m:func>
                          <m:funcPr>
                            <m:ctrlPr>
                              <a:rPr lang="en-GB" i="1">
                                <a:solidFill>
                                  <a:schemeClr val="accent4"/>
                                </a:solidFill>
                                <a:latin typeface="Cambria Math" panose="02040503050406030204" pitchFamily="18" charset="0"/>
                                <a:cs typeface="Times New Roman" panose="02020603050405020304" pitchFamily="18" charset="0"/>
                              </a:rPr>
                            </m:ctrlPr>
                          </m:funcPr>
                          <m:fName>
                            <m:r>
                              <m:rPr>
                                <m:sty m:val="p"/>
                              </m:rPr>
                              <a:rPr lang="en-GB">
                                <a:solidFill>
                                  <a:schemeClr val="accent4"/>
                                </a:solidFill>
                                <a:latin typeface="Cambria Math" panose="02040503050406030204" pitchFamily="18" charset="0"/>
                                <a:cs typeface="Times New Roman" panose="02020603050405020304" pitchFamily="18" charset="0"/>
                              </a:rPr>
                              <m:t>sin</m:t>
                            </m:r>
                          </m:fName>
                          <m:e>
                            <m:d>
                              <m:dPr>
                                <m:ctrlPr>
                                  <a:rPr lang="en-GB" i="1">
                                    <a:solidFill>
                                      <a:schemeClr val="accent4"/>
                                    </a:solidFill>
                                    <a:latin typeface="Cambria Math" panose="02040503050406030204" pitchFamily="18" charset="0"/>
                                    <a:cs typeface="Times New Roman" panose="02020603050405020304" pitchFamily="18" charset="0"/>
                                  </a:rPr>
                                </m:ctrlPr>
                              </m:dPr>
                              <m:e>
                                <m:r>
                                  <a:rPr lang="en-GB" i="1">
                                    <a:solidFill>
                                      <a:schemeClr val="accent4"/>
                                    </a:solidFill>
                                    <a:latin typeface="Cambria Math" panose="02040503050406030204" pitchFamily="18" charset="0"/>
                                    <a:cs typeface="Times New Roman" panose="02020603050405020304" pitchFamily="18" charset="0"/>
                                  </a:rPr>
                                  <m:t>1−</m:t>
                                </m:r>
                                <m:r>
                                  <a:rPr lang="en-GB" i="1">
                                    <a:solidFill>
                                      <a:schemeClr val="accent4"/>
                                    </a:solidFill>
                                    <a:latin typeface="Cambria Math" panose="02040503050406030204" pitchFamily="18" charset="0"/>
                                    <a:cs typeface="Times New Roman" panose="02020603050405020304" pitchFamily="18" charset="0"/>
                                  </a:rPr>
                                  <m:t>𝑡</m:t>
                                </m:r>
                              </m:e>
                            </m:d>
                            <m:r>
                              <a:rPr lang="en-GB" i="1">
                                <a:solidFill>
                                  <a:schemeClr val="accent4"/>
                                </a:solidFill>
                                <a:latin typeface="Cambria Math" panose="02040503050406030204" pitchFamily="18" charset="0"/>
                                <a:ea typeface="Cambria Math" panose="02040503050406030204" pitchFamily="18" charset="0"/>
                                <a:cs typeface="Times New Roman" panose="02020603050405020304" pitchFamily="18" charset="0"/>
                              </a:rPr>
                              <m:t>𝜔</m:t>
                            </m:r>
                          </m:e>
                        </m:func>
                      </m:num>
                      <m:den>
                        <m:func>
                          <m:funcPr>
                            <m:ctrlPr>
                              <a:rPr lang="en-GB" i="1">
                                <a:solidFill>
                                  <a:schemeClr val="accent4"/>
                                </a:solidFill>
                                <a:latin typeface="Cambria Math" panose="02040503050406030204" pitchFamily="18" charset="0"/>
                                <a:cs typeface="Times New Roman" panose="02020603050405020304" pitchFamily="18" charset="0"/>
                              </a:rPr>
                            </m:ctrlPr>
                          </m:funcPr>
                          <m:fName>
                            <m:r>
                              <m:rPr>
                                <m:sty m:val="p"/>
                              </m:rPr>
                              <a:rPr lang="en-GB">
                                <a:solidFill>
                                  <a:schemeClr val="accent4"/>
                                </a:solidFill>
                                <a:latin typeface="Cambria Math" panose="02040503050406030204" pitchFamily="18" charset="0"/>
                                <a:cs typeface="Times New Roman" panose="02020603050405020304" pitchFamily="18" charset="0"/>
                              </a:rPr>
                              <m:t>sin</m:t>
                            </m:r>
                          </m:fName>
                          <m:e>
                            <m:r>
                              <a:rPr lang="en-GB" i="1">
                                <a:solidFill>
                                  <a:schemeClr val="accent4"/>
                                </a:solidFill>
                                <a:latin typeface="Cambria Math" panose="02040503050406030204" pitchFamily="18" charset="0"/>
                                <a:ea typeface="Cambria Math" panose="02040503050406030204" pitchFamily="18" charset="0"/>
                                <a:cs typeface="Times New Roman" panose="02020603050405020304" pitchFamily="18" charset="0"/>
                              </a:rPr>
                              <m:t>𝜔</m:t>
                            </m:r>
                          </m:e>
                        </m:func>
                      </m:den>
                    </m:f>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1">
                            <a:solidFill>
                              <a:schemeClr val="accent4"/>
                            </a:solidFill>
                            <a:latin typeface="Cambria Math" panose="02040503050406030204" pitchFamily="18" charset="0"/>
                          </a:rPr>
                          <m:t>0</m:t>
                        </m:r>
                      </m:sub>
                    </m:sSub>
                    <m:r>
                      <a:rPr lang="en-GB" i="1">
                        <a:solidFill>
                          <a:schemeClr val="accent4"/>
                        </a:solidFill>
                        <a:latin typeface="Cambria Math" panose="02040503050406030204" pitchFamily="18" charset="0"/>
                      </a:rPr>
                      <m:t>+</m:t>
                    </m:r>
                    <m:f>
                      <m:fPr>
                        <m:ctrlPr>
                          <a:rPr lang="en-GB" i="1">
                            <a:solidFill>
                              <a:schemeClr val="accent4"/>
                            </a:solidFill>
                            <a:latin typeface="Cambria Math" panose="02040503050406030204" pitchFamily="18" charset="0"/>
                            <a:cs typeface="Times New Roman" panose="02020603050405020304" pitchFamily="18" charset="0"/>
                          </a:rPr>
                        </m:ctrlPr>
                      </m:fPr>
                      <m:num>
                        <m:func>
                          <m:funcPr>
                            <m:ctrlPr>
                              <a:rPr lang="en-GB" i="1">
                                <a:solidFill>
                                  <a:schemeClr val="accent4"/>
                                </a:solidFill>
                                <a:latin typeface="Cambria Math" panose="02040503050406030204" pitchFamily="18" charset="0"/>
                                <a:cs typeface="Times New Roman" panose="02020603050405020304" pitchFamily="18" charset="0"/>
                              </a:rPr>
                            </m:ctrlPr>
                          </m:funcPr>
                          <m:fName>
                            <m:r>
                              <m:rPr>
                                <m:sty m:val="p"/>
                              </m:rPr>
                              <a:rPr lang="en-GB">
                                <a:solidFill>
                                  <a:schemeClr val="accent4"/>
                                </a:solidFill>
                                <a:latin typeface="Cambria Math" panose="02040503050406030204" pitchFamily="18" charset="0"/>
                                <a:cs typeface="Times New Roman" panose="02020603050405020304" pitchFamily="18" charset="0"/>
                              </a:rPr>
                              <m:t>sin</m:t>
                            </m:r>
                          </m:fName>
                          <m:e>
                            <m:r>
                              <a:rPr lang="en-GB" i="1">
                                <a:solidFill>
                                  <a:schemeClr val="accent4"/>
                                </a:solidFill>
                                <a:latin typeface="Cambria Math" panose="02040503050406030204" pitchFamily="18" charset="0"/>
                                <a:cs typeface="Times New Roman" panose="02020603050405020304" pitchFamily="18" charset="0"/>
                              </a:rPr>
                              <m:t>𝑡</m:t>
                            </m:r>
                            <m:r>
                              <a:rPr lang="en-GB" i="1">
                                <a:solidFill>
                                  <a:schemeClr val="accent4"/>
                                </a:solidFill>
                                <a:latin typeface="Cambria Math" panose="02040503050406030204" pitchFamily="18" charset="0"/>
                                <a:ea typeface="Cambria Math" panose="02040503050406030204" pitchFamily="18" charset="0"/>
                                <a:cs typeface="Times New Roman" panose="02020603050405020304" pitchFamily="18" charset="0"/>
                              </a:rPr>
                              <m:t>𝜔</m:t>
                            </m:r>
                          </m:e>
                        </m:func>
                      </m:num>
                      <m:den>
                        <m:func>
                          <m:funcPr>
                            <m:ctrlPr>
                              <a:rPr lang="en-GB" i="1">
                                <a:solidFill>
                                  <a:schemeClr val="accent4"/>
                                </a:solidFill>
                                <a:latin typeface="Cambria Math" panose="02040503050406030204" pitchFamily="18" charset="0"/>
                                <a:cs typeface="Times New Roman" panose="02020603050405020304" pitchFamily="18" charset="0"/>
                              </a:rPr>
                            </m:ctrlPr>
                          </m:funcPr>
                          <m:fName>
                            <m:r>
                              <m:rPr>
                                <m:sty m:val="p"/>
                              </m:rPr>
                              <a:rPr lang="en-GB">
                                <a:solidFill>
                                  <a:schemeClr val="accent4"/>
                                </a:solidFill>
                                <a:latin typeface="Cambria Math" panose="02040503050406030204" pitchFamily="18" charset="0"/>
                                <a:cs typeface="Times New Roman" panose="02020603050405020304" pitchFamily="18" charset="0"/>
                              </a:rPr>
                              <m:t>sin</m:t>
                            </m:r>
                          </m:fName>
                          <m:e>
                            <m:r>
                              <a:rPr lang="en-GB" i="1">
                                <a:solidFill>
                                  <a:schemeClr val="accent4"/>
                                </a:solidFill>
                                <a:latin typeface="Cambria Math" panose="02040503050406030204" pitchFamily="18" charset="0"/>
                                <a:ea typeface="Cambria Math" panose="02040503050406030204" pitchFamily="18" charset="0"/>
                                <a:cs typeface="Times New Roman" panose="02020603050405020304" pitchFamily="18" charset="0"/>
                              </a:rPr>
                              <m:t>𝜔</m:t>
                            </m:r>
                          </m:e>
                        </m:func>
                      </m:den>
                    </m:f>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𝐪</m:t>
                        </m:r>
                      </m:e>
                      <m:sub>
                        <m:r>
                          <a:rPr lang="en-GB" i="1">
                            <a:solidFill>
                              <a:schemeClr val="accent4"/>
                            </a:solidFill>
                            <a:latin typeface="Cambria Math" panose="02040503050406030204" pitchFamily="18" charset="0"/>
                          </a:rPr>
                          <m:t>1</m:t>
                        </m:r>
                      </m:sub>
                    </m:sSub>
                  </m:oMath>
                </a14:m>
                <a:br>
                  <a:rPr lang="en-GB" i="1" dirty="0">
                    <a:solidFill>
                      <a:schemeClr val="accent4"/>
                    </a:solidFill>
                    <a:latin typeface="Cambria Math" panose="02040503050406030204" pitchFamily="18" charset="0"/>
                  </a:rPr>
                </a:br>
                <a14:m>
                  <m:oMath xmlns:m="http://schemas.openxmlformats.org/officeDocument/2006/math">
                    <m:func>
                      <m:funcPr>
                        <m:ctrlPr>
                          <a:rPr lang="en-GB" i="1" smtClean="0">
                            <a:solidFill>
                              <a:schemeClr val="tx1"/>
                            </a:solidFill>
                            <a:latin typeface="Cambria Math" panose="02040503050406030204" pitchFamily="18" charset="0"/>
                          </a:rPr>
                        </m:ctrlPr>
                      </m:funcPr>
                      <m:fName>
                        <m:r>
                          <m:rPr>
                            <m:sty m:val="p"/>
                          </m:rPr>
                          <a:rPr lang="en-GB" i="0" smtClean="0">
                            <a:solidFill>
                              <a:schemeClr val="tx1"/>
                            </a:solidFill>
                            <a:latin typeface="Cambria Math" panose="02040503050406030204" pitchFamily="18" charset="0"/>
                          </a:rPr>
                          <m:t>cos</m:t>
                        </m:r>
                      </m:fName>
                      <m:e>
                        <m:r>
                          <a:rPr lang="en-GB" i="1" smtClean="0">
                            <a:solidFill>
                              <a:schemeClr val="tx1"/>
                            </a:solidFill>
                            <a:latin typeface="Cambria Math" panose="02040503050406030204" pitchFamily="18" charset="0"/>
                            <a:ea typeface="Cambria Math" panose="02040503050406030204" pitchFamily="18" charset="0"/>
                          </a:rPr>
                          <m:t>𝜔</m:t>
                        </m:r>
                      </m:e>
                    </m:func>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𝐪</m:t>
                        </m:r>
                      </m:e>
                      <m:sub>
                        <m:r>
                          <a:rPr lang="en-GB" i="1">
                            <a:solidFill>
                              <a:schemeClr val="tx1"/>
                            </a:solidFill>
                            <a:latin typeface="Cambria Math" panose="02040503050406030204" pitchFamily="18" charset="0"/>
                          </a:rPr>
                          <m:t>0</m:t>
                        </m:r>
                      </m:sub>
                    </m:sSub>
                    <m:r>
                      <a:rPr lang="en-GB" i="1" smtClean="0">
                        <a:solidFill>
                          <a:schemeClr val="tx1"/>
                        </a:solidFill>
                        <a:latin typeface="Cambria Math" panose="02040503050406030204" pitchFamily="18" charset="0"/>
                        <a:ea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𝐪</m:t>
                        </m:r>
                      </m:e>
                      <m:sub>
                        <m:r>
                          <a:rPr lang="en-GB" b="0" i="1" smtClean="0">
                            <a:solidFill>
                              <a:schemeClr val="tx1"/>
                            </a:solidFill>
                            <a:latin typeface="Cambria Math" panose="02040503050406030204" pitchFamily="18" charset="0"/>
                          </a:rPr>
                          <m:t>1</m:t>
                        </m:r>
                      </m:sub>
                    </m:sSub>
                  </m:oMath>
                </a14:m>
                <a:endParaRPr lang="en-GB" dirty="0"/>
              </a:p>
            </p:txBody>
          </p:sp>
        </mc:Choice>
        <mc:Fallback xmlns="">
          <p:sp>
            <p:nvSpPr>
              <p:cNvPr id="3" name="Content Placeholder 2">
                <a:extLst>
                  <a:ext uri="{FF2B5EF4-FFF2-40B4-BE49-F238E27FC236}">
                    <a16:creationId xmlns:a16="http://schemas.microsoft.com/office/drawing/2014/main" id="{A275FB0C-6BDC-46F5-9693-5BDFD152915D}"/>
                  </a:ext>
                </a:extLst>
              </p:cNvPr>
              <p:cNvSpPr>
                <a:spLocks noGrp="1" noRot="1" noChangeAspect="1" noMove="1" noResize="1" noEditPoints="1" noAdjustHandles="1" noChangeArrowheads="1" noChangeShapeType="1" noTextEdit="1"/>
              </p:cNvSpPr>
              <p:nvPr>
                <p:ph idx="1"/>
              </p:nvPr>
            </p:nvSpPr>
            <p:spPr>
              <a:blipFill>
                <a:blip r:embed="rId3"/>
                <a:stretch>
                  <a:fillRect l="-1535" t="-4142"/>
                </a:stretch>
              </a:blipFill>
            </p:spPr>
            <p:txBody>
              <a:bodyPr/>
              <a:lstStyle/>
              <a:p>
                <a:r>
                  <a:rPr lang="en-GB">
                    <a:noFill/>
                  </a:rPr>
                  <a:t> </a:t>
                </a:r>
              </a:p>
            </p:txBody>
          </p:sp>
        </mc:Fallback>
      </mc:AlternateContent>
    </p:spTree>
    <p:extLst>
      <p:ext uri="{BB962C8B-B14F-4D97-AF65-F5344CB8AC3E}">
        <p14:creationId xmlns:p14="http://schemas.microsoft.com/office/powerpoint/2010/main" val="162203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7FB7-C8E7-4F38-A88E-93F02CD47AD9}"/>
              </a:ext>
            </a:extLst>
          </p:cNvPr>
          <p:cNvSpPr>
            <a:spLocks noGrp="1"/>
          </p:cNvSpPr>
          <p:nvPr>
            <p:ph type="title"/>
          </p:nvPr>
        </p:nvSpPr>
        <p:spPr/>
        <p:txBody>
          <a:bodyPr/>
          <a:lstStyle/>
          <a:p>
            <a:r>
              <a:rPr lang="en-GB" dirty="0" err="1"/>
              <a:t>SLERPing</a:t>
            </a:r>
            <a:r>
              <a:rPr lang="en-GB" dirty="0"/>
              <a:t>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9709FA-D411-4185-8B99-4FCC8E775965}"/>
                  </a:ext>
                </a:extLst>
              </p:cNvPr>
              <p:cNvSpPr>
                <a:spLocks noGrp="1"/>
              </p:cNvSpPr>
              <p:nvPr>
                <p:ph idx="1"/>
              </p:nvPr>
            </p:nvSpPr>
            <p:spPr/>
            <p:txBody>
              <a:bodyPr>
                <a:normAutofit lnSpcReduction="10000"/>
              </a:bodyPr>
              <a:lstStyle/>
              <a:p>
                <a14:m>
                  <m:oMath xmlns:m="http://schemas.openxmlformats.org/officeDocument/2006/math">
                    <m:r>
                      <a:rPr lang="en-GB" sz="2800" b="1" i="0">
                        <a:latin typeface="Cambria Math" panose="02040503050406030204" pitchFamily="18" charset="0"/>
                      </a:rPr>
                      <m:t>𝐪</m:t>
                    </m:r>
                  </m:oMath>
                </a14:m>
                <a:r>
                  <a:rPr lang="en-GB" sz="2800" dirty="0"/>
                  <a:t> and </a:t>
                </a:r>
                <a14:m>
                  <m:oMath xmlns:m="http://schemas.openxmlformats.org/officeDocument/2006/math">
                    <m:r>
                      <a:rPr lang="en-GB" sz="2800">
                        <a:latin typeface="Cambria Math" panose="02040503050406030204" pitchFamily="18" charset="0"/>
                      </a:rPr>
                      <m:t>−</m:t>
                    </m:r>
                    <m:r>
                      <a:rPr lang="en-GB" sz="2800" b="1" i="0">
                        <a:latin typeface="Cambria Math" panose="02040503050406030204" pitchFamily="18" charset="0"/>
                      </a:rPr>
                      <m:t>𝐪</m:t>
                    </m:r>
                    <m:r>
                      <a:rPr lang="en-GB" sz="2800" b="1" i="1">
                        <a:latin typeface="Cambria Math" panose="02040503050406030204" pitchFamily="18" charset="0"/>
                      </a:rPr>
                      <m:t> </m:t>
                    </m:r>
                  </m:oMath>
                </a14:m>
                <a:r>
                  <a:rPr lang="en-GB" sz="2800" dirty="0"/>
                  <a:t>represent the same orientation, but may give different results when </a:t>
                </a:r>
                <a:r>
                  <a:rPr lang="en-GB" sz="2800" dirty="0" err="1"/>
                  <a:t>SLERPed</a:t>
                </a:r>
                <a:r>
                  <a:rPr lang="en-GB" sz="2800" dirty="0"/>
                  <a:t> (because a 4D hypersphere has a different topology from Euclidean space)</a:t>
                </a:r>
              </a:p>
              <a:p>
                <a:pPr lvl="1"/>
                <a:r>
                  <a:rPr lang="en-GB" sz="2400" dirty="0"/>
                  <a:t>Solution: choose signs of </a:t>
                </a:r>
                <a14:m>
                  <m:oMath xmlns:m="http://schemas.openxmlformats.org/officeDocument/2006/math">
                    <m:sSub>
                      <m:sSubPr>
                        <m:ctrlPr>
                          <a:rPr lang="en-GB" sz="2400" i="1">
                            <a:latin typeface="Cambria Math" panose="02040503050406030204" pitchFamily="18" charset="0"/>
                          </a:rPr>
                        </m:ctrlPr>
                      </m:sSubPr>
                      <m:e>
                        <m:r>
                          <a:rPr lang="en-GB" sz="2400" b="1" i="0">
                            <a:latin typeface="Cambria Math" panose="02040503050406030204" pitchFamily="18" charset="0"/>
                          </a:rPr>
                          <m:t>𝐪</m:t>
                        </m:r>
                      </m:e>
                      <m:sub>
                        <m:r>
                          <a:rPr lang="en-GB" sz="2400" i="1">
                            <a:latin typeface="Cambria Math" panose="02040503050406030204" pitchFamily="18" charset="0"/>
                          </a:rPr>
                          <m:t>1</m:t>
                        </m:r>
                      </m:sub>
                    </m:sSub>
                  </m:oMath>
                </a14:m>
                <a:r>
                  <a:rPr lang="en-GB" sz="2400" dirty="0"/>
                  <a:t> and </a:t>
                </a:r>
                <a14:m>
                  <m:oMath xmlns:m="http://schemas.openxmlformats.org/officeDocument/2006/math">
                    <m:sSub>
                      <m:sSubPr>
                        <m:ctrlPr>
                          <a:rPr lang="en-GB" sz="2400" i="1">
                            <a:latin typeface="Cambria Math" panose="02040503050406030204" pitchFamily="18" charset="0"/>
                          </a:rPr>
                        </m:ctrlPr>
                      </m:sSubPr>
                      <m:e>
                        <m:r>
                          <a:rPr lang="en-GB" sz="2400" b="1" i="0">
                            <a:latin typeface="Cambria Math" panose="02040503050406030204" pitchFamily="18" charset="0"/>
                          </a:rPr>
                          <m:t>𝐪</m:t>
                        </m:r>
                      </m:e>
                      <m:sub>
                        <m:r>
                          <a:rPr lang="en-GB" sz="2400" i="1">
                            <a:latin typeface="Cambria Math" panose="02040503050406030204" pitchFamily="18" charset="0"/>
                          </a:rPr>
                          <m:t>2</m:t>
                        </m:r>
                      </m:sub>
                    </m:sSub>
                  </m:oMath>
                </a14:m>
                <a:r>
                  <a:rPr lang="en-GB" sz="2400" dirty="0"/>
                  <a:t> so that the </a:t>
                </a:r>
                <a:r>
                  <a:rPr lang="en-GB" sz="2400" dirty="0">
                    <a:solidFill>
                      <a:schemeClr val="accent4"/>
                    </a:solidFill>
                  </a:rPr>
                  <a:t>dot product is non-negative</a:t>
                </a:r>
                <a:r>
                  <a:rPr lang="en-GB" sz="2400" dirty="0"/>
                  <a:t>, i.e. selecting the shortest rotational arc between them.</a:t>
                </a:r>
              </a:p>
              <a:p>
                <a:r>
                  <a:rPr lang="en-GB" sz="2800" dirty="0"/>
                  <a:t>If </a:t>
                </a:r>
                <a14:m>
                  <m:oMath xmlns:m="http://schemas.openxmlformats.org/officeDocument/2006/math">
                    <m:sSub>
                      <m:sSubPr>
                        <m:ctrlPr>
                          <a:rPr lang="en-GB" sz="2800" i="1">
                            <a:latin typeface="Cambria Math" panose="02040503050406030204" pitchFamily="18" charset="0"/>
                          </a:rPr>
                        </m:ctrlPr>
                      </m:sSubPr>
                      <m:e>
                        <m:r>
                          <a:rPr lang="en-GB" sz="2800" b="1" i="0">
                            <a:latin typeface="Cambria Math" panose="02040503050406030204" pitchFamily="18" charset="0"/>
                          </a:rPr>
                          <m:t>𝐪</m:t>
                        </m:r>
                      </m:e>
                      <m:sub>
                        <m:r>
                          <a:rPr lang="en-GB" sz="2800" i="0">
                            <a:latin typeface="Cambria Math" panose="02040503050406030204" pitchFamily="18" charset="0"/>
                          </a:rPr>
                          <m:t>1</m:t>
                        </m:r>
                      </m:sub>
                    </m:sSub>
                  </m:oMath>
                </a14:m>
                <a:r>
                  <a:rPr lang="en-GB" sz="2800" dirty="0"/>
                  <a:t> and </a:t>
                </a:r>
                <a14:m>
                  <m:oMath xmlns:m="http://schemas.openxmlformats.org/officeDocument/2006/math">
                    <m:sSub>
                      <m:sSubPr>
                        <m:ctrlPr>
                          <a:rPr lang="en-GB" sz="2800" i="1">
                            <a:latin typeface="Cambria Math" panose="02040503050406030204" pitchFamily="18" charset="0"/>
                          </a:rPr>
                        </m:ctrlPr>
                      </m:sSubPr>
                      <m:e>
                        <m:r>
                          <a:rPr lang="en-GB" sz="2800" b="1" i="0">
                            <a:latin typeface="Cambria Math" panose="02040503050406030204" pitchFamily="18" charset="0"/>
                          </a:rPr>
                          <m:t>𝐪</m:t>
                        </m:r>
                      </m:e>
                      <m:sub>
                        <m:r>
                          <a:rPr lang="en-GB" sz="2800" i="0">
                            <a:latin typeface="Cambria Math" panose="02040503050406030204" pitchFamily="18" charset="0"/>
                          </a:rPr>
                          <m:t>2</m:t>
                        </m:r>
                      </m:sub>
                    </m:sSub>
                  </m:oMath>
                </a14:m>
                <a:r>
                  <a:rPr lang="en-GB" sz="2800" dirty="0"/>
                  <a:t> are very close, then </a:t>
                </a:r>
                <a14:m>
                  <m:oMath xmlns:m="http://schemas.openxmlformats.org/officeDocument/2006/math">
                    <m:r>
                      <a:rPr lang="el-GR" sz="2800" i="1" dirty="0" smtClean="0">
                        <a:latin typeface="Cambria Math" panose="02040503050406030204" pitchFamily="18" charset="0"/>
                        <a:cs typeface="Times New Roman" panose="02020603050405020304" pitchFamily="18" charset="0"/>
                      </a:rPr>
                      <m:t>𝜔</m:t>
                    </m:r>
                  </m:oMath>
                </a14:m>
                <a:r>
                  <a:rPr lang="en-GB" sz="2800" dirty="0"/>
                  <a:t> is very small and so is </a:t>
                </a:r>
                <a14:m>
                  <m:oMath xmlns:m="http://schemas.openxmlformats.org/officeDocument/2006/math">
                    <m:r>
                      <m:rPr>
                        <m:sty m:val="p"/>
                      </m:rPr>
                      <a:rPr lang="en-GB" sz="2800" i="1" dirty="0" smtClean="0">
                        <a:latin typeface="Cambria Math" panose="02040503050406030204" pitchFamily="18" charset="0"/>
                        <a:cs typeface="Times New Roman" panose="02020603050405020304" pitchFamily="18" charset="0"/>
                      </a:rPr>
                      <m:t>sin</m:t>
                    </m:r>
                    <m:r>
                      <a:rPr lang="el-GR" sz="2800" i="1" dirty="0">
                        <a:latin typeface="Cambria Math" panose="02040503050406030204" pitchFamily="18" charset="0"/>
                        <a:cs typeface="Times New Roman" panose="02020603050405020304" pitchFamily="18" charset="0"/>
                      </a:rPr>
                      <m:t>𝜔</m:t>
                    </m:r>
                  </m:oMath>
                </a14:m>
                <a:r>
                  <a:rPr lang="en-GB" sz="2800" dirty="0"/>
                  <a:t>, which can cause problems with the division.</a:t>
                </a:r>
              </a:p>
              <a:p>
                <a:pPr lvl="1"/>
                <a:r>
                  <a:rPr lang="en-GB" sz="2400" dirty="0"/>
                  <a:t>Use simple linear interpolation in these cases.</a:t>
                </a:r>
              </a:p>
              <a:p>
                <a:endParaRPr lang="en-GB" sz="3400" dirty="0"/>
              </a:p>
              <a:p>
                <a:pPr lvl="1"/>
                <a:endParaRPr lang="en-GB" dirty="0"/>
              </a:p>
              <a:p>
                <a:endParaRPr lang="en-GB" dirty="0"/>
              </a:p>
            </p:txBody>
          </p:sp>
        </mc:Choice>
        <mc:Fallback xmlns="">
          <p:sp>
            <p:nvSpPr>
              <p:cNvPr id="3" name="Content Placeholder 2">
                <a:extLst>
                  <a:ext uri="{FF2B5EF4-FFF2-40B4-BE49-F238E27FC236}">
                    <a16:creationId xmlns:a16="http://schemas.microsoft.com/office/drawing/2014/main" id="{D09709FA-D411-4185-8B99-4FCC8E775965}"/>
                  </a:ext>
                </a:extLst>
              </p:cNvPr>
              <p:cNvSpPr>
                <a:spLocks noGrp="1" noRot="1" noChangeAspect="1" noMove="1" noResize="1" noEditPoints="1" noAdjustHandles="1" noChangeArrowheads="1" noChangeShapeType="1" noTextEdit="1"/>
              </p:cNvSpPr>
              <p:nvPr>
                <p:ph idx="1"/>
              </p:nvPr>
            </p:nvSpPr>
            <p:spPr>
              <a:blipFill>
                <a:blip r:embed="rId3"/>
                <a:stretch>
                  <a:fillRect l="-1202" t="-3550" r="-668"/>
                </a:stretch>
              </a:blipFill>
            </p:spPr>
            <p:txBody>
              <a:bodyPr/>
              <a:lstStyle/>
              <a:p>
                <a:r>
                  <a:rPr lang="en-GB">
                    <a:noFill/>
                  </a:rPr>
                  <a:t> </a:t>
                </a:r>
              </a:p>
            </p:txBody>
          </p:sp>
        </mc:Fallback>
      </mc:AlternateContent>
    </p:spTree>
    <p:extLst>
      <p:ext uri="{BB962C8B-B14F-4D97-AF65-F5344CB8AC3E}">
        <p14:creationId xmlns:p14="http://schemas.microsoft.com/office/powerpoint/2010/main" val="272445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5D2D-F3B1-4921-8892-0DB9C2CB7306}"/>
              </a:ext>
            </a:extLst>
          </p:cNvPr>
          <p:cNvSpPr>
            <a:spLocks noGrp="1"/>
          </p:cNvSpPr>
          <p:nvPr>
            <p:ph type="title"/>
          </p:nvPr>
        </p:nvSpPr>
        <p:spPr/>
        <p:txBody>
          <a:bodyPr/>
          <a:lstStyle/>
          <a:p>
            <a:r>
              <a:rPr lang="en-GB" dirty="0"/>
              <a:t>TODO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741F18-525F-449C-88A7-E2042C893708}"/>
                  </a:ext>
                </a:extLst>
              </p:cNvPr>
              <p:cNvSpPr>
                <a:spLocks noGrp="1"/>
              </p:cNvSpPr>
              <p:nvPr>
                <p:ph idx="1"/>
              </p:nvPr>
            </p:nvSpPr>
            <p:spPr/>
            <p:txBody>
              <a:bodyPr/>
              <a:lstStyle/>
              <a:p>
                <a:r>
                  <a:rPr lang="en-GB" dirty="0"/>
                  <a:t>Quaternion dot product, </a:t>
                </a:r>
                <a14:m>
                  <m:oMath xmlns:m="http://schemas.openxmlformats.org/officeDocument/2006/math">
                    <m:sSub>
                      <m:sSubPr>
                        <m:ctrlPr>
                          <a:rPr lang="en-GB">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1</m:t>
                        </m:r>
                      </m:sub>
                    </m:sSub>
                    <m:r>
                      <a:rPr lang="en-GB" i="0">
                        <a:latin typeface="Cambria Math" panose="02040503050406030204" pitchFamily="18" charset="0"/>
                        <a:ea typeface="Cambria Math" panose="02040503050406030204" pitchFamily="18" charset="0"/>
                      </a:rPr>
                      <m:t>∙</m:t>
                    </m:r>
                    <m:sSub>
                      <m:sSubPr>
                        <m:ctrlPr>
                          <a:rPr lang="en-GB">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2</m:t>
                        </m:r>
                      </m:sub>
                    </m:sSub>
                    <m:r>
                      <a:rPr lang="en-GB" i="1">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e>
                          </m:mr>
                        </m:m>
                      </m:e>
                    </m:d>
                    <m:r>
                      <a:rPr lang="en-GB" i="1">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e>
                            <m:e>
                              <m:sSub>
                                <m:sSubPr>
                                  <m:ctrlPr>
                                    <a:rPr lang="en-GB">
                                      <a:latin typeface="Cambria Math" panose="02040503050406030204" pitchFamily="18" charset="0"/>
                                    </a:rPr>
                                  </m:ctrlPr>
                                </m:sSubPr>
                                <m:e>
                                  <m:r>
                                    <a:rPr lang="en-GB" b="1" i="0">
                                      <a:latin typeface="Cambria Math" panose="02040503050406030204" pitchFamily="18" charset="0"/>
                                    </a:rPr>
                                    <m:t>𝐯</m:t>
                                  </m:r>
                                </m:e>
                                <m:sub>
                                  <m:r>
                                    <a:rPr lang="en-GB" i="0">
                                      <a:latin typeface="Cambria Math" panose="02040503050406030204" pitchFamily="18" charset="0"/>
                                    </a:rPr>
                                    <m:t>2</m:t>
                                  </m:r>
                                </m:sub>
                              </m:sSub>
                            </m:e>
                          </m:mr>
                        </m:m>
                      </m:e>
                    </m:d>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a:latin typeface="Cambria Math" panose="02040503050406030204" pitchFamily="18" charset="0"/>
                          </a:rPr>
                        </m:ctrlPr>
                      </m:sSubPr>
                      <m:e>
                        <m:r>
                          <a:rPr lang="en-GB" b="1" i="0">
                            <a:latin typeface="Cambria Math" panose="02040503050406030204" pitchFamily="18" charset="0"/>
                          </a:rPr>
                          <m:t>𝐯</m:t>
                        </m:r>
                      </m:e>
                      <m:sub>
                        <m:r>
                          <a:rPr lang="en-GB" i="0">
                            <a:latin typeface="Cambria Math" panose="02040503050406030204" pitchFamily="18" charset="0"/>
                          </a:rPr>
                          <m:t>1</m:t>
                        </m:r>
                      </m:sub>
                    </m:sSub>
                    <m:r>
                      <a:rPr lang="en-GB" i="0">
                        <a:latin typeface="Cambria Math" panose="02040503050406030204" pitchFamily="18" charset="0"/>
                        <a:ea typeface="Cambria Math" panose="02040503050406030204" pitchFamily="18" charset="0"/>
                      </a:rPr>
                      <m:t>∙</m:t>
                    </m:r>
                    <m:sSub>
                      <m:sSubPr>
                        <m:ctrlPr>
                          <a:rPr lang="en-GB">
                            <a:latin typeface="Cambria Math" panose="02040503050406030204" pitchFamily="18" charset="0"/>
                          </a:rPr>
                        </m:ctrlPr>
                      </m:sSubPr>
                      <m:e>
                        <m:r>
                          <a:rPr lang="en-GB" b="1" i="0">
                            <a:latin typeface="Cambria Math" panose="02040503050406030204" pitchFamily="18" charset="0"/>
                          </a:rPr>
                          <m:t>𝐯</m:t>
                        </m:r>
                      </m:e>
                      <m:sub>
                        <m:r>
                          <a:rPr lang="en-GB" i="0">
                            <a:latin typeface="Cambria Math" panose="02040503050406030204" pitchFamily="18" charset="0"/>
                          </a:rPr>
                          <m:t>2</m:t>
                        </m:r>
                      </m:sub>
                    </m:sSub>
                  </m:oMath>
                </a14:m>
                <a:br>
                  <a:rPr lang="en-GB" i="1" dirty="0">
                    <a:latin typeface="Cambria Math" panose="02040503050406030204" pitchFamily="18" charset="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d>
                      <m:dPr>
                        <m:begChr m:val="["/>
                        <m:endChr m:val="]"/>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e>
                            <m:e>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e>
                                    </m:mr>
                                  </m:m>
                                </m:e>
                              </m:d>
                            </m:e>
                          </m:mr>
                        </m:m>
                      </m:e>
                    </m:d>
                    <m:d>
                      <m:dPr>
                        <m:begChr m:val="["/>
                        <m:endChr m:val="]"/>
                        <m:ctrlPr>
                          <a:rPr lang="en-GB" i="1">
                            <a:latin typeface="Cambria Math" panose="02040503050406030204" pitchFamily="18" charset="0"/>
                            <a:ea typeface="Cambria Math" panose="02040503050406030204" pitchFamily="18" charset="0"/>
                          </a:rPr>
                        </m:ctrlPr>
                      </m:dPr>
                      <m:e>
                        <m:m>
                          <m:mPr>
                            <m:mcs>
                              <m:mc>
                                <m:mcPr>
                                  <m:count m:val="2"/>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e>
                            <m:e>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e>
                                    </m:mr>
                                  </m:m>
                                </m:e>
                              </m:d>
                            </m:e>
                          </m:mr>
                        </m:m>
                      </m:e>
                    </m:d>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oMath>
                </a14:m>
                <a:br>
                  <a:rPr lang="en-GB" i="1" dirty="0">
                    <a:latin typeface="Cambria Math" panose="02040503050406030204" pitchFamily="18" charset="0"/>
                  </a:rPr>
                </a:br>
                <a14:m>
                  <m:oMath xmlns:m="http://schemas.openxmlformats.org/officeDocument/2006/math">
                    <m:r>
                      <a:rPr lang="en-GB" i="1">
                        <a:latin typeface="Cambria Math" panose="02040503050406030204" pitchFamily="18" charset="0"/>
                      </a:rPr>
                      <m:t>= </m:t>
                    </m:r>
                  </m:oMath>
                </a14:m>
                <a:r>
                  <a:rPr lang="en-GB" dirty="0"/>
                  <a:t>the </a:t>
                </a:r>
                <a:r>
                  <a:rPr lang="en-GB" i="1" dirty="0">
                    <a:latin typeface="Times New Roman" panose="02020603050405020304" pitchFamily="18" charset="0"/>
                    <a:cs typeface="Times New Roman" panose="02020603050405020304" pitchFamily="18" charset="0"/>
                  </a:rPr>
                  <a:t>w</a:t>
                </a:r>
                <a:r>
                  <a:rPr lang="en-GB" dirty="0"/>
                  <a:t> component of the quaternion difference </a:t>
                </a:r>
                <a14:m>
                  <m:oMath xmlns:m="http://schemas.openxmlformats.org/officeDocument/2006/math">
                    <m:sSub>
                      <m:sSubPr>
                        <m:ctrlPr>
                          <a:rPr lang="en-GB" i="1">
                            <a:latin typeface="Cambria Math" panose="02040503050406030204" pitchFamily="18" charset="0"/>
                          </a:rPr>
                        </m:ctrlPr>
                      </m:sSubPr>
                      <m:e>
                        <m:r>
                          <a:rPr lang="en-GB" b="1" i="1">
                            <a:latin typeface="Cambria Math" panose="02040503050406030204" pitchFamily="18" charset="0"/>
                          </a:rPr>
                          <m:t>𝒒</m:t>
                        </m:r>
                      </m:e>
                      <m:sub>
                        <m:r>
                          <a:rPr lang="en-GB" i="1">
                            <a:latin typeface="Cambria Math" panose="02040503050406030204" pitchFamily="18" charset="0"/>
                          </a:rPr>
                          <m:t>2</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1" i="1">
                                <a:latin typeface="Cambria Math" panose="02040503050406030204" pitchFamily="18" charset="0"/>
                              </a:rPr>
                              <m:t>𝒒</m:t>
                            </m:r>
                          </m:e>
                          <m:sub>
                            <m:r>
                              <a:rPr lang="en-GB" i="1">
                                <a:latin typeface="Cambria Math" panose="02040503050406030204" pitchFamily="18" charset="0"/>
                              </a:rPr>
                              <m:t>1</m:t>
                            </m:r>
                          </m:sub>
                        </m:sSub>
                      </m:e>
                      <m:sup>
                        <m:r>
                          <a:rPr lang="en-GB" i="1">
                            <a:latin typeface="Cambria Math" panose="02040503050406030204" pitchFamily="18" charset="0"/>
                          </a:rPr>
                          <m:t>∗</m:t>
                        </m:r>
                      </m:sup>
                    </m:sSup>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e>
                    </m:func>
                  </m:oMath>
                </a14:m>
                <a:endParaRPr lang="en-GB" dirty="0"/>
              </a:p>
            </p:txBody>
          </p:sp>
        </mc:Choice>
        <mc:Fallback>
          <p:sp>
            <p:nvSpPr>
              <p:cNvPr id="3" name="Content Placeholder 2">
                <a:extLst>
                  <a:ext uri="{FF2B5EF4-FFF2-40B4-BE49-F238E27FC236}">
                    <a16:creationId xmlns:a16="http://schemas.microsoft.com/office/drawing/2014/main" id="{A2741F18-525F-449C-88A7-E2042C893708}"/>
                  </a:ext>
                </a:extLst>
              </p:cNvPr>
              <p:cNvSpPr>
                <a:spLocks noGrp="1" noRot="1" noChangeAspect="1" noMove="1" noResize="1" noEditPoints="1" noAdjustHandles="1" noChangeArrowheads="1" noChangeShapeType="1" noTextEdit="1"/>
              </p:cNvSpPr>
              <p:nvPr>
                <p:ph idx="1"/>
              </p:nvPr>
            </p:nvSpPr>
            <p:spPr>
              <a:blipFill>
                <a:blip r:embed="rId3"/>
                <a:stretch>
                  <a:fillRect t="-2959" r="-868"/>
                </a:stretch>
              </a:blipFill>
            </p:spPr>
            <p:txBody>
              <a:bodyPr/>
              <a:lstStyle/>
              <a:p>
                <a:r>
                  <a:rPr lang="en-GB">
                    <a:noFill/>
                  </a:rPr>
                  <a:t> </a:t>
                </a:r>
              </a:p>
            </p:txBody>
          </p:sp>
        </mc:Fallback>
      </mc:AlternateContent>
    </p:spTree>
    <p:extLst>
      <p:ext uri="{BB962C8B-B14F-4D97-AF65-F5344CB8AC3E}">
        <p14:creationId xmlns:p14="http://schemas.microsoft.com/office/powerpoint/2010/main" val="4283244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Introduce </a:t>
            </a:r>
            <a:r>
              <a:rPr lang="en-US" sz="2799" dirty="0"/>
              <a:t>the key properties of quaternions</a:t>
            </a:r>
          </a:p>
          <a:p>
            <a:pPr lvl="0"/>
            <a:r>
              <a:rPr lang="en-US" sz="2799" b="1" dirty="0">
                <a:solidFill>
                  <a:schemeClr val="accent4"/>
                </a:solidFill>
              </a:rPr>
              <a:t>Identify</a:t>
            </a:r>
            <a:r>
              <a:rPr lang="en-US" sz="2799" dirty="0"/>
              <a:t> their key use, i.e. SLERP</a:t>
            </a:r>
          </a:p>
          <a:p>
            <a:pPr lvl="0"/>
            <a:endParaRPr lang="en-US" sz="2799" dirty="0"/>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797A-7DF6-44BF-9055-653ED75E772C}"/>
              </a:ext>
            </a:extLst>
          </p:cNvPr>
          <p:cNvSpPr>
            <a:spLocks noGrp="1"/>
          </p:cNvSpPr>
          <p:nvPr>
            <p:ph type="title"/>
          </p:nvPr>
        </p:nvSpPr>
        <p:spPr/>
        <p:txBody>
          <a:bodyPr/>
          <a:lstStyle/>
          <a:p>
            <a:r>
              <a:rPr lang="en-GB" dirty="0"/>
              <a:t>Quaternion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FDF05-9623-4AEF-AA13-E7A2B38B1B1C}"/>
                  </a:ext>
                </a:extLst>
              </p:cNvPr>
              <p:cNvSpPr>
                <a:spLocks noGrp="1"/>
              </p:cNvSpPr>
              <p:nvPr>
                <p:ph idx="1"/>
              </p:nvPr>
            </p:nvSpPr>
            <p:spPr>
              <a:xfrm>
                <a:off x="1522413" y="1904999"/>
                <a:ext cx="9134391" cy="4836369"/>
              </a:xfrm>
            </p:spPr>
            <p:txBody>
              <a:bodyPr>
                <a:normAutofit lnSpcReduction="10000"/>
              </a:bodyPr>
              <a:lstStyle/>
              <a:p>
                <a:r>
                  <a:rPr lang="en-GB" dirty="0"/>
                  <a:t>Encode the axis and angle of rotation as a </a:t>
                </a:r>
                <a:r>
                  <a:rPr lang="en-GB" dirty="0">
                    <a:solidFill>
                      <a:schemeClr val="accent4"/>
                    </a:solidFill>
                  </a:rPr>
                  <a:t>scalar</a:t>
                </a:r>
                <a:r>
                  <a:rPr lang="en-GB" dirty="0"/>
                  <a:t> component </a:t>
                </a:r>
                <a14:m>
                  <m:oMath xmlns:m="http://schemas.openxmlformats.org/officeDocument/2006/math">
                    <m:r>
                      <a:rPr lang="en-GB" b="0" i="1" smtClean="0">
                        <a:latin typeface="Cambria Math" panose="02040503050406030204" pitchFamily="18" charset="0"/>
                      </a:rPr>
                      <m:t>𝑤</m:t>
                    </m:r>
                  </m:oMath>
                </a14:m>
                <a:r>
                  <a:rPr lang="en-GB" dirty="0"/>
                  <a:t> and a </a:t>
                </a:r>
                <a:r>
                  <a:rPr lang="en-GB" dirty="0">
                    <a:solidFill>
                      <a:schemeClr val="accent4"/>
                    </a:solidFill>
                  </a:rPr>
                  <a:t>3D vector</a:t>
                </a:r>
                <a:r>
                  <a:rPr lang="en-GB" dirty="0"/>
                  <a:t> component </a:t>
                </a:r>
                <a14:m>
                  <m:oMath xmlns:m="http://schemas.openxmlformats.org/officeDocument/2006/math">
                    <m:r>
                      <a:rPr lang="en-GB" b="1" i="0" smtClean="0">
                        <a:latin typeface="Cambria Math" panose="02040503050406030204" pitchFamily="18" charset="0"/>
                      </a:rPr>
                      <m:t>𝐯</m:t>
                    </m:r>
                  </m:oMath>
                </a14:m>
                <a:r>
                  <a:rPr lang="en-GB" dirty="0"/>
                  <a:t>:</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rPr>
                            </m:ctrlPr>
                          </m:mPr>
                          <m:mr>
                            <m:e>
                              <m:r>
                                <m:rPr>
                                  <m:brk m:alnAt="7"/>
                                </m:rPr>
                                <a:rPr lang="en-GB" i="1">
                                  <a:solidFill>
                                    <a:schemeClr val="accent4"/>
                                  </a:solidFill>
                                  <a:latin typeface="Cambria Math" panose="02040503050406030204" pitchFamily="18" charset="0"/>
                                </a:rPr>
                                <m:t>𝑤</m:t>
                              </m:r>
                            </m:e>
                            <m:e>
                              <m:r>
                                <a:rPr lang="en-GB" b="1" i="0">
                                  <a:solidFill>
                                    <a:schemeClr val="accent4"/>
                                  </a:solidFill>
                                  <a:latin typeface="Cambria Math" panose="02040503050406030204" pitchFamily="18" charset="0"/>
                                </a:rPr>
                                <m:t>𝐯</m:t>
                              </m:r>
                            </m:e>
                          </m:mr>
                        </m:m>
                      </m:e>
                    </m:d>
                    <m:r>
                      <a:rPr lang="en-GB" i="1">
                        <a:solidFill>
                          <a:schemeClr val="accent4"/>
                        </a:solidFill>
                        <a:latin typeface="Cambria Math" panose="02040503050406030204" pitchFamily="18" charset="0"/>
                      </a:rPr>
                      <m:t>=</m:t>
                    </m:r>
                    <m:d>
                      <m:dPr>
                        <m:begChr m:val="["/>
                        <m:endChr m:val="]"/>
                        <m:ctrlPr>
                          <a:rPr lang="en-GB" i="1">
                            <a:solidFill>
                              <a:schemeClr val="accent4"/>
                            </a:solidFill>
                            <a:latin typeface="Cambria Math" panose="02040503050406030204" pitchFamily="18" charset="0"/>
                          </a:rPr>
                        </m:ctrlPr>
                      </m:dPr>
                      <m:e>
                        <m:m>
                          <m:mPr>
                            <m:mcs>
                              <m:mc>
                                <m:mcPr>
                                  <m:count m:val="2"/>
                                  <m:mcJc m:val="center"/>
                                </m:mcPr>
                              </m:mc>
                            </m:mcs>
                            <m:ctrlPr>
                              <a:rPr lang="en-GB" i="1">
                                <a:solidFill>
                                  <a:schemeClr val="accent4"/>
                                </a:solidFill>
                                <a:latin typeface="Cambria Math" panose="02040503050406030204" pitchFamily="18" charset="0"/>
                              </a:rPr>
                            </m:ctrlPr>
                          </m:mPr>
                          <m:mr>
                            <m:e>
                              <m:func>
                                <m:funcPr>
                                  <m:ctrlPr>
                                    <a:rPr lang="en-GB" i="1" smtClean="0">
                                      <a:solidFill>
                                        <a:schemeClr val="accent4"/>
                                      </a:solidFill>
                                      <a:latin typeface="Cambria Math" panose="02040503050406030204" pitchFamily="18" charset="0"/>
                                    </a:rPr>
                                  </m:ctrlPr>
                                </m:funcPr>
                                <m:fName>
                                  <m:r>
                                    <m:rPr>
                                      <m:sty m:val="p"/>
                                      <m:brk m:alnAt="7"/>
                                    </m:rPr>
                                    <a:rPr lang="en-GB" i="0" smtClean="0">
                                      <a:solidFill>
                                        <a:schemeClr val="accent4"/>
                                      </a:solidFill>
                                      <a:latin typeface="Cambria Math" panose="02040503050406030204" pitchFamily="18" charset="0"/>
                                    </a:rPr>
                                    <m:t>c</m:t>
                                  </m:r>
                                  <m:r>
                                    <m:rPr>
                                      <m:sty m:val="p"/>
                                    </m:rPr>
                                    <a:rPr lang="en-GB" i="0" smtClean="0">
                                      <a:solidFill>
                                        <a:schemeClr val="accent4"/>
                                      </a:solidFill>
                                      <a:latin typeface="Cambria Math" panose="02040503050406030204" pitchFamily="18" charset="0"/>
                                    </a:rPr>
                                    <m:t>os</m:t>
                                  </m:r>
                                </m:fName>
                                <m:e>
                                  <m:box>
                                    <m:boxPr>
                                      <m:ctrlPr>
                                        <a:rPr lang="en-GB" i="1">
                                          <a:solidFill>
                                            <a:schemeClr val="accent4"/>
                                          </a:solidFill>
                                          <a:latin typeface="Cambria Math" panose="02040503050406030204" pitchFamily="18" charset="0"/>
                                        </a:rPr>
                                      </m:ctrlPr>
                                    </m:boxPr>
                                    <m:e>
                                      <m:argPr>
                                        <m:argSz m:val="-1"/>
                                      </m:argP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ea typeface="Cambria Math" panose="02040503050406030204" pitchFamily="18" charset="0"/>
                                            </a:rPr>
                                            <m:t>𝜃</m:t>
                                          </m:r>
                                        </m:num>
                                        <m:den>
                                          <m:r>
                                            <a:rPr lang="en-GB" i="1">
                                              <a:solidFill>
                                                <a:schemeClr val="accent4"/>
                                              </a:solidFill>
                                              <a:latin typeface="Cambria Math" panose="02040503050406030204" pitchFamily="18" charset="0"/>
                                            </a:rPr>
                                            <m:t>2</m:t>
                                          </m:r>
                                        </m:den>
                                      </m:f>
                                    </m:e>
                                  </m:box>
                                </m:e>
                              </m:func>
                            </m:e>
                            <m:e>
                              <m:func>
                                <m:funcPr>
                                  <m:ctrlPr>
                                    <a:rPr lang="en-GB" i="1" smtClean="0">
                                      <a:solidFill>
                                        <a:schemeClr val="accent4"/>
                                      </a:solidFill>
                                      <a:latin typeface="Cambria Math" panose="02040503050406030204" pitchFamily="18" charset="0"/>
                                    </a:rPr>
                                  </m:ctrlPr>
                                </m:funcPr>
                                <m:fName>
                                  <m:r>
                                    <m:rPr>
                                      <m:sty m:val="p"/>
                                    </m:rPr>
                                    <a:rPr lang="en-GB" i="0" smtClean="0">
                                      <a:solidFill>
                                        <a:schemeClr val="accent4"/>
                                      </a:solidFill>
                                      <a:latin typeface="Cambria Math" panose="02040503050406030204" pitchFamily="18" charset="0"/>
                                    </a:rPr>
                                    <m:t>sin</m:t>
                                  </m:r>
                                </m:fName>
                                <m:e>
                                  <m:box>
                                    <m:boxPr>
                                      <m:ctrlPr>
                                        <a:rPr lang="en-GB" i="1">
                                          <a:solidFill>
                                            <a:schemeClr val="accent4"/>
                                          </a:solidFill>
                                          <a:latin typeface="Cambria Math" panose="02040503050406030204" pitchFamily="18" charset="0"/>
                                        </a:rPr>
                                      </m:ctrlPr>
                                    </m:boxPr>
                                    <m:e>
                                      <m:argPr>
                                        <m:argSz m:val="-1"/>
                                      </m:argP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ea typeface="Cambria Math" panose="02040503050406030204" pitchFamily="18" charset="0"/>
                                            </a:rPr>
                                            <m:t>𝜃</m:t>
                                          </m:r>
                                        </m:num>
                                        <m:den>
                                          <m:r>
                                            <a:rPr lang="en-GB" i="1">
                                              <a:solidFill>
                                                <a:schemeClr val="accent4"/>
                                              </a:solidFill>
                                              <a:latin typeface="Cambria Math" panose="02040503050406030204" pitchFamily="18" charset="0"/>
                                            </a:rPr>
                                            <m:t>2</m:t>
                                          </m:r>
                                        </m:den>
                                      </m:f>
                                    </m:e>
                                  </m:box>
                                </m:e>
                              </m:func>
                              <m:acc>
                                <m:accPr>
                                  <m:chr m:val="̂"/>
                                  <m:ctrlPr>
                                    <a:rPr lang="en-GB" i="1">
                                      <a:solidFill>
                                        <a:schemeClr val="accent4"/>
                                      </a:solidFill>
                                      <a:latin typeface="Cambria Math" panose="02040503050406030204" pitchFamily="18" charset="0"/>
                                    </a:rPr>
                                  </m:ctrlPr>
                                </m:accPr>
                                <m:e>
                                  <m:r>
                                    <a:rPr lang="en-GB" b="1" i="0">
                                      <a:solidFill>
                                        <a:schemeClr val="accent4"/>
                                      </a:solidFill>
                                      <a:latin typeface="Cambria Math" panose="02040503050406030204" pitchFamily="18" charset="0"/>
                                    </a:rPr>
                                    <m:t>𝐧</m:t>
                                  </m:r>
                                </m:e>
                              </m:acc>
                            </m:e>
                          </m:mr>
                        </m:m>
                      </m:e>
                    </m:d>
                  </m:oMath>
                </a14:m>
                <a:br>
                  <a:rPr lang="en-GB" dirty="0"/>
                </a:br>
                <a14:m>
                  <m:oMath xmlns:m="http://schemas.openxmlformats.org/officeDocument/2006/math">
                    <m:r>
                      <a:rPr lang="en-GB" b="1" i="0">
                        <a:latin typeface="Cambria Math" panose="02040503050406030204" pitchFamily="18" charset="0"/>
                      </a:rPr>
                      <m:t>𝐯</m:t>
                    </m:r>
                    <m:r>
                      <a:rPr lang="en-GB" i="1">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e>
                              <m:r>
                                <a:rPr lang="en-GB" i="1">
                                  <a:latin typeface="Cambria Math" panose="02040503050406030204" pitchFamily="18" charset="0"/>
                                </a:rPr>
                                <m:t>𝑦</m:t>
                              </m:r>
                            </m:e>
                            <m:e>
                              <m:r>
                                <a:rPr lang="en-GB" i="1">
                                  <a:latin typeface="Cambria Math" panose="02040503050406030204" pitchFamily="18" charset="0"/>
                                </a:rPr>
                                <m:t>𝑧</m:t>
                              </m:r>
                            </m:e>
                          </m:mr>
                        </m:m>
                      </m:e>
                    </m:d>
                  </m:oMath>
                </a14:m>
                <a:endParaRPr lang="en-GB" dirty="0"/>
              </a:p>
              <a:p>
                <a:r>
                  <a:rPr lang="en-GB" sz="2800" b="1" dirty="0"/>
                  <a:t>Negation</a:t>
                </a:r>
                <a:r>
                  <a:rPr lang="en-GB" sz="2800" dirty="0"/>
                  <a:t>:</a:t>
                </a:r>
                <a:br>
                  <a:rPr lang="en-GB" sz="2800" dirty="0"/>
                </a:br>
                <a14:m>
                  <m:oMath xmlns:m="http://schemas.openxmlformats.org/officeDocument/2006/math">
                    <m:r>
                      <a:rPr lang="en-GB" sz="2600" i="1">
                        <a:latin typeface="Cambria Math" panose="02040503050406030204" pitchFamily="18" charset="0"/>
                      </a:rPr>
                      <m:t>−</m:t>
                    </m:r>
                    <m:r>
                      <a:rPr lang="en-GB" sz="2600" b="1" i="0">
                        <a:latin typeface="Cambria Math" panose="02040503050406030204" pitchFamily="18" charset="0"/>
                      </a:rPr>
                      <m:t>𝐪</m:t>
                    </m:r>
                    <m:r>
                      <a:rPr lang="en-GB" sz="2600" i="1">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𝑤</m:t>
                              </m:r>
                            </m:e>
                            <m:e>
                              <m:d>
                                <m:dPr>
                                  <m:ctrlPr>
                                    <a:rPr lang="en-GB" sz="2600" i="1">
                                      <a:latin typeface="Cambria Math" panose="02040503050406030204" pitchFamily="18" charset="0"/>
                                    </a:rPr>
                                  </m:ctrlPr>
                                </m:dPr>
                                <m:e>
                                  <m:m>
                                    <m:mPr>
                                      <m:mcs>
                                        <m:mc>
                                          <m:mcPr>
                                            <m:count m:val="3"/>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𝑥</m:t>
                                        </m:r>
                                      </m:e>
                                      <m:e>
                                        <m:r>
                                          <a:rPr lang="en-GB" sz="2600" i="1">
                                            <a:latin typeface="Cambria Math" panose="02040503050406030204" pitchFamily="18" charset="0"/>
                                          </a:rPr>
                                          <m:t>𝑦</m:t>
                                        </m:r>
                                      </m:e>
                                      <m:e>
                                        <m:r>
                                          <a:rPr lang="en-GB" sz="2600" i="1">
                                            <a:latin typeface="Cambria Math" panose="02040503050406030204" pitchFamily="18" charset="0"/>
                                          </a:rPr>
                                          <m:t>𝑧</m:t>
                                        </m:r>
                                      </m:e>
                                    </m:mr>
                                  </m:m>
                                </m:e>
                              </m:d>
                            </m:e>
                          </m:mr>
                        </m:m>
                      </m:e>
                    </m:d>
                  </m:oMath>
                </a14:m>
                <a:br>
                  <a:rPr lang="en-GB" sz="2600" i="1" dirty="0">
                    <a:latin typeface="Cambria Math" panose="02040503050406030204" pitchFamily="18" charset="0"/>
                  </a:rPr>
                </a:br>
                <a14:m>
                  <m:oMath xmlns:m="http://schemas.openxmlformats.org/officeDocument/2006/math">
                    <m:r>
                      <a:rPr lang="en-GB" sz="2600" i="1">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m:t>
                              </m:r>
                              <m:r>
                                <a:rPr lang="en-GB" sz="2600" i="1">
                                  <a:latin typeface="Cambria Math" panose="02040503050406030204" pitchFamily="18" charset="0"/>
                                </a:rPr>
                                <m:t>𝑤</m:t>
                              </m:r>
                            </m:e>
                            <m:e>
                              <m:d>
                                <m:dPr>
                                  <m:ctrlPr>
                                    <a:rPr lang="en-GB" sz="2600" i="1">
                                      <a:latin typeface="Cambria Math" panose="02040503050406030204" pitchFamily="18" charset="0"/>
                                    </a:rPr>
                                  </m:ctrlPr>
                                </m:dPr>
                                <m:e>
                                  <m:r>
                                    <a:rPr lang="en-GB" sz="2600" i="1">
                                      <a:latin typeface="Cambria Math" panose="02040503050406030204" pitchFamily="18" charset="0"/>
                                    </a:rPr>
                                    <m:t>−</m:t>
                                  </m:r>
                                  <m:m>
                                    <m:mPr>
                                      <m:mcs>
                                        <m:mc>
                                          <m:mcPr>
                                            <m:count m:val="3"/>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𝑥</m:t>
                                        </m:r>
                                      </m:e>
                                      <m:e>
                                        <m:r>
                                          <a:rPr lang="en-GB" sz="2600" i="1">
                                            <a:latin typeface="Cambria Math" panose="02040503050406030204" pitchFamily="18" charset="0"/>
                                          </a:rPr>
                                          <m:t>−</m:t>
                                        </m:r>
                                        <m:r>
                                          <a:rPr lang="en-GB" sz="2600" i="1">
                                            <a:latin typeface="Cambria Math" panose="02040503050406030204" pitchFamily="18" charset="0"/>
                                          </a:rPr>
                                          <m:t>𝑦</m:t>
                                        </m:r>
                                      </m:e>
                                      <m:e>
                                        <m:r>
                                          <a:rPr lang="en-GB" sz="2600" i="1">
                                            <a:latin typeface="Cambria Math" panose="02040503050406030204" pitchFamily="18" charset="0"/>
                                          </a:rPr>
                                          <m:t>−</m:t>
                                        </m:r>
                                        <m:r>
                                          <a:rPr lang="en-GB" sz="2600" i="1">
                                            <a:latin typeface="Cambria Math" panose="02040503050406030204" pitchFamily="18" charset="0"/>
                                          </a:rPr>
                                          <m:t>𝑧</m:t>
                                        </m:r>
                                      </m:e>
                                    </m:mr>
                                  </m:m>
                                </m:e>
                              </m:d>
                            </m:e>
                          </m:mr>
                        </m:m>
                      </m:e>
                    </m:d>
                  </m:oMath>
                </a14:m>
                <a:br>
                  <a:rPr lang="en-GB" sz="2600" dirty="0"/>
                </a:br>
                <a14:m>
                  <m:oMath xmlns:m="http://schemas.openxmlformats.org/officeDocument/2006/math">
                    <m:r>
                      <a:rPr lang="en-GB" sz="2600" i="1">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𝑤</m:t>
                              </m:r>
                            </m:e>
                            <m:e>
                              <m:r>
                                <a:rPr lang="en-GB" sz="2600" b="1" i="0">
                                  <a:latin typeface="Cambria Math" panose="02040503050406030204" pitchFamily="18" charset="0"/>
                                </a:rPr>
                                <m:t>𝐯</m:t>
                              </m:r>
                            </m:e>
                          </m:mr>
                        </m:m>
                      </m:e>
                    </m:d>
                    <m:r>
                      <a:rPr lang="en-GB" sz="2600" b="0" i="1" smtClean="0">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r>
                                <m:rPr>
                                  <m:brk m:alnAt="7"/>
                                </m:rPr>
                                <a:rPr lang="en-GB" sz="2600" i="1">
                                  <a:latin typeface="Cambria Math" panose="02040503050406030204" pitchFamily="18" charset="0"/>
                                </a:rPr>
                                <m:t>−</m:t>
                              </m:r>
                              <m:r>
                                <a:rPr lang="en-GB" sz="2600" i="1">
                                  <a:latin typeface="Cambria Math" panose="02040503050406030204" pitchFamily="18" charset="0"/>
                                </a:rPr>
                                <m:t>𝑤</m:t>
                              </m:r>
                            </m:e>
                            <m:e>
                              <m:r>
                                <a:rPr lang="en-GB" sz="2600" i="1">
                                  <a:latin typeface="Cambria Math" panose="02040503050406030204" pitchFamily="18" charset="0"/>
                                </a:rPr>
                                <m:t>−</m:t>
                              </m:r>
                              <m:r>
                                <a:rPr lang="en-GB" sz="2600" b="1" i="0">
                                  <a:latin typeface="Cambria Math" panose="02040503050406030204" pitchFamily="18" charset="0"/>
                                </a:rPr>
                                <m:t>𝐯</m:t>
                              </m:r>
                            </m:e>
                          </m:mr>
                        </m:m>
                      </m:e>
                    </m:d>
                  </m:oMath>
                </a14:m>
                <a:endParaRPr lang="en-GB" sz="2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m:t>
                      </m:r>
                      <m:d>
                        <m:dPr>
                          <m:begChr m:val="["/>
                          <m:endChr m:val="]"/>
                          <m:ctrlPr>
                            <a:rPr lang="en-GB" sz="2600" i="1" smtClean="0">
                              <a:solidFill>
                                <a:schemeClr val="tx1"/>
                              </a:solidFill>
                              <a:latin typeface="Cambria Math" panose="02040503050406030204" pitchFamily="18" charset="0"/>
                            </a:rPr>
                          </m:ctrlPr>
                        </m:dPr>
                        <m:e>
                          <m:m>
                            <m:mPr>
                              <m:mcs>
                                <m:mc>
                                  <m:mcPr>
                                    <m:count m:val="2"/>
                                    <m:mcJc m:val="center"/>
                                  </m:mcPr>
                                </m:mc>
                              </m:mcs>
                              <m:ctrlPr>
                                <a:rPr lang="en-GB" sz="2600" i="1">
                                  <a:solidFill>
                                    <a:schemeClr val="tx1"/>
                                  </a:solidFill>
                                  <a:latin typeface="Cambria Math" panose="02040503050406030204" pitchFamily="18" charset="0"/>
                                </a:rPr>
                              </m:ctrlPr>
                            </m:mPr>
                            <m:mr>
                              <m:e>
                                <m:r>
                                  <m:rPr>
                                    <m:brk m:alnAt="7"/>
                                  </m:rPr>
                                  <a:rPr lang="en-GB" sz="2600" b="0" i="1" smtClean="0">
                                    <a:solidFill>
                                      <a:schemeClr val="tx1"/>
                                    </a:solidFill>
                                    <a:latin typeface="Cambria Math" panose="02040503050406030204" pitchFamily="18" charset="0"/>
                                  </a:rPr>
                                  <m:t>−</m:t>
                                </m:r>
                                <m:func>
                                  <m:funcPr>
                                    <m:ctrlPr>
                                      <a:rPr lang="en-GB" sz="2600" i="1">
                                        <a:solidFill>
                                          <a:schemeClr val="tx1"/>
                                        </a:solidFill>
                                        <a:latin typeface="Cambria Math" panose="02040503050406030204" pitchFamily="18" charset="0"/>
                                      </a:rPr>
                                    </m:ctrlPr>
                                  </m:funcPr>
                                  <m:fName>
                                    <m:r>
                                      <m:rPr>
                                        <m:sty m:val="p"/>
                                        <m:brk m:alnAt="7"/>
                                      </m:rPr>
                                      <a:rPr lang="en-GB" sz="2600">
                                        <a:solidFill>
                                          <a:schemeClr val="tx1"/>
                                        </a:solidFill>
                                        <a:latin typeface="Cambria Math" panose="02040503050406030204" pitchFamily="18" charset="0"/>
                                      </a:rPr>
                                      <m:t>c</m:t>
                                    </m:r>
                                    <m:r>
                                      <m:rPr>
                                        <m:sty m:val="p"/>
                                      </m:rPr>
                                      <a:rPr lang="en-GB" sz="2600">
                                        <a:solidFill>
                                          <a:schemeClr val="tx1"/>
                                        </a:solidFill>
                                        <a:latin typeface="Cambria Math" panose="02040503050406030204" pitchFamily="18" charset="0"/>
                                      </a:rPr>
                                      <m:t>os</m:t>
                                    </m:r>
                                  </m:fName>
                                  <m:e>
                                    <m:box>
                                      <m:boxPr>
                                        <m:ctrlPr>
                                          <a:rPr lang="en-GB" sz="2600" i="1">
                                            <a:solidFill>
                                              <a:schemeClr val="tx1"/>
                                            </a:solidFill>
                                            <a:latin typeface="Cambria Math" panose="02040503050406030204" pitchFamily="18" charset="0"/>
                                          </a:rPr>
                                        </m:ctrlPr>
                                      </m:boxPr>
                                      <m:e>
                                        <m:argPr>
                                          <m:argSz m:val="-1"/>
                                        </m:argPr>
                                        <m:f>
                                          <m:fPr>
                                            <m:ctrlPr>
                                              <a:rPr lang="en-GB" sz="2600" i="1">
                                                <a:solidFill>
                                                  <a:schemeClr val="tx1"/>
                                                </a:solidFill>
                                                <a:latin typeface="Cambria Math" panose="02040503050406030204" pitchFamily="18" charset="0"/>
                                              </a:rPr>
                                            </m:ctrlPr>
                                          </m:fPr>
                                          <m:num>
                                            <m:r>
                                              <a:rPr lang="en-GB" sz="2600" i="1">
                                                <a:solidFill>
                                                  <a:schemeClr val="tx1"/>
                                                </a:solidFill>
                                                <a:latin typeface="Cambria Math" panose="02040503050406030204" pitchFamily="18" charset="0"/>
                                                <a:ea typeface="Cambria Math" panose="02040503050406030204" pitchFamily="18" charset="0"/>
                                              </a:rPr>
                                              <m:t>𝜃</m:t>
                                            </m:r>
                                          </m:num>
                                          <m:den>
                                            <m:r>
                                              <a:rPr lang="en-GB" sz="2600" i="1">
                                                <a:solidFill>
                                                  <a:schemeClr val="tx1"/>
                                                </a:solidFill>
                                                <a:latin typeface="Cambria Math" panose="02040503050406030204" pitchFamily="18" charset="0"/>
                                              </a:rPr>
                                              <m:t>2</m:t>
                                            </m:r>
                                          </m:den>
                                        </m:f>
                                      </m:e>
                                    </m:box>
                                  </m:e>
                                </m:func>
                              </m:e>
                              <m:e>
                                <m:r>
                                  <a:rPr lang="en-GB" sz="2600" b="0" i="1" smtClean="0">
                                    <a:solidFill>
                                      <a:schemeClr val="tx1"/>
                                    </a:solidFill>
                                    <a:latin typeface="Cambria Math" panose="02040503050406030204" pitchFamily="18" charset="0"/>
                                  </a:rPr>
                                  <m:t>−</m:t>
                                </m:r>
                                <m:func>
                                  <m:funcPr>
                                    <m:ctrlPr>
                                      <a:rPr lang="en-GB" sz="2600" i="1">
                                        <a:solidFill>
                                          <a:schemeClr val="tx1"/>
                                        </a:solidFill>
                                        <a:latin typeface="Cambria Math" panose="02040503050406030204" pitchFamily="18" charset="0"/>
                                      </a:rPr>
                                    </m:ctrlPr>
                                  </m:funcPr>
                                  <m:fName>
                                    <m:r>
                                      <m:rPr>
                                        <m:sty m:val="p"/>
                                      </m:rPr>
                                      <a:rPr lang="en-GB" sz="2600">
                                        <a:solidFill>
                                          <a:schemeClr val="tx1"/>
                                        </a:solidFill>
                                        <a:latin typeface="Cambria Math" panose="02040503050406030204" pitchFamily="18" charset="0"/>
                                      </a:rPr>
                                      <m:t>sin</m:t>
                                    </m:r>
                                  </m:fName>
                                  <m:e>
                                    <m:box>
                                      <m:boxPr>
                                        <m:ctrlPr>
                                          <a:rPr lang="en-GB" sz="2600" i="1">
                                            <a:solidFill>
                                              <a:schemeClr val="tx1"/>
                                            </a:solidFill>
                                            <a:latin typeface="Cambria Math" panose="02040503050406030204" pitchFamily="18" charset="0"/>
                                          </a:rPr>
                                        </m:ctrlPr>
                                      </m:boxPr>
                                      <m:e>
                                        <m:argPr>
                                          <m:argSz m:val="-1"/>
                                        </m:argPr>
                                        <m:f>
                                          <m:fPr>
                                            <m:ctrlPr>
                                              <a:rPr lang="en-GB" sz="2600" i="1">
                                                <a:solidFill>
                                                  <a:schemeClr val="tx1"/>
                                                </a:solidFill>
                                                <a:latin typeface="Cambria Math" panose="02040503050406030204" pitchFamily="18" charset="0"/>
                                              </a:rPr>
                                            </m:ctrlPr>
                                          </m:fPr>
                                          <m:num>
                                            <m:r>
                                              <a:rPr lang="en-GB" sz="2600" i="1">
                                                <a:solidFill>
                                                  <a:schemeClr val="tx1"/>
                                                </a:solidFill>
                                                <a:latin typeface="Cambria Math" panose="02040503050406030204" pitchFamily="18" charset="0"/>
                                                <a:ea typeface="Cambria Math" panose="02040503050406030204" pitchFamily="18" charset="0"/>
                                              </a:rPr>
                                              <m:t>𝜃</m:t>
                                            </m:r>
                                          </m:num>
                                          <m:den>
                                            <m:r>
                                              <a:rPr lang="en-GB" sz="2600" i="1">
                                                <a:solidFill>
                                                  <a:schemeClr val="tx1"/>
                                                </a:solidFill>
                                                <a:latin typeface="Cambria Math" panose="02040503050406030204" pitchFamily="18" charset="0"/>
                                              </a:rPr>
                                              <m:t>2</m:t>
                                            </m:r>
                                          </m:den>
                                        </m:f>
                                      </m:e>
                                    </m:box>
                                  </m:e>
                                </m:func>
                                <m:acc>
                                  <m:accPr>
                                    <m:chr m:val="̂"/>
                                    <m:ctrlPr>
                                      <a:rPr lang="en-GB" sz="2600" i="1">
                                        <a:solidFill>
                                          <a:schemeClr val="tx1"/>
                                        </a:solidFill>
                                        <a:latin typeface="Cambria Math" panose="02040503050406030204" pitchFamily="18" charset="0"/>
                                      </a:rPr>
                                    </m:ctrlPr>
                                  </m:accPr>
                                  <m:e>
                                    <m:r>
                                      <a:rPr lang="en-GB" sz="2600" b="1">
                                        <a:solidFill>
                                          <a:schemeClr val="tx1"/>
                                        </a:solidFill>
                                        <a:latin typeface="Cambria Math" panose="02040503050406030204" pitchFamily="18" charset="0"/>
                                      </a:rPr>
                                      <m:t>𝐧</m:t>
                                    </m:r>
                                  </m:e>
                                </m:acc>
                              </m:e>
                            </m:mr>
                          </m:m>
                        </m:e>
                      </m:d>
                    </m:oMath>
                  </m:oMathPara>
                </a14:m>
                <a:endParaRPr lang="en-GB" sz="2600"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func>
                                  <m:funcPr>
                                    <m:ctrlPr>
                                      <a:rPr lang="en-GB" sz="2600" i="1">
                                        <a:latin typeface="Cambria Math" panose="02040503050406030204" pitchFamily="18" charset="0"/>
                                      </a:rPr>
                                    </m:ctrlPr>
                                  </m:funcPr>
                                  <m:fName>
                                    <m:r>
                                      <m:rPr>
                                        <m:sty m:val="p"/>
                                        <m:brk m:alnAt="7"/>
                                      </m:rPr>
                                      <a:rPr lang="en-GB" sz="2600">
                                        <a:latin typeface="Cambria Math" panose="02040503050406030204" pitchFamily="18" charset="0"/>
                                      </a:rPr>
                                      <m:t>c</m:t>
                                    </m:r>
                                    <m:r>
                                      <m:rPr>
                                        <m:sty m:val="p"/>
                                      </m:rPr>
                                      <a:rPr lang="en-GB" sz="2600">
                                        <a:latin typeface="Cambria Math" panose="02040503050406030204" pitchFamily="18" charset="0"/>
                                      </a:rPr>
                                      <m:t>os</m:t>
                                    </m:r>
                                  </m:fName>
                                  <m:e>
                                    <m:box>
                                      <m:boxPr>
                                        <m:ctrlPr>
                                          <a:rPr lang="en-GB" sz="2600" i="1">
                                            <a:latin typeface="Cambria Math" panose="02040503050406030204" pitchFamily="18" charset="0"/>
                                          </a:rPr>
                                        </m:ctrlPr>
                                      </m:boxPr>
                                      <m:e>
                                        <m:argPr>
                                          <m:argSz m:val="-1"/>
                                        </m:argPr>
                                        <m:d>
                                          <m:dPr>
                                            <m:ctrlPr>
                                              <a:rPr lang="en-GB" sz="2600" i="1" smtClean="0">
                                                <a:latin typeface="Cambria Math" panose="02040503050406030204" pitchFamily="18" charset="0"/>
                                              </a:rPr>
                                            </m:ctrlPr>
                                          </m:dPr>
                                          <m:e>
                                            <m:f>
                                              <m:fPr>
                                                <m:ctrlPr>
                                                  <a:rPr lang="en-GB" sz="2600" i="1">
                                                    <a:latin typeface="Cambria Math" panose="02040503050406030204" pitchFamily="18" charset="0"/>
                                                  </a:rPr>
                                                </m:ctrlPr>
                                              </m:fPr>
                                              <m:num>
                                                <m:r>
                                                  <a:rPr lang="en-GB" sz="2600" i="1">
                                                    <a:latin typeface="Cambria Math" panose="02040503050406030204" pitchFamily="18" charset="0"/>
                                                    <a:ea typeface="Cambria Math" panose="02040503050406030204" pitchFamily="18" charset="0"/>
                                                  </a:rPr>
                                                  <m:t>𝜃</m:t>
                                                </m:r>
                                              </m:num>
                                              <m:den>
                                                <m:r>
                                                  <a:rPr lang="en-GB" sz="2600" i="1">
                                                    <a:latin typeface="Cambria Math" panose="02040503050406030204" pitchFamily="18" charset="0"/>
                                                  </a:rPr>
                                                  <m:t>2</m:t>
                                                </m:r>
                                              </m:den>
                                            </m:f>
                                            <m:r>
                                              <a:rPr lang="en-GB" sz="2600" b="0" i="1" smtClean="0">
                                                <a:latin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𝜋</m:t>
                                            </m:r>
                                          </m:e>
                                        </m:d>
                                      </m:e>
                                    </m:box>
                                  </m:e>
                                </m:func>
                              </m:e>
                              <m:e>
                                <m:func>
                                  <m:funcPr>
                                    <m:ctrlPr>
                                      <a:rPr lang="en-GB" sz="2600" i="1">
                                        <a:latin typeface="Cambria Math" panose="02040503050406030204" pitchFamily="18" charset="0"/>
                                      </a:rPr>
                                    </m:ctrlPr>
                                  </m:funcPr>
                                  <m:fName>
                                    <m:r>
                                      <m:rPr>
                                        <m:sty m:val="p"/>
                                      </m:rPr>
                                      <a:rPr lang="en-GB" sz="2600">
                                        <a:latin typeface="Cambria Math" panose="02040503050406030204" pitchFamily="18" charset="0"/>
                                      </a:rPr>
                                      <m:t>sin</m:t>
                                    </m:r>
                                  </m:fName>
                                  <m:e>
                                    <m:box>
                                      <m:boxPr>
                                        <m:ctrlPr>
                                          <a:rPr lang="en-GB" sz="2600" i="1">
                                            <a:latin typeface="Cambria Math" panose="02040503050406030204" pitchFamily="18" charset="0"/>
                                          </a:rPr>
                                        </m:ctrlPr>
                                      </m:boxPr>
                                      <m:e>
                                        <m:argPr>
                                          <m:argSz m:val="-1"/>
                                        </m:argPr>
                                        <m:box>
                                          <m:boxPr>
                                            <m:ctrlPr>
                                              <a:rPr lang="en-GB" sz="2600" i="1">
                                                <a:latin typeface="Cambria Math" panose="02040503050406030204" pitchFamily="18" charset="0"/>
                                              </a:rPr>
                                            </m:ctrlPr>
                                          </m:boxPr>
                                          <m:e>
                                            <m:argPr>
                                              <m:argSz m:val="-1"/>
                                            </m:argPr>
                                            <m:d>
                                              <m:dPr>
                                                <m:ctrlPr>
                                                  <a:rPr lang="en-GB" sz="2600" i="1">
                                                    <a:latin typeface="Cambria Math" panose="02040503050406030204" pitchFamily="18" charset="0"/>
                                                  </a:rPr>
                                                </m:ctrlPr>
                                              </m:dPr>
                                              <m:e>
                                                <m:f>
                                                  <m:fPr>
                                                    <m:ctrlPr>
                                                      <a:rPr lang="en-GB" sz="2600" i="1">
                                                        <a:latin typeface="Cambria Math" panose="02040503050406030204" pitchFamily="18" charset="0"/>
                                                      </a:rPr>
                                                    </m:ctrlPr>
                                                  </m:fPr>
                                                  <m:num>
                                                    <m:r>
                                                      <a:rPr lang="en-GB" sz="2600" i="1">
                                                        <a:latin typeface="Cambria Math" panose="02040503050406030204" pitchFamily="18" charset="0"/>
                                                        <a:ea typeface="Cambria Math" panose="02040503050406030204" pitchFamily="18" charset="0"/>
                                                      </a:rPr>
                                                      <m:t>𝜃</m:t>
                                                    </m:r>
                                                  </m:num>
                                                  <m:den>
                                                    <m:r>
                                                      <a:rPr lang="en-GB" sz="2600" i="1">
                                                        <a:latin typeface="Cambria Math" panose="02040503050406030204" pitchFamily="18" charset="0"/>
                                                      </a:rPr>
                                                      <m:t>2</m:t>
                                                    </m:r>
                                                  </m:den>
                                                </m:f>
                                                <m:r>
                                                  <a:rPr lang="en-GB" sz="2600" i="1">
                                                    <a:latin typeface="Cambria Math" panose="02040503050406030204" pitchFamily="18" charset="0"/>
                                                  </a:rPr>
                                                  <m:t>+</m:t>
                                                </m:r>
                                                <m:r>
                                                  <a:rPr lang="en-GB" sz="2600" i="1">
                                                    <a:latin typeface="Cambria Math" panose="02040503050406030204" pitchFamily="18" charset="0"/>
                                                    <a:ea typeface="Cambria Math" panose="02040503050406030204" pitchFamily="18" charset="0"/>
                                                  </a:rPr>
                                                  <m:t>𝜋</m:t>
                                                </m:r>
                                              </m:e>
                                            </m:d>
                                          </m:e>
                                        </m:box>
                                      </m:e>
                                    </m:box>
                                  </m:e>
                                </m:func>
                              </m:e>
                            </m:mr>
                          </m:m>
                          <m:acc>
                            <m:accPr>
                              <m:chr m:val="̂"/>
                              <m:ctrlPr>
                                <a:rPr lang="en-GB" sz="2600" i="1">
                                  <a:latin typeface="Cambria Math" panose="02040503050406030204" pitchFamily="18" charset="0"/>
                                </a:rPr>
                              </m:ctrlPr>
                            </m:accPr>
                            <m:e>
                              <m:r>
                                <a:rPr lang="en-GB" sz="2600" b="1">
                                  <a:latin typeface="Cambria Math" panose="02040503050406030204" pitchFamily="18" charset="0"/>
                                </a:rPr>
                                <m:t>𝐧</m:t>
                              </m:r>
                            </m:e>
                          </m:acc>
                        </m:e>
                      </m:d>
                    </m:oMath>
                  </m:oMathPara>
                </a14:m>
                <a:endParaRPr lang="en-GB" sz="2600" dirty="0"/>
              </a:p>
              <a:p>
                <a:pPr marL="0" indent="0">
                  <a:buNone/>
                </a:pPr>
                <a14:m>
                  <m:oMathPara xmlns:m="http://schemas.openxmlformats.org/officeDocument/2006/math">
                    <m:oMathParaPr>
                      <m:jc m:val="centerGroup"/>
                    </m:oMathParaPr>
                    <m:oMath xmlns:m="http://schemas.openxmlformats.org/officeDocument/2006/math">
                      <m:r>
                        <a:rPr lang="en-GB" sz="2600" i="1">
                          <a:latin typeface="Cambria Math" panose="02040503050406030204" pitchFamily="18" charset="0"/>
                        </a:rPr>
                        <m:t>=</m:t>
                      </m:r>
                      <m:d>
                        <m:dPr>
                          <m:begChr m:val="["/>
                          <m:endChr m:val="]"/>
                          <m:ctrlPr>
                            <a:rPr lang="en-GB" sz="2600" i="1">
                              <a:latin typeface="Cambria Math" panose="02040503050406030204" pitchFamily="18" charset="0"/>
                            </a:rPr>
                          </m:ctrlPr>
                        </m:dPr>
                        <m:e>
                          <m:m>
                            <m:mPr>
                              <m:mcs>
                                <m:mc>
                                  <m:mcPr>
                                    <m:count m:val="2"/>
                                    <m:mcJc m:val="center"/>
                                  </m:mcPr>
                                </m:mc>
                              </m:mcs>
                              <m:ctrlPr>
                                <a:rPr lang="en-GB" sz="2600" i="1">
                                  <a:latin typeface="Cambria Math" panose="02040503050406030204" pitchFamily="18" charset="0"/>
                                </a:rPr>
                              </m:ctrlPr>
                            </m:mPr>
                            <m:mr>
                              <m:e>
                                <m:func>
                                  <m:funcPr>
                                    <m:ctrlPr>
                                      <a:rPr lang="en-GB" sz="2600" i="1">
                                        <a:latin typeface="Cambria Math" panose="02040503050406030204" pitchFamily="18" charset="0"/>
                                      </a:rPr>
                                    </m:ctrlPr>
                                  </m:funcPr>
                                  <m:fName>
                                    <m:r>
                                      <m:rPr>
                                        <m:sty m:val="p"/>
                                        <m:brk m:alnAt="7"/>
                                      </m:rPr>
                                      <a:rPr lang="en-GB" sz="2600">
                                        <a:latin typeface="Cambria Math" panose="02040503050406030204" pitchFamily="18" charset="0"/>
                                      </a:rPr>
                                      <m:t>c</m:t>
                                    </m:r>
                                    <m:r>
                                      <m:rPr>
                                        <m:sty m:val="p"/>
                                      </m:rPr>
                                      <a:rPr lang="en-GB" sz="2600">
                                        <a:latin typeface="Cambria Math" panose="02040503050406030204" pitchFamily="18" charset="0"/>
                                      </a:rPr>
                                      <m:t>os</m:t>
                                    </m:r>
                                  </m:fName>
                                  <m:e>
                                    <m:box>
                                      <m:boxPr>
                                        <m:ctrlPr>
                                          <a:rPr lang="en-GB" sz="2600" i="1">
                                            <a:latin typeface="Cambria Math" panose="02040503050406030204" pitchFamily="18" charset="0"/>
                                          </a:rPr>
                                        </m:ctrlPr>
                                      </m:boxPr>
                                      <m:e>
                                        <m:argPr>
                                          <m:argSz m:val="-1"/>
                                        </m:argPr>
                                        <m:d>
                                          <m:dPr>
                                            <m:ctrlPr>
                                              <a:rPr lang="en-GB" sz="2600" i="1">
                                                <a:latin typeface="Cambria Math" panose="02040503050406030204" pitchFamily="18" charset="0"/>
                                              </a:rPr>
                                            </m:ctrlPr>
                                          </m:dPr>
                                          <m:e>
                                            <m:f>
                                              <m:fPr>
                                                <m:ctrlPr>
                                                  <a:rPr lang="en-GB" sz="2600" i="1">
                                                    <a:latin typeface="Cambria Math" panose="02040503050406030204" pitchFamily="18" charset="0"/>
                                                  </a:rPr>
                                                </m:ctrlPr>
                                              </m:fPr>
                                              <m:num>
                                                <m:r>
                                                  <a:rPr lang="en-GB" sz="2600" i="1">
                                                    <a:latin typeface="Cambria Math" panose="02040503050406030204" pitchFamily="18" charset="0"/>
                                                    <a:ea typeface="Cambria Math" panose="02040503050406030204" pitchFamily="18" charset="0"/>
                                                  </a:rPr>
                                                  <m:t>𝜃</m:t>
                                                </m:r>
                                                <m:r>
                                                  <a:rPr lang="en-GB" sz="2600" b="0" i="1" smtClean="0">
                                                    <a:latin typeface="Cambria Math" panose="02040503050406030204" pitchFamily="18" charset="0"/>
                                                    <a:ea typeface="Cambria Math" panose="02040503050406030204" pitchFamily="18" charset="0"/>
                                                  </a:rPr>
                                                  <m:t>+2</m:t>
                                                </m:r>
                                                <m:r>
                                                  <a:rPr lang="en-GB" sz="2600" i="1">
                                                    <a:latin typeface="Cambria Math" panose="02040503050406030204" pitchFamily="18" charset="0"/>
                                                    <a:ea typeface="Cambria Math" panose="02040503050406030204" pitchFamily="18" charset="0"/>
                                                  </a:rPr>
                                                  <m:t>𝜋</m:t>
                                                </m:r>
                                              </m:num>
                                              <m:den>
                                                <m:r>
                                                  <a:rPr lang="en-GB" sz="2600" i="1">
                                                    <a:latin typeface="Cambria Math" panose="02040503050406030204" pitchFamily="18" charset="0"/>
                                                  </a:rPr>
                                                  <m:t>2</m:t>
                                                </m:r>
                                              </m:den>
                                            </m:f>
                                          </m:e>
                                        </m:d>
                                      </m:e>
                                    </m:box>
                                  </m:e>
                                </m:func>
                              </m:e>
                              <m:e>
                                <m:func>
                                  <m:funcPr>
                                    <m:ctrlPr>
                                      <a:rPr lang="en-GB" sz="2600" i="1">
                                        <a:latin typeface="Cambria Math" panose="02040503050406030204" pitchFamily="18" charset="0"/>
                                      </a:rPr>
                                    </m:ctrlPr>
                                  </m:funcPr>
                                  <m:fName>
                                    <m:r>
                                      <m:rPr>
                                        <m:sty m:val="p"/>
                                      </m:rPr>
                                      <a:rPr lang="en-GB" sz="2600">
                                        <a:latin typeface="Cambria Math" panose="02040503050406030204" pitchFamily="18" charset="0"/>
                                      </a:rPr>
                                      <m:t>sin</m:t>
                                    </m:r>
                                  </m:fName>
                                  <m:e>
                                    <m:box>
                                      <m:boxPr>
                                        <m:ctrlPr>
                                          <a:rPr lang="en-GB" sz="2600" i="1">
                                            <a:latin typeface="Cambria Math" panose="02040503050406030204" pitchFamily="18" charset="0"/>
                                          </a:rPr>
                                        </m:ctrlPr>
                                      </m:boxPr>
                                      <m:e>
                                        <m:argPr>
                                          <m:argSz m:val="-1"/>
                                        </m:argPr>
                                        <m:box>
                                          <m:boxPr>
                                            <m:ctrlPr>
                                              <a:rPr lang="en-GB" sz="2600" i="1">
                                                <a:latin typeface="Cambria Math" panose="02040503050406030204" pitchFamily="18" charset="0"/>
                                              </a:rPr>
                                            </m:ctrlPr>
                                          </m:boxPr>
                                          <m:e>
                                            <m:argPr>
                                              <m:argSz m:val="-1"/>
                                            </m:argPr>
                                            <m:d>
                                              <m:dPr>
                                                <m:ctrlPr>
                                                  <a:rPr lang="en-GB" sz="2600" i="1">
                                                    <a:latin typeface="Cambria Math" panose="02040503050406030204" pitchFamily="18" charset="0"/>
                                                  </a:rPr>
                                                </m:ctrlPr>
                                              </m:dPr>
                                              <m:e>
                                                <m:f>
                                                  <m:fPr>
                                                    <m:ctrlPr>
                                                      <a:rPr lang="en-GB" sz="2600" i="1">
                                                        <a:latin typeface="Cambria Math" panose="02040503050406030204" pitchFamily="18" charset="0"/>
                                                      </a:rPr>
                                                    </m:ctrlPr>
                                                  </m:fPr>
                                                  <m:num>
                                                    <m:r>
                                                      <a:rPr lang="en-GB" sz="2600" i="1">
                                                        <a:latin typeface="Cambria Math" panose="02040503050406030204" pitchFamily="18" charset="0"/>
                                                        <a:ea typeface="Cambria Math" panose="02040503050406030204" pitchFamily="18" charset="0"/>
                                                      </a:rPr>
                                                      <m:t>𝜃</m:t>
                                                    </m:r>
                                                    <m:r>
                                                      <a:rPr lang="en-GB" sz="2600" b="0" i="1" smtClean="0">
                                                        <a:latin typeface="Cambria Math" panose="02040503050406030204" pitchFamily="18" charset="0"/>
                                                        <a:ea typeface="Cambria Math" panose="02040503050406030204" pitchFamily="18" charset="0"/>
                                                      </a:rPr>
                                                      <m:t>+2</m:t>
                                                    </m:r>
                                                    <m:r>
                                                      <a:rPr lang="en-GB" sz="2600" i="1">
                                                        <a:latin typeface="Cambria Math" panose="02040503050406030204" pitchFamily="18" charset="0"/>
                                                        <a:ea typeface="Cambria Math" panose="02040503050406030204" pitchFamily="18" charset="0"/>
                                                      </a:rPr>
                                                      <m:t>𝜋</m:t>
                                                    </m:r>
                                                  </m:num>
                                                  <m:den>
                                                    <m:r>
                                                      <a:rPr lang="en-GB" sz="2600" i="1">
                                                        <a:latin typeface="Cambria Math" panose="02040503050406030204" pitchFamily="18" charset="0"/>
                                                      </a:rPr>
                                                      <m:t>2</m:t>
                                                    </m:r>
                                                  </m:den>
                                                </m:f>
                                              </m:e>
                                            </m:d>
                                          </m:e>
                                        </m:box>
                                      </m:e>
                                    </m:box>
                                  </m:e>
                                </m:func>
                              </m:e>
                            </m:mr>
                          </m:m>
                          <m:acc>
                            <m:accPr>
                              <m:chr m:val="̂"/>
                              <m:ctrlPr>
                                <a:rPr lang="en-GB" sz="2600" i="1">
                                  <a:latin typeface="Cambria Math" panose="02040503050406030204" pitchFamily="18" charset="0"/>
                                </a:rPr>
                              </m:ctrlPr>
                            </m:accPr>
                            <m:e>
                              <m:r>
                                <a:rPr lang="en-GB" sz="2600" b="1">
                                  <a:latin typeface="Cambria Math" panose="02040503050406030204" pitchFamily="18" charset="0"/>
                                </a:rPr>
                                <m:t>𝐧</m:t>
                              </m:r>
                            </m:e>
                          </m:acc>
                        </m:e>
                      </m:d>
                    </m:oMath>
                  </m:oMathPara>
                </a14:m>
                <a:br>
                  <a:rPr lang="en-GB" sz="3500" dirty="0"/>
                </a:br>
                <a:endParaRPr lang="en-GB" sz="3500" dirty="0"/>
              </a:p>
            </p:txBody>
          </p:sp>
        </mc:Choice>
        <mc:Fallback xmlns="">
          <p:sp>
            <p:nvSpPr>
              <p:cNvPr id="3" name="Content Placeholder 2">
                <a:extLst>
                  <a:ext uri="{FF2B5EF4-FFF2-40B4-BE49-F238E27FC236}">
                    <a16:creationId xmlns:a16="http://schemas.microsoft.com/office/drawing/2014/main" id="{E84FDF05-9623-4AEF-AA13-E7A2B38B1B1C}"/>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3"/>
                <a:stretch>
                  <a:fillRect l="-1535" t="-3526" r="-8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9C9B5F04-8115-4EE3-81D3-936BEBE24FA8}"/>
                  </a:ext>
                  <a:ext uri="{C183D7F6-B498-43B3-948B-1728B52AA6E4}">
                    <adec:decorative xmlns:adec="http://schemas.microsoft.com/office/drawing/2017/decorative" val="1"/>
                  </a:ext>
                </a:extLst>
              </p:cNvPr>
              <p:cNvSpPr/>
              <p:nvPr/>
            </p:nvSpPr>
            <p:spPr>
              <a:xfrm>
                <a:off x="8902724" y="4077072"/>
                <a:ext cx="2736304" cy="2304256"/>
              </a:xfrm>
              <a:prstGeom prst="wedgeRectCallout">
                <a:avLst>
                  <a:gd name="adj1" fmla="val -81103"/>
                  <a:gd name="adj2" fmla="val 32678"/>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Doesn’t really do anything: </a:t>
                </a:r>
                <a14:m>
                  <m:oMath xmlns:m="http://schemas.openxmlformats.org/officeDocument/2006/math">
                    <m:r>
                      <a:rPr lang="en-GB" sz="2000" b="1" i="0" smtClean="0">
                        <a:latin typeface="Cambria Math" panose="02040503050406030204" pitchFamily="18" charset="0"/>
                      </a:rPr>
                      <m:t>𝐪</m:t>
                    </m:r>
                  </m:oMath>
                </a14:m>
                <a:r>
                  <a:rPr lang="en-GB" sz="2000" b="1" dirty="0">
                    <a:solidFill>
                      <a:schemeClr val="tx1"/>
                    </a:solidFill>
                  </a:rPr>
                  <a:t> </a:t>
                </a:r>
                <a:r>
                  <a:rPr lang="en-GB" sz="2000" dirty="0">
                    <a:solidFill>
                      <a:schemeClr val="tx1"/>
                    </a:solidFill>
                  </a:rPr>
                  <a:t>and </a:t>
                </a:r>
                <a14:m>
                  <m:oMath xmlns:m="http://schemas.openxmlformats.org/officeDocument/2006/math">
                    <m:r>
                      <a:rPr lang="en-GB" sz="2000" b="0" i="1" smtClean="0">
                        <a:solidFill>
                          <a:schemeClr val="tx1"/>
                        </a:solidFill>
                        <a:latin typeface="Cambria Math" panose="02040503050406030204" pitchFamily="18" charset="0"/>
                      </a:rPr>
                      <m:t>−</m:t>
                    </m:r>
                    <m:r>
                      <a:rPr lang="en-GB" sz="2000" b="1" i="0" smtClean="0">
                        <a:solidFill>
                          <a:schemeClr val="tx1"/>
                        </a:solidFill>
                        <a:latin typeface="Cambria Math" panose="02040503050406030204" pitchFamily="18" charset="0"/>
                      </a:rPr>
                      <m:t>𝐪</m:t>
                    </m:r>
                  </m:oMath>
                </a14:m>
                <a:r>
                  <a:rPr lang="en-GB" sz="2000" b="1" dirty="0">
                    <a:solidFill>
                      <a:schemeClr val="tx1"/>
                    </a:solidFill>
                  </a:rPr>
                  <a:t> </a:t>
                </a:r>
                <a:r>
                  <a:rPr lang="en-GB" sz="2000" dirty="0">
                    <a:solidFill>
                      <a:schemeClr val="tx1"/>
                    </a:solidFill>
                  </a:rPr>
                  <a:t>describe the same angular displacement (though are not mathematically the same)</a:t>
                </a:r>
                <a:endParaRPr lang="en-GB" sz="2000" b="1" dirty="0">
                  <a:solidFill>
                    <a:schemeClr val="tx1"/>
                  </a:solidFill>
                </a:endParaRPr>
              </a:p>
            </p:txBody>
          </p:sp>
        </mc:Choice>
        <mc:Fallback xmlns="">
          <p:sp>
            <p:nvSpPr>
              <p:cNvPr id="5" name="Speech Bubble: Rectangle 4">
                <a:extLst>
                  <a:ext uri="{FF2B5EF4-FFF2-40B4-BE49-F238E27FC236}">
                    <a16:creationId xmlns:a16="http://schemas.microsoft.com/office/drawing/2014/main" id="{9C9B5F04-8115-4EE3-81D3-936BEBE24FA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902724" y="4077072"/>
                <a:ext cx="2736304" cy="2304256"/>
              </a:xfrm>
              <a:prstGeom prst="wedgeRectCallout">
                <a:avLst>
                  <a:gd name="adj1" fmla="val -81103"/>
                  <a:gd name="adj2" fmla="val 32678"/>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pic>
        <p:nvPicPr>
          <p:cNvPr id="6" name="Picture 5" descr="Graph of sine and cosine functions">
            <a:extLst>
              <a:ext uri="{FF2B5EF4-FFF2-40B4-BE49-F238E27FC236}">
                <a16:creationId xmlns:a16="http://schemas.microsoft.com/office/drawing/2014/main" id="{0A81D354-33AD-4FA8-8DC3-EEDC06CA5970}"/>
              </a:ext>
            </a:extLst>
          </p:cNvPr>
          <p:cNvPicPr>
            <a:picLocks noChangeAspect="1"/>
          </p:cNvPicPr>
          <p:nvPr/>
        </p:nvPicPr>
        <p:blipFill rotWithShape="1">
          <a:blip r:embed="rId5">
            <a:extLst>
              <a:ext uri="{28A0092B-C50C-407E-A947-70E740481C1C}">
                <a14:useLocalDpi xmlns:a14="http://schemas.microsoft.com/office/drawing/2010/main" val="0"/>
              </a:ext>
            </a:extLst>
          </a:blip>
          <a:srcRect l="1278" t="-32498" r="-1278" b="32498"/>
          <a:stretch/>
        </p:blipFill>
        <p:spPr>
          <a:xfrm>
            <a:off x="333772" y="3665072"/>
            <a:ext cx="3328762" cy="2880658"/>
          </a:xfrm>
          <a:prstGeom prst="rect">
            <a:avLst/>
          </a:prstGeom>
        </p:spPr>
      </p:pic>
    </p:spTree>
    <p:extLst>
      <p:ext uri="{BB962C8B-B14F-4D97-AF65-F5344CB8AC3E}">
        <p14:creationId xmlns:p14="http://schemas.microsoft.com/office/powerpoint/2010/main" val="94471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1096-435D-4860-A09B-75C8310D7E94}"/>
              </a:ext>
            </a:extLst>
          </p:cNvPr>
          <p:cNvSpPr>
            <a:spLocks noGrp="1"/>
          </p:cNvSpPr>
          <p:nvPr>
            <p:ph type="title"/>
          </p:nvPr>
        </p:nvSpPr>
        <p:spPr/>
        <p:txBody>
          <a:bodyPr/>
          <a:lstStyle/>
          <a:p>
            <a:r>
              <a:rPr lang="en-GB" dirty="0"/>
              <a:t>Quaternion magnitude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19E44D-6F78-41C3-9025-4194BD7668AB}"/>
                  </a:ext>
                </a:extLst>
              </p:cNvPr>
              <p:cNvSpPr>
                <a:spLocks noGrp="1"/>
              </p:cNvSpPr>
              <p:nvPr>
                <p:ph idx="1"/>
              </p:nvPr>
            </p:nvSpPr>
            <p:spPr>
              <a:xfrm>
                <a:off x="1522413" y="1904999"/>
                <a:ext cx="9134391" cy="4476329"/>
              </a:xfrm>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b="1" i="0">
                              <a:latin typeface="Cambria Math" panose="02040503050406030204" pitchFamily="18" charset="0"/>
                            </a:rPr>
                            <m:t>𝐪</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𝑤</m:t>
                                    </m:r>
                                  </m:e>
                                  <m:e>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e>
                                              <m:r>
                                                <a:rPr lang="en-GB" i="1">
                                                  <a:latin typeface="Cambria Math" panose="02040503050406030204" pitchFamily="18" charset="0"/>
                                                </a:rPr>
                                                <m:t>𝑦</m:t>
                                              </m:r>
                                            </m:e>
                                            <m:e>
                                              <m:r>
                                                <a:rPr lang="en-GB" i="1">
                                                  <a:latin typeface="Cambria Math" panose="02040503050406030204" pitchFamily="18" charset="0"/>
                                                </a:rPr>
                                                <m:t>𝑧</m:t>
                                              </m:r>
                                            </m:e>
                                          </m:mr>
                                        </m:m>
                                      </m:e>
                                    </m:d>
                                  </m:e>
                                </m:mr>
                              </m:m>
                            </m:e>
                          </m:d>
                        </m:e>
                      </m:d>
                    </m:oMath>
                  </m:oMathPara>
                </a14:m>
                <a:endParaRPr lang="en-GB"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2</m:t>
                              </m:r>
                            </m:sup>
                          </m:sSup>
                        </m:e>
                      </m:rad>
                    </m:oMath>
                  </m:oMathPara>
                </a14:m>
                <a:endParaRPr lang="en-GB"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w</m:t>
                                    </m:r>
                                  </m:e>
                                  <m:e>
                                    <m:r>
                                      <a:rPr lang="en-GB" b="1" i="0">
                                        <a:latin typeface="Cambria Math" panose="02040503050406030204" pitchFamily="18" charset="0"/>
                                      </a:rPr>
                                      <m:t>𝐯</m:t>
                                    </m:r>
                                  </m:e>
                                </m:mr>
                              </m:m>
                            </m:e>
                          </m:d>
                        </m:e>
                      </m:d>
                    </m:oMath>
                  </m:oMathPara>
                </a14:m>
                <a:endParaRPr lang="en-GB"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i="0">
                                      <a:latin typeface="Cambria Math" panose="02040503050406030204" pitchFamily="18" charset="0"/>
                                    </a:rPr>
                                    <m:t>𝐯</m:t>
                                  </m:r>
                                </m:e>
                              </m:d>
                            </m:e>
                            <m:sup>
                              <m:r>
                                <a:rPr lang="en-GB" i="1">
                                  <a:latin typeface="Cambria Math" panose="02040503050406030204" pitchFamily="18" charset="0"/>
                                </a:rPr>
                                <m:t>2</m:t>
                              </m:r>
                            </m:sup>
                          </m:sSup>
                        </m:e>
                      </m:rad>
                    </m:oMath>
                  </m:oMathPara>
                </a14:m>
                <a:endParaRPr lang="en-GB"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m:rPr>
                                  <m:sty m:val="p"/>
                                </m:rPr>
                                <a:rPr lang="en-GB" i="0">
                                  <a:latin typeface="Cambria Math" panose="02040503050406030204" pitchFamily="18" charset="0"/>
                                </a:rPr>
                                <m:t>cos</m:t>
                              </m:r>
                            </m:e>
                            <m:sup>
                              <m:r>
                                <a:rPr lang="en-GB" i="1">
                                  <a:latin typeface="Cambria Math" panose="02040503050406030204" pitchFamily="18" charset="0"/>
                                </a:rPr>
                                <m:t>2</m:t>
                              </m:r>
                            </m:sup>
                          </m:sSup>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r>
                            <a:rPr lang="en-GB" i="1">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m:rPr>
                                      <m:sty m:val="p"/>
                                    </m:rPr>
                                    <a:rPr lang="en-GB" i="0">
                                      <a:latin typeface="Cambria Math" panose="02040503050406030204" pitchFamily="18" charset="0"/>
                                    </a:rPr>
                                    <m:t>sin</m:t>
                                  </m:r>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i="1">
                                              <a:latin typeface="Cambria Math" panose="02040503050406030204" pitchFamily="18" charset="0"/>
                                            </a:rPr>
                                            <m:t>𝒏</m:t>
                                          </m:r>
                                        </m:e>
                                      </m:acc>
                                    </m:e>
                                  </m:d>
                                </m:e>
                              </m:d>
                            </m:e>
                            <m:sup>
                              <m:r>
                                <a:rPr lang="en-GB" i="1">
                                  <a:latin typeface="Cambria Math" panose="02040503050406030204" pitchFamily="18" charset="0"/>
                                </a:rPr>
                                <m:t>2</m:t>
                              </m:r>
                            </m:sup>
                          </m:sSup>
                        </m:e>
                      </m:rad>
                    </m:oMath>
                  </m:oMathPara>
                </a14:m>
                <a:endParaRPr lang="en-GB"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m:rPr>
                                  <m:sty m:val="p"/>
                                </m:rPr>
                                <a:rPr lang="en-GB" i="0">
                                  <a:latin typeface="Cambria Math" panose="02040503050406030204" pitchFamily="18" charset="0"/>
                                </a:rPr>
                                <m:t>cos</m:t>
                              </m:r>
                            </m:e>
                            <m:sup>
                              <m:r>
                                <a:rPr lang="en-GB" i="1">
                                  <a:latin typeface="Cambria Math" panose="02040503050406030204" pitchFamily="18" charset="0"/>
                                </a:rPr>
                                <m:t>2</m:t>
                              </m:r>
                            </m:sup>
                          </m:sSup>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r>
                            <a:rPr lang="en-GB" i="1">
                              <a:latin typeface="Cambria Math" panose="02040503050406030204" pitchFamily="18" charset="0"/>
                            </a:rPr>
                            <m:t>+</m:t>
                          </m:r>
                          <m:sSup>
                            <m:sSupPr>
                              <m:ctrlPr>
                                <a:rPr lang="en-GB" i="1">
                                  <a:latin typeface="Cambria Math" panose="02040503050406030204" pitchFamily="18" charset="0"/>
                                </a:rPr>
                              </m:ctrlPr>
                            </m:sSupPr>
                            <m:e>
                              <m:r>
                                <m:rPr>
                                  <m:sty m:val="p"/>
                                </m:rPr>
                                <a:rPr lang="en-GB" i="0">
                                  <a:latin typeface="Cambria Math" panose="02040503050406030204" pitchFamily="18" charset="0"/>
                                </a:rPr>
                                <m:t>sin</m:t>
                              </m:r>
                            </m:e>
                            <m:sup>
                              <m:r>
                                <a:rPr lang="en-GB" i="1">
                                  <a:latin typeface="Cambria Math" panose="02040503050406030204" pitchFamily="18" charset="0"/>
                                </a:rPr>
                                <m:t>2</m:t>
                              </m:r>
                            </m:sup>
                          </m:sSup>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e>
                      </m:rad>
                      <m:r>
                        <a:rPr lang="en-GB" i="1">
                          <a:latin typeface="Cambria Math" panose="02040503050406030204" pitchFamily="18" charset="0"/>
                        </a:rPr>
                        <m:t>=1</m:t>
                      </m:r>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3519E44D-6F78-41C3-9025-4194BD7668AB}"/>
                  </a:ext>
                </a:extLst>
              </p:cNvPr>
              <p:cNvSpPr>
                <a:spLocks noGrp="1" noRot="1" noChangeAspect="1" noMove="1" noResize="1" noEditPoints="1" noAdjustHandles="1" noChangeArrowheads="1" noChangeShapeType="1" noTextEdit="1"/>
              </p:cNvSpPr>
              <p:nvPr>
                <p:ph idx="1"/>
              </p:nvPr>
            </p:nvSpPr>
            <p:spPr>
              <a:xfrm>
                <a:off x="1522413" y="1904999"/>
                <a:ext cx="9134391" cy="4476329"/>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555786AA-9E7C-4AB9-B885-928FDF81C307}"/>
                  </a:ext>
                  <a:ext uri="{C183D7F6-B498-43B3-948B-1728B52AA6E4}">
                    <adec:decorative xmlns:adec="http://schemas.microsoft.com/office/drawing/2017/decorative" val="1"/>
                  </a:ext>
                </a:extLst>
              </p:cNvPr>
              <p:cNvSpPr/>
              <p:nvPr/>
            </p:nvSpPr>
            <p:spPr>
              <a:xfrm>
                <a:off x="8614692" y="4653136"/>
                <a:ext cx="2736304" cy="648072"/>
              </a:xfrm>
              <a:prstGeom prst="wedgeRectCallout">
                <a:avLst>
                  <a:gd name="adj1" fmla="val -77612"/>
                  <a:gd name="adj2" fmla="val 66825"/>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GB" sz="2400" i="1" smtClean="0">
                              <a:solidFill>
                                <a:schemeClr val="tx1"/>
                              </a:solidFill>
                              <a:latin typeface="Cambria Math" panose="02040503050406030204" pitchFamily="18" charset="0"/>
                            </a:rPr>
                          </m:ctrlPr>
                        </m:sSupPr>
                        <m:e>
                          <m:r>
                            <m:rPr>
                              <m:sty m:val="p"/>
                            </m:rPr>
                            <a:rPr lang="en-GB" sz="2400" i="0">
                              <a:solidFill>
                                <a:schemeClr val="tx1"/>
                              </a:solidFill>
                              <a:latin typeface="Cambria Math" panose="02040503050406030204" pitchFamily="18" charset="0"/>
                            </a:rPr>
                            <m:t>cos</m:t>
                          </m:r>
                        </m:e>
                        <m:sup>
                          <m:r>
                            <a:rPr lang="en-GB" sz="2400" i="1">
                              <a:solidFill>
                                <a:schemeClr val="tx1"/>
                              </a:solidFill>
                              <a:latin typeface="Cambria Math" panose="02040503050406030204" pitchFamily="18" charset="0"/>
                            </a:rPr>
                            <m:t>2</m:t>
                          </m:r>
                        </m:sup>
                      </m:sSup>
                      <m:r>
                        <a:rPr lang="en-GB" sz="2400" i="1" smtClean="0">
                          <a:solidFill>
                            <a:schemeClr val="tx1"/>
                          </a:solidFill>
                          <a:latin typeface="Cambria Math" panose="02040503050406030204" pitchFamily="18" charset="0"/>
                          <a:ea typeface="Cambria Math" panose="02040503050406030204" pitchFamily="18" charset="0"/>
                        </a:rPr>
                        <m:t>𝛼</m:t>
                      </m:r>
                      <m:r>
                        <a:rPr lang="en-GB" sz="2400" i="1">
                          <a:solidFill>
                            <a:schemeClr val="tx1"/>
                          </a:solidFill>
                          <a:latin typeface="Cambria Math" panose="02040503050406030204" pitchFamily="18" charset="0"/>
                        </a:rPr>
                        <m:t>+</m:t>
                      </m:r>
                      <m:sSup>
                        <m:sSupPr>
                          <m:ctrlPr>
                            <a:rPr lang="en-GB" sz="2400" i="1">
                              <a:solidFill>
                                <a:schemeClr val="tx1"/>
                              </a:solidFill>
                              <a:latin typeface="Cambria Math" panose="02040503050406030204" pitchFamily="18" charset="0"/>
                            </a:rPr>
                          </m:ctrlPr>
                        </m:sSupPr>
                        <m:e>
                          <m:r>
                            <m:rPr>
                              <m:sty m:val="p"/>
                            </m:rPr>
                            <a:rPr lang="en-GB" sz="2400" i="0">
                              <a:solidFill>
                                <a:schemeClr val="tx1"/>
                              </a:solidFill>
                              <a:latin typeface="Cambria Math" panose="02040503050406030204" pitchFamily="18" charset="0"/>
                            </a:rPr>
                            <m:t>sin</m:t>
                          </m:r>
                        </m:e>
                        <m:sup>
                          <m:r>
                            <a:rPr lang="en-GB" sz="2400" i="1">
                              <a:solidFill>
                                <a:schemeClr val="tx1"/>
                              </a:solidFill>
                              <a:latin typeface="Cambria Math" panose="02040503050406030204" pitchFamily="18" charset="0"/>
                            </a:rPr>
                            <m:t>2</m:t>
                          </m:r>
                        </m:sup>
                      </m:sSup>
                      <m:r>
                        <a:rPr lang="en-GB" sz="2400" i="1" smtClean="0">
                          <a:solidFill>
                            <a:schemeClr val="tx1"/>
                          </a:solidFill>
                          <a:latin typeface="Cambria Math" panose="02040503050406030204" pitchFamily="18" charset="0"/>
                          <a:ea typeface="Cambria Math" panose="02040503050406030204" pitchFamily="18" charset="0"/>
                        </a:rPr>
                        <m:t>𝛼</m:t>
                      </m:r>
                      <m:r>
                        <a:rPr lang="en-GB" sz="2400" i="1">
                          <a:solidFill>
                            <a:schemeClr val="tx1"/>
                          </a:solidFill>
                          <a:latin typeface="Cambria Math" panose="02040503050406030204" pitchFamily="18" charset="0"/>
                        </a:rPr>
                        <m:t> ≡1</m:t>
                      </m:r>
                    </m:oMath>
                  </m:oMathPara>
                </a14:m>
                <a:endParaRPr lang="en-GB" sz="2400" b="1" dirty="0">
                  <a:solidFill>
                    <a:schemeClr val="tx1"/>
                  </a:solidFill>
                </a:endParaRPr>
              </a:p>
            </p:txBody>
          </p:sp>
        </mc:Choice>
        <mc:Fallback xmlns="">
          <p:sp>
            <p:nvSpPr>
              <p:cNvPr id="4" name="Speech Bubble: Rectangle 3">
                <a:extLst>
                  <a:ext uri="{FF2B5EF4-FFF2-40B4-BE49-F238E27FC236}">
                    <a16:creationId xmlns:a16="http://schemas.microsoft.com/office/drawing/2014/main" id="{555786AA-9E7C-4AB9-B885-928FDF81C30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614692" y="4653136"/>
                <a:ext cx="2736304" cy="648072"/>
              </a:xfrm>
              <a:prstGeom prst="wedgeRectCallout">
                <a:avLst>
                  <a:gd name="adj1" fmla="val -77612"/>
                  <a:gd name="adj2" fmla="val 66825"/>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64222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CA9F-FF80-4A89-A50F-20C766B21A90}"/>
              </a:ext>
            </a:extLst>
          </p:cNvPr>
          <p:cNvSpPr>
            <a:spLocks noGrp="1"/>
          </p:cNvSpPr>
          <p:nvPr>
            <p:ph type="title"/>
          </p:nvPr>
        </p:nvSpPr>
        <p:spPr/>
        <p:txBody>
          <a:bodyPr/>
          <a:lstStyle/>
          <a:p>
            <a:r>
              <a:rPr lang="en-GB" dirty="0"/>
              <a:t>Quaternion identity and inverse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5AD775-F7AC-42F9-8986-A9DD8805CAE7}"/>
                  </a:ext>
                </a:extLst>
              </p:cNvPr>
              <p:cNvSpPr>
                <a:spLocks noGrp="1"/>
              </p:cNvSpPr>
              <p:nvPr>
                <p:ph idx="1"/>
              </p:nvPr>
            </p:nvSpPr>
            <p:spPr>
              <a:xfrm>
                <a:off x="1522413" y="1904999"/>
                <a:ext cx="9134391" cy="4572001"/>
              </a:xfrm>
            </p:spPr>
            <p:txBody>
              <a:bodyPr>
                <a:normAutofit/>
              </a:bodyPr>
              <a:lstStyle/>
              <a:p>
                <a:r>
                  <a:rPr lang="en-GB" sz="2800" b="1" dirty="0"/>
                  <a:t>Identity</a:t>
                </a:r>
                <a:r>
                  <a:rPr lang="en-GB" sz="2800" dirty="0"/>
                  <a:t>: </a:t>
                </a:r>
                <a14:m>
                  <m:oMath xmlns:m="http://schemas.openxmlformats.org/officeDocument/2006/math">
                    <m:d>
                      <m:dPr>
                        <m:begChr m:val="["/>
                        <m:endChr m:val="]"/>
                        <m:ctrlPr>
                          <a:rPr lang="en-GB" sz="2800" i="1">
                            <a:latin typeface="Cambria Math" panose="02040503050406030204" pitchFamily="18" charset="0"/>
                          </a:rPr>
                        </m:ctrlPr>
                      </m:dPr>
                      <m:e>
                        <m:r>
                          <a:rPr lang="en-GB" sz="2800" i="1">
                            <a:latin typeface="Cambria Math" panose="02040503050406030204" pitchFamily="18" charset="0"/>
                          </a:rPr>
                          <m:t>1 </m:t>
                        </m:r>
                        <m:r>
                          <a:rPr lang="en-GB" sz="2800" b="1" i="1">
                            <a:latin typeface="Cambria Math" panose="02040503050406030204" pitchFamily="18" charset="0"/>
                          </a:rPr>
                          <m:t>𝟎</m:t>
                        </m:r>
                      </m:e>
                    </m:d>
                  </m:oMath>
                </a14:m>
                <a:r>
                  <a:rPr lang="en-GB" sz="2800" dirty="0"/>
                  <a:t> and (geometrically) </a:t>
                </a:r>
                <a14:m>
                  <m:oMath xmlns:m="http://schemas.openxmlformats.org/officeDocument/2006/math">
                    <m:d>
                      <m:dPr>
                        <m:begChr m:val="["/>
                        <m:endChr m:val="]"/>
                        <m:ctrlPr>
                          <a:rPr lang="en-GB" sz="2800" i="1">
                            <a:latin typeface="Cambria Math" panose="02040503050406030204" pitchFamily="18" charset="0"/>
                          </a:rPr>
                        </m:ctrlPr>
                      </m:dPr>
                      <m:e>
                        <m:r>
                          <a:rPr lang="en-GB" sz="2800" i="1">
                            <a:latin typeface="Cambria Math" panose="02040503050406030204" pitchFamily="18" charset="0"/>
                          </a:rPr>
                          <m:t>−1 </m:t>
                        </m:r>
                        <m:r>
                          <a:rPr lang="en-GB" sz="2800" b="1" i="1">
                            <a:latin typeface="Cambria Math" panose="02040503050406030204" pitchFamily="18" charset="0"/>
                          </a:rPr>
                          <m:t>𝟎</m:t>
                        </m:r>
                      </m:e>
                    </m:d>
                    <m:r>
                      <a:rPr lang="en-GB" sz="2800" b="1" i="1" smtClean="0">
                        <a:latin typeface="Cambria Math" panose="02040503050406030204" pitchFamily="18" charset="0"/>
                      </a:rPr>
                      <m:t>=−</m:t>
                    </m:r>
                    <m:d>
                      <m:dPr>
                        <m:begChr m:val="["/>
                        <m:endChr m:val="]"/>
                        <m:ctrlPr>
                          <a:rPr lang="en-GB" sz="2800" i="1">
                            <a:latin typeface="Cambria Math" panose="02040503050406030204" pitchFamily="18" charset="0"/>
                          </a:rPr>
                        </m:ctrlPr>
                      </m:dPr>
                      <m:e>
                        <m:r>
                          <a:rPr lang="en-GB" sz="2800" i="1">
                            <a:latin typeface="Cambria Math" panose="02040503050406030204" pitchFamily="18" charset="0"/>
                          </a:rPr>
                          <m:t>1 </m:t>
                        </m:r>
                        <m:r>
                          <a:rPr lang="en-GB" sz="2800" b="1" i="1">
                            <a:latin typeface="Cambria Math" panose="02040503050406030204" pitchFamily="18" charset="0"/>
                          </a:rPr>
                          <m:t>𝟎</m:t>
                        </m:r>
                      </m:e>
                    </m:d>
                  </m:oMath>
                </a14:m>
                <a:endParaRPr lang="en-GB" sz="2800" dirty="0"/>
              </a:p>
              <a:p>
                <a:pPr lvl="1"/>
                <a:r>
                  <a:rPr lang="en-GB" sz="2400" dirty="0"/>
                  <a:t>Complete rotation (360°) about any axis</a:t>
                </a:r>
              </a:p>
              <a:p>
                <a:pPr lvl="1"/>
                <a14:m>
                  <m:oMath xmlns:m="http://schemas.openxmlformats.org/officeDocument/2006/math">
                    <m:d>
                      <m:dPr>
                        <m:begChr m:val="["/>
                        <m:endChr m:val="]"/>
                        <m:ctrlPr>
                          <a:rPr lang="en-GB" sz="2400" i="1">
                            <a:latin typeface="Cambria Math" panose="02040503050406030204" pitchFamily="18" charset="0"/>
                          </a:rPr>
                        </m:ctrlPr>
                      </m:dPr>
                      <m:e>
                        <m:r>
                          <a:rPr lang="en-GB" sz="2400" i="1">
                            <a:latin typeface="Cambria Math" panose="02040503050406030204" pitchFamily="18" charset="0"/>
                          </a:rPr>
                          <m:t>−1 </m:t>
                        </m:r>
                        <m:r>
                          <a:rPr lang="en-GB" sz="2400" b="1" i="1">
                            <a:latin typeface="Cambria Math" panose="02040503050406030204" pitchFamily="18" charset="0"/>
                          </a:rPr>
                          <m:t>𝟎</m:t>
                        </m:r>
                      </m:e>
                    </m:d>
                  </m:oMath>
                </a14:m>
                <a:r>
                  <a:rPr lang="en-GB" sz="2400" dirty="0"/>
                  <a:t> is from an </a:t>
                </a:r>
                <a:r>
                  <a:rPr lang="en-GB" sz="2400" dirty="0">
                    <a:solidFill>
                      <a:schemeClr val="accent4"/>
                    </a:solidFill>
                  </a:rPr>
                  <a:t>odd</a:t>
                </a:r>
                <a:r>
                  <a:rPr lang="en-GB" sz="2400" dirty="0"/>
                  <a:t> multiple of 360°</a:t>
                </a:r>
              </a:p>
              <a:p>
                <a:r>
                  <a:rPr lang="en-GB" sz="2800" b="1" dirty="0"/>
                  <a:t>Conjugate: </a:t>
                </a:r>
                <a14:m>
                  <m:oMath xmlns:m="http://schemas.openxmlformats.org/officeDocument/2006/math">
                    <m:sSup>
                      <m:sSupPr>
                        <m:ctrlPr>
                          <a:rPr lang="en-GB" sz="2800" i="1">
                            <a:latin typeface="Cambria Math" panose="02040503050406030204" pitchFamily="18" charset="0"/>
                          </a:rPr>
                        </m:ctrlPr>
                      </m:sSupPr>
                      <m:e>
                        <m:r>
                          <a:rPr lang="en-GB" sz="2800" b="1" i="0">
                            <a:latin typeface="Cambria Math" panose="02040503050406030204" pitchFamily="18" charset="0"/>
                          </a:rPr>
                          <m:t>𝐪</m:t>
                        </m:r>
                      </m:e>
                      <m:sup>
                        <m:r>
                          <a:rPr lang="en-GB" sz="2800" i="1">
                            <a:latin typeface="Cambria Math" panose="02040503050406030204" pitchFamily="18" charset="0"/>
                          </a:rPr>
                          <m:t>∗</m:t>
                        </m:r>
                      </m:sup>
                    </m:sSup>
                    <m:r>
                      <a:rPr lang="en-GB" sz="2800" i="1">
                        <a:latin typeface="Cambria Math" panose="02040503050406030204" pitchFamily="18" charset="0"/>
                      </a:rPr>
                      <m:t>=</m:t>
                    </m:r>
                    <m:sSup>
                      <m:sSupPr>
                        <m:ctrlPr>
                          <a:rPr lang="en-GB" sz="2800" i="1">
                            <a:latin typeface="Cambria Math" panose="02040503050406030204" pitchFamily="18" charset="0"/>
                          </a:rPr>
                        </m:ctrlPr>
                      </m:sSupPr>
                      <m:e>
                        <m:d>
                          <m:dPr>
                            <m:begChr m:val="["/>
                            <m:endChr m:val="]"/>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r>
                                    <m:rPr>
                                      <m:sty m:val="p"/>
                                      <m:brk m:alnAt="7"/>
                                    </m:rPr>
                                    <a:rPr lang="en-GB" sz="2800" i="0">
                                      <a:latin typeface="Cambria Math" panose="02040503050406030204" pitchFamily="18" charset="0"/>
                                    </a:rPr>
                                    <m:t>w</m:t>
                                  </m:r>
                                </m:e>
                                <m:e>
                                  <m:r>
                                    <a:rPr lang="en-GB" sz="2800" b="1" i="0">
                                      <a:latin typeface="Cambria Math" panose="02040503050406030204" pitchFamily="18" charset="0"/>
                                    </a:rPr>
                                    <m:t>𝐯</m:t>
                                  </m:r>
                                </m:e>
                              </m:mr>
                            </m:m>
                          </m:e>
                        </m:d>
                      </m:e>
                      <m:sup>
                        <m:r>
                          <a:rPr lang="en-GB" sz="2800" i="1">
                            <a:latin typeface="Cambria Math" panose="02040503050406030204" pitchFamily="18" charset="0"/>
                          </a:rPr>
                          <m:t>∗</m:t>
                        </m:r>
                      </m:sup>
                    </m:sSup>
                    <m:r>
                      <a:rPr lang="en-GB" sz="2800" i="1">
                        <a:latin typeface="Cambria Math" panose="02040503050406030204" pitchFamily="18" charset="0"/>
                      </a:rPr>
                      <m:t>=</m:t>
                    </m:r>
                    <m:d>
                      <m:dPr>
                        <m:begChr m:val="["/>
                        <m:endChr m:val="]"/>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𝑤</m:t>
                              </m:r>
                            </m:e>
                            <m:e>
                              <m:r>
                                <a:rPr lang="en-GB" sz="2800" i="1">
                                  <a:latin typeface="Cambria Math" panose="02040503050406030204" pitchFamily="18" charset="0"/>
                                </a:rPr>
                                <m:t>−</m:t>
                              </m:r>
                              <m:r>
                                <a:rPr lang="en-GB" sz="2800" b="1" i="0">
                                  <a:latin typeface="Cambria Math" panose="02040503050406030204" pitchFamily="18" charset="0"/>
                                </a:rPr>
                                <m:t>𝐯</m:t>
                              </m:r>
                            </m:e>
                          </m:mr>
                        </m:m>
                      </m:e>
                    </m:d>
                  </m:oMath>
                </a14:m>
                <a:endParaRPr lang="en-GB" sz="2800" b="1" dirty="0"/>
              </a:p>
              <a:p>
                <a:r>
                  <a:rPr lang="en-GB" sz="2800" b="1" dirty="0"/>
                  <a:t>Inverse</a:t>
                </a:r>
                <a:r>
                  <a:rPr lang="en-GB" sz="2800" dirty="0"/>
                  <a:t>: </a:t>
                </a:r>
                <a14:m>
                  <m:oMath xmlns:m="http://schemas.openxmlformats.org/officeDocument/2006/math">
                    <m:sSup>
                      <m:sSupPr>
                        <m:ctrlPr>
                          <a:rPr lang="en-GB" sz="2800" i="1">
                            <a:latin typeface="Cambria Math" panose="02040503050406030204" pitchFamily="18" charset="0"/>
                          </a:rPr>
                        </m:ctrlPr>
                      </m:sSupPr>
                      <m:e>
                        <m:r>
                          <a:rPr lang="en-GB" sz="2800" b="1" i="0">
                            <a:latin typeface="Cambria Math" panose="02040503050406030204" pitchFamily="18" charset="0"/>
                          </a:rPr>
                          <m:t>𝐪</m:t>
                        </m:r>
                      </m:e>
                      <m:sup>
                        <m:r>
                          <a:rPr lang="en-GB" sz="2800" i="1">
                            <a:latin typeface="Cambria Math" panose="02040503050406030204" pitchFamily="18" charset="0"/>
                          </a:rPr>
                          <m:t>−1</m:t>
                        </m:r>
                      </m:sup>
                    </m:sSup>
                    <m:r>
                      <a:rPr lang="en-GB" sz="2800" i="1">
                        <a:latin typeface="Cambria Math" panose="02040503050406030204" pitchFamily="18" charset="0"/>
                      </a:rPr>
                      <m:t>=</m:t>
                    </m:r>
                    <m:f>
                      <m:fPr>
                        <m:ctrlPr>
                          <a:rPr lang="en-GB" sz="2800" i="1">
                            <a:latin typeface="Cambria Math" panose="02040503050406030204" pitchFamily="18" charset="0"/>
                          </a:rPr>
                        </m:ctrlPr>
                      </m:fPr>
                      <m:num>
                        <m:sSup>
                          <m:sSupPr>
                            <m:ctrlPr>
                              <a:rPr lang="en-GB" sz="2800" i="1">
                                <a:latin typeface="Cambria Math" panose="02040503050406030204" pitchFamily="18" charset="0"/>
                              </a:rPr>
                            </m:ctrlPr>
                          </m:sSupPr>
                          <m:e>
                            <m:r>
                              <a:rPr lang="en-GB" sz="2800" b="1" i="0">
                                <a:latin typeface="Cambria Math" panose="02040503050406030204" pitchFamily="18" charset="0"/>
                              </a:rPr>
                              <m:t>𝐪</m:t>
                            </m:r>
                          </m:e>
                          <m:sup>
                            <m:r>
                              <a:rPr lang="en-GB" sz="2800" i="1">
                                <a:latin typeface="Cambria Math" panose="02040503050406030204" pitchFamily="18" charset="0"/>
                              </a:rPr>
                              <m:t>∗</m:t>
                            </m:r>
                          </m:sup>
                        </m:sSup>
                      </m:num>
                      <m:den>
                        <m:d>
                          <m:dPr>
                            <m:begChr m:val="‖"/>
                            <m:endChr m:val="‖"/>
                            <m:ctrlPr>
                              <a:rPr lang="en-GB" sz="2800" i="1">
                                <a:latin typeface="Cambria Math" panose="02040503050406030204" pitchFamily="18" charset="0"/>
                              </a:rPr>
                            </m:ctrlPr>
                          </m:dPr>
                          <m:e>
                            <m:r>
                              <a:rPr lang="en-GB" sz="2800" b="1" i="0">
                                <a:latin typeface="Cambria Math" panose="02040503050406030204" pitchFamily="18" charset="0"/>
                              </a:rPr>
                              <m:t>𝐪</m:t>
                            </m:r>
                          </m:e>
                        </m:d>
                      </m:den>
                    </m:f>
                    <m:r>
                      <a:rPr lang="en-GB" sz="2800" i="1">
                        <a:latin typeface="Cambria Math" panose="02040503050406030204" pitchFamily="18" charset="0"/>
                      </a:rPr>
                      <m:t>=</m:t>
                    </m:r>
                    <m:sSup>
                      <m:sSupPr>
                        <m:ctrlPr>
                          <a:rPr lang="en-GB" sz="2800" i="1">
                            <a:latin typeface="Cambria Math" panose="02040503050406030204" pitchFamily="18" charset="0"/>
                          </a:rPr>
                        </m:ctrlPr>
                      </m:sSupPr>
                      <m:e>
                        <m:r>
                          <a:rPr lang="en-GB" sz="2800" b="1" i="0" smtClean="0">
                            <a:latin typeface="Cambria Math" panose="02040503050406030204" pitchFamily="18" charset="0"/>
                          </a:rPr>
                          <m:t>𝐪</m:t>
                        </m:r>
                      </m:e>
                      <m:sup>
                        <m:r>
                          <a:rPr lang="en-GB" sz="2800" i="1">
                            <a:latin typeface="Cambria Math" panose="02040503050406030204" pitchFamily="18" charset="0"/>
                          </a:rPr>
                          <m:t>∗</m:t>
                        </m:r>
                      </m:sup>
                    </m:sSup>
                  </m:oMath>
                </a14:m>
                <a:endParaRPr lang="en-GB" dirty="0"/>
              </a:p>
              <a:p>
                <a:pPr lvl="1"/>
                <a:r>
                  <a:rPr lang="en-GB" sz="2400" dirty="0"/>
                  <a:t>Negating the rotation axis flips the positive rotation direction</a:t>
                </a:r>
              </a:p>
              <a:p>
                <a:pPr lvl="1"/>
                <a:r>
                  <a:rPr lang="en-GB" sz="2400" dirty="0"/>
                  <a:t>Negating the angle is geometrically equivalent, but not mathematically</a:t>
                </a:r>
              </a:p>
            </p:txBody>
          </p:sp>
        </mc:Choice>
        <mc:Fallback xmlns="">
          <p:sp>
            <p:nvSpPr>
              <p:cNvPr id="3" name="Content Placeholder 2">
                <a:extLst>
                  <a:ext uri="{FF2B5EF4-FFF2-40B4-BE49-F238E27FC236}">
                    <a16:creationId xmlns:a16="http://schemas.microsoft.com/office/drawing/2014/main" id="{7C5AD775-F7AC-42F9-8986-A9DD8805CAE7}"/>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1202" t="-2264"/>
                </a:stretch>
              </a:blipFill>
            </p:spPr>
            <p:txBody>
              <a:bodyPr/>
              <a:lstStyle/>
              <a:p>
                <a:r>
                  <a:rPr lang="en-GB">
                    <a:noFill/>
                  </a:rPr>
                  <a:t> </a:t>
                </a:r>
              </a:p>
            </p:txBody>
          </p:sp>
        </mc:Fallback>
      </mc:AlternateContent>
      <p:pic>
        <p:nvPicPr>
          <p:cNvPr id="4" name="Picture 3" descr="Graph of sine and cosine functions">
            <a:extLst>
              <a:ext uri="{FF2B5EF4-FFF2-40B4-BE49-F238E27FC236}">
                <a16:creationId xmlns:a16="http://schemas.microsoft.com/office/drawing/2014/main" id="{BAA4912E-17DE-472F-BA86-DCCEBA3A3093}"/>
              </a:ext>
            </a:extLst>
          </p:cNvPr>
          <p:cNvPicPr>
            <a:picLocks noChangeAspect="1"/>
          </p:cNvPicPr>
          <p:nvPr/>
        </p:nvPicPr>
        <p:blipFill rotWithShape="1">
          <a:blip r:embed="rId4">
            <a:extLst>
              <a:ext uri="{28A0092B-C50C-407E-A947-70E740481C1C}">
                <a14:useLocalDpi xmlns:a14="http://schemas.microsoft.com/office/drawing/2010/main" val="0"/>
              </a:ext>
            </a:extLst>
          </a:blip>
          <a:srcRect l="1278" t="29995" r="-1278" b="32498"/>
          <a:stretch/>
        </p:blipFill>
        <p:spPr>
          <a:xfrm>
            <a:off x="8110636" y="2564904"/>
            <a:ext cx="3328762" cy="1080458"/>
          </a:xfrm>
          <a:prstGeom prst="rect">
            <a:avLst/>
          </a:prstGeom>
        </p:spPr>
      </p:pic>
    </p:spTree>
    <p:extLst>
      <p:ext uri="{BB962C8B-B14F-4D97-AF65-F5344CB8AC3E}">
        <p14:creationId xmlns:p14="http://schemas.microsoft.com/office/powerpoint/2010/main" val="88997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3216-0B75-4E11-B51B-FD57E0D40A99}"/>
              </a:ext>
            </a:extLst>
          </p:cNvPr>
          <p:cNvSpPr>
            <a:spLocks noGrp="1"/>
          </p:cNvSpPr>
          <p:nvPr>
            <p:ph type="title"/>
          </p:nvPr>
        </p:nvSpPr>
        <p:spPr/>
        <p:txBody>
          <a:bodyPr/>
          <a:lstStyle/>
          <a:p>
            <a:r>
              <a:rPr lang="en-GB" dirty="0"/>
              <a:t>Quaternion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7CC7AF-896C-4258-ADF9-1130CD6C0D50}"/>
                  </a:ext>
                </a:extLst>
              </p:cNvPr>
              <p:cNvSpPr>
                <a:spLocks noGrp="1"/>
              </p:cNvSpPr>
              <p:nvPr>
                <p:ph idx="1"/>
              </p:nvPr>
            </p:nvSpPr>
            <p:spPr/>
            <p:txBody>
              <a:bodyPr>
                <a:normAutofit fontScale="92500" lnSpcReduction="10000"/>
              </a:bodyPr>
              <a:lstStyle/>
              <a:p>
                <a:pPr>
                  <a:lnSpc>
                    <a:spcPct val="110000"/>
                  </a:lnSpc>
                </a:pPr>
                <a:r>
                  <a:rPr lang="en-GB" dirty="0">
                    <a:hlinkClick r:id="rId3"/>
                  </a:rPr>
                  <a:t>Hamilton product</a:t>
                </a:r>
                <a:r>
                  <a:rPr lang="en-GB" dirty="0"/>
                  <a:t>:</a:t>
                </a:r>
                <a:br>
                  <a:rPr lang="en-GB" dirty="0"/>
                </a:br>
                <a14:m>
                  <m:oMath xmlns:m="http://schemas.openxmlformats.org/officeDocument/2006/math">
                    <m:sSub>
                      <m:sSubPr>
                        <m:ctrlPr>
                          <a:rPr lang="en-GB" i="1" smtClean="0">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b="1" i="1">
                            <a:latin typeface="Cambria Math" panose="02040503050406030204" pitchFamily="18" charset="0"/>
                          </a:rPr>
                          <m:t>𝟐</m:t>
                        </m:r>
                      </m:sub>
                    </m:sSub>
                    <m:r>
                      <a:rPr lang="en-GB" b="1" i="1">
                        <a:latin typeface="Cambria Math" panose="02040503050406030204" pitchFamily="18" charset="0"/>
                      </a:rPr>
                      <m:t>=</m:t>
                    </m:r>
                    <m:d>
                      <m:dPr>
                        <m:begChr m:val="["/>
                        <m:endChr m:val="]"/>
                        <m:ctrlPr>
                          <a:rPr lang="en-GB" b="1" i="1">
                            <a:latin typeface="Cambria Math" panose="02040503050406030204" pitchFamily="18" charset="0"/>
                          </a:rPr>
                        </m:ctrlPr>
                      </m:dPr>
                      <m:e>
                        <m:m>
                          <m:mPr>
                            <m:mcs>
                              <m:mc>
                                <m:mcPr>
                                  <m:count m:val="2"/>
                                  <m:mcJc m:val="center"/>
                                </m:mcPr>
                              </m:mc>
                            </m:mcs>
                            <m:ctrlPr>
                              <a:rPr lang="en-GB" b="1" i="1">
                                <a:latin typeface="Cambria Math" panose="02040503050406030204" pitchFamily="18" charset="0"/>
                              </a:rPr>
                            </m:ctrlPr>
                          </m:mPr>
                          <m:mr>
                            <m:e>
                              <m:sSub>
                                <m:sSubPr>
                                  <m:ctrlPr>
                                    <a:rPr lang="en-GB" b="1"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e>
                            <m:e>
                              <m:sSub>
                                <m:sSubPr>
                                  <m:ctrlPr>
                                    <a:rPr lang="en-GB" b="1"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e>
                          </m:mr>
                        </m:m>
                      </m:e>
                    </m:d>
                    <m:d>
                      <m:dPr>
                        <m:begChr m:val="["/>
                        <m:endChr m:val="]"/>
                        <m:ctrlPr>
                          <a:rPr lang="en-GB" b="1" i="1">
                            <a:latin typeface="Cambria Math" panose="02040503050406030204" pitchFamily="18" charset="0"/>
                          </a:rPr>
                        </m:ctrlPr>
                      </m:dPr>
                      <m:e>
                        <m:m>
                          <m:mPr>
                            <m:mcs>
                              <m:mc>
                                <m:mcPr>
                                  <m:count m:val="2"/>
                                  <m:mcJc m:val="center"/>
                                </m:mcPr>
                              </m:mc>
                            </m:mcs>
                            <m:ctrlPr>
                              <a:rPr lang="en-GB" b="1" i="1">
                                <a:latin typeface="Cambria Math" panose="02040503050406030204" pitchFamily="18" charset="0"/>
                              </a:rPr>
                            </m:ctrlPr>
                          </m:mPr>
                          <m:mr>
                            <m:e>
                              <m:sSub>
                                <m:sSubPr>
                                  <m:ctrlPr>
                                    <a:rPr lang="en-GB" b="1"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e>
                            <m:e>
                              <m:sSub>
                                <m:sSubPr>
                                  <m:ctrlPr>
                                    <a:rPr lang="en-GB" b="1"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mr>
                        </m:m>
                      </m:e>
                    </m:d>
                  </m:oMath>
                </a14:m>
                <a:br>
                  <a:rPr lang="en-GB" b="1" i="1" dirty="0">
                    <a:latin typeface="Cambria Math" panose="02040503050406030204" pitchFamily="18" charset="0"/>
                  </a:rPr>
                </a:br>
                <a14:m>
                  <m:oMath xmlns:m="http://schemas.openxmlformats.org/officeDocument/2006/math">
                    <m:r>
                      <a:rPr lang="en-GB" b="1" i="1">
                        <a:latin typeface="Cambria Math" panose="02040503050406030204" pitchFamily="18" charset="0"/>
                      </a:rPr>
                      <m:t>=</m:t>
                    </m:r>
                    <m:d>
                      <m:dPr>
                        <m:begChr m:val="["/>
                        <m:endChr m:val="]"/>
                        <m:ctrlPr>
                          <a:rPr lang="en-GB" b="1" i="1">
                            <a:latin typeface="Cambria Math" panose="02040503050406030204" pitchFamily="18" charset="0"/>
                          </a:rPr>
                        </m:ctrlPr>
                      </m:dPr>
                      <m:e>
                        <m:m>
                          <m:mPr>
                            <m:mcs>
                              <m:mc>
                                <m:mcPr>
                                  <m:count m:val="2"/>
                                  <m:mcJc m:val="center"/>
                                </m:mcPr>
                              </m:mc>
                            </m:mcs>
                            <m:ctrlPr>
                              <a:rPr lang="en-GB" b="1"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r>
                                <m:rPr>
                                  <m:brk m:alnAt="7"/>
                                </m:rPr>
                                <a:rPr lang="en-GB" i="1">
                                  <a:latin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m:rPr>
                                  <m:brk m:alnAt="7"/>
                                </m:rP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mr>
                        </m:m>
                      </m:e>
                    </m:d>
                  </m:oMath>
                </a14:m>
                <a:endParaRPr lang="en-GB" dirty="0"/>
              </a:p>
              <a:p>
                <a:r>
                  <a:rPr lang="en-GB" dirty="0"/>
                  <a:t>Properties:</a:t>
                </a:r>
              </a:p>
              <a:p>
                <a:pPr lvl="1"/>
                <a:r>
                  <a:rPr lang="en-GB" dirty="0">
                    <a:solidFill>
                      <a:schemeClr val="accent4"/>
                    </a:solidFill>
                  </a:rPr>
                  <a:t>Associative</a:t>
                </a:r>
                <a:r>
                  <a:rPr lang="en-GB" dirty="0"/>
                  <a:t> but not </a:t>
                </a:r>
                <a:r>
                  <a:rPr lang="en-GB" dirty="0">
                    <a:solidFill>
                      <a:schemeClr val="accent4"/>
                    </a:solidFill>
                  </a:rPr>
                  <a:t>commutative</a:t>
                </a:r>
              </a:p>
              <a:p>
                <a:pPr lvl="1"/>
                <a14:m>
                  <m:oMath xmlns:m="http://schemas.openxmlformats.org/officeDocument/2006/math">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2</m:t>
                            </m:r>
                          </m:sub>
                        </m:sSub>
                      </m:e>
                    </m:d>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1</m:t>
                            </m:r>
                          </m:sub>
                        </m:sSub>
                      </m:e>
                    </m:d>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2</m:t>
                            </m:r>
                          </m:sub>
                        </m:sSub>
                      </m:e>
                    </m:d>
                    <m:r>
                      <a:rPr lang="en-GB" b="1" i="1">
                        <a:latin typeface="Cambria Math" panose="02040503050406030204" pitchFamily="18" charset="0"/>
                      </a:rPr>
                      <m:t>=</m:t>
                    </m:r>
                    <m:r>
                      <a:rPr lang="en-GB" i="1">
                        <a:latin typeface="Cambria Math" panose="02040503050406030204" pitchFamily="18" charset="0"/>
                      </a:rPr>
                      <m:t>1</m:t>
                    </m:r>
                  </m:oMath>
                </a14:m>
                <a:endParaRPr lang="en-GB" dirty="0"/>
              </a:p>
              <a:p>
                <a:pPr lvl="1"/>
                <a:r>
                  <a:rPr lang="en-GB" dirty="0"/>
                  <a:t>The inverse of a quaternion product is equal to the product of the inverses in reverse order,</a:t>
                </a:r>
                <a:br>
                  <a:rPr lang="en-GB" dirty="0"/>
                </a:b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1</m:t>
                                </m:r>
                              </m:sub>
                            </m:sSub>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0">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𝑛</m:t>
                                </m:r>
                              </m:sub>
                            </m:sSub>
                          </m:e>
                        </m:d>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b="1" i="1">
                                <a:latin typeface="Cambria Math" panose="02040503050406030204" pitchFamily="18" charset="0"/>
                              </a:rPr>
                              <m:t>𝒏</m:t>
                            </m:r>
                          </m:sub>
                        </m:sSub>
                      </m:e>
                      <m:sup>
                        <m:r>
                          <a:rPr lang="en-GB" i="1">
                            <a:latin typeface="Cambria Math" panose="02040503050406030204" pitchFamily="18" charset="0"/>
                          </a:rPr>
                          <m:t>−1</m:t>
                        </m:r>
                      </m:sup>
                    </m:sSup>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b="1" i="1">
                                <a:latin typeface="Cambria Math" panose="02040503050406030204" pitchFamily="18" charset="0"/>
                              </a:rPr>
                              <m:t>𝒏</m:t>
                            </m:r>
                            <m:r>
                              <a:rPr lang="en-GB" b="1" i="1">
                                <a:latin typeface="Cambria Math" panose="02040503050406030204" pitchFamily="18" charset="0"/>
                              </a:rPr>
                              <m:t>−</m:t>
                            </m:r>
                            <m:r>
                              <a:rPr lang="en-GB" b="1" i="1">
                                <a:latin typeface="Cambria Math" panose="02040503050406030204" pitchFamily="18" charset="0"/>
                              </a:rPr>
                              <m:t>𝟏</m:t>
                            </m:r>
                          </m:sub>
                        </m:sSub>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b="1" i="0">
                                <a:latin typeface="Cambria Math" panose="02040503050406030204" pitchFamily="18" charset="0"/>
                              </a:rPr>
                              <m:t>𝐪</m:t>
                            </m:r>
                          </m:e>
                          <m:sub>
                            <m:r>
                              <a:rPr lang="en-GB" i="1">
                                <a:latin typeface="Cambria Math" panose="02040503050406030204" pitchFamily="18" charset="0"/>
                              </a:rPr>
                              <m:t>1</m:t>
                            </m:r>
                          </m:sub>
                        </m:sSub>
                      </m:e>
                      <m:sup>
                        <m:r>
                          <a:rPr lang="en-GB" i="1">
                            <a:latin typeface="Cambria Math" panose="02040503050406030204" pitchFamily="18" charset="0"/>
                          </a:rPr>
                          <m:t>−1</m:t>
                        </m:r>
                      </m:sup>
                    </m:sSup>
                  </m:oMath>
                </a14:m>
                <a:endParaRPr lang="en-GB" dirty="0"/>
              </a:p>
            </p:txBody>
          </p:sp>
        </mc:Choice>
        <mc:Fallback xmlns="">
          <p:sp>
            <p:nvSpPr>
              <p:cNvPr id="3" name="Content Placeholder 2">
                <a:extLst>
                  <a:ext uri="{FF2B5EF4-FFF2-40B4-BE49-F238E27FC236}">
                    <a16:creationId xmlns:a16="http://schemas.microsoft.com/office/drawing/2014/main" id="{BD7CC7AF-896C-4258-ADF9-1130CD6C0D50}"/>
                  </a:ext>
                </a:extLst>
              </p:cNvPr>
              <p:cNvSpPr>
                <a:spLocks noGrp="1" noRot="1" noChangeAspect="1" noMove="1" noResize="1" noEditPoints="1" noAdjustHandles="1" noChangeArrowheads="1" noChangeShapeType="1" noTextEdit="1"/>
              </p:cNvSpPr>
              <p:nvPr>
                <p:ph idx="1"/>
              </p:nvPr>
            </p:nvSpPr>
            <p:spPr>
              <a:blipFill>
                <a:blip r:embed="rId4"/>
                <a:stretch>
                  <a:fillRect l="-1402" t="-1775"/>
                </a:stretch>
              </a:blipFill>
            </p:spPr>
            <p:txBody>
              <a:bodyPr/>
              <a:lstStyle/>
              <a:p>
                <a:r>
                  <a:rPr lang="en-GB">
                    <a:noFill/>
                  </a:rPr>
                  <a:t> </a:t>
                </a:r>
              </a:p>
            </p:txBody>
          </p:sp>
        </mc:Fallback>
      </mc:AlternateContent>
    </p:spTree>
    <p:extLst>
      <p:ext uri="{BB962C8B-B14F-4D97-AF65-F5344CB8AC3E}">
        <p14:creationId xmlns:p14="http://schemas.microsoft.com/office/powerpoint/2010/main" val="281996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8E00-CFCE-48EB-8EDC-E233E75D8B39}"/>
              </a:ext>
            </a:extLst>
          </p:cNvPr>
          <p:cNvSpPr>
            <a:spLocks noGrp="1"/>
          </p:cNvSpPr>
          <p:nvPr>
            <p:ph type="title"/>
          </p:nvPr>
        </p:nvSpPr>
        <p:spPr/>
        <p:txBody>
          <a:bodyPr/>
          <a:lstStyle/>
          <a:p>
            <a:r>
              <a:rPr lang="en-GB" dirty="0"/>
              <a:t>Applying a quaternion to a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D0BD2-8448-442C-AA40-24F668E0E45E}"/>
                  </a:ext>
                </a:extLst>
              </p:cNvPr>
              <p:cNvSpPr>
                <a:spLocks noGrp="1"/>
              </p:cNvSpPr>
              <p:nvPr>
                <p:ph idx="1"/>
              </p:nvPr>
            </p:nvSpPr>
            <p:spPr>
              <a:xfrm>
                <a:off x="1522413" y="1904999"/>
                <a:ext cx="8676455" cy="4114801"/>
              </a:xfrm>
            </p:spPr>
            <p:txBody>
              <a:bodyPr>
                <a:normAutofit fontScale="77500" lnSpcReduction="20000"/>
              </a:bodyPr>
              <a:lstStyle/>
              <a:p>
                <a:pPr>
                  <a:lnSpc>
                    <a:spcPct val="120000"/>
                  </a:lnSpc>
                </a:pPr>
                <a:r>
                  <a:rPr lang="en-GB" dirty="0"/>
                  <a:t>“Extend” a point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a:t> into quaternion space by defining the quaternion </a:t>
                </a:r>
                <a14:m>
                  <m:oMath xmlns:m="http://schemas.openxmlformats.org/officeDocument/2006/math">
                    <m:r>
                      <a:rPr lang="en-GB" b="1" i="0">
                        <a:latin typeface="Cambria Math" panose="02040503050406030204" pitchFamily="18" charset="0"/>
                      </a:rPr>
                      <m:t>𝐩</m:t>
                    </m:r>
                    <m:r>
                      <a:rPr lang="en-GB" i="1">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d>
                                <m:dPr>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e>
                                        <m:r>
                                          <a:rPr lang="en-GB" i="1">
                                            <a:latin typeface="Cambria Math" panose="02040503050406030204" pitchFamily="18" charset="0"/>
                                          </a:rPr>
                                          <m:t>𝑦</m:t>
                                        </m:r>
                                      </m:e>
                                      <m:e>
                                        <m:r>
                                          <a:rPr lang="en-GB" i="1">
                                            <a:latin typeface="Cambria Math" panose="02040503050406030204" pitchFamily="18" charset="0"/>
                                          </a:rPr>
                                          <m:t>𝑧</m:t>
                                        </m:r>
                                      </m:e>
                                    </m:mr>
                                  </m:m>
                                </m:e>
                              </m:d>
                            </m:e>
                          </m:mr>
                        </m:m>
                      </m:e>
                    </m:d>
                  </m:oMath>
                </a14:m>
                <a:endParaRPr lang="en-GB" dirty="0"/>
              </a:p>
              <a:p>
                <a:pPr lvl="1">
                  <a:lnSpc>
                    <a:spcPct val="120000"/>
                  </a:lnSpc>
                </a:pPr>
                <a:r>
                  <a:rPr lang="en-GB" dirty="0"/>
                  <a:t>In general, </a:t>
                </a:r>
                <a14:m>
                  <m:oMath xmlns:m="http://schemas.openxmlformats.org/officeDocument/2006/math">
                    <m:r>
                      <a:rPr lang="en-GB" b="1" i="0" smtClean="0">
                        <a:latin typeface="Cambria Math" panose="02040503050406030204" pitchFamily="18" charset="0"/>
                      </a:rPr>
                      <m:t>𝐩</m:t>
                    </m:r>
                  </m:oMath>
                </a14:m>
                <a:r>
                  <a:rPr lang="en-GB" b="1" dirty="0"/>
                  <a:t> </a:t>
                </a:r>
                <a:r>
                  <a:rPr lang="en-GB" dirty="0"/>
                  <a:t>is </a:t>
                </a:r>
                <a:r>
                  <a:rPr lang="en-GB" dirty="0">
                    <a:solidFill>
                      <a:schemeClr val="accent4"/>
                    </a:solidFill>
                  </a:rPr>
                  <a:t>not a rotation </a:t>
                </a:r>
                <a:r>
                  <a:rPr lang="en-GB" dirty="0"/>
                  <a:t>as it may have any magnitude</a:t>
                </a:r>
              </a:p>
              <a:p>
                <a:pPr>
                  <a:lnSpc>
                    <a:spcPct val="120000"/>
                  </a:lnSpc>
                </a:pPr>
                <a:r>
                  <a:rPr lang="en-GB" dirty="0"/>
                  <a:t>Rotate </a:t>
                </a:r>
                <a14:m>
                  <m:oMath xmlns:m="http://schemas.openxmlformats.org/officeDocument/2006/math">
                    <m:r>
                      <a:rPr lang="en-GB" b="1" i="0" smtClean="0">
                        <a:latin typeface="Cambria Math" panose="02040503050406030204" pitchFamily="18" charset="0"/>
                      </a:rPr>
                      <m:t>𝐩</m:t>
                    </m:r>
                  </m:oMath>
                </a14:m>
                <a:r>
                  <a:rPr lang="en-GB" b="1" dirty="0"/>
                  <a:t> </a:t>
                </a:r>
                <a:r>
                  <a:rPr lang="en-GB" dirty="0"/>
                  <a:t>about the axis </a:t>
                </a:r>
                <a14:m>
                  <m:oMath xmlns:m="http://schemas.openxmlformats.org/officeDocument/2006/math">
                    <m:acc>
                      <m:accPr>
                        <m:chr m:val="̂"/>
                        <m:ctrlPr>
                          <a:rPr lang="en-GB" i="1">
                            <a:latin typeface="Cambria Math" panose="02040503050406030204" pitchFamily="18" charset="0"/>
                          </a:rPr>
                        </m:ctrlPr>
                      </m:accPr>
                      <m:e>
                        <m:r>
                          <a:rPr lang="en-GB" b="1" i="0">
                            <a:latin typeface="Cambria Math" panose="02040503050406030204" pitchFamily="18" charset="0"/>
                          </a:rPr>
                          <m:t>𝐧</m:t>
                        </m:r>
                      </m:e>
                    </m:acc>
                  </m:oMath>
                </a14:m>
                <a:r>
                  <a:rPr lang="en-GB" dirty="0"/>
                  <a:t> of a rotation quaternion</a:t>
                </a:r>
                <a:br>
                  <a:rPr lang="en-GB" b="1" i="0" dirty="0">
                    <a:latin typeface="Cambria Math" panose="02040503050406030204" pitchFamily="18" charset="0"/>
                  </a:rPr>
                </a:br>
                <a14:m>
                  <m:oMath xmlns:m="http://schemas.openxmlformats.org/officeDocument/2006/math">
                    <m:r>
                      <a:rPr lang="en-GB" b="1" i="0" dirty="0">
                        <a:latin typeface="Cambria Math" panose="02040503050406030204" pitchFamily="18" charset="0"/>
                      </a:rPr>
                      <m:t>𝐪</m:t>
                    </m:r>
                    <m:r>
                      <a:rPr lang="en-GB" i="1" dirty="0">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𝑐𝑜𝑠</m:t>
                              </m:r>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e>
                            <m:e>
                              <m:r>
                                <a:rPr lang="en-GB" i="1">
                                  <a:latin typeface="Cambria Math" panose="02040503050406030204" pitchFamily="18" charset="0"/>
                                </a:rPr>
                                <m:t>𝑠𝑖𝑛</m:t>
                              </m:r>
                              <m:d>
                                <m:dPr>
                                  <m:ctrlPr>
                                    <a:rPr lang="en-GB" i="1">
                                      <a:latin typeface="Cambria Math" panose="02040503050406030204" pitchFamily="18" charset="0"/>
                                    </a:rPr>
                                  </m:ctrlPr>
                                </m:dP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rPr>
                                            <m:t>2</m:t>
                                          </m:r>
                                        </m:den>
                                      </m:f>
                                    </m:e>
                                  </m:box>
                                </m:e>
                              </m:d>
                              <m:acc>
                                <m:accPr>
                                  <m:chr m:val="̂"/>
                                  <m:ctrlPr>
                                    <a:rPr lang="en-GB" i="1">
                                      <a:latin typeface="Cambria Math" panose="02040503050406030204" pitchFamily="18" charset="0"/>
                                    </a:rPr>
                                  </m:ctrlPr>
                                </m:accPr>
                                <m:e>
                                  <m:r>
                                    <a:rPr lang="en-GB" b="1" i="0">
                                      <a:latin typeface="Cambria Math" panose="02040503050406030204" pitchFamily="18" charset="0"/>
                                    </a:rPr>
                                    <m:t>𝐧</m:t>
                                  </m:r>
                                </m:e>
                              </m:acc>
                            </m:e>
                          </m:mr>
                        </m:m>
                      </m:e>
                    </m:d>
                  </m:oMath>
                </a14:m>
                <a:r>
                  <a:rPr lang="en-GB" dirty="0"/>
                  <a:t> by performing the multiplication</a:t>
                </a:r>
                <a:br>
                  <a:rPr lang="en-GB" dirty="0"/>
                </a:br>
                <a14:m>
                  <m:oMath xmlns:m="http://schemas.openxmlformats.org/officeDocument/2006/math">
                    <m:sSup>
                      <m:sSupPr>
                        <m:ctrlPr>
                          <a:rPr lang="en-GB" i="1" smtClean="0">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𝐩</m:t>
                        </m:r>
                      </m:e>
                      <m:sup>
                        <m:r>
                          <a:rPr lang="en-GB" i="0">
                            <a:solidFill>
                              <a:schemeClr val="accent4"/>
                            </a:solidFill>
                            <a:latin typeface="Cambria Math" panose="02040503050406030204" pitchFamily="18" charset="0"/>
                          </a:rPr>
                          <m:t>′</m:t>
                        </m:r>
                      </m:sup>
                    </m:sSup>
                    <m:r>
                      <a:rPr lang="en-GB" i="0">
                        <a:solidFill>
                          <a:schemeClr val="accent4"/>
                        </a:solidFill>
                        <a:latin typeface="Cambria Math" panose="02040503050406030204" pitchFamily="18" charset="0"/>
                      </a:rPr>
                      <m:t>=</m:t>
                    </m:r>
                    <m:r>
                      <a:rPr lang="en-GB" b="1" i="0">
                        <a:solidFill>
                          <a:schemeClr val="accent4"/>
                        </a:solidFill>
                        <a:latin typeface="Cambria Math" panose="02040503050406030204" pitchFamily="18" charset="0"/>
                      </a:rPr>
                      <m:t>𝐪𝐩</m:t>
                    </m:r>
                    <m:sSup>
                      <m:sSupPr>
                        <m:ctrlPr>
                          <a:rPr lang="en-GB" b="1"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𝐪</m:t>
                        </m:r>
                      </m:e>
                      <m:sup>
                        <m:r>
                          <a:rPr lang="en-GB" i="0">
                            <a:solidFill>
                              <a:schemeClr val="accent4"/>
                            </a:solidFill>
                            <a:latin typeface="Cambria Math" panose="02040503050406030204" pitchFamily="18" charset="0"/>
                          </a:rPr>
                          <m:t>−1</m:t>
                        </m:r>
                      </m:sup>
                    </m:sSup>
                  </m:oMath>
                </a14:m>
                <a:endParaRPr lang="en-GB" b="1" dirty="0"/>
              </a:p>
              <a:p>
                <a:pPr lvl="1">
                  <a:lnSpc>
                    <a:spcPct val="120000"/>
                  </a:lnSpc>
                </a:pPr>
                <a:r>
                  <a:rPr lang="en-GB" dirty="0"/>
                  <a:t>Can verify by conversion to a matrix</a:t>
                </a:r>
              </a:p>
              <a:p>
                <a:pPr lvl="1">
                  <a:lnSpc>
                    <a:spcPct val="120000"/>
                  </a:lnSpc>
                </a:pPr>
                <a:r>
                  <a:rPr lang="en-GB" dirty="0"/>
                  <a:t>Uses about the same number of operations as matrix multiplications</a:t>
                </a:r>
              </a:p>
            </p:txBody>
          </p:sp>
        </mc:Choice>
        <mc:Fallback xmlns="">
          <p:sp>
            <p:nvSpPr>
              <p:cNvPr id="3" name="Content Placeholder 2">
                <a:extLst>
                  <a:ext uri="{FF2B5EF4-FFF2-40B4-BE49-F238E27FC236}">
                    <a16:creationId xmlns:a16="http://schemas.microsoft.com/office/drawing/2014/main" id="{30CD0BD2-8448-442C-AA40-24F668E0E45E}"/>
                  </a:ext>
                </a:extLst>
              </p:cNvPr>
              <p:cNvSpPr>
                <a:spLocks noGrp="1" noRot="1" noChangeAspect="1" noMove="1" noResize="1" noEditPoints="1" noAdjustHandles="1" noChangeArrowheads="1" noChangeShapeType="1" noTextEdit="1"/>
              </p:cNvSpPr>
              <p:nvPr>
                <p:ph idx="1"/>
              </p:nvPr>
            </p:nvSpPr>
            <p:spPr>
              <a:xfrm>
                <a:off x="1522413" y="1904999"/>
                <a:ext cx="8676455" cy="4114801"/>
              </a:xfrm>
              <a:blipFill>
                <a:blip r:embed="rId2"/>
                <a:stretch>
                  <a:fillRect l="-1054" t="-1036" r="-562"/>
                </a:stretch>
              </a:blipFill>
            </p:spPr>
            <p:txBody>
              <a:bodyPr/>
              <a:lstStyle/>
              <a:p>
                <a:r>
                  <a:rPr lang="en-GB">
                    <a:noFill/>
                  </a:rPr>
                  <a:t> </a:t>
                </a:r>
              </a:p>
            </p:txBody>
          </p:sp>
        </mc:Fallback>
      </mc:AlternateContent>
    </p:spTree>
    <p:extLst>
      <p:ext uri="{BB962C8B-B14F-4D97-AF65-F5344CB8AC3E}">
        <p14:creationId xmlns:p14="http://schemas.microsoft.com/office/powerpoint/2010/main" val="34775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FB2-FB66-443A-9BD2-15AA69BBE08E}"/>
              </a:ext>
            </a:extLst>
          </p:cNvPr>
          <p:cNvSpPr>
            <a:spLocks noGrp="1"/>
          </p:cNvSpPr>
          <p:nvPr>
            <p:ph type="title"/>
          </p:nvPr>
        </p:nvSpPr>
        <p:spPr/>
        <p:txBody>
          <a:bodyPr/>
          <a:lstStyle/>
          <a:p>
            <a:r>
              <a:rPr lang="en-GB" dirty="0"/>
              <a:t>Combining quaternions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A6E607-47EB-42BE-9124-21F4A92A6441}"/>
                  </a:ext>
                </a:extLst>
              </p:cNvPr>
              <p:cNvSpPr>
                <a:spLocks noGrp="1"/>
              </p:cNvSpPr>
              <p:nvPr>
                <p:ph idx="1"/>
              </p:nvPr>
            </p:nvSpPr>
            <p:spPr/>
            <p:txBody>
              <a:bodyPr/>
              <a:lstStyle/>
              <a:p>
                <a:r>
                  <a:rPr lang="en-GB" dirty="0"/>
                  <a:t>Rotating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𝐩</m:t>
                    </m:r>
                  </m:oMath>
                </a14:m>
                <a:r>
                  <a:rPr lang="en-GB" dirty="0"/>
                  <a:t> first by a quaternion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𝐚</m:t>
                    </m:r>
                  </m:oMath>
                </a14:m>
                <a:r>
                  <a:rPr lang="en-GB" dirty="0"/>
                  <a:t> and then by another,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𝐛</m:t>
                    </m:r>
                  </m:oMath>
                </a14:m>
                <a:r>
                  <a:rPr lang="en-GB" dirty="0"/>
                  <a:t>, is equivalent to performing a single rotation by the </a:t>
                </a:r>
                <a:r>
                  <a:rPr lang="en-GB" dirty="0">
                    <a:solidFill>
                      <a:schemeClr val="accent4"/>
                    </a:solidFill>
                  </a:rPr>
                  <a:t>quaternion product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𝐛𝐚</m:t>
                    </m:r>
                  </m:oMath>
                </a14:m>
                <a:r>
                  <a:rPr lang="en-GB" dirty="0"/>
                  <a:t>:</a:t>
                </a:r>
              </a:p>
              <a:p>
                <a:pPr marL="0" indent="0">
                  <a:buNone/>
                </a:pPr>
                <a:endParaRPr lang="en-GB"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b="1" i="0">
                              <a:latin typeface="Cambria Math" panose="02040503050406030204" pitchFamily="18" charset="0"/>
                            </a:rPr>
                            <m:t>𝐩</m:t>
                          </m:r>
                        </m:e>
                        <m:sup>
                          <m:r>
                            <a:rPr lang="en-GB" i="0">
                              <a:latin typeface="Cambria Math" panose="02040503050406030204" pitchFamily="18" charset="0"/>
                            </a:rPr>
                            <m:t>′</m:t>
                          </m:r>
                        </m:sup>
                      </m:sSup>
                      <m:r>
                        <a:rPr lang="en-GB" i="0">
                          <a:latin typeface="Cambria Math" panose="02040503050406030204" pitchFamily="18" charset="0"/>
                        </a:rPr>
                        <m:t>=</m:t>
                      </m:r>
                      <m:r>
                        <a:rPr lang="en-GB" b="1" i="0">
                          <a:latin typeface="Cambria Math" panose="02040503050406030204" pitchFamily="18" charset="0"/>
                        </a:rPr>
                        <m:t>𝐛</m:t>
                      </m:r>
                      <m:d>
                        <m:dPr>
                          <m:ctrlPr>
                            <a:rPr lang="en-GB" b="1" i="1">
                              <a:latin typeface="Cambria Math" panose="02040503050406030204" pitchFamily="18" charset="0"/>
                            </a:rPr>
                          </m:ctrlPr>
                        </m:dPr>
                        <m:e>
                          <m:r>
                            <a:rPr lang="en-GB" b="1" i="0">
                              <a:latin typeface="Cambria Math" panose="02040503050406030204" pitchFamily="18" charset="0"/>
                            </a:rPr>
                            <m:t>𝐚𝐩</m:t>
                          </m:r>
                          <m:sSup>
                            <m:sSupPr>
                              <m:ctrlPr>
                                <a:rPr lang="en-GB" b="1" i="1">
                                  <a:latin typeface="Cambria Math" panose="02040503050406030204" pitchFamily="18" charset="0"/>
                                </a:rPr>
                              </m:ctrlPr>
                            </m:sSupPr>
                            <m:e>
                              <m:r>
                                <a:rPr lang="en-GB" b="1" i="0">
                                  <a:latin typeface="Cambria Math" panose="02040503050406030204" pitchFamily="18" charset="0"/>
                                </a:rPr>
                                <m:t>𝐚</m:t>
                              </m:r>
                            </m:e>
                            <m:sup>
                              <m:r>
                                <a:rPr lang="en-GB" i="0">
                                  <a:latin typeface="Cambria Math" panose="02040503050406030204" pitchFamily="18" charset="0"/>
                                </a:rPr>
                                <m:t>−1</m:t>
                              </m:r>
                            </m:sup>
                          </m:sSup>
                        </m:e>
                      </m:d>
                      <m:sSup>
                        <m:sSupPr>
                          <m:ctrlPr>
                            <a:rPr lang="en-GB" b="1" i="1">
                              <a:latin typeface="Cambria Math" panose="02040503050406030204" pitchFamily="18" charset="0"/>
                            </a:rPr>
                          </m:ctrlPr>
                        </m:sSupPr>
                        <m:e>
                          <m:r>
                            <a:rPr lang="en-GB" b="1" i="0">
                              <a:latin typeface="Cambria Math" panose="02040503050406030204" pitchFamily="18" charset="0"/>
                            </a:rPr>
                            <m:t>𝐛</m:t>
                          </m:r>
                        </m:e>
                        <m:sup>
                          <m:r>
                            <a:rPr lang="en-GB" i="0">
                              <a:latin typeface="Cambria Math" panose="02040503050406030204" pitchFamily="18" charset="0"/>
                            </a:rPr>
                            <m:t>−1</m:t>
                          </m:r>
                        </m:sup>
                      </m:sSup>
                    </m:oMath>
                  </m:oMathPara>
                </a14:m>
                <a:endParaRPr lang="en-GB" b="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1" i="0">
                          <a:latin typeface="Cambria Math" panose="02040503050406030204" pitchFamily="18" charset="0"/>
                        </a:rPr>
                        <m:t>=</m:t>
                      </m:r>
                      <m:d>
                        <m:dPr>
                          <m:ctrlPr>
                            <a:rPr lang="en-GB" b="1" i="1">
                              <a:latin typeface="Cambria Math" panose="02040503050406030204" pitchFamily="18" charset="0"/>
                            </a:rPr>
                          </m:ctrlPr>
                        </m:dPr>
                        <m:e>
                          <m:r>
                            <a:rPr lang="en-GB" b="1" i="0">
                              <a:latin typeface="Cambria Math" panose="02040503050406030204" pitchFamily="18" charset="0"/>
                            </a:rPr>
                            <m:t>𝐛𝐚</m:t>
                          </m:r>
                        </m:e>
                      </m:d>
                      <m:r>
                        <a:rPr lang="en-GB" b="1" i="0">
                          <a:latin typeface="Cambria Math" panose="02040503050406030204" pitchFamily="18" charset="0"/>
                        </a:rPr>
                        <m:t>𝐩</m:t>
                      </m:r>
                      <m:sSup>
                        <m:sSupPr>
                          <m:ctrlPr>
                            <a:rPr lang="en-GB" b="1" i="1">
                              <a:latin typeface="Cambria Math" panose="02040503050406030204" pitchFamily="18" charset="0"/>
                            </a:rPr>
                          </m:ctrlPr>
                        </m:sSupPr>
                        <m:e>
                          <m:d>
                            <m:dPr>
                              <m:ctrlPr>
                                <a:rPr lang="en-GB" b="1" i="1">
                                  <a:latin typeface="Cambria Math" panose="02040503050406030204" pitchFamily="18" charset="0"/>
                                </a:rPr>
                              </m:ctrlPr>
                            </m:dPr>
                            <m:e>
                              <m:r>
                                <a:rPr lang="en-GB" b="1" i="0">
                                  <a:latin typeface="Cambria Math" panose="02040503050406030204" pitchFamily="18" charset="0"/>
                                </a:rPr>
                                <m:t>𝐛𝐚</m:t>
                              </m:r>
                            </m:e>
                          </m:d>
                        </m:e>
                        <m:sup>
                          <m:r>
                            <a:rPr lang="en-GB" i="0">
                              <a:latin typeface="Cambria Math" panose="02040503050406030204" pitchFamily="18" charset="0"/>
                            </a:rPr>
                            <m:t>−1</m:t>
                          </m:r>
                        </m:sup>
                      </m:sSup>
                    </m:oMath>
                  </m:oMathPara>
                </a14:m>
                <a:endParaRPr lang="en-GB" dirty="0"/>
              </a:p>
            </p:txBody>
          </p:sp>
        </mc:Choice>
        <mc:Fallback xmlns="">
          <p:sp>
            <p:nvSpPr>
              <p:cNvPr id="3" name="Content Placeholder 2">
                <a:extLst>
                  <a:ext uri="{FF2B5EF4-FFF2-40B4-BE49-F238E27FC236}">
                    <a16:creationId xmlns:a16="http://schemas.microsoft.com/office/drawing/2014/main" id="{2FA6E607-47EB-42BE-9124-21F4A92A6441}"/>
                  </a:ext>
                </a:extLst>
              </p:cNvPr>
              <p:cNvSpPr>
                <a:spLocks noGrp="1" noRot="1" noChangeAspect="1" noMove="1" noResize="1" noEditPoints="1" noAdjustHandles="1" noChangeArrowheads="1" noChangeShapeType="1" noTextEdit="1"/>
              </p:cNvSpPr>
              <p:nvPr>
                <p:ph idx="1"/>
              </p:nvPr>
            </p:nvSpPr>
            <p:spPr>
              <a:blipFill>
                <a:blip r:embed="rId2"/>
                <a:stretch>
                  <a:fillRect l="-1535" t="-2959"/>
                </a:stretch>
              </a:blipFill>
            </p:spPr>
            <p:txBody>
              <a:bodyPr/>
              <a:lstStyle/>
              <a:p>
                <a:r>
                  <a:rPr lang="en-GB">
                    <a:noFill/>
                  </a:rPr>
                  <a:t> </a:t>
                </a:r>
              </a:p>
            </p:txBody>
          </p:sp>
        </mc:Fallback>
      </mc:AlternateContent>
    </p:spTree>
    <p:extLst>
      <p:ext uri="{BB962C8B-B14F-4D97-AF65-F5344CB8AC3E}">
        <p14:creationId xmlns:p14="http://schemas.microsoft.com/office/powerpoint/2010/main" val="330450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6F1A-2D1A-496A-B53D-6AAFDA98327F}"/>
              </a:ext>
            </a:extLst>
          </p:cNvPr>
          <p:cNvSpPr>
            <a:spLocks noGrp="1"/>
          </p:cNvSpPr>
          <p:nvPr>
            <p:ph type="title"/>
          </p:nvPr>
        </p:nvSpPr>
        <p:spPr/>
        <p:txBody>
          <a:bodyPr/>
          <a:lstStyle/>
          <a:p>
            <a:r>
              <a:rPr lang="en-GB" dirty="0"/>
              <a:t>Quaternion difference and exponentiation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32EC-F747-47F4-B74D-272EC1D955CF}"/>
                  </a:ext>
                </a:extLst>
              </p:cNvPr>
              <p:cNvSpPr>
                <a:spLocks noGrp="1"/>
              </p:cNvSpPr>
              <p:nvPr>
                <p:ph idx="1"/>
              </p:nvPr>
            </p:nvSpPr>
            <p:spPr>
              <a:xfrm>
                <a:off x="1522413" y="1904999"/>
                <a:ext cx="9134391" cy="4332313"/>
              </a:xfrm>
            </p:spPr>
            <p:txBody>
              <a:bodyPr>
                <a:normAutofit fontScale="70000" lnSpcReduction="20000"/>
              </a:bodyPr>
              <a:lstStyle/>
              <a:p>
                <a:pPr>
                  <a:lnSpc>
                    <a:spcPct val="120000"/>
                  </a:lnSpc>
                </a:pPr>
                <a:r>
                  <a:rPr lang="en-GB" sz="3300" b="1" dirty="0"/>
                  <a:t>Difference</a:t>
                </a:r>
                <a:r>
                  <a:rPr lang="en-GB" sz="3300" dirty="0"/>
                  <a:t>:</a:t>
                </a:r>
                <a:r>
                  <a:rPr lang="en-GB" sz="3300" b="1" dirty="0"/>
                  <a:t> </a:t>
                </a:r>
                <a:r>
                  <a:rPr lang="en-GB" sz="3300" dirty="0"/>
                  <a:t>given orientations </a:t>
                </a:r>
                <a14:m>
                  <m:oMath xmlns:m="http://schemas.openxmlformats.org/officeDocument/2006/math">
                    <m:r>
                      <a:rPr lang="en-GB" sz="3300" b="1" i="0" dirty="0" smtClean="0">
                        <a:latin typeface="Cambria Math" panose="02040503050406030204" pitchFamily="18" charset="0"/>
                        <a:cs typeface="Times New Roman" panose="02020603050405020304" pitchFamily="18" charset="0"/>
                      </a:rPr>
                      <m:t>𝐚</m:t>
                    </m:r>
                  </m:oMath>
                </a14:m>
                <a:r>
                  <a:rPr lang="en-GB" sz="3300" dirty="0"/>
                  <a:t> and </a:t>
                </a:r>
                <a14:m>
                  <m:oMath xmlns:m="http://schemas.openxmlformats.org/officeDocument/2006/math">
                    <m:r>
                      <a:rPr lang="en-GB" sz="3300" b="1" i="0" dirty="0" smtClean="0">
                        <a:latin typeface="Cambria Math" panose="02040503050406030204" pitchFamily="18" charset="0"/>
                        <a:cs typeface="Times New Roman" panose="02020603050405020304" pitchFamily="18" charset="0"/>
                      </a:rPr>
                      <m:t>𝐛</m:t>
                    </m:r>
                  </m:oMath>
                </a14:m>
                <a:r>
                  <a:rPr lang="en-GB" sz="3300" dirty="0">
                    <a:cs typeface="Times New Roman" panose="02020603050405020304" pitchFamily="18" charset="0"/>
                  </a:rPr>
                  <a:t>, the angular displacement </a:t>
                </a:r>
                <a14:m>
                  <m:oMath xmlns:m="http://schemas.openxmlformats.org/officeDocument/2006/math">
                    <m:r>
                      <a:rPr lang="en-GB" sz="3300" b="1" i="0" dirty="0" smtClean="0">
                        <a:latin typeface="Cambria Math" panose="02040503050406030204" pitchFamily="18" charset="0"/>
                        <a:cs typeface="Times New Roman" panose="02020603050405020304" pitchFamily="18" charset="0"/>
                      </a:rPr>
                      <m:t>𝐝</m:t>
                    </m:r>
                  </m:oMath>
                </a14:m>
                <a:r>
                  <a:rPr lang="en-GB" sz="3300" dirty="0">
                    <a:cs typeface="Times New Roman" panose="02020603050405020304" pitchFamily="18" charset="0"/>
                  </a:rPr>
                  <a:t> that rotates </a:t>
                </a:r>
                <a:r>
                  <a:rPr lang="en-GB" sz="3300" dirty="0">
                    <a:solidFill>
                      <a:schemeClr val="accent4"/>
                    </a:solidFill>
                    <a:cs typeface="Times New Roman" panose="02020603050405020304" pitchFamily="18" charset="0"/>
                  </a:rPr>
                  <a:t>from </a:t>
                </a:r>
                <a14:m>
                  <m:oMath xmlns:m="http://schemas.openxmlformats.org/officeDocument/2006/math">
                    <m:r>
                      <a:rPr lang="en-GB" sz="3300" b="1" i="0" dirty="0" smtClean="0">
                        <a:solidFill>
                          <a:schemeClr val="accent4"/>
                        </a:solidFill>
                        <a:latin typeface="Cambria Math" panose="02040503050406030204" pitchFamily="18" charset="0"/>
                        <a:cs typeface="Times New Roman" panose="02020603050405020304" pitchFamily="18" charset="0"/>
                      </a:rPr>
                      <m:t>𝐚</m:t>
                    </m:r>
                  </m:oMath>
                </a14:m>
                <a:r>
                  <a:rPr lang="en-GB" sz="3300" dirty="0">
                    <a:solidFill>
                      <a:schemeClr val="accent4"/>
                    </a:solidFill>
                  </a:rPr>
                  <a:t> to </a:t>
                </a:r>
                <a14:m>
                  <m:oMath xmlns:m="http://schemas.openxmlformats.org/officeDocument/2006/math">
                    <m:r>
                      <a:rPr lang="en-GB" sz="3300" b="1" i="0" dirty="0" smtClean="0">
                        <a:solidFill>
                          <a:schemeClr val="accent4"/>
                        </a:solidFill>
                        <a:latin typeface="Cambria Math" panose="02040503050406030204" pitchFamily="18" charset="0"/>
                        <a:cs typeface="Times New Roman" panose="02020603050405020304" pitchFamily="18" charset="0"/>
                      </a:rPr>
                      <m:t>𝐛</m:t>
                    </m:r>
                  </m:oMath>
                </a14:m>
                <a:r>
                  <a:rPr lang="en-GB" sz="3300" dirty="0">
                    <a:solidFill>
                      <a:schemeClr val="accent4"/>
                    </a:solidFill>
                    <a:cs typeface="Times New Roman" panose="02020603050405020304" pitchFamily="18" charset="0"/>
                  </a:rPr>
                  <a:t> </a:t>
                </a:r>
                <a:r>
                  <a:rPr lang="en-GB" sz="3300" dirty="0">
                    <a:cs typeface="Times New Roman" panose="02020603050405020304" pitchFamily="18" charset="0"/>
                  </a:rPr>
                  <a:t>is given by</a:t>
                </a:r>
                <a:br>
                  <a:rPr lang="en-GB" sz="3300" dirty="0">
                    <a:cs typeface="Times New Roman" panose="02020603050405020304" pitchFamily="18" charset="0"/>
                  </a:rPr>
                </a:br>
                <a14:m>
                  <m:oMath xmlns:m="http://schemas.openxmlformats.org/officeDocument/2006/math">
                    <m:r>
                      <a:rPr lang="en-GB" sz="3300" b="1" i="0">
                        <a:latin typeface="Cambria Math" panose="02040503050406030204" pitchFamily="18" charset="0"/>
                        <a:cs typeface="Times New Roman" panose="02020603050405020304" pitchFamily="18" charset="0"/>
                      </a:rPr>
                      <m:t>𝐝𝐚</m:t>
                    </m:r>
                    <m:r>
                      <a:rPr lang="en-GB" sz="3300" b="1" i="0">
                        <a:latin typeface="Cambria Math" panose="02040503050406030204" pitchFamily="18" charset="0"/>
                        <a:cs typeface="Times New Roman" panose="02020603050405020304" pitchFamily="18" charset="0"/>
                      </a:rPr>
                      <m:t>=</m:t>
                    </m:r>
                    <m:r>
                      <a:rPr lang="en-GB" sz="3300" b="1" i="0">
                        <a:latin typeface="Cambria Math" panose="02040503050406030204" pitchFamily="18" charset="0"/>
                        <a:cs typeface="Times New Roman" panose="02020603050405020304" pitchFamily="18" charset="0"/>
                      </a:rPr>
                      <m:t>𝐛</m:t>
                    </m:r>
                  </m:oMath>
                </a14:m>
                <a:br>
                  <a:rPr lang="en-GB" sz="3300" b="1" dirty="0">
                    <a:cs typeface="Times New Roman" panose="02020603050405020304" pitchFamily="18" charset="0"/>
                  </a:rPr>
                </a:br>
                <a14:m>
                  <m:oMath xmlns:m="http://schemas.openxmlformats.org/officeDocument/2006/math">
                    <m:r>
                      <a:rPr lang="en-GB" sz="3300" b="1" i="0">
                        <a:latin typeface="Cambria Math" panose="02040503050406030204" pitchFamily="18" charset="0"/>
                        <a:cs typeface="Times New Roman" panose="02020603050405020304" pitchFamily="18" charset="0"/>
                      </a:rPr>
                      <m:t>𝐝</m:t>
                    </m:r>
                    <m:r>
                      <a:rPr lang="en-GB" sz="3300" b="1" i="0">
                        <a:latin typeface="Cambria Math" panose="02040503050406030204" pitchFamily="18" charset="0"/>
                        <a:cs typeface="Times New Roman" panose="02020603050405020304" pitchFamily="18" charset="0"/>
                      </a:rPr>
                      <m:t>=</m:t>
                    </m:r>
                    <m:r>
                      <a:rPr lang="en-GB" sz="3300" b="1" i="0">
                        <a:latin typeface="Cambria Math" panose="02040503050406030204" pitchFamily="18" charset="0"/>
                        <a:cs typeface="Times New Roman" panose="02020603050405020304" pitchFamily="18" charset="0"/>
                      </a:rPr>
                      <m:t>𝐛</m:t>
                    </m:r>
                    <m:sSup>
                      <m:sSupPr>
                        <m:ctrlPr>
                          <a:rPr lang="en-GB" sz="3300" b="1" i="1">
                            <a:latin typeface="Cambria Math" panose="02040503050406030204" pitchFamily="18" charset="0"/>
                            <a:cs typeface="Times New Roman" panose="02020603050405020304" pitchFamily="18" charset="0"/>
                          </a:rPr>
                        </m:ctrlPr>
                      </m:sSupPr>
                      <m:e>
                        <m:r>
                          <a:rPr lang="en-GB" sz="3300" b="1" i="0">
                            <a:latin typeface="Cambria Math" panose="02040503050406030204" pitchFamily="18" charset="0"/>
                            <a:cs typeface="Times New Roman" panose="02020603050405020304" pitchFamily="18" charset="0"/>
                          </a:rPr>
                          <m:t>𝐚</m:t>
                        </m:r>
                      </m:e>
                      <m:sup>
                        <m:r>
                          <a:rPr lang="en-GB" sz="3300" i="0">
                            <a:latin typeface="Cambria Math" panose="02040503050406030204" pitchFamily="18" charset="0"/>
                            <a:cs typeface="Times New Roman" panose="02020603050405020304" pitchFamily="18" charset="0"/>
                          </a:rPr>
                          <m:t>−1</m:t>
                        </m:r>
                      </m:sup>
                    </m:sSup>
                  </m:oMath>
                </a14:m>
                <a:endParaRPr lang="en-GB" sz="3300" b="1" dirty="0"/>
              </a:p>
              <a:p>
                <a:pPr>
                  <a:lnSpc>
                    <a:spcPct val="120000"/>
                  </a:lnSpc>
                </a:pPr>
                <a:r>
                  <a:rPr lang="en-GB" sz="3300" b="1" dirty="0"/>
                  <a:t>log</a:t>
                </a:r>
                <a:r>
                  <a:rPr lang="en-GB" sz="3300" dirty="0"/>
                  <a:t>: </a:t>
                </a:r>
                <a14:m>
                  <m:oMath xmlns:m="http://schemas.openxmlformats.org/officeDocument/2006/math">
                    <m:r>
                      <m:rPr>
                        <m:sty m:val="p"/>
                      </m:rPr>
                      <a:rPr lang="en-GB" sz="3300">
                        <a:latin typeface="Cambria Math" panose="02040503050406030204" pitchFamily="18" charset="0"/>
                      </a:rPr>
                      <m:t>log</m:t>
                    </m:r>
                    <m:r>
                      <a:rPr lang="en-GB" sz="3300" b="1" i="0">
                        <a:latin typeface="Cambria Math" panose="02040503050406030204" pitchFamily="18" charset="0"/>
                      </a:rPr>
                      <m:t>𝐪</m:t>
                    </m:r>
                    <m:r>
                      <a:rPr lang="en-GB" sz="3300" b="1" i="1">
                        <a:latin typeface="Cambria Math" panose="02040503050406030204" pitchFamily="18" charset="0"/>
                      </a:rPr>
                      <m:t>=</m:t>
                    </m:r>
                    <m:r>
                      <m:rPr>
                        <m:sty m:val="p"/>
                      </m:rPr>
                      <a:rPr lang="en-GB" sz="3300">
                        <a:latin typeface="Cambria Math" panose="02040503050406030204" pitchFamily="18" charset="0"/>
                      </a:rPr>
                      <m:t>log</m:t>
                    </m:r>
                    <m:d>
                      <m:dPr>
                        <m:ctrlPr>
                          <a:rPr lang="en-GB" sz="3300" i="1">
                            <a:latin typeface="Cambria Math" panose="02040503050406030204" pitchFamily="18" charset="0"/>
                          </a:rPr>
                        </m:ctrlPr>
                      </m:dPr>
                      <m:e>
                        <m:d>
                          <m:dPr>
                            <m:begChr m:val="["/>
                            <m:endChr m:val="]"/>
                            <m:ctrlPr>
                              <a:rPr lang="en-GB" sz="3300" i="1">
                                <a:latin typeface="Cambria Math" panose="02040503050406030204" pitchFamily="18" charset="0"/>
                              </a:rPr>
                            </m:ctrlPr>
                          </m:dPr>
                          <m:e>
                            <m:m>
                              <m:mPr>
                                <m:mcs>
                                  <m:mc>
                                    <m:mcPr>
                                      <m:count m:val="2"/>
                                      <m:mcJc m:val="center"/>
                                    </m:mcPr>
                                  </m:mc>
                                </m:mcs>
                                <m:ctrlPr>
                                  <a:rPr lang="en-GB" sz="3300" i="1">
                                    <a:latin typeface="Cambria Math" panose="02040503050406030204" pitchFamily="18" charset="0"/>
                                  </a:rPr>
                                </m:ctrlPr>
                              </m:mPr>
                              <m:mr>
                                <m:e>
                                  <m:r>
                                    <m:rPr>
                                      <m:brk m:alnAt="7"/>
                                    </m:rPr>
                                    <a:rPr lang="en-GB" sz="3300" i="1">
                                      <a:latin typeface="Cambria Math" panose="02040503050406030204" pitchFamily="18" charset="0"/>
                                    </a:rPr>
                                    <m:t>𝑐</m:t>
                                  </m:r>
                                  <m:r>
                                    <a:rPr lang="en-GB" sz="3300" i="1">
                                      <a:latin typeface="Cambria Math" panose="02040503050406030204" pitchFamily="18" charset="0"/>
                                    </a:rPr>
                                    <m:t>𝑜𝑠</m:t>
                                  </m:r>
                                  <m:r>
                                    <a:rPr lang="en-GB" sz="3300" i="1">
                                      <a:latin typeface="Cambria Math" panose="02040503050406030204" pitchFamily="18" charset="0"/>
                                      <a:ea typeface="Cambria Math" panose="02040503050406030204" pitchFamily="18" charset="0"/>
                                    </a:rPr>
                                    <m:t>𝛼</m:t>
                                  </m:r>
                                </m:e>
                                <m:e>
                                  <m:acc>
                                    <m:accPr>
                                      <m:chr m:val="̂"/>
                                      <m:ctrlPr>
                                        <a:rPr lang="en-GB" sz="3300" i="1">
                                          <a:latin typeface="Cambria Math" panose="02040503050406030204" pitchFamily="18" charset="0"/>
                                        </a:rPr>
                                      </m:ctrlPr>
                                    </m:accPr>
                                    <m:e>
                                      <m:r>
                                        <a:rPr lang="en-GB" sz="3300" b="1" i="0">
                                          <a:latin typeface="Cambria Math" panose="02040503050406030204" pitchFamily="18" charset="0"/>
                                        </a:rPr>
                                        <m:t>𝐧</m:t>
                                      </m:r>
                                    </m:e>
                                  </m:acc>
                                  <m:r>
                                    <a:rPr lang="en-GB" sz="3300" i="1">
                                      <a:latin typeface="Cambria Math" panose="02040503050406030204" pitchFamily="18" charset="0"/>
                                    </a:rPr>
                                    <m:t>𝑠𝑖𝑛</m:t>
                                  </m:r>
                                  <m:r>
                                    <a:rPr lang="en-GB" sz="3300" i="1">
                                      <a:latin typeface="Cambria Math" panose="02040503050406030204" pitchFamily="18" charset="0"/>
                                      <a:ea typeface="Cambria Math" panose="02040503050406030204" pitchFamily="18" charset="0"/>
                                    </a:rPr>
                                    <m:t>𝛼</m:t>
                                  </m:r>
                                </m:e>
                              </m:mr>
                            </m:m>
                          </m:e>
                        </m:d>
                      </m:e>
                    </m:d>
                    <m:r>
                      <a:rPr lang="en-GB" sz="3300" i="1">
                        <a:latin typeface="Cambria Math" panose="02040503050406030204" pitchFamily="18" charset="0"/>
                        <a:ea typeface="Cambria Math" panose="02040503050406030204" pitchFamily="18" charset="0"/>
                      </a:rPr>
                      <m:t>≡</m:t>
                    </m:r>
                    <m:d>
                      <m:dPr>
                        <m:begChr m:val="["/>
                        <m:endChr m:val="]"/>
                        <m:ctrlPr>
                          <a:rPr lang="en-GB" sz="3300" i="1">
                            <a:latin typeface="Cambria Math" panose="02040503050406030204" pitchFamily="18" charset="0"/>
                            <a:ea typeface="Cambria Math" panose="02040503050406030204" pitchFamily="18" charset="0"/>
                          </a:rPr>
                        </m:ctrlPr>
                      </m:dPr>
                      <m:e>
                        <m:m>
                          <m:mPr>
                            <m:mcs>
                              <m:mc>
                                <m:mcPr>
                                  <m:count m:val="2"/>
                                  <m:mcJc m:val="center"/>
                                </m:mcPr>
                              </m:mc>
                            </m:mcs>
                            <m:ctrlPr>
                              <a:rPr lang="en-GB" sz="3300" i="1">
                                <a:latin typeface="Cambria Math" panose="02040503050406030204" pitchFamily="18" charset="0"/>
                                <a:ea typeface="Cambria Math" panose="02040503050406030204" pitchFamily="18" charset="0"/>
                              </a:rPr>
                            </m:ctrlPr>
                          </m:mPr>
                          <m:mr>
                            <m:e>
                              <m:r>
                                <m:rPr>
                                  <m:brk m:alnAt="7"/>
                                </m:rPr>
                                <a:rPr lang="en-GB" sz="3300" i="1">
                                  <a:latin typeface="Cambria Math" panose="02040503050406030204" pitchFamily="18" charset="0"/>
                                  <a:ea typeface="Cambria Math" panose="02040503050406030204" pitchFamily="18" charset="0"/>
                                </a:rPr>
                                <m:t>0</m:t>
                              </m:r>
                            </m:e>
                            <m:e>
                              <m:r>
                                <a:rPr lang="en-GB" sz="3300" i="1">
                                  <a:latin typeface="Cambria Math" panose="02040503050406030204" pitchFamily="18" charset="0"/>
                                  <a:ea typeface="Cambria Math" panose="02040503050406030204" pitchFamily="18" charset="0"/>
                                </a:rPr>
                                <m:t>𝛼</m:t>
                              </m:r>
                              <m:acc>
                                <m:accPr>
                                  <m:chr m:val="̂"/>
                                  <m:ctrlPr>
                                    <a:rPr lang="en-GB" sz="3300" i="1">
                                      <a:latin typeface="Cambria Math" panose="02040503050406030204" pitchFamily="18" charset="0"/>
                                    </a:rPr>
                                  </m:ctrlPr>
                                </m:accPr>
                                <m:e>
                                  <m:r>
                                    <a:rPr lang="en-GB" sz="3300" b="1" i="0">
                                      <a:latin typeface="Cambria Math" panose="02040503050406030204" pitchFamily="18" charset="0"/>
                                    </a:rPr>
                                    <m:t>𝐧</m:t>
                                  </m:r>
                                </m:e>
                              </m:acc>
                            </m:e>
                          </m:mr>
                        </m:m>
                      </m:e>
                    </m:d>
                  </m:oMath>
                </a14:m>
                <a:r>
                  <a:rPr lang="en-GB" sz="3300" dirty="0"/>
                  <a:t>, with </a:t>
                </a:r>
                <a14:m>
                  <m:oMath xmlns:m="http://schemas.openxmlformats.org/officeDocument/2006/math">
                    <m:r>
                      <a:rPr lang="en-GB" sz="3300" i="1">
                        <a:latin typeface="Cambria Math" panose="02040503050406030204" pitchFamily="18" charset="0"/>
                        <a:ea typeface="Cambria Math" panose="02040503050406030204" pitchFamily="18" charset="0"/>
                      </a:rPr>
                      <m:t>𝛼</m:t>
                    </m:r>
                    <m:r>
                      <a:rPr lang="en-GB" sz="3300" i="1">
                        <a:latin typeface="Cambria Math" panose="02040503050406030204" pitchFamily="18" charset="0"/>
                        <a:ea typeface="Cambria Math" panose="02040503050406030204" pitchFamily="18" charset="0"/>
                      </a:rPr>
                      <m:t>=</m:t>
                    </m:r>
                    <m:box>
                      <m:boxPr>
                        <m:ctrlPr>
                          <a:rPr lang="en-GB" sz="3300" i="1">
                            <a:latin typeface="Cambria Math" panose="02040503050406030204" pitchFamily="18" charset="0"/>
                            <a:ea typeface="Cambria Math" panose="02040503050406030204" pitchFamily="18" charset="0"/>
                          </a:rPr>
                        </m:ctrlPr>
                      </m:boxPr>
                      <m:e>
                        <m:argPr>
                          <m:argSz m:val="-1"/>
                        </m:argPr>
                        <m:f>
                          <m:fPr>
                            <m:ctrlPr>
                              <a:rPr lang="en-GB" sz="3300" i="1">
                                <a:latin typeface="Cambria Math" panose="02040503050406030204" pitchFamily="18" charset="0"/>
                                <a:ea typeface="Cambria Math" panose="02040503050406030204" pitchFamily="18" charset="0"/>
                              </a:rPr>
                            </m:ctrlPr>
                          </m:fPr>
                          <m:num>
                            <m:r>
                              <a:rPr lang="en-GB" sz="3300" i="1">
                                <a:latin typeface="Cambria Math" panose="02040503050406030204" pitchFamily="18" charset="0"/>
                                <a:ea typeface="Cambria Math" panose="02040503050406030204" pitchFamily="18" charset="0"/>
                              </a:rPr>
                              <m:t>𝜃</m:t>
                            </m:r>
                          </m:num>
                          <m:den>
                            <m:r>
                              <a:rPr lang="en-GB" sz="3300" i="1">
                                <a:latin typeface="Cambria Math" panose="02040503050406030204" pitchFamily="18" charset="0"/>
                                <a:ea typeface="Cambria Math" panose="02040503050406030204" pitchFamily="18" charset="0"/>
                              </a:rPr>
                              <m:t>2</m:t>
                            </m:r>
                          </m:den>
                        </m:f>
                      </m:e>
                    </m:box>
                  </m:oMath>
                </a14:m>
                <a:endParaRPr lang="en-GB" sz="3300" dirty="0"/>
              </a:p>
              <a:p>
                <a:pPr>
                  <a:lnSpc>
                    <a:spcPct val="120000"/>
                  </a:lnSpc>
                </a:pPr>
                <a:r>
                  <a:rPr lang="en-GB" sz="3300" b="1" dirty="0"/>
                  <a:t>Exponentiation</a:t>
                </a:r>
                <a:r>
                  <a:rPr lang="en-GB" sz="3300" dirty="0"/>
                  <a:t>: </a:t>
                </a:r>
                <a14:m>
                  <m:oMath xmlns:m="http://schemas.openxmlformats.org/officeDocument/2006/math">
                    <m:sSup>
                      <m:sSupPr>
                        <m:ctrlPr>
                          <a:rPr lang="en-GB" sz="3300" i="1">
                            <a:latin typeface="Cambria Math" panose="02040503050406030204" pitchFamily="18" charset="0"/>
                          </a:rPr>
                        </m:ctrlPr>
                      </m:sSupPr>
                      <m:e>
                        <m:r>
                          <a:rPr lang="en-GB" sz="3300" b="1" i="0">
                            <a:latin typeface="Cambria Math" panose="02040503050406030204" pitchFamily="18" charset="0"/>
                          </a:rPr>
                          <m:t>𝐪</m:t>
                        </m:r>
                      </m:e>
                      <m:sup>
                        <m:r>
                          <a:rPr lang="en-GB" sz="3300" i="1">
                            <a:latin typeface="Cambria Math" panose="02040503050406030204" pitchFamily="18" charset="0"/>
                          </a:rPr>
                          <m:t>𝑡</m:t>
                        </m:r>
                      </m:sup>
                    </m:sSup>
                    <m:r>
                      <a:rPr lang="en-GB" sz="3300" i="1">
                        <a:latin typeface="Cambria Math" panose="02040503050406030204" pitchFamily="18" charset="0"/>
                      </a:rPr>
                      <m:t>=</m:t>
                    </m:r>
                  </m:oMath>
                </a14:m>
                <a:r>
                  <a:rPr lang="en-GB" sz="3300" dirty="0"/>
                  <a:t> “</a:t>
                </a:r>
                <a14:m>
                  <m:oMath xmlns:m="http://schemas.openxmlformats.org/officeDocument/2006/math">
                    <m:r>
                      <a:rPr lang="en-GB" sz="3300" b="1" i="0">
                        <a:latin typeface="Cambria Math" panose="02040503050406030204" pitchFamily="18" charset="0"/>
                      </a:rPr>
                      <m:t>𝐪</m:t>
                    </m:r>
                    <m:r>
                      <a:rPr lang="en-GB" sz="3300" b="1" i="1">
                        <a:latin typeface="Cambria Math" panose="02040503050406030204" pitchFamily="18" charset="0"/>
                      </a:rPr>
                      <m:t> </m:t>
                    </m:r>
                  </m:oMath>
                </a14:m>
                <a:r>
                  <a:rPr lang="en-GB" sz="3300" dirty="0"/>
                  <a:t>multiplied by itself </a:t>
                </a:r>
                <a14:m>
                  <m:oMath xmlns:m="http://schemas.openxmlformats.org/officeDocument/2006/math">
                    <m:r>
                      <a:rPr lang="en-GB" sz="3300" i="1" dirty="0" smtClean="0">
                        <a:latin typeface="Cambria Math" panose="02040503050406030204" pitchFamily="18" charset="0"/>
                        <a:cs typeface="Times New Roman" panose="02020603050405020304" pitchFamily="18" charset="0"/>
                      </a:rPr>
                      <m:t>𝑡</m:t>
                    </m:r>
                  </m:oMath>
                </a14:m>
                <a:r>
                  <a:rPr lang="en-GB" sz="3300" i="1" dirty="0">
                    <a:latin typeface="Times New Roman" panose="02020603050405020304" pitchFamily="18" charset="0"/>
                    <a:cs typeface="Times New Roman" panose="02020603050405020304" pitchFamily="18" charset="0"/>
                  </a:rPr>
                  <a:t> </a:t>
                </a:r>
                <a:r>
                  <a:rPr lang="en-GB" sz="3300" dirty="0"/>
                  <a:t>times” </a:t>
                </a:r>
                <a14:m>
                  <m:oMath xmlns:m="http://schemas.openxmlformats.org/officeDocument/2006/math">
                    <m:r>
                      <a:rPr lang="en-GB" sz="3300" i="1">
                        <a:latin typeface="Cambria Math" panose="02040503050406030204" pitchFamily="18" charset="0"/>
                      </a:rPr>
                      <m:t>=</m:t>
                    </m:r>
                    <m:r>
                      <m:rPr>
                        <m:sty m:val="p"/>
                      </m:rPr>
                      <a:rPr lang="en-GB" sz="3300">
                        <a:latin typeface="Cambria Math" panose="02040503050406030204" pitchFamily="18" charset="0"/>
                      </a:rPr>
                      <m:t>exp</m:t>
                    </m:r>
                    <m:d>
                      <m:dPr>
                        <m:ctrlPr>
                          <a:rPr lang="en-GB" sz="3300" i="1">
                            <a:latin typeface="Cambria Math" panose="02040503050406030204" pitchFamily="18" charset="0"/>
                          </a:rPr>
                        </m:ctrlPr>
                      </m:dPr>
                      <m:e>
                        <m:r>
                          <a:rPr lang="en-GB" sz="3300" i="1">
                            <a:latin typeface="Cambria Math" panose="02040503050406030204" pitchFamily="18" charset="0"/>
                          </a:rPr>
                          <m:t>𝑡</m:t>
                        </m:r>
                        <m:r>
                          <m:rPr>
                            <m:sty m:val="p"/>
                          </m:rPr>
                          <a:rPr lang="en-GB" sz="3300">
                            <a:latin typeface="Cambria Math" panose="02040503050406030204" pitchFamily="18" charset="0"/>
                          </a:rPr>
                          <m:t>log</m:t>
                        </m:r>
                        <m:r>
                          <a:rPr lang="en-GB" sz="3300" b="1" i="0">
                            <a:latin typeface="Cambria Math" panose="02040503050406030204" pitchFamily="18" charset="0"/>
                          </a:rPr>
                          <m:t>𝐪</m:t>
                        </m:r>
                      </m:e>
                    </m:d>
                  </m:oMath>
                </a14:m>
                <a:endParaRPr lang="en-GB" sz="3300" dirty="0"/>
              </a:p>
              <a:p>
                <a:pPr lvl="1">
                  <a:lnSpc>
                    <a:spcPct val="120000"/>
                  </a:lnSpc>
                </a:pPr>
                <a:r>
                  <a:rPr lang="en-GB" sz="2800" dirty="0"/>
                  <a:t>As </a:t>
                </a:r>
                <a14:m>
                  <m:oMath xmlns:m="http://schemas.openxmlformats.org/officeDocument/2006/math">
                    <m:r>
                      <a:rPr lang="en-GB" sz="2800" i="1" dirty="0" smtClean="0">
                        <a:latin typeface="Cambria Math" panose="02040503050406030204" pitchFamily="18" charset="0"/>
                        <a:cs typeface="Times New Roman" panose="02020603050405020304" pitchFamily="18" charset="0"/>
                      </a:rPr>
                      <m:t>𝑡</m:t>
                    </m:r>
                  </m:oMath>
                </a14:m>
                <a:r>
                  <a:rPr lang="en-GB" sz="2800" dirty="0"/>
                  <a:t> varies from 0 to 1, </a:t>
                </a:r>
                <a14:m>
                  <m:oMath xmlns:m="http://schemas.openxmlformats.org/officeDocument/2006/math">
                    <m:sSup>
                      <m:sSupPr>
                        <m:ctrlPr>
                          <a:rPr lang="en-GB" sz="2800" i="1">
                            <a:latin typeface="Cambria Math" panose="02040503050406030204" pitchFamily="18" charset="0"/>
                          </a:rPr>
                        </m:ctrlPr>
                      </m:sSupPr>
                      <m:e>
                        <m:r>
                          <a:rPr lang="en-GB" sz="2800" b="1" i="0">
                            <a:latin typeface="Cambria Math" panose="02040503050406030204" pitchFamily="18" charset="0"/>
                          </a:rPr>
                          <m:t>𝐪</m:t>
                        </m:r>
                      </m:e>
                      <m:sup>
                        <m:r>
                          <a:rPr lang="en-GB" sz="2800" i="1">
                            <a:latin typeface="Cambria Math" panose="02040503050406030204" pitchFamily="18" charset="0"/>
                          </a:rPr>
                          <m:t>𝑡</m:t>
                        </m:r>
                      </m:sup>
                    </m:sSup>
                  </m:oMath>
                </a14:m>
                <a:r>
                  <a:rPr lang="en-GB" sz="2800" dirty="0"/>
                  <a:t> varies from </a:t>
                </a:r>
                <a14:m>
                  <m:oMath xmlns:m="http://schemas.openxmlformats.org/officeDocument/2006/math">
                    <m:d>
                      <m:dPr>
                        <m:begChr m:val="["/>
                        <m:endChr m:val="]"/>
                        <m:ctrlPr>
                          <a:rPr lang="en-GB" sz="2800" i="1">
                            <a:latin typeface="Cambria Math" panose="02040503050406030204" pitchFamily="18" charset="0"/>
                          </a:rPr>
                        </m:ctrlPr>
                      </m:dPr>
                      <m:e>
                        <m:r>
                          <a:rPr lang="en-GB" sz="2800" i="1">
                            <a:latin typeface="Cambria Math" panose="02040503050406030204" pitchFamily="18" charset="0"/>
                          </a:rPr>
                          <m:t>1 </m:t>
                        </m:r>
                        <m:r>
                          <a:rPr lang="en-GB" sz="2800" b="1" i="1">
                            <a:latin typeface="Cambria Math" panose="02040503050406030204" pitchFamily="18" charset="0"/>
                          </a:rPr>
                          <m:t>𝟎</m:t>
                        </m:r>
                      </m:e>
                    </m:d>
                  </m:oMath>
                </a14:m>
                <a:r>
                  <a:rPr lang="en-GB" sz="2800" dirty="0"/>
                  <a:t> to </a:t>
                </a:r>
                <a14:m>
                  <m:oMath xmlns:m="http://schemas.openxmlformats.org/officeDocument/2006/math">
                    <m:r>
                      <a:rPr lang="en-GB" sz="2800" b="1" i="0">
                        <a:latin typeface="Cambria Math" panose="02040503050406030204" pitchFamily="18" charset="0"/>
                      </a:rPr>
                      <m:t>𝐪</m:t>
                    </m:r>
                  </m:oMath>
                </a14:m>
                <a:endParaRPr lang="en-GB" sz="2800" b="1" dirty="0"/>
              </a:p>
              <a:p>
                <a:pPr lvl="2">
                  <a:lnSpc>
                    <a:spcPct val="120000"/>
                  </a:lnSpc>
                </a:pPr>
                <a:r>
                  <a:rPr lang="en-GB" dirty="0"/>
                  <a:t>Allows extraction of a “fraction” of an angular displacement</a:t>
                </a:r>
              </a:p>
              <a:p>
                <a:pPr lvl="1">
                  <a:lnSpc>
                    <a:spcPct val="120000"/>
                  </a:lnSpc>
                </a:pPr>
                <a14:m>
                  <m:oMath xmlns:m="http://schemas.openxmlformats.org/officeDocument/2006/math">
                    <m:sSup>
                      <m:sSupPr>
                        <m:ctrlPr>
                          <a:rPr lang="en-GB" sz="2800" i="1">
                            <a:latin typeface="Cambria Math" panose="02040503050406030204" pitchFamily="18" charset="0"/>
                          </a:rPr>
                        </m:ctrlPr>
                      </m:sSupPr>
                      <m:e>
                        <m:r>
                          <a:rPr lang="en-GB" sz="2800" b="1" i="0">
                            <a:latin typeface="Cambria Math" panose="02040503050406030204" pitchFamily="18" charset="0"/>
                          </a:rPr>
                          <m:t>𝐪</m:t>
                        </m:r>
                      </m:e>
                      <m:sup>
                        <m:r>
                          <a:rPr lang="en-GB" sz="2800" i="1">
                            <a:latin typeface="Cambria Math" panose="02040503050406030204" pitchFamily="18" charset="0"/>
                          </a:rPr>
                          <m:t>2</m:t>
                        </m:r>
                      </m:sup>
                    </m:sSup>
                  </m:oMath>
                </a14:m>
                <a:r>
                  <a:rPr lang="en-GB" sz="2800" dirty="0"/>
                  <a:t> represents twice the angular displacement of </a:t>
                </a:r>
                <a14:m>
                  <m:oMath xmlns:m="http://schemas.openxmlformats.org/officeDocument/2006/math">
                    <m:r>
                      <a:rPr lang="en-GB" sz="2800" b="1" i="0">
                        <a:latin typeface="Cambria Math" panose="02040503050406030204" pitchFamily="18" charset="0"/>
                      </a:rPr>
                      <m:t>𝐪</m:t>
                    </m:r>
                  </m:oMath>
                </a14:m>
                <a:endParaRPr lang="en-GB" sz="2800" dirty="0"/>
              </a:p>
              <a:p>
                <a:pPr lvl="2">
                  <a:lnSpc>
                    <a:spcPct val="120000"/>
                  </a:lnSpc>
                </a:pPr>
                <a:r>
                  <a:rPr lang="en-GB" dirty="0"/>
                  <a:t>Always uses the shortest arc; cannot represent multiple spins</a:t>
                </a:r>
              </a:p>
              <a:p>
                <a:endParaRPr lang="en-GB" dirty="0"/>
              </a:p>
            </p:txBody>
          </p:sp>
        </mc:Choice>
        <mc:Fallback xmlns="">
          <p:sp>
            <p:nvSpPr>
              <p:cNvPr id="3" name="Content Placeholder 2">
                <a:extLst>
                  <a:ext uri="{FF2B5EF4-FFF2-40B4-BE49-F238E27FC236}">
                    <a16:creationId xmlns:a16="http://schemas.microsoft.com/office/drawing/2014/main" id="{3A7F32EC-F747-47F4-B74D-272EC1D955CF}"/>
                  </a:ext>
                </a:extLst>
              </p:cNvPr>
              <p:cNvSpPr>
                <a:spLocks noGrp="1" noRot="1" noChangeAspect="1" noMove="1" noResize="1" noEditPoints="1" noAdjustHandles="1" noChangeArrowheads="1" noChangeShapeType="1" noTextEdit="1"/>
              </p:cNvSpPr>
              <p:nvPr>
                <p:ph idx="1"/>
              </p:nvPr>
            </p:nvSpPr>
            <p:spPr>
              <a:xfrm>
                <a:off x="1522413" y="1904999"/>
                <a:ext cx="9134391" cy="4332313"/>
              </a:xfrm>
              <a:blipFill>
                <a:blip r:embed="rId3"/>
                <a:stretch>
                  <a:fillRect l="-801" t="-985" b="-844"/>
                </a:stretch>
              </a:blipFill>
            </p:spPr>
            <p:txBody>
              <a:bodyPr/>
              <a:lstStyle/>
              <a:p>
                <a:r>
                  <a:rPr lang="en-GB">
                    <a:noFill/>
                  </a:rPr>
                  <a:t> </a:t>
                </a:r>
              </a:p>
            </p:txBody>
          </p:sp>
        </mc:Fallback>
      </mc:AlternateContent>
    </p:spTree>
    <p:extLst>
      <p:ext uri="{BB962C8B-B14F-4D97-AF65-F5344CB8AC3E}">
        <p14:creationId xmlns:p14="http://schemas.microsoft.com/office/powerpoint/2010/main" val="82995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1010</Words>
  <Application>Microsoft Office PowerPoint</Application>
  <PresentationFormat>Custom</PresentationFormat>
  <Paragraphs>94</Paragraphs>
  <Slides>14</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vt:lpstr>
      <vt:lpstr>Arial Nova Light</vt:lpstr>
      <vt:lpstr>Cambria Math</vt:lpstr>
      <vt:lpstr>Corbel</vt:lpstr>
      <vt:lpstr>Times New Roman</vt:lpstr>
      <vt:lpstr>Wingdings</vt:lpstr>
      <vt:lpstr>Digital Blue Tunnel 16x9</vt:lpstr>
      <vt:lpstr>Week 8: 3D Geometry II Part 4: Quaternions</vt:lpstr>
      <vt:lpstr>Objectives</vt:lpstr>
      <vt:lpstr>Quaternion representation</vt:lpstr>
      <vt:lpstr>Quaternion magnitude</vt:lpstr>
      <vt:lpstr>Quaternion identity and inverse</vt:lpstr>
      <vt:lpstr>Quaternion multiplication</vt:lpstr>
      <vt:lpstr>Applying a quaternion to a point</vt:lpstr>
      <vt:lpstr>Combining quaternions</vt:lpstr>
      <vt:lpstr>Quaternion difference and exponentiation</vt:lpstr>
      <vt:lpstr>Quaternion interpolation</vt:lpstr>
      <vt:lpstr>SLERP algebraic derivation</vt:lpstr>
      <vt:lpstr>SLERP computation: alternate approach</vt:lpstr>
      <vt:lpstr>SLERPing problems</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8 Part 4</dc:title>
  <dc:creator>Bergel, Kate</dc:creator>
  <cp:lastModifiedBy>Bergel, Kate</cp:lastModifiedBy>
  <cp:revision>115</cp:revision>
  <dcterms:created xsi:type="dcterms:W3CDTF">2020-10-21T19:12:24Z</dcterms:created>
  <dcterms:modified xsi:type="dcterms:W3CDTF">2020-11-03T18:40:00Z</dcterms:modified>
</cp:coreProperties>
</file>