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7" r:id="rId2"/>
    <p:sldId id="258" r:id="rId3"/>
    <p:sldId id="259"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4" autoAdjust="0"/>
    <p:restoredTop sz="87973" autoAdjust="0"/>
  </p:normalViewPr>
  <p:slideViewPr>
    <p:cSldViewPr snapToGrid="0">
      <p:cViewPr varScale="1">
        <p:scale>
          <a:sx n="70" d="100"/>
          <a:sy n="70" d="100"/>
        </p:scale>
        <p:origin x="69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8C4FD1-29B6-44D6-94A9-4F0123DAA32C}" type="datetimeFigureOut">
              <a:rPr lang="en-GB" smtClean="0"/>
              <a:t>08/11/2020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5B4BEC-9538-4E44-B535-7DFAE54E6C33}" type="slidenum">
              <a:rPr lang="en-GB" smtClean="0"/>
              <a:t>‹#›</a:t>
            </a:fld>
            <a:endParaRPr lang="en-GB"/>
          </a:p>
        </p:txBody>
      </p:sp>
    </p:spTree>
    <p:extLst>
      <p:ext uri="{BB962C8B-B14F-4D97-AF65-F5344CB8AC3E}">
        <p14:creationId xmlns:p14="http://schemas.microsoft.com/office/powerpoint/2010/main" val="4149045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178481-FA28-4FA6-B042-ACE270DC45B3}" type="slidenum">
              <a:rPr lang="en-GB" smtClean="0"/>
              <a:t>1</a:t>
            </a:fld>
            <a:endParaRPr lang="en-GB"/>
          </a:p>
        </p:txBody>
      </p:sp>
    </p:spTree>
    <p:extLst>
      <p:ext uri="{BB962C8B-B14F-4D97-AF65-F5344CB8AC3E}">
        <p14:creationId xmlns:p14="http://schemas.microsoft.com/office/powerpoint/2010/main" val="2686156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178481-FA28-4FA6-B042-ACE270DC45B3}" type="slidenum">
              <a:rPr lang="en-GB" smtClean="0"/>
              <a:t>2</a:t>
            </a:fld>
            <a:endParaRPr lang="en-GB"/>
          </a:p>
        </p:txBody>
      </p:sp>
    </p:spTree>
    <p:extLst>
      <p:ext uri="{BB962C8B-B14F-4D97-AF65-F5344CB8AC3E}">
        <p14:creationId xmlns:p14="http://schemas.microsoft.com/office/powerpoint/2010/main" val="3104177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35B4BEC-9538-4E44-B535-7DFAE54E6C33}" type="slidenum">
              <a:rPr lang="en-GB" smtClean="0"/>
              <a:t>3</a:t>
            </a:fld>
            <a:endParaRPr lang="en-GB"/>
          </a:p>
        </p:txBody>
      </p:sp>
    </p:spTree>
    <p:extLst>
      <p:ext uri="{BB962C8B-B14F-4D97-AF65-F5344CB8AC3E}">
        <p14:creationId xmlns:p14="http://schemas.microsoft.com/office/powerpoint/2010/main" val="1817772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NVIDIA PhysX SDK is a scalable multi-platform physics solution supporting a wide range of devices, from smartphones to high-end multicore CPUs and GPUs. PhysX is already integrated into some of the most popular game engines, including Unreal Engine, and Unity3D.</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CUDA® is a parallel computing platform and programming model developed by NVIDIA for general computing on graphical processing units (GPUs). With CUDA, developers are able to dramatically speed up computing applications by harnessing the power of GPUs.</a:t>
            </a:r>
            <a:endParaRPr lang="en-GB" dirty="0"/>
          </a:p>
        </p:txBody>
      </p:sp>
      <p:sp>
        <p:nvSpPr>
          <p:cNvPr id="4" name="Slide Number Placeholder 3"/>
          <p:cNvSpPr>
            <a:spLocks noGrp="1"/>
          </p:cNvSpPr>
          <p:nvPr>
            <p:ph type="sldNum" sz="quarter" idx="5"/>
          </p:nvPr>
        </p:nvSpPr>
        <p:spPr/>
        <p:txBody>
          <a:bodyPr/>
          <a:lstStyle/>
          <a:p>
            <a:fld id="{B35B4BEC-9538-4E44-B535-7DFAE54E6C33}" type="slidenum">
              <a:rPr lang="en-GB" smtClean="0"/>
              <a:t>4</a:t>
            </a:fld>
            <a:endParaRPr lang="en-GB"/>
          </a:p>
        </p:txBody>
      </p:sp>
    </p:spTree>
    <p:extLst>
      <p:ext uri="{BB962C8B-B14F-4D97-AF65-F5344CB8AC3E}">
        <p14:creationId xmlns:p14="http://schemas.microsoft.com/office/powerpoint/2010/main" val="1107811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35B4BEC-9538-4E44-B535-7DFAE54E6C33}" type="slidenum">
              <a:rPr lang="en-GB" smtClean="0"/>
              <a:t>7</a:t>
            </a:fld>
            <a:endParaRPr lang="en-GB"/>
          </a:p>
        </p:txBody>
      </p:sp>
    </p:spTree>
    <p:extLst>
      <p:ext uri="{BB962C8B-B14F-4D97-AF65-F5344CB8AC3E}">
        <p14:creationId xmlns:p14="http://schemas.microsoft.com/office/powerpoint/2010/main" val="24243597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11/8/2020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11/8/2020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11/8/2020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cap="none" baseline="0">
                <a:solidFill>
                  <a:schemeClr val="accent5"/>
                </a:solidFill>
                <a:latin typeface="Arial Nova Light" panose="020B03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marL="228600" indent="-228600">
              <a:buClr>
                <a:schemeClr val="accent6">
                  <a:lumMod val="20000"/>
                  <a:lumOff val="80000"/>
                </a:schemeClr>
              </a:buClr>
              <a:buFont typeface="Wingdings" panose="05000000000000000000" pitchFamily="2" charset="2"/>
              <a:buChar char="§"/>
              <a:defRPr>
                <a:latin typeface="Arial Nova" panose="020B0504020202020204" pitchFamily="34" charset="0"/>
              </a:defRPr>
            </a:lvl1pPr>
            <a:lvl2pPr marL="685800" indent="-228600">
              <a:buClr>
                <a:schemeClr val="accent6">
                  <a:lumMod val="20000"/>
                  <a:lumOff val="80000"/>
                </a:schemeClr>
              </a:buClr>
              <a:buFont typeface="Arial" panose="020B0604020202020204" pitchFamily="34" charset="0"/>
              <a:buChar char="•"/>
              <a:defRPr>
                <a:latin typeface="Arial Nova" panose="020B0504020202020204" pitchFamily="34" charset="0"/>
              </a:defRPr>
            </a:lvl2pPr>
            <a:lvl3pPr marL="1143000" indent="-228600">
              <a:buClr>
                <a:schemeClr val="accent6">
                  <a:lumMod val="20000"/>
                  <a:lumOff val="80000"/>
                </a:schemeClr>
              </a:buClr>
              <a:buFont typeface="Arial Nova" panose="020B0504020202020204" pitchFamily="34" charset="0"/>
              <a:buChar char="–"/>
              <a:defRPr>
                <a:latin typeface="Arial Nova" panose="020B0504020202020204" pitchFamily="34" charset="0"/>
              </a:defRPr>
            </a:lvl3pPr>
            <a:lvl4pPr marL="1600200" indent="-228600">
              <a:buClr>
                <a:schemeClr val="accent6">
                  <a:lumMod val="20000"/>
                  <a:lumOff val="80000"/>
                </a:schemeClr>
              </a:buClr>
              <a:buFont typeface="Wingdings" panose="05000000000000000000" pitchFamily="2" charset="2"/>
              <a:buChar char="§"/>
              <a:defRPr>
                <a:latin typeface="Arial Nova" panose="020B0504020202020204" pitchFamily="34" charset="0"/>
              </a:defRPr>
            </a:lvl4pPr>
            <a:lvl5pPr marL="2057400" indent="-228600">
              <a:buClr>
                <a:schemeClr val="accent6">
                  <a:lumMod val="20000"/>
                  <a:lumOff val="80000"/>
                </a:schemeClr>
              </a:buClr>
              <a:buFont typeface="Wingdings" panose="05000000000000000000" pitchFamily="2" charset="2"/>
              <a:buChar char="§"/>
              <a:defRPr>
                <a:latin typeface="Arial Nova" panose="020B05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b="1" cap="none" baseline="0">
                <a:solidFill>
                  <a:schemeClr val="accent5"/>
                </a:solidFill>
              </a:defRPr>
            </a:lvl1pPr>
          </a:lstStyle>
          <a:p>
            <a:r>
              <a:rPr lang="en-US" dirty="0"/>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11/8/2020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cap="none" baseline="0">
                <a:solidFill>
                  <a:schemeClr val="accent5"/>
                </a:solidFill>
                <a:latin typeface="Arial Nova Light" panose="020B03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685800" y="2194559"/>
            <a:ext cx="5334000" cy="4024125"/>
          </a:xfrm>
        </p:spPr>
        <p:txBody>
          <a:bodyPr/>
          <a:lstStyle>
            <a:lvl1pPr marL="228600" indent="-228600">
              <a:buClr>
                <a:schemeClr val="accent6">
                  <a:lumMod val="20000"/>
                  <a:lumOff val="80000"/>
                </a:schemeClr>
              </a:buClr>
              <a:buFont typeface="Wingdings" panose="05000000000000000000" pitchFamily="2" charset="2"/>
              <a:buChar char="§"/>
              <a:defRPr>
                <a:latin typeface="Arial Nova" panose="020B0504020202020204" pitchFamily="34" charset="0"/>
              </a:defRPr>
            </a:lvl1pPr>
            <a:lvl2pPr marL="685800" indent="-228600">
              <a:buClr>
                <a:schemeClr val="accent6">
                  <a:lumMod val="20000"/>
                  <a:lumOff val="80000"/>
                </a:schemeClr>
              </a:buClr>
              <a:buFont typeface="Arial" panose="020B0604020202020204" pitchFamily="34" charset="0"/>
              <a:buChar char="•"/>
              <a:defRPr>
                <a:latin typeface="Arial Nova" panose="020B0504020202020204" pitchFamily="34" charset="0"/>
              </a:defRPr>
            </a:lvl2pPr>
            <a:lvl3pPr marL="1143000" indent="-228600">
              <a:buClr>
                <a:schemeClr val="accent6">
                  <a:lumMod val="20000"/>
                  <a:lumOff val="80000"/>
                </a:schemeClr>
              </a:buClr>
              <a:buFont typeface="Arial Nova" panose="020B0504020202020204" pitchFamily="34" charset="0"/>
              <a:buChar char="–"/>
              <a:defRPr>
                <a:latin typeface="Arial Nova" panose="020B0504020202020204" pitchFamily="34" charset="0"/>
              </a:defRPr>
            </a:lvl3pPr>
            <a:lvl4pPr marL="1600200" indent="-228600">
              <a:buClr>
                <a:schemeClr val="accent6">
                  <a:lumMod val="20000"/>
                  <a:lumOff val="80000"/>
                </a:schemeClr>
              </a:buClr>
              <a:buFont typeface="Wingdings" panose="05000000000000000000" pitchFamily="2" charset="2"/>
              <a:buChar char="§"/>
              <a:defRPr>
                <a:latin typeface="Arial Nova" panose="020B0504020202020204" pitchFamily="34" charset="0"/>
              </a:defRPr>
            </a:lvl4pPr>
            <a:lvl5pPr marL="2057400" indent="-228600">
              <a:buClr>
                <a:schemeClr val="accent6">
                  <a:lumMod val="20000"/>
                  <a:lumOff val="80000"/>
                </a:schemeClr>
              </a:buClr>
              <a:buFont typeface="Wingdings" panose="05000000000000000000" pitchFamily="2" charset="2"/>
              <a:buChar char="§"/>
              <a:defRPr>
                <a:latin typeface="Arial Nova" panose="020B05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194559"/>
            <a:ext cx="5334000" cy="4024125"/>
          </a:xfrm>
        </p:spPr>
        <p:txBody>
          <a:bodyPr/>
          <a:lstStyle>
            <a:lvl1pPr marL="457200" indent="-457200">
              <a:buClr>
                <a:schemeClr val="accent6">
                  <a:lumMod val="20000"/>
                  <a:lumOff val="80000"/>
                </a:schemeClr>
              </a:buClr>
              <a:buFont typeface="Wingdings" panose="05000000000000000000" pitchFamily="2" charset="2"/>
              <a:buChar char="§"/>
              <a:defRPr>
                <a:latin typeface="Arial Nova" panose="020B0504020202020204" pitchFamily="34" charset="0"/>
              </a:defRPr>
            </a:lvl1pPr>
            <a:lvl2pPr marL="914400" indent="-457200">
              <a:buClr>
                <a:schemeClr val="accent6">
                  <a:lumMod val="20000"/>
                  <a:lumOff val="80000"/>
                </a:schemeClr>
              </a:buClr>
              <a:buFont typeface="Arial" panose="020B0604020202020204" pitchFamily="34" charset="0"/>
              <a:buChar char="•"/>
              <a:defRPr>
                <a:latin typeface="Arial Nova" panose="020B0504020202020204" pitchFamily="34" charset="0"/>
              </a:defRPr>
            </a:lvl2pPr>
            <a:lvl3pPr marL="1257300" indent="-342900">
              <a:buClr>
                <a:schemeClr val="accent6">
                  <a:lumMod val="20000"/>
                  <a:lumOff val="80000"/>
                </a:schemeClr>
              </a:buClr>
              <a:buFont typeface="Arial Nova" panose="020B0504020202020204" pitchFamily="34" charset="0"/>
              <a:buChar char="–"/>
              <a:defRPr>
                <a:latin typeface="Arial Nova" panose="020B0504020202020204" pitchFamily="34" charset="0"/>
              </a:defRPr>
            </a:lvl3pPr>
            <a:lvl4pPr marL="1714500" indent="-342900">
              <a:buClr>
                <a:schemeClr val="accent6">
                  <a:lumMod val="20000"/>
                  <a:lumOff val="80000"/>
                </a:schemeClr>
              </a:buClr>
              <a:buFont typeface="Wingdings" panose="05000000000000000000" pitchFamily="2" charset="2"/>
              <a:buChar char="§"/>
              <a:defRPr>
                <a:latin typeface="Arial Nova" panose="020B0504020202020204" pitchFamily="34" charset="0"/>
              </a:defRPr>
            </a:lvl4pPr>
            <a:lvl5pPr marL="2171700" indent="-342900">
              <a:buClr>
                <a:schemeClr val="accent6">
                  <a:lumMod val="20000"/>
                  <a:lumOff val="80000"/>
                </a:schemeClr>
              </a:buClr>
              <a:buFont typeface="Wingdings" panose="05000000000000000000" pitchFamily="2" charset="2"/>
              <a:buChar char="§"/>
              <a:defRPr>
                <a:latin typeface="Arial Nova" panose="020B05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11/8/2020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echspot.com/article/1916-how-to-3d-rendering-texturing/"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Framebuffer" TargetMode="Externa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nvidia.com/physx-sdk"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pytorch.org/docs/stable/notes/cuda.html" TargetMode="External"/><Relationship Id="rId5" Type="http://schemas.openxmlformats.org/officeDocument/2006/relationships/hyperlink" Target="https://www.tensorflow.org/install/gpu" TargetMode="External"/><Relationship Id="rId4" Type="http://schemas.openxmlformats.org/officeDocument/2006/relationships/hyperlink" Target="https://developer.nvidia.com/cuda-zon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khronos.org/vulkan/" TargetMode="External"/><Relationship Id="rId2" Type="http://schemas.openxmlformats.org/officeDocument/2006/relationships/hyperlink" Target="https://www.opengl.org/" TargetMode="External"/><Relationship Id="rId1" Type="http://schemas.openxmlformats.org/officeDocument/2006/relationships/slideLayout" Target="../slideLayouts/slideLayout2.xml"/><Relationship Id="rId5" Type="http://schemas.openxmlformats.org/officeDocument/2006/relationships/hyperlink" Target="https://developer.apple.com/metal/" TargetMode="External"/><Relationship Id="rId4" Type="http://schemas.openxmlformats.org/officeDocument/2006/relationships/hyperlink" Target="https://docs.microsoft.com/en-us/windows/win32/direct3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echspot.com/article/1857-how-to-3d-rendering-vertex-processing/" TargetMode="Externa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3FF27D-8B09-48BD-AD91-03332713F823}"/>
              </a:ext>
            </a:extLst>
          </p:cNvPr>
          <p:cNvSpPr>
            <a:spLocks noGrp="1"/>
          </p:cNvSpPr>
          <p:nvPr>
            <p:ph type="ctrTitle"/>
          </p:nvPr>
        </p:nvSpPr>
        <p:spPr>
          <a:xfrm>
            <a:off x="623393" y="1421725"/>
            <a:ext cx="9501682" cy="2420833"/>
          </a:xfrm>
        </p:spPr>
        <p:txBody>
          <a:bodyPr>
            <a:noAutofit/>
          </a:bodyPr>
          <a:lstStyle/>
          <a:p>
            <a:r>
              <a:rPr lang="en-US" sz="4800" i="1" cap="none" dirty="0"/>
              <a:t>Week 9: Introduction to VFX</a:t>
            </a:r>
            <a:br>
              <a:rPr lang="en-US" sz="4800" cap="none" dirty="0"/>
            </a:br>
            <a:r>
              <a:rPr lang="en-US" sz="4800" b="1" cap="none" dirty="0"/>
              <a:t>Part 1: The Graphics Pipeline</a:t>
            </a:r>
            <a:endParaRPr lang="en-US" sz="4800" b="1" i="1" cap="none" dirty="0"/>
          </a:p>
        </p:txBody>
      </p:sp>
      <p:sp>
        <p:nvSpPr>
          <p:cNvPr id="3" name="Subtitle 2">
            <a:extLst>
              <a:ext uri="{FF2B5EF4-FFF2-40B4-BE49-F238E27FC236}">
                <a16:creationId xmlns:a16="http://schemas.microsoft.com/office/drawing/2014/main" id="{AAB0430B-4FE9-4859-9646-EE0A433F2448}"/>
              </a:ext>
            </a:extLst>
          </p:cNvPr>
          <p:cNvSpPr>
            <a:spLocks noGrp="1"/>
          </p:cNvSpPr>
          <p:nvPr>
            <p:ph type="subTitle" idx="1"/>
          </p:nvPr>
        </p:nvSpPr>
        <p:spPr>
          <a:xfrm>
            <a:off x="623391" y="3842558"/>
            <a:ext cx="8234859" cy="1405101"/>
          </a:xfrm>
        </p:spPr>
        <p:txBody>
          <a:bodyPr>
            <a:normAutofit/>
          </a:bodyPr>
          <a:lstStyle/>
          <a:p>
            <a:r>
              <a:rPr lang="en-US" sz="2400" dirty="0">
                <a:solidFill>
                  <a:schemeClr val="accent5"/>
                </a:solidFill>
              </a:rPr>
              <a:t>COMP270: Mathematics for 3D Worlds and Simulations</a:t>
            </a:r>
          </a:p>
        </p:txBody>
      </p:sp>
    </p:spTree>
    <p:extLst>
      <p:ext uri="{BB962C8B-B14F-4D97-AF65-F5344CB8AC3E}">
        <p14:creationId xmlns:p14="http://schemas.microsoft.com/office/powerpoint/2010/main" val="358150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10421-F061-4949-8694-78848AAFDA09}"/>
              </a:ext>
            </a:extLst>
          </p:cNvPr>
          <p:cNvSpPr>
            <a:spLocks noGrp="1"/>
          </p:cNvSpPr>
          <p:nvPr>
            <p:ph type="title"/>
          </p:nvPr>
        </p:nvSpPr>
        <p:spPr/>
        <p:txBody>
          <a:bodyPr/>
          <a:lstStyle/>
          <a:p>
            <a:r>
              <a:rPr lang="en-GB" dirty="0"/>
              <a:t>Fragment Processing</a:t>
            </a:r>
          </a:p>
        </p:txBody>
      </p:sp>
      <p:pic>
        <p:nvPicPr>
          <p:cNvPr id="10" name="Content Placeholder 9">
            <a:extLst>
              <a:ext uri="{FF2B5EF4-FFF2-40B4-BE49-F238E27FC236}">
                <a16:creationId xmlns:a16="http://schemas.microsoft.com/office/drawing/2014/main" id="{D2B9C611-FFD1-41D6-971D-3686E85CCCBE}"/>
              </a:ext>
              <a:ext uri="{C183D7F6-B498-43B3-948B-1728B52AA6E4}">
                <adec:decorative xmlns:adec="http://schemas.microsoft.com/office/drawing/2017/decorative" val="1"/>
              </a:ext>
            </a:extLst>
          </p:cNvPr>
          <p:cNvPicPr>
            <a:picLocks noGrp="1" noChangeAspect="1"/>
          </p:cNvPicPr>
          <p:nvPr>
            <p:ph sz="half" idx="2"/>
          </p:nvPr>
        </p:nvPicPr>
        <p:blipFill>
          <a:blip r:embed="rId2"/>
          <a:stretch>
            <a:fillRect/>
          </a:stretch>
        </p:blipFill>
        <p:spPr>
          <a:xfrm>
            <a:off x="7442979" y="2193925"/>
            <a:ext cx="2792441" cy="4024313"/>
          </a:xfrm>
        </p:spPr>
      </p:pic>
      <p:sp>
        <p:nvSpPr>
          <p:cNvPr id="8" name="Content Placeholder 7">
            <a:extLst>
              <a:ext uri="{FF2B5EF4-FFF2-40B4-BE49-F238E27FC236}">
                <a16:creationId xmlns:a16="http://schemas.microsoft.com/office/drawing/2014/main" id="{0A325DCD-C0DB-4D4D-98E6-C7BC0D87247A}"/>
              </a:ext>
            </a:extLst>
          </p:cNvPr>
          <p:cNvSpPr>
            <a:spLocks noGrp="1"/>
          </p:cNvSpPr>
          <p:nvPr>
            <p:ph sz="half" idx="1"/>
          </p:nvPr>
        </p:nvSpPr>
        <p:spPr/>
        <p:txBody>
          <a:bodyPr/>
          <a:lstStyle/>
          <a:p>
            <a:r>
              <a:rPr lang="en-GB" dirty="0"/>
              <a:t>Determine the </a:t>
            </a:r>
            <a:r>
              <a:rPr lang="en-GB" dirty="0">
                <a:solidFill>
                  <a:schemeClr val="accent5"/>
                </a:solidFill>
              </a:rPr>
              <a:t>colour</a:t>
            </a:r>
            <a:r>
              <a:rPr lang="en-GB" dirty="0"/>
              <a:t> of each fragment covered by the triangle</a:t>
            </a:r>
          </a:p>
          <a:p>
            <a:r>
              <a:rPr lang="en-GB" dirty="0">
                <a:hlinkClick r:id="rId3"/>
              </a:rPr>
              <a:t>Textures</a:t>
            </a:r>
            <a:r>
              <a:rPr lang="en-GB" dirty="0"/>
              <a:t> are 2D images that can be wrapped onto a 3D object</a:t>
            </a:r>
          </a:p>
          <a:p>
            <a:r>
              <a:rPr lang="en-GB" dirty="0"/>
              <a:t>Colour is calculated based on </a:t>
            </a:r>
            <a:r>
              <a:rPr lang="en-GB" dirty="0">
                <a:solidFill>
                  <a:schemeClr val="accent5"/>
                </a:solidFill>
              </a:rPr>
              <a:t>texture</a:t>
            </a:r>
            <a:r>
              <a:rPr lang="en-GB" dirty="0"/>
              <a:t>, </a:t>
            </a:r>
            <a:r>
              <a:rPr lang="en-GB" dirty="0">
                <a:solidFill>
                  <a:schemeClr val="accent5"/>
                </a:solidFill>
              </a:rPr>
              <a:t>lighting</a:t>
            </a:r>
            <a:r>
              <a:rPr lang="en-GB" dirty="0"/>
              <a:t> and other properties of the surface being rendered (e.g. shininess, roughness)</a:t>
            </a:r>
          </a:p>
        </p:txBody>
      </p:sp>
    </p:spTree>
    <p:extLst>
      <p:ext uri="{BB962C8B-B14F-4D97-AF65-F5344CB8AC3E}">
        <p14:creationId xmlns:p14="http://schemas.microsoft.com/office/powerpoint/2010/main" val="191028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4509A-19BF-496B-B32A-4BD6453944A1}"/>
              </a:ext>
            </a:extLst>
          </p:cNvPr>
          <p:cNvSpPr>
            <a:spLocks noGrp="1"/>
          </p:cNvSpPr>
          <p:nvPr>
            <p:ph type="title"/>
          </p:nvPr>
        </p:nvSpPr>
        <p:spPr/>
        <p:txBody>
          <a:bodyPr/>
          <a:lstStyle/>
          <a:p>
            <a:r>
              <a:rPr lang="en-GB" dirty="0"/>
              <a:t>Blending</a:t>
            </a:r>
          </a:p>
        </p:txBody>
      </p:sp>
      <p:pic>
        <p:nvPicPr>
          <p:cNvPr id="10" name="Content Placeholder 9">
            <a:extLst>
              <a:ext uri="{FF2B5EF4-FFF2-40B4-BE49-F238E27FC236}">
                <a16:creationId xmlns:a16="http://schemas.microsoft.com/office/drawing/2014/main" id="{FDE0D597-DC9B-47D1-8DAC-DBD0DFF48CFB}"/>
              </a:ext>
              <a:ext uri="{C183D7F6-B498-43B3-948B-1728B52AA6E4}">
                <adec:decorative xmlns:adec="http://schemas.microsoft.com/office/drawing/2017/decorative" val="1"/>
              </a:ext>
            </a:extLst>
          </p:cNvPr>
          <p:cNvPicPr>
            <a:picLocks noGrp="1" noChangeAspect="1"/>
          </p:cNvPicPr>
          <p:nvPr>
            <p:ph sz="half" idx="1"/>
          </p:nvPr>
        </p:nvPicPr>
        <p:blipFill>
          <a:blip r:embed="rId2"/>
          <a:stretch>
            <a:fillRect/>
          </a:stretch>
        </p:blipFill>
        <p:spPr>
          <a:xfrm>
            <a:off x="1272648" y="2193925"/>
            <a:ext cx="4160304" cy="4024313"/>
          </a:xfrm>
        </p:spPr>
      </p:pic>
      <p:sp>
        <p:nvSpPr>
          <p:cNvPr id="8" name="Content Placeholder 7">
            <a:extLst>
              <a:ext uri="{FF2B5EF4-FFF2-40B4-BE49-F238E27FC236}">
                <a16:creationId xmlns:a16="http://schemas.microsoft.com/office/drawing/2014/main" id="{A4FE994A-97D9-406A-8C28-FA0A6245173D}"/>
              </a:ext>
            </a:extLst>
          </p:cNvPr>
          <p:cNvSpPr>
            <a:spLocks noGrp="1"/>
          </p:cNvSpPr>
          <p:nvPr>
            <p:ph sz="half" idx="2"/>
          </p:nvPr>
        </p:nvSpPr>
        <p:spPr/>
        <p:txBody>
          <a:bodyPr>
            <a:normAutofit/>
          </a:bodyPr>
          <a:lstStyle/>
          <a:p>
            <a:r>
              <a:rPr lang="en-GB" dirty="0">
                <a:solidFill>
                  <a:schemeClr val="accent5"/>
                </a:solidFill>
              </a:rPr>
              <a:t>Combine</a:t>
            </a:r>
            <a:r>
              <a:rPr lang="en-GB" dirty="0"/>
              <a:t> these fragments with the existing content of the </a:t>
            </a:r>
            <a:r>
              <a:rPr lang="en-GB" dirty="0">
                <a:solidFill>
                  <a:schemeClr val="accent5"/>
                </a:solidFill>
              </a:rPr>
              <a:t>image buffer </a:t>
            </a:r>
            <a:r>
              <a:rPr lang="en-GB" dirty="0"/>
              <a:t>(or </a:t>
            </a:r>
            <a:r>
              <a:rPr lang="en-GB" dirty="0">
                <a:hlinkClick r:id="rId3"/>
              </a:rPr>
              <a:t>frame buffer</a:t>
            </a:r>
            <a:r>
              <a:rPr lang="en-GB" dirty="0"/>
              <a:t>)</a:t>
            </a:r>
          </a:p>
          <a:p>
            <a:r>
              <a:rPr lang="en-GB" dirty="0">
                <a:solidFill>
                  <a:schemeClr val="accent5"/>
                </a:solidFill>
              </a:rPr>
              <a:t>Depth testing</a:t>
            </a:r>
            <a:r>
              <a:rPr lang="en-GB" dirty="0"/>
              <a:t>:</a:t>
            </a:r>
          </a:p>
          <a:p>
            <a:pPr lvl="1"/>
            <a:r>
              <a:rPr lang="en-GB" dirty="0"/>
              <a:t>if the new fragment is “in front” of the old one, </a:t>
            </a:r>
            <a:r>
              <a:rPr lang="en-GB" dirty="0">
                <a:solidFill>
                  <a:schemeClr val="accent5"/>
                </a:solidFill>
              </a:rPr>
              <a:t>replace</a:t>
            </a:r>
            <a:r>
              <a:rPr lang="en-GB" dirty="0"/>
              <a:t> it</a:t>
            </a:r>
          </a:p>
          <a:p>
            <a:pPr lvl="1"/>
            <a:r>
              <a:rPr lang="en-GB" dirty="0"/>
              <a:t>if it is “behind”, </a:t>
            </a:r>
            <a:r>
              <a:rPr lang="en-GB" dirty="0">
                <a:solidFill>
                  <a:schemeClr val="accent5"/>
                </a:solidFill>
              </a:rPr>
              <a:t>discard</a:t>
            </a:r>
            <a:r>
              <a:rPr lang="en-GB" dirty="0"/>
              <a:t> it</a:t>
            </a:r>
          </a:p>
          <a:p>
            <a:r>
              <a:rPr lang="en-GB" dirty="0">
                <a:solidFill>
                  <a:schemeClr val="accent5"/>
                </a:solidFill>
              </a:rPr>
              <a:t>Alpha blending</a:t>
            </a:r>
            <a:r>
              <a:rPr lang="en-GB" dirty="0"/>
              <a:t>: combine the old and new colours for a semi-transparent appearance</a:t>
            </a:r>
          </a:p>
        </p:txBody>
      </p:sp>
    </p:spTree>
    <p:extLst>
      <p:ext uri="{BB962C8B-B14F-4D97-AF65-F5344CB8AC3E}">
        <p14:creationId xmlns:p14="http://schemas.microsoft.com/office/powerpoint/2010/main" val="63789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CEB3-9697-4007-8B3E-F763C17FA07C}"/>
              </a:ext>
            </a:extLst>
          </p:cNvPr>
          <p:cNvSpPr>
            <a:spLocks noGrp="1"/>
          </p:cNvSpPr>
          <p:nvPr>
            <p:ph type="title"/>
          </p:nvPr>
        </p:nvSpPr>
        <p:spPr/>
        <p:txBody>
          <a:bodyPr/>
          <a:lstStyle/>
          <a:p>
            <a:r>
              <a:rPr lang="en-GB" b="1" cap="none" dirty="0">
                <a:solidFill>
                  <a:schemeClr val="accent5"/>
                </a:solidFill>
              </a:rPr>
              <a:t>Objectives</a:t>
            </a:r>
          </a:p>
        </p:txBody>
      </p:sp>
      <p:sp>
        <p:nvSpPr>
          <p:cNvPr id="3" name="Content Placeholder 2">
            <a:extLst>
              <a:ext uri="{FF2B5EF4-FFF2-40B4-BE49-F238E27FC236}">
                <a16:creationId xmlns:a16="http://schemas.microsoft.com/office/drawing/2014/main" id="{9C2CD0A9-9315-40B7-8759-E092A579BF57}"/>
              </a:ext>
            </a:extLst>
          </p:cNvPr>
          <p:cNvSpPr>
            <a:spLocks noGrp="1"/>
          </p:cNvSpPr>
          <p:nvPr>
            <p:ph idx="1"/>
          </p:nvPr>
        </p:nvSpPr>
        <p:spPr>
          <a:ln>
            <a:noFill/>
          </a:ln>
        </p:spPr>
        <p:txBody>
          <a:bodyPr anchor="t"/>
          <a:lstStyle/>
          <a:p>
            <a:pPr lvl="0"/>
            <a:r>
              <a:rPr lang="en-US" sz="2799" b="1" dirty="0">
                <a:solidFill>
                  <a:schemeClr val="accent5"/>
                </a:solidFill>
              </a:rPr>
              <a:t>Recall</a:t>
            </a:r>
            <a:r>
              <a:rPr lang="en-US" sz="2799" b="1" dirty="0">
                <a:solidFill>
                  <a:schemeClr val="accent4"/>
                </a:solidFill>
              </a:rPr>
              <a:t> </a:t>
            </a:r>
            <a:r>
              <a:rPr lang="en-US" sz="2799" dirty="0"/>
              <a:t>the key stages of the graphics pipeline</a:t>
            </a:r>
          </a:p>
          <a:p>
            <a:pPr lvl="0"/>
            <a:r>
              <a:rPr lang="en-US" sz="2799" b="1" dirty="0">
                <a:solidFill>
                  <a:schemeClr val="accent5"/>
                </a:solidFill>
              </a:rPr>
              <a:t>Explain</a:t>
            </a:r>
            <a:r>
              <a:rPr lang="en-US" sz="2799" dirty="0"/>
              <a:t> the </a:t>
            </a:r>
            <a:r>
              <a:rPr lang="en-GB" sz="2799" dirty="0"/>
              <a:t>differences between a CPU and a GPU</a:t>
            </a:r>
            <a:endParaRPr lang="en-US" sz="2199" dirty="0"/>
          </a:p>
          <a:p>
            <a:pPr lvl="0"/>
            <a:endParaRPr lang="en-US" sz="2799" dirty="0"/>
          </a:p>
          <a:p>
            <a:pPr lvl="0"/>
            <a:endParaRPr lang="en-GB" dirty="0"/>
          </a:p>
        </p:txBody>
      </p:sp>
    </p:spTree>
    <p:extLst>
      <p:ext uri="{BB962C8B-B14F-4D97-AF65-F5344CB8AC3E}">
        <p14:creationId xmlns:p14="http://schemas.microsoft.com/office/powerpoint/2010/main" val="221200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AF7B8-F9E9-40BC-B1CF-50B773617601}"/>
              </a:ext>
            </a:extLst>
          </p:cNvPr>
          <p:cNvSpPr>
            <a:spLocks noGrp="1"/>
          </p:cNvSpPr>
          <p:nvPr>
            <p:ph type="title"/>
          </p:nvPr>
        </p:nvSpPr>
        <p:spPr/>
        <p:txBody>
          <a:bodyPr/>
          <a:lstStyle/>
          <a:p>
            <a:r>
              <a:rPr lang="en-GB" dirty="0"/>
              <a:t>Hardware: CPUs vs. GPUs</a:t>
            </a:r>
          </a:p>
        </p:txBody>
      </p:sp>
      <p:sp>
        <p:nvSpPr>
          <p:cNvPr id="3" name="Content Placeholder 2">
            <a:extLst>
              <a:ext uri="{FF2B5EF4-FFF2-40B4-BE49-F238E27FC236}">
                <a16:creationId xmlns:a16="http://schemas.microsoft.com/office/drawing/2014/main" id="{4945B8DD-D68A-4693-8150-759E92363219}"/>
              </a:ext>
            </a:extLst>
          </p:cNvPr>
          <p:cNvSpPr>
            <a:spLocks noGrp="1"/>
          </p:cNvSpPr>
          <p:nvPr>
            <p:ph idx="1"/>
          </p:nvPr>
        </p:nvSpPr>
        <p:spPr/>
        <p:txBody>
          <a:bodyPr>
            <a:normAutofit/>
          </a:bodyPr>
          <a:lstStyle/>
          <a:p>
            <a:r>
              <a:rPr lang="en-GB" dirty="0"/>
              <a:t>CPU = </a:t>
            </a:r>
            <a:r>
              <a:rPr lang="en-GB" dirty="0">
                <a:solidFill>
                  <a:schemeClr val="accent5"/>
                </a:solidFill>
              </a:rPr>
              <a:t>central</a:t>
            </a:r>
            <a:r>
              <a:rPr lang="en-GB" dirty="0"/>
              <a:t> processing unit; GPU = </a:t>
            </a:r>
            <a:r>
              <a:rPr lang="en-GB" dirty="0">
                <a:solidFill>
                  <a:schemeClr val="accent5"/>
                </a:solidFill>
              </a:rPr>
              <a:t>graphics</a:t>
            </a:r>
            <a:r>
              <a:rPr lang="en-GB" dirty="0"/>
              <a:t> processing unit</a:t>
            </a:r>
          </a:p>
          <a:p>
            <a:r>
              <a:rPr lang="en-GB" dirty="0"/>
              <a:t>GPUs are </a:t>
            </a:r>
            <a:r>
              <a:rPr lang="en-GB" dirty="0">
                <a:solidFill>
                  <a:schemeClr val="accent5"/>
                </a:solidFill>
              </a:rPr>
              <a:t>highly parallelised</a:t>
            </a:r>
          </a:p>
          <a:p>
            <a:pPr lvl="1"/>
            <a:r>
              <a:rPr lang="en-GB" dirty="0"/>
              <a:t>Intel i7 6900K: 8 cores</a:t>
            </a:r>
          </a:p>
          <a:p>
            <a:pPr lvl="1"/>
            <a:r>
              <a:rPr lang="en-GB" dirty="0"/>
              <a:t>NVIDIA GTX 1080: 2560 shader processors</a:t>
            </a:r>
          </a:p>
          <a:p>
            <a:r>
              <a:rPr lang="en-GB" dirty="0"/>
              <a:t>GPUs are </a:t>
            </a:r>
            <a:r>
              <a:rPr lang="en-GB" dirty="0">
                <a:solidFill>
                  <a:schemeClr val="accent5"/>
                </a:solidFill>
              </a:rPr>
              <a:t>highly specialised</a:t>
            </a:r>
          </a:p>
          <a:p>
            <a:pPr lvl="1"/>
            <a:r>
              <a:rPr lang="en-GB" dirty="0"/>
              <a:t>Optimised for </a:t>
            </a:r>
            <a:r>
              <a:rPr lang="en-GB" dirty="0">
                <a:solidFill>
                  <a:schemeClr val="accent5"/>
                </a:solidFill>
              </a:rPr>
              <a:t>floating-point</a:t>
            </a:r>
            <a:r>
              <a:rPr lang="en-GB" dirty="0"/>
              <a:t> calculations rather than logic</a:t>
            </a:r>
          </a:p>
          <a:p>
            <a:pPr lvl="1"/>
            <a:r>
              <a:rPr lang="en-GB" dirty="0"/>
              <a:t>Optimised for performing the </a:t>
            </a:r>
            <a:r>
              <a:rPr lang="en-GB" dirty="0">
                <a:solidFill>
                  <a:schemeClr val="accent5"/>
                </a:solidFill>
              </a:rPr>
              <a:t>same calculation </a:t>
            </a:r>
            <a:r>
              <a:rPr lang="en-GB" dirty="0"/>
              <a:t>on several thousand vertices or pixels at once</a:t>
            </a:r>
          </a:p>
        </p:txBody>
      </p:sp>
    </p:spTree>
    <p:extLst>
      <p:ext uri="{BB962C8B-B14F-4D97-AF65-F5344CB8AC3E}">
        <p14:creationId xmlns:p14="http://schemas.microsoft.com/office/powerpoint/2010/main" val="414625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28940-B6E6-4655-AAEB-2DEFBCC4A1B4}"/>
              </a:ext>
            </a:extLst>
          </p:cNvPr>
          <p:cNvSpPr>
            <a:spLocks noGrp="1"/>
          </p:cNvSpPr>
          <p:nvPr>
            <p:ph type="title"/>
          </p:nvPr>
        </p:nvSpPr>
        <p:spPr/>
        <p:txBody>
          <a:bodyPr/>
          <a:lstStyle/>
          <a:p>
            <a:r>
              <a:rPr lang="en-GB" dirty="0"/>
              <a:t>General Purpose GPU (GPGPU)</a:t>
            </a:r>
          </a:p>
        </p:txBody>
      </p:sp>
      <p:sp>
        <p:nvSpPr>
          <p:cNvPr id="3" name="Content Placeholder 2">
            <a:extLst>
              <a:ext uri="{FF2B5EF4-FFF2-40B4-BE49-F238E27FC236}">
                <a16:creationId xmlns:a16="http://schemas.microsoft.com/office/drawing/2014/main" id="{E0AC51BF-5541-4A1E-ABA0-5C8B5F5AAF37}"/>
              </a:ext>
            </a:extLst>
          </p:cNvPr>
          <p:cNvSpPr>
            <a:spLocks noGrp="1"/>
          </p:cNvSpPr>
          <p:nvPr>
            <p:ph idx="1"/>
          </p:nvPr>
        </p:nvSpPr>
        <p:spPr/>
        <p:txBody>
          <a:bodyPr/>
          <a:lstStyle/>
          <a:p>
            <a:r>
              <a:rPr lang="en-GB" dirty="0"/>
              <a:t>Early GPUs used a </a:t>
            </a:r>
            <a:r>
              <a:rPr lang="en-GB" dirty="0">
                <a:solidFill>
                  <a:schemeClr val="accent5"/>
                </a:solidFill>
              </a:rPr>
              <a:t>fixed pipeline </a:t>
            </a:r>
            <a:r>
              <a:rPr lang="en-GB" dirty="0"/>
              <a:t>– could only be used for </a:t>
            </a:r>
            <a:r>
              <a:rPr lang="en-GB" dirty="0">
                <a:solidFill>
                  <a:schemeClr val="accent5"/>
                </a:solidFill>
              </a:rPr>
              <a:t>rendering</a:t>
            </a:r>
            <a:r>
              <a:rPr lang="en-GB" dirty="0"/>
              <a:t> 3D graphics</a:t>
            </a:r>
          </a:p>
          <a:p>
            <a:r>
              <a:rPr lang="en-GB" dirty="0"/>
              <a:t>Modern GPUs use a </a:t>
            </a:r>
            <a:r>
              <a:rPr lang="en-GB" dirty="0">
                <a:solidFill>
                  <a:schemeClr val="accent5"/>
                </a:solidFill>
              </a:rPr>
              <a:t>programmable</a:t>
            </a:r>
            <a:r>
              <a:rPr lang="en-GB" dirty="0"/>
              <a:t> pipeline – can be programmed for other tasks</a:t>
            </a:r>
          </a:p>
          <a:p>
            <a:pPr lvl="1"/>
            <a:r>
              <a:rPr lang="en-GB" dirty="0"/>
              <a:t>Physics simulation (e.g. </a:t>
            </a:r>
            <a:r>
              <a:rPr lang="en-GB" dirty="0">
                <a:hlinkClick r:id="rId3"/>
              </a:rPr>
              <a:t>PhysX</a:t>
            </a:r>
            <a:r>
              <a:rPr lang="en-GB" dirty="0"/>
              <a:t>)</a:t>
            </a:r>
          </a:p>
          <a:p>
            <a:pPr lvl="1"/>
            <a:r>
              <a:rPr lang="en-GB" dirty="0"/>
              <a:t>Scientific computing (e.g. </a:t>
            </a:r>
            <a:r>
              <a:rPr lang="en-GB" dirty="0">
                <a:hlinkClick r:id="rId4"/>
              </a:rPr>
              <a:t>CUDA</a:t>
            </a:r>
            <a:r>
              <a:rPr lang="en-GB" dirty="0"/>
              <a:t>)</a:t>
            </a:r>
          </a:p>
          <a:p>
            <a:pPr lvl="1"/>
            <a:r>
              <a:rPr lang="en-GB" dirty="0"/>
              <a:t>Deep learning (</a:t>
            </a:r>
            <a:r>
              <a:rPr lang="en-GB" dirty="0">
                <a:hlinkClick r:id="rId5"/>
              </a:rPr>
              <a:t>TensorFlow</a:t>
            </a:r>
            <a:r>
              <a:rPr lang="en-GB" dirty="0"/>
              <a:t>, </a:t>
            </a:r>
            <a:r>
              <a:rPr lang="en-GB" dirty="0" err="1">
                <a:hlinkClick r:id="rId6"/>
              </a:rPr>
              <a:t>PyTorch</a:t>
            </a:r>
            <a:r>
              <a:rPr lang="en-GB" dirty="0"/>
              <a:t>)</a:t>
            </a:r>
          </a:p>
        </p:txBody>
      </p:sp>
    </p:spTree>
    <p:extLst>
      <p:ext uri="{BB962C8B-B14F-4D97-AF65-F5344CB8AC3E}">
        <p14:creationId xmlns:p14="http://schemas.microsoft.com/office/powerpoint/2010/main" val="216001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42275-26D3-4C41-8940-66F34149A691}"/>
              </a:ext>
            </a:extLst>
          </p:cNvPr>
          <p:cNvSpPr>
            <a:spLocks noGrp="1"/>
          </p:cNvSpPr>
          <p:nvPr>
            <p:ph type="title"/>
          </p:nvPr>
        </p:nvSpPr>
        <p:spPr/>
        <p:txBody>
          <a:bodyPr/>
          <a:lstStyle/>
          <a:p>
            <a:r>
              <a:rPr lang="en-GB" dirty="0"/>
              <a:t>Graphics APIs</a:t>
            </a:r>
          </a:p>
        </p:txBody>
      </p:sp>
      <p:sp>
        <p:nvSpPr>
          <p:cNvPr id="3" name="Content Placeholder 2">
            <a:extLst>
              <a:ext uri="{FF2B5EF4-FFF2-40B4-BE49-F238E27FC236}">
                <a16:creationId xmlns:a16="http://schemas.microsoft.com/office/drawing/2014/main" id="{52DDD511-0384-49D7-AE72-A7FE44EC45F2}"/>
              </a:ext>
            </a:extLst>
          </p:cNvPr>
          <p:cNvSpPr>
            <a:spLocks noGrp="1"/>
          </p:cNvSpPr>
          <p:nvPr>
            <p:ph idx="1"/>
          </p:nvPr>
        </p:nvSpPr>
        <p:spPr/>
        <p:txBody>
          <a:bodyPr>
            <a:normAutofit/>
          </a:bodyPr>
          <a:lstStyle/>
          <a:p>
            <a:r>
              <a:rPr lang="en-GB" dirty="0"/>
              <a:t>Graphics APIs </a:t>
            </a:r>
            <a:r>
              <a:rPr lang="en-GB" dirty="0">
                <a:solidFill>
                  <a:schemeClr val="accent5"/>
                </a:solidFill>
              </a:rPr>
              <a:t>abstract</a:t>
            </a:r>
            <a:r>
              <a:rPr lang="en-GB" dirty="0"/>
              <a:t> away the differences between different manufacturers’ GPUs</a:t>
            </a:r>
          </a:p>
          <a:p>
            <a:r>
              <a:rPr lang="en-GB" dirty="0"/>
              <a:t>There are </a:t>
            </a:r>
            <a:r>
              <a:rPr lang="en-GB" dirty="0">
                <a:solidFill>
                  <a:schemeClr val="accent5"/>
                </a:solidFill>
              </a:rPr>
              <a:t>several</a:t>
            </a:r>
            <a:r>
              <a:rPr lang="en-GB" dirty="0"/>
              <a:t> APIs in use today:</a:t>
            </a:r>
          </a:p>
          <a:p>
            <a:pPr lvl="1"/>
            <a:r>
              <a:rPr lang="en-GB" dirty="0">
                <a:hlinkClick r:id="rId2"/>
              </a:rPr>
              <a:t>OpenGL</a:t>
            </a:r>
            <a:r>
              <a:rPr lang="en-GB" dirty="0"/>
              <a:t>: Open standard, very mature (since 1992), very widely supported</a:t>
            </a:r>
          </a:p>
          <a:p>
            <a:pPr lvl="1"/>
            <a:r>
              <a:rPr lang="en-GB" dirty="0">
                <a:hlinkClick r:id="rId3"/>
              </a:rPr>
              <a:t>Vulkan</a:t>
            </a:r>
            <a:r>
              <a:rPr lang="en-GB" dirty="0"/>
              <a:t>: Open standard, less mature, lots of control on rendering, lots of work to get a basic sample working</a:t>
            </a:r>
          </a:p>
          <a:p>
            <a:pPr lvl="1"/>
            <a:r>
              <a:rPr lang="en-GB" dirty="0">
                <a:hlinkClick r:id="rId4"/>
              </a:rPr>
              <a:t>Direct3D</a:t>
            </a:r>
            <a:r>
              <a:rPr lang="en-GB" dirty="0"/>
              <a:t>: Microsoft only</a:t>
            </a:r>
          </a:p>
          <a:p>
            <a:pPr lvl="1"/>
            <a:r>
              <a:rPr lang="en-GB" dirty="0">
                <a:hlinkClick r:id="rId5"/>
              </a:rPr>
              <a:t>Metal</a:t>
            </a:r>
            <a:r>
              <a:rPr lang="en-GB" dirty="0"/>
              <a:t>: Apple only</a:t>
            </a:r>
          </a:p>
          <a:p>
            <a:pPr lvl="1"/>
            <a:r>
              <a:rPr lang="en-GB" dirty="0"/>
              <a:t>Sony and Nintendo consoles have their own APIs (Microsoft use Direct3D)</a:t>
            </a:r>
          </a:p>
        </p:txBody>
      </p:sp>
    </p:spTree>
    <p:extLst>
      <p:ext uri="{BB962C8B-B14F-4D97-AF65-F5344CB8AC3E}">
        <p14:creationId xmlns:p14="http://schemas.microsoft.com/office/powerpoint/2010/main" val="1504509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7F273-8C69-401C-950A-A00EBF235888}"/>
              </a:ext>
            </a:extLst>
          </p:cNvPr>
          <p:cNvSpPr>
            <a:spLocks noGrp="1"/>
          </p:cNvSpPr>
          <p:nvPr>
            <p:ph type="title"/>
          </p:nvPr>
        </p:nvSpPr>
        <p:spPr/>
        <p:txBody>
          <a:bodyPr/>
          <a:lstStyle/>
          <a:p>
            <a:r>
              <a:rPr lang="en-GB" dirty="0"/>
              <a:t>Game Engines and Graphics APIs</a:t>
            </a:r>
          </a:p>
        </p:txBody>
      </p:sp>
      <p:sp>
        <p:nvSpPr>
          <p:cNvPr id="3" name="Content Placeholder 2">
            <a:extLst>
              <a:ext uri="{FF2B5EF4-FFF2-40B4-BE49-F238E27FC236}">
                <a16:creationId xmlns:a16="http://schemas.microsoft.com/office/drawing/2014/main" id="{46215306-6B1A-459E-A485-CCA21BB19B3E}"/>
              </a:ext>
            </a:extLst>
          </p:cNvPr>
          <p:cNvSpPr>
            <a:spLocks noGrp="1"/>
          </p:cNvSpPr>
          <p:nvPr>
            <p:ph idx="1"/>
          </p:nvPr>
        </p:nvSpPr>
        <p:spPr/>
        <p:txBody>
          <a:bodyPr/>
          <a:lstStyle/>
          <a:p>
            <a:r>
              <a:rPr lang="en-GB" dirty="0"/>
              <a:t>Game Engines tend to support </a:t>
            </a:r>
            <a:r>
              <a:rPr lang="en-GB" dirty="0">
                <a:solidFill>
                  <a:schemeClr val="accent5"/>
                </a:solidFill>
              </a:rPr>
              <a:t>multiple</a:t>
            </a:r>
            <a:r>
              <a:rPr lang="en-GB" dirty="0"/>
              <a:t> Graphics API</a:t>
            </a:r>
          </a:p>
          <a:p>
            <a:r>
              <a:rPr lang="en-GB" dirty="0"/>
              <a:t>They have an </a:t>
            </a:r>
            <a:r>
              <a:rPr lang="en-GB" dirty="0">
                <a:solidFill>
                  <a:schemeClr val="accent5"/>
                </a:solidFill>
              </a:rPr>
              <a:t>abstract rendering layer </a:t>
            </a:r>
            <a:r>
              <a:rPr lang="en-GB" dirty="0"/>
              <a:t>which has concrete implementations of D3D, OpenGL, Vulkan, Metal, Console APIs etc.</a:t>
            </a:r>
          </a:p>
          <a:p>
            <a:r>
              <a:rPr lang="en-GB" dirty="0"/>
              <a:t>This allows the Engine to support </a:t>
            </a:r>
            <a:r>
              <a:rPr lang="en-GB" dirty="0">
                <a:solidFill>
                  <a:schemeClr val="accent5"/>
                </a:solidFill>
              </a:rPr>
              <a:t>multiple platforms</a:t>
            </a:r>
          </a:p>
          <a:p>
            <a:r>
              <a:rPr lang="en-GB" dirty="0"/>
              <a:t>In addition, this makes it </a:t>
            </a:r>
            <a:r>
              <a:rPr lang="en-GB" dirty="0">
                <a:solidFill>
                  <a:schemeClr val="accent5"/>
                </a:solidFill>
              </a:rPr>
              <a:t>easier to upgrade </a:t>
            </a:r>
            <a:r>
              <a:rPr lang="en-GB" dirty="0"/>
              <a:t>the engine to support new versions of APIs or newly released APIs</a:t>
            </a:r>
          </a:p>
        </p:txBody>
      </p:sp>
    </p:spTree>
    <p:extLst>
      <p:ext uri="{BB962C8B-B14F-4D97-AF65-F5344CB8AC3E}">
        <p14:creationId xmlns:p14="http://schemas.microsoft.com/office/powerpoint/2010/main" val="253227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82CB-E78E-4F53-8CB8-5CBD07D28A26}"/>
              </a:ext>
            </a:extLst>
          </p:cNvPr>
          <p:cNvSpPr>
            <a:spLocks noGrp="1"/>
          </p:cNvSpPr>
          <p:nvPr>
            <p:ph type="title"/>
          </p:nvPr>
        </p:nvSpPr>
        <p:spPr/>
        <p:txBody>
          <a:bodyPr/>
          <a:lstStyle/>
          <a:p>
            <a:r>
              <a:rPr lang="en-GB" dirty="0"/>
              <a:t>The 3D Graphics Pipeline</a:t>
            </a:r>
          </a:p>
        </p:txBody>
      </p:sp>
      <p:pic>
        <p:nvPicPr>
          <p:cNvPr id="4" name="Picture 3">
            <a:extLst>
              <a:ext uri="{FF2B5EF4-FFF2-40B4-BE49-F238E27FC236}">
                <a16:creationId xmlns:a16="http://schemas.microsoft.com/office/drawing/2014/main" id="{1436CB4C-B488-4DBB-AE30-2D60ABD4B91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514600" y="1799594"/>
            <a:ext cx="7162800" cy="4661740"/>
          </a:xfrm>
          <a:prstGeom prst="rect">
            <a:avLst/>
          </a:prstGeom>
        </p:spPr>
      </p:pic>
    </p:spTree>
    <p:extLst>
      <p:ext uri="{BB962C8B-B14F-4D97-AF65-F5344CB8AC3E}">
        <p14:creationId xmlns:p14="http://schemas.microsoft.com/office/powerpoint/2010/main" val="541055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6220A-5EB1-4F03-BF03-0F7E9C8DF3F2}"/>
              </a:ext>
            </a:extLst>
          </p:cNvPr>
          <p:cNvSpPr>
            <a:spLocks noGrp="1"/>
          </p:cNvSpPr>
          <p:nvPr>
            <p:ph type="title"/>
          </p:nvPr>
        </p:nvSpPr>
        <p:spPr/>
        <p:txBody>
          <a:bodyPr/>
          <a:lstStyle/>
          <a:p>
            <a:r>
              <a:rPr lang="en-GB" dirty="0"/>
              <a:t>Vertex Processing</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D3733B4-26F5-403C-B68A-B81223DA6F88}"/>
                  </a:ext>
                </a:extLst>
              </p:cNvPr>
              <p:cNvSpPr>
                <a:spLocks noGrp="1"/>
              </p:cNvSpPr>
              <p:nvPr>
                <p:ph sz="half" idx="1"/>
              </p:nvPr>
            </p:nvSpPr>
            <p:spPr/>
            <p:txBody>
              <a:bodyPr>
                <a:normAutofit/>
              </a:bodyPr>
              <a:lstStyle/>
              <a:p>
                <a:r>
                  <a:rPr lang="en-GB" dirty="0"/>
                  <a:t>Geometry is provided to the GPU as a </a:t>
                </a:r>
                <a:r>
                  <a:rPr lang="en-GB" dirty="0">
                    <a:solidFill>
                      <a:schemeClr val="accent5"/>
                    </a:solidFill>
                  </a:rPr>
                  <a:t>mesh of triangles</a:t>
                </a:r>
              </a:p>
              <a:p>
                <a:r>
                  <a:rPr lang="en-GB" dirty="0"/>
                  <a:t>Each triangle has three </a:t>
                </a:r>
                <a:r>
                  <a:rPr lang="en-GB" dirty="0">
                    <a:solidFill>
                      <a:schemeClr val="accent5"/>
                    </a:solidFill>
                  </a:rPr>
                  <a:t>vertices</a:t>
                </a:r>
                <a:r>
                  <a:rPr lang="en-GB" dirty="0"/>
                  <a:t> specified in 3D space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m:t>
                    </m:r>
                    <m:r>
                      <a:rPr lang="en-GB" i="1" dirty="0" smtClean="0">
                        <a:latin typeface="Cambria Math" panose="02040503050406030204" pitchFamily="18" charset="0"/>
                      </a:rPr>
                      <m:t>𝑦</m:t>
                    </m:r>
                    <m:r>
                      <a:rPr lang="en-GB" i="1" dirty="0" smtClean="0">
                        <a:latin typeface="Cambria Math" panose="02040503050406030204" pitchFamily="18" charset="0"/>
                      </a:rPr>
                      <m:t>, </m:t>
                    </m:r>
                    <m:r>
                      <a:rPr lang="en-GB" i="1" dirty="0">
                        <a:latin typeface="Cambria Math" panose="02040503050406030204" pitchFamily="18" charset="0"/>
                      </a:rPr>
                      <m:t>𝑧</m:t>
                    </m:r>
                    <m:r>
                      <a:rPr lang="en-GB" i="1" dirty="0">
                        <a:latin typeface="Cambria Math" panose="02040503050406030204" pitchFamily="18" charset="0"/>
                      </a:rPr>
                      <m:t>)</m:t>
                    </m:r>
                  </m:oMath>
                </a14:m>
                <a:endParaRPr lang="en-GB" dirty="0"/>
              </a:p>
              <a:p>
                <a:r>
                  <a:rPr lang="en-GB" b="1" dirty="0">
                    <a:hlinkClick r:id="rId2"/>
                  </a:rPr>
                  <a:t>Vertex processor</a:t>
                </a:r>
                <a:r>
                  <a:rPr lang="en-GB" b="1" dirty="0"/>
                  <a:t> </a:t>
                </a:r>
                <a:r>
                  <a:rPr lang="en-GB" dirty="0">
                    <a:solidFill>
                      <a:schemeClr val="accent5"/>
                    </a:solidFill>
                  </a:rPr>
                  <a:t>transforms</a:t>
                </a:r>
                <a:r>
                  <a:rPr lang="en-GB" dirty="0"/>
                  <a:t> (rotates, moves, scales) vertices and </a:t>
                </a:r>
                <a:r>
                  <a:rPr lang="en-GB" dirty="0">
                    <a:solidFill>
                      <a:schemeClr val="accent5"/>
                    </a:solidFill>
                  </a:rPr>
                  <a:t>projects</a:t>
                </a:r>
                <a:r>
                  <a:rPr lang="en-GB" dirty="0"/>
                  <a:t> them into 2D screen space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m:t>
                    </m:r>
                    <m:r>
                      <a:rPr lang="en-GB" i="1" dirty="0" smtClean="0">
                        <a:latin typeface="Cambria Math" panose="02040503050406030204" pitchFamily="18" charset="0"/>
                      </a:rPr>
                      <m:t>𝑦</m:t>
                    </m:r>
                    <m:r>
                      <a:rPr lang="en-GB" i="1" dirty="0" smtClean="0">
                        <a:latin typeface="Cambria Math" panose="02040503050406030204" pitchFamily="18" charset="0"/>
                      </a:rPr>
                      <m:t>)</m:t>
                    </m:r>
                  </m:oMath>
                </a14:m>
                <a:endParaRPr lang="en-GB" dirty="0"/>
              </a:p>
              <a:p>
                <a:r>
                  <a:rPr lang="en-GB" dirty="0"/>
                  <a:t>May also apply particle simulations, skeletal animations or deformations etc.</a:t>
                </a:r>
              </a:p>
              <a:p>
                <a:r>
                  <a:rPr lang="en-GB" dirty="0"/>
                  <a:t>Can associate </a:t>
                </a:r>
                <a:r>
                  <a:rPr lang="en-GB" dirty="0">
                    <a:solidFill>
                      <a:schemeClr val="accent5"/>
                    </a:solidFill>
                  </a:rPr>
                  <a:t>data</a:t>
                </a:r>
                <a:r>
                  <a:rPr lang="en-GB" dirty="0"/>
                  <a:t> with each vertex</a:t>
                </a:r>
              </a:p>
            </p:txBody>
          </p:sp>
        </mc:Choice>
        <mc:Fallback xmlns="">
          <p:sp>
            <p:nvSpPr>
              <p:cNvPr id="10" name="Content Placeholder 9">
                <a:extLst>
                  <a:ext uri="{FF2B5EF4-FFF2-40B4-BE49-F238E27FC236}">
                    <a16:creationId xmlns:a16="http://schemas.microsoft.com/office/drawing/2014/main" id="{CD3733B4-26F5-403C-B68A-B81223DA6F88}"/>
                  </a:ext>
                </a:extLst>
              </p:cNvPr>
              <p:cNvSpPr>
                <a:spLocks noGrp="1" noRot="1" noChangeAspect="1" noMove="1" noResize="1" noEditPoints="1" noAdjustHandles="1" noChangeArrowheads="1" noChangeShapeType="1" noTextEdit="1"/>
              </p:cNvSpPr>
              <p:nvPr>
                <p:ph sz="half" idx="1"/>
              </p:nvPr>
            </p:nvSpPr>
            <p:spPr>
              <a:blipFill>
                <a:blip r:embed="rId3"/>
                <a:stretch>
                  <a:fillRect l="-1257" t="-1970" r="-343"/>
                </a:stretch>
              </a:blipFill>
            </p:spPr>
            <p:txBody>
              <a:bodyPr/>
              <a:lstStyle/>
              <a:p>
                <a:r>
                  <a:rPr lang="en-GB">
                    <a:noFill/>
                  </a:rPr>
                  <a:t> </a:t>
                </a:r>
              </a:p>
            </p:txBody>
          </p:sp>
        </mc:Fallback>
      </mc:AlternateContent>
      <p:pic>
        <p:nvPicPr>
          <p:cNvPr id="13" name="Content Placeholder 12">
            <a:extLst>
              <a:ext uri="{FF2B5EF4-FFF2-40B4-BE49-F238E27FC236}">
                <a16:creationId xmlns:a16="http://schemas.microsoft.com/office/drawing/2014/main" id="{1307AB78-1EDD-4E96-8E7C-566FC6561072}"/>
              </a:ext>
              <a:ext uri="{C183D7F6-B498-43B3-948B-1728B52AA6E4}">
                <adec:decorative xmlns:adec="http://schemas.microsoft.com/office/drawing/2017/decorative" val="1"/>
              </a:ext>
            </a:extLst>
          </p:cNvPr>
          <p:cNvPicPr>
            <a:picLocks noGrp="1" noChangeAspect="1"/>
          </p:cNvPicPr>
          <p:nvPr>
            <p:ph sz="half" idx="2"/>
          </p:nvPr>
        </p:nvPicPr>
        <p:blipFill>
          <a:blip r:embed="rId4"/>
          <a:stretch>
            <a:fillRect/>
          </a:stretch>
        </p:blipFill>
        <p:spPr>
          <a:xfrm>
            <a:off x="7116120" y="2193925"/>
            <a:ext cx="3446159" cy="4024313"/>
          </a:xfrm>
        </p:spPr>
      </p:pic>
    </p:spTree>
    <p:extLst>
      <p:ext uri="{BB962C8B-B14F-4D97-AF65-F5344CB8AC3E}">
        <p14:creationId xmlns:p14="http://schemas.microsoft.com/office/powerpoint/2010/main" val="218875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BD6C4-C194-410A-B9FE-55BFBB10EC4B}"/>
              </a:ext>
            </a:extLst>
          </p:cNvPr>
          <p:cNvSpPr>
            <a:spLocks noGrp="1"/>
          </p:cNvSpPr>
          <p:nvPr>
            <p:ph type="title"/>
          </p:nvPr>
        </p:nvSpPr>
        <p:spPr/>
        <p:txBody>
          <a:bodyPr/>
          <a:lstStyle/>
          <a:p>
            <a:r>
              <a:rPr lang="en-GB" dirty="0" err="1"/>
              <a:t>Rasterisation</a:t>
            </a:r>
            <a:endParaRPr lang="en-GB" dirty="0"/>
          </a:p>
        </p:txBody>
      </p:sp>
      <p:pic>
        <p:nvPicPr>
          <p:cNvPr id="6" name="Content Placeholder 5">
            <a:extLst>
              <a:ext uri="{FF2B5EF4-FFF2-40B4-BE49-F238E27FC236}">
                <a16:creationId xmlns:a16="http://schemas.microsoft.com/office/drawing/2014/main" id="{78445D37-B656-44CA-9C42-AC820FD30364}"/>
              </a:ext>
              <a:ext uri="{C183D7F6-B498-43B3-948B-1728B52AA6E4}">
                <adec:decorative xmlns:adec="http://schemas.microsoft.com/office/drawing/2017/decorative" val="1"/>
              </a:ext>
            </a:extLst>
          </p:cNvPr>
          <p:cNvPicPr>
            <a:picLocks noGrp="1" noChangeAspect="1"/>
          </p:cNvPicPr>
          <p:nvPr>
            <p:ph sz="half" idx="1"/>
          </p:nvPr>
        </p:nvPicPr>
        <p:blipFill>
          <a:blip r:embed="rId2"/>
          <a:stretch>
            <a:fillRect/>
          </a:stretch>
        </p:blipFill>
        <p:spPr>
          <a:xfrm>
            <a:off x="1362488" y="2193925"/>
            <a:ext cx="3980623" cy="4024313"/>
          </a:xfrm>
        </p:spPr>
      </p:pic>
      <p:sp>
        <p:nvSpPr>
          <p:cNvPr id="4" name="Content Placeholder 3">
            <a:extLst>
              <a:ext uri="{FF2B5EF4-FFF2-40B4-BE49-F238E27FC236}">
                <a16:creationId xmlns:a16="http://schemas.microsoft.com/office/drawing/2014/main" id="{A6864227-7CDE-4F3D-98CC-AC03CCF3D571}"/>
              </a:ext>
            </a:extLst>
          </p:cNvPr>
          <p:cNvSpPr>
            <a:spLocks noGrp="1"/>
          </p:cNvSpPr>
          <p:nvPr>
            <p:ph sz="half" idx="2"/>
          </p:nvPr>
        </p:nvSpPr>
        <p:spPr/>
        <p:txBody>
          <a:bodyPr/>
          <a:lstStyle/>
          <a:p>
            <a:r>
              <a:rPr lang="en-GB" dirty="0"/>
              <a:t>Determine which </a:t>
            </a:r>
            <a:r>
              <a:rPr lang="en-GB" dirty="0">
                <a:solidFill>
                  <a:schemeClr val="accent5"/>
                </a:solidFill>
              </a:rPr>
              <a:t>fragments</a:t>
            </a:r>
            <a:r>
              <a:rPr lang="en-GB" dirty="0"/>
              <a:t> are covered by the triangle</a:t>
            </a:r>
          </a:p>
          <a:p>
            <a:pPr lvl="1"/>
            <a:r>
              <a:rPr lang="en-GB" dirty="0"/>
              <a:t>In practical terms, “fragment” = “pixel”</a:t>
            </a:r>
          </a:p>
          <a:p>
            <a:pPr lvl="1"/>
            <a:r>
              <a:rPr lang="en-GB" dirty="0"/>
              <a:t>Alternative to ray-tracing/ray-casting</a:t>
            </a:r>
          </a:p>
        </p:txBody>
      </p:sp>
    </p:spTree>
    <p:extLst>
      <p:ext uri="{BB962C8B-B14F-4D97-AF65-F5344CB8AC3E}">
        <p14:creationId xmlns:p14="http://schemas.microsoft.com/office/powerpoint/2010/main" val="238056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theme1.xml><?xml version="1.0" encoding="utf-8"?>
<a:theme xmlns:a="http://schemas.openxmlformats.org/drawingml/2006/main" name="Vapor Trail">
  <a:themeElements>
    <a:clrScheme name="Custom 3">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4A9BDC"/>
      </a:hlink>
      <a:folHlink>
        <a:srgbClr val="4A9BDC"/>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213</TotalTime>
  <Words>599</Words>
  <Application>Microsoft Office PowerPoint</Application>
  <PresentationFormat>Widescreen</PresentationFormat>
  <Paragraphs>61</Paragraphs>
  <Slides>11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Nova</vt:lpstr>
      <vt:lpstr>Arial Nova Light</vt:lpstr>
      <vt:lpstr>Calibri</vt:lpstr>
      <vt:lpstr>Cambria Math</vt:lpstr>
      <vt:lpstr>Century Gothic</vt:lpstr>
      <vt:lpstr>Wingdings</vt:lpstr>
      <vt:lpstr>Vapor Trail</vt:lpstr>
      <vt:lpstr>Week 9: Introduction to VFX Part 1: The Graphics Pipeline</vt:lpstr>
      <vt:lpstr>Objectives</vt:lpstr>
      <vt:lpstr>Hardware: CPUs vs. GPUs</vt:lpstr>
      <vt:lpstr>General Purpose GPU (GPGPU)</vt:lpstr>
      <vt:lpstr>Graphics APIs</vt:lpstr>
      <vt:lpstr>Game Engines and Graphics APIs</vt:lpstr>
      <vt:lpstr>The 3D Graphics Pipeline</vt:lpstr>
      <vt:lpstr>Vertex Processing</vt:lpstr>
      <vt:lpstr>Rasterisation</vt:lpstr>
      <vt:lpstr>Fragment Processing</vt:lpstr>
      <vt:lpstr>Blending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COMP270 Week 9 Part 1</dc:title>
  <dc:creator>Bergel, Kate</dc:creator>
  <cp:lastModifiedBy>Bergel, Kate</cp:lastModifiedBy>
  <cp:revision>12</cp:revision>
  <dcterms:created xsi:type="dcterms:W3CDTF">2020-11-06T16:38:29Z</dcterms:created>
  <dcterms:modified xsi:type="dcterms:W3CDTF">2020-11-08T09:50:31Z</dcterms:modified>
</cp:coreProperties>
</file>