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7973" autoAdjust="0"/>
  </p:normalViewPr>
  <p:slideViewPr>
    <p:cSldViewPr snapToGrid="0">
      <p:cViewPr varScale="1">
        <p:scale>
          <a:sx n="70" d="100"/>
          <a:sy n="70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C4FD1-29B6-44D6-94A9-4F0123DAA32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B4BEC-9538-4E44-B535-7DFAE54E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4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5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7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2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>
                <a:solidFill>
                  <a:schemeClr val="accent5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685800" indent="-2286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143000" indent="-2286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6002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0574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>
                <a:solidFill>
                  <a:schemeClr val="accent5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>
            <a:lvl1pPr marL="2286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685800" indent="-2286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143000" indent="-2286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6002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0574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>
            <a:lvl1pPr marL="457200" indent="-4572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914400" indent="-4572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257300" indent="-3429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714500" indent="-3429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171700" indent="-3429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der#Pixel_shaders" TargetMode="External"/><Relationship Id="rId2" Type="http://schemas.openxmlformats.org/officeDocument/2006/relationships/hyperlink" Target="https://en.wikipedia.org/wiki/Shader#Vertex_sha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3FF27D-8B09-48BD-AD91-03332713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3" y="1421725"/>
            <a:ext cx="9501682" cy="2420833"/>
          </a:xfrm>
        </p:spPr>
        <p:txBody>
          <a:bodyPr>
            <a:noAutofit/>
          </a:bodyPr>
          <a:lstStyle/>
          <a:p>
            <a:r>
              <a:rPr lang="en-US" sz="4800" i="1" cap="none" dirty="0"/>
              <a:t>Week 9: Introduction to VFX</a:t>
            </a:r>
            <a:br>
              <a:rPr lang="en-US" sz="4800" cap="none" dirty="0"/>
            </a:br>
            <a:r>
              <a:rPr lang="en-US" sz="4800" b="1" cap="none" dirty="0"/>
              <a:t>Part 2: Shaders and Materials</a:t>
            </a:r>
            <a:endParaRPr lang="en-US" sz="4800" b="1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0430B-4FE9-4859-9646-EE0A433F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1" y="3842558"/>
            <a:ext cx="8234859" cy="14051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35815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CEB3-9697-4007-8B3E-F763C17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>
                <a:solidFill>
                  <a:schemeClr val="accent5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D0A9-9315-40B7-8759-E092A579BF5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t"/>
          <a:lstStyle/>
          <a:p>
            <a:pPr lvl="0"/>
            <a:r>
              <a:rPr lang="en-US" sz="2799" b="1" dirty="0">
                <a:solidFill>
                  <a:schemeClr val="accent5"/>
                </a:solidFill>
              </a:rPr>
              <a:t>Define</a:t>
            </a:r>
            <a:r>
              <a:rPr lang="en-US" sz="2799" b="1" dirty="0">
                <a:solidFill>
                  <a:schemeClr val="accent4"/>
                </a:solidFill>
              </a:rPr>
              <a:t> </a:t>
            </a:r>
            <a:r>
              <a:rPr lang="en-US" sz="2799" dirty="0"/>
              <a:t>the function of a shader</a:t>
            </a:r>
          </a:p>
          <a:p>
            <a:pPr lvl="0"/>
            <a:r>
              <a:rPr lang="en-US" sz="2799" b="1" dirty="0">
                <a:solidFill>
                  <a:schemeClr val="accent5"/>
                </a:solidFill>
              </a:rPr>
              <a:t>Understand</a:t>
            </a:r>
            <a:r>
              <a:rPr lang="en-US" sz="2799" dirty="0"/>
              <a:t> </a:t>
            </a:r>
            <a:r>
              <a:rPr lang="en-GB" sz="2799" dirty="0"/>
              <a:t>how the graphics pipeline is implemented in UE4</a:t>
            </a:r>
            <a:endParaRPr lang="en-US" sz="2199" dirty="0"/>
          </a:p>
          <a:p>
            <a:pPr marL="0" lvl="0" indent="0">
              <a:buNone/>
            </a:pPr>
            <a:endParaRPr lang="en-US" sz="2799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0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493B-7A13-4884-9F04-EC61633D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Programmable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FD7B-5AC5-47B1-8C10-20340799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5"/>
                </a:solidFill>
              </a:rPr>
              <a:t>programmable units </a:t>
            </a:r>
            <a:r>
              <a:rPr lang="en-GB" dirty="0"/>
              <a:t>of the pipeline include:</a:t>
            </a:r>
          </a:p>
          <a:p>
            <a:pPr lvl="1"/>
            <a:r>
              <a:rPr lang="en-GB" dirty="0"/>
              <a:t>Vertex Processor</a:t>
            </a:r>
          </a:p>
          <a:p>
            <a:pPr lvl="1"/>
            <a:r>
              <a:rPr lang="en-GB" dirty="0"/>
              <a:t>Tessellation Control</a:t>
            </a:r>
          </a:p>
          <a:p>
            <a:pPr lvl="1"/>
            <a:r>
              <a:rPr lang="en-GB" dirty="0"/>
              <a:t>Tessellation Evaluation</a:t>
            </a:r>
          </a:p>
          <a:p>
            <a:pPr lvl="1"/>
            <a:r>
              <a:rPr lang="en-GB" dirty="0"/>
              <a:t>Geometry Processor</a:t>
            </a:r>
          </a:p>
          <a:p>
            <a:pPr lvl="1"/>
            <a:r>
              <a:rPr lang="en-GB" dirty="0"/>
              <a:t>Fragment Processor</a:t>
            </a:r>
          </a:p>
          <a:p>
            <a:r>
              <a:rPr lang="en-GB" dirty="0"/>
              <a:t>Programs for these units are called </a:t>
            </a:r>
            <a:r>
              <a:rPr lang="en-GB" dirty="0">
                <a:solidFill>
                  <a:schemeClr val="accent5"/>
                </a:solidFill>
              </a:rPr>
              <a:t>shaders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A1CCD2-6712-4DB2-B7F4-C091E8AA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8100" y="2607128"/>
            <a:ext cx="620486" cy="1643744"/>
            <a:chOff x="3848100" y="2607128"/>
            <a:chExt cx="620486" cy="1643744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95C31698-40D7-42C1-9442-41FBE0684A1F}"/>
                </a:ext>
              </a:extLst>
            </p:cNvPr>
            <p:cNvSpPr/>
            <p:nvPr/>
          </p:nvSpPr>
          <p:spPr>
            <a:xfrm>
              <a:off x="3848100" y="2607128"/>
              <a:ext cx="620486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D9111640-5F0F-48C8-9938-468F6DA383CE}"/>
                </a:ext>
              </a:extLst>
            </p:cNvPr>
            <p:cNvSpPr/>
            <p:nvPr/>
          </p:nvSpPr>
          <p:spPr>
            <a:xfrm>
              <a:off x="3848100" y="4022272"/>
              <a:ext cx="620486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66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4454-19F3-4CAE-ACE1-EF217E3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and Fragment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4B00-5623-4E35-A5F3-E417477B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Required for any </a:t>
            </a:r>
            <a:r>
              <a:rPr lang="en-GB" dirty="0">
                <a:solidFill>
                  <a:schemeClr val="accent5"/>
                </a:solidFill>
              </a:rPr>
              <a:t>rendering</a:t>
            </a:r>
            <a:r>
              <a:rPr lang="en-GB" dirty="0"/>
              <a:t> to occur in D3D or OpenGL (other units are optional)</a:t>
            </a:r>
          </a:p>
          <a:p>
            <a:r>
              <a:rPr lang="en-GB" dirty="0">
                <a:solidFill>
                  <a:schemeClr val="accent5"/>
                </a:solidFill>
                <a:hlinkClick r:id="rId2"/>
              </a:rPr>
              <a:t>Vertex shader</a:t>
            </a:r>
            <a:r>
              <a:rPr lang="en-GB" dirty="0"/>
              <a:t>: responsible for </a:t>
            </a:r>
            <a:r>
              <a:rPr lang="en-GB" dirty="0">
                <a:solidFill>
                  <a:schemeClr val="accent5"/>
                </a:solidFill>
              </a:rPr>
              <a:t>geometric</a:t>
            </a:r>
            <a:r>
              <a:rPr lang="en-GB" dirty="0"/>
              <a:t> transformations, deformations, and projection</a:t>
            </a:r>
          </a:p>
          <a:p>
            <a:pPr lvl="1"/>
            <a:r>
              <a:rPr lang="en-GB" dirty="0"/>
              <a:t>Takes in exactly </a:t>
            </a:r>
            <a:r>
              <a:rPr lang="en-GB" dirty="0">
                <a:solidFill>
                  <a:schemeClr val="accent5"/>
                </a:solidFill>
              </a:rPr>
              <a:t>one vertex </a:t>
            </a:r>
            <a:r>
              <a:rPr lang="en-GB" dirty="0"/>
              <a:t>as input</a:t>
            </a:r>
          </a:p>
          <a:p>
            <a:pPr lvl="1"/>
            <a:r>
              <a:rPr lang="en-GB" dirty="0"/>
              <a:t>Outputs </a:t>
            </a:r>
            <a:r>
              <a:rPr lang="en-GB" dirty="0">
                <a:solidFill>
                  <a:schemeClr val="accent5"/>
                </a:solidFill>
              </a:rPr>
              <a:t>one vertex</a:t>
            </a:r>
          </a:p>
          <a:p>
            <a:pPr lvl="1"/>
            <a:r>
              <a:rPr lang="en-GB" dirty="0"/>
              <a:t>Typical operations include </a:t>
            </a:r>
            <a:r>
              <a:rPr lang="en-GB" dirty="0">
                <a:solidFill>
                  <a:schemeClr val="accent5"/>
                </a:solidFill>
              </a:rPr>
              <a:t>transformations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animation</a:t>
            </a:r>
            <a:endParaRPr lang="en-GB" dirty="0"/>
          </a:p>
          <a:p>
            <a:r>
              <a:rPr lang="en-GB" dirty="0">
                <a:solidFill>
                  <a:schemeClr val="accent5"/>
                </a:solidFill>
                <a:hlinkClick r:id="rId3"/>
              </a:rPr>
              <a:t>Fragment shader</a:t>
            </a:r>
            <a:r>
              <a:rPr lang="en-GB" dirty="0"/>
              <a:t>: responsible for the visual </a:t>
            </a:r>
            <a:r>
              <a:rPr lang="en-GB" dirty="0">
                <a:solidFill>
                  <a:schemeClr val="accent5"/>
                </a:solidFill>
              </a:rPr>
              <a:t>appearance</a:t>
            </a:r>
            <a:r>
              <a:rPr lang="en-GB" dirty="0"/>
              <a:t> of the surface</a:t>
            </a:r>
          </a:p>
          <a:p>
            <a:pPr lvl="1"/>
            <a:r>
              <a:rPr lang="en-GB" dirty="0"/>
              <a:t>Takes in a </a:t>
            </a:r>
            <a:r>
              <a:rPr lang="en-GB" dirty="0">
                <a:solidFill>
                  <a:schemeClr val="accent5"/>
                </a:solidFill>
              </a:rPr>
              <a:t>pixel fragment </a:t>
            </a:r>
            <a:r>
              <a:rPr lang="en-GB" dirty="0"/>
              <a:t>(see rasterization)</a:t>
            </a:r>
          </a:p>
          <a:p>
            <a:pPr lvl="1"/>
            <a:r>
              <a:rPr lang="en-GB" dirty="0"/>
              <a:t>Outputs </a:t>
            </a:r>
            <a:r>
              <a:rPr lang="en-GB" dirty="0">
                <a:solidFill>
                  <a:schemeClr val="accent5"/>
                </a:solidFill>
              </a:rPr>
              <a:t>colour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depth</a:t>
            </a:r>
            <a:r>
              <a:rPr lang="en-GB" dirty="0"/>
              <a:t> values</a:t>
            </a:r>
          </a:p>
          <a:p>
            <a:pPr lvl="1"/>
            <a:r>
              <a:rPr lang="en-GB" dirty="0"/>
              <a:t>Typically used for </a:t>
            </a:r>
            <a:r>
              <a:rPr lang="en-GB" dirty="0">
                <a:solidFill>
                  <a:schemeClr val="accent5"/>
                </a:solidFill>
              </a:rPr>
              <a:t>shading calculations </a:t>
            </a:r>
            <a:r>
              <a:rPr lang="en-GB" dirty="0"/>
              <a:t>and </a:t>
            </a:r>
            <a:r>
              <a:rPr lang="en-GB" dirty="0">
                <a:solidFill>
                  <a:schemeClr val="accent5"/>
                </a:solidFill>
              </a:rPr>
              <a:t>texturing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1921C6-3115-46FC-A825-73AD6506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8571" y="5480979"/>
            <a:ext cx="1676400" cy="612648"/>
          </a:xfrm>
          <a:prstGeom prst="wedgeRectCallout">
            <a:avLst>
              <a:gd name="adj1" fmla="val -116829"/>
              <a:gd name="adj2" fmla="val -7253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Nova" panose="020B0504020202020204" pitchFamily="34" charset="0"/>
              </a:rPr>
              <a:t>AKA Pixel Shader</a:t>
            </a:r>
          </a:p>
        </p:txBody>
      </p:sp>
    </p:spTree>
    <p:extLst>
      <p:ext uri="{BB962C8B-B14F-4D97-AF65-F5344CB8AC3E}">
        <p14:creationId xmlns:p14="http://schemas.microsoft.com/office/powerpoint/2010/main" val="240505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225-2D82-405E-BD62-E3ED2BCD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Shaders and Game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A174-1F5D-426A-9412-4530A95F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game engines abstract shaders into </a:t>
            </a:r>
            <a:r>
              <a:rPr lang="en-GB" dirty="0">
                <a:solidFill>
                  <a:schemeClr val="accent5"/>
                </a:solidFill>
              </a:rPr>
              <a:t>Materials</a:t>
            </a:r>
          </a:p>
          <a:p>
            <a:r>
              <a:rPr lang="en-GB" dirty="0"/>
              <a:t>These materials encapsulate a </a:t>
            </a:r>
            <a:r>
              <a:rPr lang="en-GB" dirty="0">
                <a:solidFill>
                  <a:schemeClr val="accent5"/>
                </a:solidFill>
              </a:rPr>
              <a:t>series of shaders</a:t>
            </a:r>
            <a:r>
              <a:rPr lang="en-GB" dirty="0"/>
              <a:t> and any other rendering states required to draw the effect</a:t>
            </a:r>
          </a:p>
          <a:p>
            <a:r>
              <a:rPr lang="en-GB" dirty="0"/>
              <a:t>These systems allow </a:t>
            </a:r>
            <a:r>
              <a:rPr lang="en-GB" dirty="0">
                <a:solidFill>
                  <a:schemeClr val="accent5"/>
                </a:solidFill>
              </a:rPr>
              <a:t>greater control </a:t>
            </a:r>
            <a:r>
              <a:rPr lang="en-GB" dirty="0"/>
              <a:t>for performance</a:t>
            </a:r>
          </a:p>
          <a:p>
            <a:r>
              <a:rPr lang="en-GB" dirty="0"/>
              <a:t>In addition, materials </a:t>
            </a:r>
            <a:r>
              <a:rPr lang="en-GB"/>
              <a:t>fit into </a:t>
            </a:r>
            <a:r>
              <a:rPr lang="en-GB" dirty="0"/>
              <a:t>an artist’s </a:t>
            </a:r>
            <a:r>
              <a:rPr lang="en-GB" dirty="0">
                <a:solidFill>
                  <a:schemeClr val="accent5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63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409F-0C2B-4105-A0D4-E4242E93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Material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9D5-5934-4C82-A608-061BA375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system uses a </a:t>
            </a:r>
            <a:r>
              <a:rPr lang="en-GB" dirty="0">
                <a:solidFill>
                  <a:schemeClr val="accent5"/>
                </a:solidFill>
              </a:rPr>
              <a:t>visual programming language </a:t>
            </a:r>
            <a:r>
              <a:rPr lang="en-GB" dirty="0"/>
              <a:t>to control the look of an object in the scene</a:t>
            </a:r>
          </a:p>
          <a:p>
            <a:r>
              <a:rPr lang="en-GB" dirty="0"/>
              <a:t>It consists of </a:t>
            </a:r>
            <a:r>
              <a:rPr lang="en-GB" dirty="0">
                <a:solidFill>
                  <a:schemeClr val="accent5"/>
                </a:solidFill>
              </a:rPr>
              <a:t>nodes</a:t>
            </a:r>
            <a:r>
              <a:rPr lang="en-GB" dirty="0"/>
              <a:t> called </a:t>
            </a:r>
            <a:r>
              <a:rPr lang="en-GB" dirty="0">
                <a:solidFill>
                  <a:schemeClr val="accent5"/>
                </a:solidFill>
              </a:rPr>
              <a:t>Material Expressions</a:t>
            </a:r>
          </a:p>
          <a:p>
            <a:r>
              <a:rPr lang="en-GB" dirty="0"/>
              <a:t>These nodes are simply bits of shader code designed to perform a </a:t>
            </a:r>
            <a:r>
              <a:rPr lang="en-GB" dirty="0">
                <a:solidFill>
                  <a:schemeClr val="accent5"/>
                </a:solidFill>
              </a:rPr>
              <a:t>single task</a:t>
            </a:r>
            <a:r>
              <a:rPr lang="en-GB" dirty="0"/>
              <a:t>, e.g.</a:t>
            </a:r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Texture Sample (also know as a look-up)</a:t>
            </a:r>
          </a:p>
          <a:p>
            <a:pPr lvl="1"/>
            <a:r>
              <a:rPr lang="en-GB" dirty="0"/>
              <a:t>Blends</a:t>
            </a:r>
          </a:p>
          <a:p>
            <a:r>
              <a:rPr lang="en-GB" dirty="0"/>
              <a:t>This allows you to build up a complex effect by </a:t>
            </a:r>
            <a:r>
              <a:rPr lang="en-GB" dirty="0">
                <a:solidFill>
                  <a:schemeClr val="accent5"/>
                </a:solidFill>
              </a:rPr>
              <a:t>chaining</a:t>
            </a:r>
            <a:r>
              <a:rPr lang="en-GB" dirty="0"/>
              <a:t> nodes together</a:t>
            </a:r>
          </a:p>
        </p:txBody>
      </p:sp>
    </p:spTree>
    <p:extLst>
      <p:ext uri="{BB962C8B-B14F-4D97-AF65-F5344CB8AC3E}">
        <p14:creationId xmlns:p14="http://schemas.microsoft.com/office/powerpoint/2010/main" val="37299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B7BC-FCA4-4527-BE42-F5A6B666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Material Node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FBDE1-1FE8-420F-A05A-16E2B7291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558256"/>
            <a:ext cx="8953500" cy="3295650"/>
          </a:xfrm>
        </p:spPr>
      </p:pic>
    </p:spTree>
    <p:extLst>
      <p:ext uri="{BB962C8B-B14F-4D97-AF65-F5344CB8AC3E}">
        <p14:creationId xmlns:p14="http://schemas.microsoft.com/office/powerpoint/2010/main" val="6005403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Custom 3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372</TotalTime>
  <Words>268</Words>
  <Application>Microsoft Office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Century Gothic</vt:lpstr>
      <vt:lpstr>Wingdings</vt:lpstr>
      <vt:lpstr>Vapor Trail</vt:lpstr>
      <vt:lpstr>Week 9: Introduction to VFX Part 2: Shaders and Materials</vt:lpstr>
      <vt:lpstr>Objectives</vt:lpstr>
      <vt:lpstr>Programmable Units</vt:lpstr>
      <vt:lpstr>Vertex and Fragment Shaders</vt:lpstr>
      <vt:lpstr>Shaders and Game Engines</vt:lpstr>
      <vt:lpstr>UE4 Material System</vt:lpstr>
      <vt:lpstr>UE4 Material Node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COMP270 Week 9 Part 2</dc:title>
  <dc:creator>Bergel, Kate</dc:creator>
  <cp:lastModifiedBy>Bergel, Kate</cp:lastModifiedBy>
  <cp:revision>19</cp:revision>
  <dcterms:created xsi:type="dcterms:W3CDTF">2020-11-06T16:38:29Z</dcterms:created>
  <dcterms:modified xsi:type="dcterms:W3CDTF">2020-11-08T14:11:12Z</dcterms:modified>
</cp:coreProperties>
</file>