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  <a:srgbClr val="F9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7973" autoAdjust="0"/>
  </p:normalViewPr>
  <p:slideViewPr>
    <p:cSldViewPr snapToGrid="0">
      <p:cViewPr varScale="1">
        <p:scale>
          <a:sx n="69" d="100"/>
          <a:sy n="69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C4FD1-29B6-44D6-94A9-4F0123DAA32C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B4BEC-9538-4E44-B535-7DFAE54E6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4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5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8481-FA28-4FA6-B042-ACE270DC45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7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7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9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3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4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B4BEC-9538-4E44-B535-7DFAE54E6C3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>
                <a:solidFill>
                  <a:schemeClr val="accent5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685800" indent="-2286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143000" indent="-2286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6002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0574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>
                <a:solidFill>
                  <a:schemeClr val="accent5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>
            <a:lvl1pPr marL="2286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685800" indent="-2286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143000" indent="-2286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6002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057400" indent="-2286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>
            <a:lvl1pPr marL="457200" indent="-4572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1pPr>
            <a:lvl2pPr marL="914400" indent="-457200">
              <a:buClr>
                <a:schemeClr val="accent6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>
                <a:latin typeface="Arial Nova" panose="020B0504020202020204" pitchFamily="34" charset="0"/>
              </a:defRPr>
            </a:lvl2pPr>
            <a:lvl3pPr marL="1257300" indent="-342900">
              <a:buClr>
                <a:schemeClr val="accent6">
                  <a:lumMod val="20000"/>
                  <a:lumOff val="80000"/>
                </a:schemeClr>
              </a:buClr>
              <a:buFont typeface="Arial Nova" panose="020B0504020202020204" pitchFamily="34" charset="0"/>
              <a:buChar char="–"/>
              <a:defRPr>
                <a:latin typeface="Arial Nova" panose="020B0504020202020204" pitchFamily="34" charset="0"/>
              </a:defRPr>
            </a:lvl3pPr>
            <a:lvl4pPr marL="1714500" indent="-3429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4pPr>
            <a:lvl5pPr marL="2171700" indent="-342900">
              <a:buClr>
                <a:schemeClr val="accent6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ofof.blog/2018/09/24/vertex-and-index-buff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asutra.com/blogs/JayelindaSuridge/20130903/199457/Modelling_by_numbers_Part_One_A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en-US/BlueprintAPI/Components/ProceduralMesh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cs.unity3d.com/ScriptReference/Mesh.html" TargetMode="External"/><Relationship Id="rId4" Type="http://schemas.openxmlformats.org/officeDocument/2006/relationships/hyperlink" Target="http://wlosok.cz/procedural-mesh-in-ue4-1-triang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NormalVecto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en.wikipedia.org/wiki/Vertex_buffer_object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3FF27D-8B09-48BD-AD91-03332713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3" y="1421725"/>
            <a:ext cx="9501682" cy="2420833"/>
          </a:xfrm>
        </p:spPr>
        <p:txBody>
          <a:bodyPr>
            <a:noAutofit/>
          </a:bodyPr>
          <a:lstStyle/>
          <a:p>
            <a:r>
              <a:rPr lang="en-US" sz="4800" i="1" cap="none" dirty="0"/>
              <a:t>Week 9: Introduction to VFX</a:t>
            </a:r>
            <a:br>
              <a:rPr lang="en-US" sz="4800" cap="none" dirty="0"/>
            </a:br>
            <a:r>
              <a:rPr lang="en-US" sz="4800" b="1" cap="none" dirty="0"/>
              <a:t>Part 3: Geometry Meshes</a:t>
            </a:r>
            <a:endParaRPr lang="en-US" sz="4800" b="1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0430B-4FE9-4859-9646-EE0A433F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1" y="3842558"/>
            <a:ext cx="8234859" cy="14051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35815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CC65-D41B-4ED5-AEEA-62FC305C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77BE-4FC4-4EEE-9BB5-23133F46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indices are stored in an </a:t>
            </a:r>
            <a:r>
              <a:rPr lang="en-GB" dirty="0">
                <a:hlinkClick r:id="rId3"/>
              </a:rPr>
              <a:t>Index Buffer</a:t>
            </a:r>
            <a:r>
              <a:rPr lang="en-GB" dirty="0"/>
              <a:t> (Direct3D) or Element Buffer (OpenGL)</a:t>
            </a:r>
          </a:p>
          <a:p>
            <a:r>
              <a:rPr lang="en-GB" dirty="0"/>
              <a:t>In OpenGL and Direct3D, we fill these up and tell the pipeline which buffer to use</a:t>
            </a:r>
          </a:p>
          <a:p>
            <a:r>
              <a:rPr lang="en-GB" dirty="0"/>
              <a:t>In UE4 and Unity, these buffers are usually hidden away from us</a:t>
            </a:r>
          </a:p>
          <a:p>
            <a:pPr lvl="1"/>
            <a:r>
              <a:rPr lang="en-GB" dirty="0"/>
              <a:t>We typically use higher level classes such as C# Mesh and UE4 Procedural Mesh to add in our own indices</a:t>
            </a:r>
          </a:p>
        </p:txBody>
      </p:sp>
    </p:spTree>
    <p:extLst>
      <p:ext uri="{BB962C8B-B14F-4D97-AF65-F5344CB8AC3E}">
        <p14:creationId xmlns:p14="http://schemas.microsoft.com/office/powerpoint/2010/main" val="10952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98C7-53EF-41BE-9E45-CC2FD08E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9748-7FE3-4A80-AAC9-23D123FE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Variety</a:t>
            </a:r>
            <a:r>
              <a:rPr lang="en-GB" dirty="0"/>
              <a:t>: possible to incorporate random variations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Scalability</a:t>
            </a:r>
            <a:r>
              <a:rPr lang="en-GB" dirty="0"/>
              <a:t>: choose the appropriate level of detail (number of vertices)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Convenience</a:t>
            </a:r>
            <a:r>
              <a:rPr lang="en-GB" dirty="0"/>
              <a:t>: allows developers to create geometry, to produce an </a:t>
            </a:r>
            <a:r>
              <a:rPr lang="en-GB" dirty="0">
                <a:solidFill>
                  <a:schemeClr val="accent5"/>
                </a:solidFill>
              </a:rPr>
              <a:t>effect</a:t>
            </a:r>
            <a:r>
              <a:rPr lang="en-GB" dirty="0"/>
              <a:t> or perhaps for visual debugging</a:t>
            </a:r>
          </a:p>
          <a:p>
            <a:r>
              <a:rPr lang="en-GB" dirty="0"/>
              <a:t>How?</a:t>
            </a:r>
          </a:p>
          <a:p>
            <a:pPr lvl="1"/>
            <a:r>
              <a:rPr lang="en-GB" dirty="0"/>
              <a:t>Calculate the vertex positions (and other data) to store in the </a:t>
            </a:r>
            <a:r>
              <a:rPr lang="en-GB" dirty="0">
                <a:solidFill>
                  <a:schemeClr val="accent5"/>
                </a:solidFill>
              </a:rPr>
              <a:t>vertex buffer</a:t>
            </a:r>
          </a:p>
          <a:p>
            <a:pPr lvl="1"/>
            <a:r>
              <a:rPr lang="en-GB" dirty="0"/>
              <a:t>Identify with the relevant triangles in the </a:t>
            </a:r>
            <a:r>
              <a:rPr lang="en-GB" dirty="0">
                <a:solidFill>
                  <a:schemeClr val="accent5"/>
                </a:solidFill>
              </a:rPr>
              <a:t>index buffer</a:t>
            </a:r>
          </a:p>
          <a:p>
            <a:pPr lvl="1"/>
            <a:r>
              <a:rPr lang="en-GB" dirty="0"/>
              <a:t>Start with a basic shape and </a:t>
            </a:r>
            <a:r>
              <a:rPr lang="en-GB" dirty="0">
                <a:hlinkClick r:id="rId3"/>
              </a:rPr>
              <a:t>modify</a:t>
            </a:r>
            <a:r>
              <a:rPr lang="en-GB" dirty="0"/>
              <a:t> it…</a:t>
            </a:r>
          </a:p>
        </p:txBody>
      </p:sp>
    </p:spTree>
    <p:extLst>
      <p:ext uri="{BB962C8B-B14F-4D97-AF65-F5344CB8AC3E}">
        <p14:creationId xmlns:p14="http://schemas.microsoft.com/office/powerpoint/2010/main" val="22116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CEB3-9697-4007-8B3E-F763C17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dirty="0">
                <a:solidFill>
                  <a:schemeClr val="accent5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D0A9-9315-40B7-8759-E092A579BF5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t"/>
          <a:lstStyle/>
          <a:p>
            <a:pPr lvl="0"/>
            <a:r>
              <a:rPr lang="en-US" sz="2799" b="1" dirty="0">
                <a:solidFill>
                  <a:schemeClr val="accent5"/>
                </a:solidFill>
              </a:rPr>
              <a:t>Understand</a:t>
            </a:r>
            <a:r>
              <a:rPr lang="en-US" sz="2799" b="1" dirty="0">
                <a:solidFill>
                  <a:schemeClr val="accent4"/>
                </a:solidFill>
              </a:rPr>
              <a:t> </a:t>
            </a:r>
            <a:r>
              <a:rPr lang="en-US" sz="2799" dirty="0"/>
              <a:t>how a mesh is represented in memory</a:t>
            </a:r>
          </a:p>
          <a:p>
            <a:pPr lvl="0"/>
            <a:r>
              <a:rPr lang="en-US" sz="2799" b="1" dirty="0">
                <a:solidFill>
                  <a:schemeClr val="accent5"/>
                </a:solidFill>
              </a:rPr>
              <a:t>Implement</a:t>
            </a:r>
            <a:r>
              <a:rPr lang="en-US" sz="2799" dirty="0"/>
              <a:t> </a:t>
            </a:r>
            <a:r>
              <a:rPr lang="en-GB" sz="2799" dirty="0"/>
              <a:t>custom meshes in UE4 or Unity</a:t>
            </a:r>
            <a:endParaRPr lang="en-US" sz="2199" dirty="0"/>
          </a:p>
          <a:p>
            <a:pPr marL="0" lvl="0" indent="0">
              <a:buNone/>
            </a:pPr>
            <a:endParaRPr lang="en-US" sz="2799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0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022B-6235-4702-9D93-9D1FE4E0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45C2-C6CC-422B-9AC4-0458F74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important points in 3D graphics is that we are </a:t>
            </a:r>
            <a:r>
              <a:rPr lang="en-GB" dirty="0">
                <a:solidFill>
                  <a:schemeClr val="accent5"/>
                </a:solidFill>
              </a:rPr>
              <a:t>manipulating data </a:t>
            </a:r>
            <a:r>
              <a:rPr lang="en-GB" dirty="0"/>
              <a:t>on the </a:t>
            </a:r>
            <a:r>
              <a:rPr lang="en-GB" dirty="0">
                <a:solidFill>
                  <a:schemeClr val="accent5"/>
                </a:solidFill>
              </a:rPr>
              <a:t>GPU</a:t>
            </a:r>
          </a:p>
          <a:p>
            <a:r>
              <a:rPr lang="en-GB" dirty="0"/>
              <a:t>This means we need to understand how to </a:t>
            </a:r>
            <a:r>
              <a:rPr lang="en-GB" dirty="0">
                <a:solidFill>
                  <a:schemeClr val="accent5"/>
                </a:solidFill>
              </a:rPr>
              <a:t>package</a:t>
            </a:r>
            <a:r>
              <a:rPr lang="en-GB" dirty="0"/>
              <a:t> that data on the application side:</a:t>
            </a:r>
          </a:p>
          <a:p>
            <a:pPr lvl="1"/>
            <a:r>
              <a:rPr lang="en-GB" dirty="0"/>
              <a:t>How this data is </a:t>
            </a:r>
            <a:r>
              <a:rPr lang="en-GB" dirty="0">
                <a:solidFill>
                  <a:schemeClr val="accent5"/>
                </a:solidFill>
              </a:rPr>
              <a:t>represented in memory</a:t>
            </a:r>
          </a:p>
          <a:p>
            <a:pPr lvl="1"/>
            <a:r>
              <a:rPr lang="en-GB" dirty="0"/>
              <a:t>How to </a:t>
            </a:r>
            <a:r>
              <a:rPr lang="en-GB" dirty="0">
                <a:solidFill>
                  <a:schemeClr val="accent5"/>
                </a:solidFill>
              </a:rPr>
              <a:t>operate</a:t>
            </a:r>
            <a:r>
              <a:rPr lang="en-GB" dirty="0"/>
              <a:t> on the data in shaders to achieve certain effects</a:t>
            </a:r>
          </a:p>
        </p:txBody>
      </p:sp>
    </p:spTree>
    <p:extLst>
      <p:ext uri="{BB962C8B-B14F-4D97-AF65-F5344CB8AC3E}">
        <p14:creationId xmlns:p14="http://schemas.microsoft.com/office/powerpoint/2010/main" val="2309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3D48-0F01-415C-9CD8-51505C41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FD9BE-D59E-4147-964A-204BC2162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mesh is a collection of </a:t>
                </a:r>
                <a:r>
                  <a:rPr lang="en-GB" dirty="0">
                    <a:solidFill>
                      <a:schemeClr val="accent5"/>
                    </a:solidFill>
                  </a:rPr>
                  <a:t>vertices</a:t>
                </a:r>
                <a:r>
                  <a:rPr lang="en-GB" dirty="0"/>
                  <a:t> which define polygons on the surface of an object</a:t>
                </a:r>
              </a:p>
              <a:p>
                <a:pPr lvl="1"/>
                <a:r>
                  <a:rPr lang="en-GB" dirty="0"/>
                  <a:t>Each vertex contains the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coordinates of its </a:t>
                </a:r>
                <a:r>
                  <a:rPr lang="en-GB" dirty="0">
                    <a:solidFill>
                      <a:schemeClr val="accent5"/>
                    </a:solidFill>
                  </a:rPr>
                  <a:t>position</a:t>
                </a:r>
                <a:r>
                  <a:rPr lang="en-GB" dirty="0"/>
                  <a:t> in </a:t>
                </a:r>
                <a:r>
                  <a:rPr lang="en-GB" dirty="0">
                    <a:solidFill>
                      <a:schemeClr val="accent5"/>
                    </a:solidFill>
                  </a:rPr>
                  <a:t>local space </a:t>
                </a:r>
                <a:r>
                  <a:rPr lang="en-GB" dirty="0"/>
                  <a:t>– which is required for the shader to run</a:t>
                </a:r>
              </a:p>
              <a:p>
                <a:pPr lvl="1"/>
                <a:r>
                  <a:rPr lang="en-GB" dirty="0"/>
                  <a:t>May contain other data</a:t>
                </a:r>
              </a:p>
              <a:p>
                <a:r>
                  <a:rPr lang="en-GB" dirty="0"/>
                  <a:t>Usually created by an artist in applications such as Maya, and then </a:t>
                </a:r>
                <a:r>
                  <a:rPr lang="en-GB" dirty="0">
                    <a:solidFill>
                      <a:schemeClr val="accent5"/>
                    </a:solidFill>
                  </a:rPr>
                  <a:t>exported</a:t>
                </a:r>
                <a:r>
                  <a:rPr lang="en-GB" dirty="0"/>
                  <a:t> in a file format such as FBX</a:t>
                </a:r>
              </a:p>
              <a:p>
                <a:r>
                  <a:rPr lang="en-GB" dirty="0"/>
                  <a:t>We can also create </a:t>
                </a:r>
                <a:r>
                  <a:rPr lang="en-GB" dirty="0">
                    <a:solidFill>
                      <a:schemeClr val="accent5"/>
                    </a:solidFill>
                  </a:rPr>
                  <a:t>custom meshes </a:t>
                </a:r>
                <a:r>
                  <a:rPr lang="en-GB" dirty="0"/>
                  <a:t>in code e.g.</a:t>
                </a:r>
              </a:p>
              <a:p>
                <a:pPr lvl="1"/>
                <a:r>
                  <a:rPr lang="en-GB" dirty="0"/>
                  <a:t>Procedural Mesh in UE4 (via </a:t>
                </a:r>
                <a:r>
                  <a:rPr lang="en-GB" dirty="0">
                    <a:hlinkClick r:id="rId3"/>
                  </a:rPr>
                  <a:t>Blueprints</a:t>
                </a:r>
                <a:r>
                  <a:rPr lang="en-GB" dirty="0"/>
                  <a:t> or in </a:t>
                </a:r>
                <a:r>
                  <a:rPr lang="en-GB" dirty="0">
                    <a:hlinkClick r:id="rId4"/>
                  </a:rPr>
                  <a:t>C++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>
                    <a:hlinkClick r:id="rId5"/>
                  </a:rPr>
                  <a:t>Mesh Class</a:t>
                </a:r>
                <a:r>
                  <a:rPr lang="en-GB" dirty="0"/>
                  <a:t> in Unity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FD9BE-D59E-4147-964A-204BC2162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620" t="-1970" r="-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367A8F-68A7-4166-A638-C733D5BD3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0967" y="5527167"/>
            <a:ext cx="1709057" cy="738815"/>
          </a:xfrm>
          <a:prstGeom prst="wedgeRectCallout">
            <a:avLst>
              <a:gd name="adj1" fmla="val -65597"/>
              <a:gd name="adj2" fmla="val -9739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Nova" panose="020B0504020202020204" pitchFamily="34" charset="0"/>
              </a:rPr>
              <a:t>Procedural generation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EC6861-A2A7-41C8-A478-5B3128D5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80600" y="3910355"/>
            <a:ext cx="3137917" cy="2822342"/>
            <a:chOff x="8792608" y="3429000"/>
            <a:chExt cx="3137917" cy="28223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208095-F2EB-4337-B46C-FA39E747B2D7}"/>
                </a:ext>
              </a:extLst>
            </p:cNvPr>
            <p:cNvGrpSpPr/>
            <p:nvPr/>
          </p:nvGrpSpPr>
          <p:grpSpPr>
            <a:xfrm>
              <a:off x="8792608" y="4082036"/>
              <a:ext cx="2169306" cy="2169306"/>
              <a:chOff x="8792608" y="4082036"/>
              <a:chExt cx="2169306" cy="2169306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EBDD78A3-A46E-4295-B39C-9C4A5BEEF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14379" y="4103807"/>
                <a:ext cx="2114878" cy="2114878"/>
              </a:xfrm>
              <a:prstGeom prst="cub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Arial Nova" panose="020B0504020202020204" pitchFamily="34" charset="0"/>
                  </a:rPr>
                  <a:t>Face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AA573504-A66B-4F40-B52A-9970DBA9DEDB}"/>
                  </a:ext>
                </a:extLst>
              </p:cNvPr>
              <p:cNvSpPr/>
              <p:nvPr/>
            </p:nvSpPr>
            <p:spPr>
              <a:xfrm>
                <a:off x="8792608" y="4615544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43BA5B5D-0136-4E46-9C7E-808A0159DCD0}"/>
                  </a:ext>
                </a:extLst>
              </p:cNvPr>
              <p:cNvSpPr/>
              <p:nvPr/>
            </p:nvSpPr>
            <p:spPr>
              <a:xfrm>
                <a:off x="10360150" y="4604659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0B6DC2A4-F23A-4531-A7D3-7CA9F6669A8E}"/>
                  </a:ext>
                </a:extLst>
              </p:cNvPr>
              <p:cNvSpPr/>
              <p:nvPr/>
            </p:nvSpPr>
            <p:spPr>
              <a:xfrm>
                <a:off x="9315121" y="4082036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C0272750-D535-4923-AC68-EF996A285032}"/>
                  </a:ext>
                </a:extLst>
              </p:cNvPr>
              <p:cNvSpPr/>
              <p:nvPr/>
            </p:nvSpPr>
            <p:spPr>
              <a:xfrm>
                <a:off x="10896600" y="4082036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EA132F3-D35D-43FB-946C-D5F354F9B610}"/>
                  </a:ext>
                </a:extLst>
              </p:cNvPr>
              <p:cNvSpPr/>
              <p:nvPr/>
            </p:nvSpPr>
            <p:spPr>
              <a:xfrm>
                <a:off x="10896600" y="5660465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2C10FBDB-78AC-4BF5-A943-85F1C74FC1BF}"/>
                  </a:ext>
                </a:extLst>
              </p:cNvPr>
              <p:cNvSpPr/>
              <p:nvPr/>
            </p:nvSpPr>
            <p:spPr>
              <a:xfrm>
                <a:off x="10360149" y="6186028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51BA1AB0-E286-4B27-BCB8-E4F85A2EC003}"/>
                  </a:ext>
                </a:extLst>
              </p:cNvPr>
              <p:cNvSpPr/>
              <p:nvPr/>
            </p:nvSpPr>
            <p:spPr>
              <a:xfrm>
                <a:off x="8792608" y="6186028"/>
                <a:ext cx="65314" cy="65314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46E4D36-9CBE-454B-825E-1B52932B0EFE}"/>
                </a:ext>
              </a:extLst>
            </p:cNvPr>
            <p:cNvSpPr/>
            <p:nvPr/>
          </p:nvSpPr>
          <p:spPr>
            <a:xfrm>
              <a:off x="9380435" y="3777342"/>
              <a:ext cx="1483507" cy="631373"/>
            </a:xfrm>
            <a:prstGeom prst="arc">
              <a:avLst>
                <a:gd name="adj1" fmla="val 11123610"/>
                <a:gd name="adj2" fmla="val 21148552"/>
              </a:avLst>
            </a:prstGeom>
            <a:ln>
              <a:solidFill>
                <a:srgbClr val="FFFF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29B645-CF3D-4DC3-B517-A55511E4F6D5}"/>
                </a:ext>
              </a:extLst>
            </p:cNvPr>
            <p:cNvSpPr txBox="1"/>
            <p:nvPr/>
          </p:nvSpPr>
          <p:spPr>
            <a:xfrm>
              <a:off x="9614485" y="3429000"/>
              <a:ext cx="101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FF00"/>
                  </a:solidFill>
                  <a:latin typeface="Arial Nova" panose="020B0504020202020204" pitchFamily="34" charset="0"/>
                </a:rPr>
                <a:t>Vertices</a:t>
              </a: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5BDD766-86B3-4D61-8630-D3FAA8AF7676}"/>
                </a:ext>
              </a:extLst>
            </p:cNvPr>
            <p:cNvSpPr/>
            <p:nvPr/>
          </p:nvSpPr>
          <p:spPr>
            <a:xfrm>
              <a:off x="10733315" y="5027526"/>
              <a:ext cx="359230" cy="1039957"/>
            </a:xfrm>
            <a:prstGeom prst="arc">
              <a:avLst>
                <a:gd name="adj1" fmla="val 16619570"/>
                <a:gd name="adj2" fmla="val 6636105"/>
              </a:avLst>
            </a:prstGeom>
            <a:ln>
              <a:solidFill>
                <a:schemeClr val="accent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8C758B-3FB8-4CCB-8CD3-2BEB0DF4E991}"/>
                </a:ext>
              </a:extLst>
            </p:cNvPr>
            <p:cNvSpPr txBox="1"/>
            <p:nvPr/>
          </p:nvSpPr>
          <p:spPr>
            <a:xfrm>
              <a:off x="11114532" y="5547504"/>
              <a:ext cx="81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  <a:latin typeface="Arial Nova" panose="020B0504020202020204" pitchFamily="34" charset="0"/>
                </a:rPr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7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D699-7948-4DA2-9634-596FA326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 </a:t>
            </a:r>
            <a:r>
              <a:rPr lang="en-GB" dirty="0" err="1"/>
              <a:t>Normals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9A62D-EB8C-4179-AD42-12EE1214D7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</a:t>
                </a:r>
                <a:r>
                  <a:rPr lang="en-GB" dirty="0">
                    <a:hlinkClick r:id="rId3"/>
                  </a:rPr>
                  <a:t>normal</a:t>
                </a:r>
                <a:r>
                  <a:rPr lang="en-GB" dirty="0"/>
                  <a:t> to a surface is a </a:t>
                </a:r>
                <a:r>
                  <a:rPr lang="en-GB" dirty="0">
                    <a:solidFill>
                      <a:schemeClr val="accent5"/>
                    </a:solidFill>
                  </a:rPr>
                  <a:t>unit vector </a:t>
                </a:r>
                <a:r>
                  <a:rPr lang="en-GB" dirty="0"/>
                  <a:t>that is </a:t>
                </a:r>
                <a:r>
                  <a:rPr lang="en-GB" dirty="0">
                    <a:solidFill>
                      <a:schemeClr val="accent5"/>
                    </a:solidFill>
                  </a:rPr>
                  <a:t>perpendicular</a:t>
                </a:r>
                <a:r>
                  <a:rPr lang="en-GB" dirty="0"/>
                  <a:t> to the surface</a:t>
                </a:r>
              </a:p>
              <a:p>
                <a:r>
                  <a:rPr lang="en-GB" dirty="0"/>
                  <a:t>If we have two non-parallel vectors that are tangent to the surface, we can use the </a:t>
                </a:r>
                <a:r>
                  <a:rPr lang="en-GB" dirty="0">
                    <a:solidFill>
                      <a:schemeClr val="accent5"/>
                    </a:solidFill>
                  </a:rPr>
                  <a:t>cross product </a:t>
                </a:r>
                <a:r>
                  <a:rPr lang="en-GB" dirty="0"/>
                  <a:t>to find the normal</a:t>
                </a:r>
              </a:p>
              <a:p>
                <a:r>
                  <a:rPr lang="en-GB" dirty="0"/>
                  <a:t>For a </a:t>
                </a:r>
                <a:r>
                  <a:rPr lang="en-GB" dirty="0">
                    <a:solidFill>
                      <a:schemeClr val="accent5"/>
                    </a:solidFill>
                  </a:rPr>
                  <a:t>triangle</a:t>
                </a:r>
                <a:r>
                  <a:rPr lang="en-GB" dirty="0"/>
                  <a:t> with vertices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GB" dirty="0"/>
                  <a:t>, two such vectors are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So the normal is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9A62D-EB8C-4179-AD42-12EE1214D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257" t="-1970" r="-4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103D76-719B-4094-BB0D-48CC1A60B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36025" y="2250526"/>
            <a:ext cx="2670907" cy="20064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45F45-32A0-43A8-88C7-09F836B71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567" y="3537574"/>
            <a:ext cx="2588412" cy="250888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10947A5-3ACD-4872-B088-9F779F51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9800" y="4942115"/>
            <a:ext cx="1684465" cy="777768"/>
          </a:xfrm>
          <a:prstGeom prst="wedgeRectCallout">
            <a:avLst>
              <a:gd name="adj1" fmla="val -93137"/>
              <a:gd name="adj2" fmla="val -955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Nova" panose="020B0504020202020204" pitchFamily="34" charset="0"/>
              </a:rPr>
              <a:t>Order is important..</a:t>
            </a:r>
          </a:p>
        </p:txBody>
      </p:sp>
    </p:spTree>
    <p:extLst>
      <p:ext uri="{BB962C8B-B14F-4D97-AF65-F5344CB8AC3E}">
        <p14:creationId xmlns:p14="http://schemas.microsoft.com/office/powerpoint/2010/main" val="33228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E09F-887E-4CB2-93A5-1E6BDF54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 Coordinates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B80374-5356-4549-9CBB-F4E17525E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848593"/>
            <a:ext cx="5334000" cy="2714977"/>
          </a:xfr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EEE3932-1EC3-4D8B-87FE-C1BA750F2E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We use </a:t>
                </a:r>
                <a:r>
                  <a:rPr lang="en-GB" dirty="0">
                    <a:solidFill>
                      <a:schemeClr val="accent5"/>
                    </a:solidFill>
                  </a:rPr>
                  <a:t>UV coordinates </a:t>
                </a:r>
                <a:r>
                  <a:rPr lang="en-GB" dirty="0"/>
                  <a:t>to refer to points in a texture: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axis is </a:t>
                </a:r>
                <a:r>
                  <a:rPr lang="en-GB" dirty="0">
                    <a:solidFill>
                      <a:schemeClr val="accent5"/>
                    </a:solidFill>
                  </a:rPr>
                  <a:t>horizontal</a:t>
                </a:r>
                <a:r>
                  <a:rPr lang="en-GB" dirty="0"/>
                  <a:t> and ranges from 0 (left) to 1 (right)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axis is </a:t>
                </a:r>
                <a:r>
                  <a:rPr lang="en-GB" dirty="0">
                    <a:solidFill>
                      <a:schemeClr val="accent5"/>
                    </a:solidFill>
                  </a:rPr>
                  <a:t>vertical</a:t>
                </a:r>
                <a:r>
                  <a:rPr lang="en-GB" dirty="0"/>
                  <a:t> and ranges from 0 (bottom) to 1 (top)</a:t>
                </a:r>
              </a:p>
              <a:p>
                <a:r>
                  <a:rPr lang="en-GB" dirty="0"/>
                  <a:t>Each vertex is associated with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value, with the texture </a:t>
                </a:r>
                <a:r>
                  <a:rPr lang="en-GB" dirty="0">
                    <a:solidFill>
                      <a:schemeClr val="accent5"/>
                    </a:solidFill>
                  </a:rPr>
                  <a:t>interpolated</a:t>
                </a:r>
                <a:r>
                  <a:rPr lang="en-GB" dirty="0"/>
                  <a:t> in between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8EEE3932-1EC3-4D8B-87FE-C1BA750F2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57" t="-1970" r="-1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2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DA6BC6-22C1-40DA-9B11-C3B6A0F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Flexible Vertex Format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E89A454-3C25-4ACE-8810-4BBFDB71C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addition to the above vertex elements there can be other </a:t>
                </a:r>
                <a:r>
                  <a:rPr lang="en-GB" dirty="0">
                    <a:solidFill>
                      <a:schemeClr val="accent5"/>
                    </a:solidFill>
                  </a:rPr>
                  <a:t>attributes</a:t>
                </a:r>
                <a:r>
                  <a:rPr lang="en-GB" dirty="0"/>
                  <a:t>, e.g.</a:t>
                </a:r>
              </a:p>
              <a:p>
                <a:pPr lvl="1"/>
                <a:r>
                  <a:rPr lang="pt-BR" dirty="0"/>
                  <a:t>Vertex Colours – r, g, b, a</a:t>
                </a:r>
              </a:p>
              <a:p>
                <a:pPr lvl="1"/>
                <a:r>
                  <a:rPr lang="pt-BR" dirty="0"/>
                  <a:t>Vertex Tangent – tangent to the surface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en-GB" dirty="0"/>
                  <a:t>Blend Weights – index of a bone and a float weight for skinning</a:t>
                </a:r>
              </a:p>
              <a:p>
                <a:r>
                  <a:rPr lang="en-GB" dirty="0"/>
                  <a:t>There is nothing stopping you encoding </a:t>
                </a:r>
                <a:r>
                  <a:rPr lang="en-GB" dirty="0">
                    <a:solidFill>
                      <a:schemeClr val="accent5"/>
                    </a:solidFill>
                  </a:rPr>
                  <a:t>any information </a:t>
                </a:r>
                <a:r>
                  <a:rPr lang="en-GB" dirty="0"/>
                  <a:t>into these</a:t>
                </a:r>
              </a:p>
              <a:p>
                <a:pPr lvl="1"/>
                <a:r>
                  <a:rPr lang="en-GB" dirty="0"/>
                  <a:t>For example, you could use the vertex colours to hold target positions for animations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E89A454-3C25-4ACE-8810-4BBFDB71C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0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F9C2-0569-4369-9176-BD116BF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46F7-DEB5-4DB8-B1F2-733D401F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vertices are stored in a </a:t>
            </a:r>
            <a:r>
              <a:rPr lang="en-GB" dirty="0">
                <a:hlinkClick r:id="rId3"/>
              </a:rPr>
              <a:t>Vertex Buffer</a:t>
            </a:r>
            <a:endParaRPr lang="en-GB" dirty="0"/>
          </a:p>
          <a:p>
            <a:r>
              <a:rPr lang="en-GB" dirty="0"/>
              <a:t>In OpenGL and Direct3D, we fill these up and tell the pipeline which buffer to use</a:t>
            </a:r>
          </a:p>
          <a:p>
            <a:r>
              <a:rPr lang="en-GB" dirty="0"/>
              <a:t>In UE4 and Unity, these buffers are usually hidden away from us</a:t>
            </a:r>
          </a:p>
          <a:p>
            <a:pPr lvl="1"/>
            <a:r>
              <a:rPr lang="en-GB" dirty="0"/>
              <a:t>We typically use higher level classes such as C# Mesh and UE4 Procedural Mesh to add in our own geometry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83002D-90CD-4744-BE5A-39A21B4BD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1038"/>
              </p:ext>
            </p:extLst>
          </p:nvPr>
        </p:nvGraphicFramePr>
        <p:xfrm>
          <a:off x="1207008" y="5413248"/>
          <a:ext cx="977798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6443">
                  <a:extLst>
                    <a:ext uri="{9D8B030D-6E8A-4147-A177-3AD203B41FA5}">
                      <a16:colId xmlns:a16="http://schemas.microsoft.com/office/drawing/2014/main" val="1355080568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958772835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66204208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279289179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659430372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129944385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4132771019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723348650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2990450862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vertexA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vertexB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vertexC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vertexB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vertexD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vertexC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vertexD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vertexE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vertexC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32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826705B2-1517-4BDC-90F6-BF4C3596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7009" y="3662085"/>
            <a:ext cx="9777983" cy="2836301"/>
            <a:chOff x="1207009" y="3662085"/>
            <a:chExt cx="9777983" cy="28363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19887A-B412-421B-8F09-ECB325FFDDA1}"/>
                </a:ext>
              </a:extLst>
            </p:cNvPr>
            <p:cNvGrpSpPr/>
            <p:nvPr/>
          </p:nvGrpSpPr>
          <p:grpSpPr>
            <a:xfrm>
              <a:off x="1207009" y="5933267"/>
              <a:ext cx="9777983" cy="565119"/>
              <a:chOff x="1207009" y="5311475"/>
              <a:chExt cx="9777983" cy="565119"/>
            </a:xfrm>
          </p:grpSpPr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EDE1F8AF-2F0A-4BE4-A177-9450720ADD86}"/>
                  </a:ext>
                </a:extLst>
              </p:cNvPr>
              <p:cNvSpPr/>
              <p:nvPr/>
            </p:nvSpPr>
            <p:spPr>
              <a:xfrm rot="16200000">
                <a:off x="2709866" y="3808618"/>
                <a:ext cx="225169" cy="3230883"/>
              </a:xfrm>
              <a:prstGeom prst="leftBrace">
                <a:avLst>
                  <a:gd name="adj1" fmla="val 111666"/>
                  <a:gd name="adj2" fmla="val 50000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61C10610-1669-42E7-A128-C10CC2398E22}"/>
                  </a:ext>
                </a:extLst>
              </p:cNvPr>
              <p:cNvSpPr/>
              <p:nvPr/>
            </p:nvSpPr>
            <p:spPr>
              <a:xfrm rot="16200000">
                <a:off x="5983416" y="3819334"/>
                <a:ext cx="225169" cy="3230883"/>
              </a:xfrm>
              <a:prstGeom prst="leftBrace">
                <a:avLst>
                  <a:gd name="adj1" fmla="val 111666"/>
                  <a:gd name="adj2" fmla="val 50000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C92A26AE-DC8A-43E8-92B9-D039062BAA43}"/>
                  </a:ext>
                </a:extLst>
              </p:cNvPr>
              <p:cNvSpPr/>
              <p:nvPr/>
            </p:nvSpPr>
            <p:spPr>
              <a:xfrm rot="16200000">
                <a:off x="9256967" y="3830049"/>
                <a:ext cx="225167" cy="3230883"/>
              </a:xfrm>
              <a:prstGeom prst="leftBrace">
                <a:avLst>
                  <a:gd name="adj1" fmla="val 111666"/>
                  <a:gd name="adj2" fmla="val 50000"/>
                </a:avLst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D82F9B-5100-4A8A-BE73-0276A3E1C4A7}"/>
                  </a:ext>
                </a:extLst>
              </p:cNvPr>
              <p:cNvSpPr txBox="1"/>
              <p:nvPr/>
            </p:nvSpPr>
            <p:spPr>
              <a:xfrm>
                <a:off x="2233314" y="5507262"/>
                <a:ext cx="117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  <a:latin typeface="Arial Nova" panose="020B0504020202020204" pitchFamily="34" charset="0"/>
                  </a:rPr>
                  <a:t>Triangle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95F8D3-BDB9-4BE7-8676-22E2F3FB9D9C}"/>
                  </a:ext>
                </a:extLst>
              </p:cNvPr>
              <p:cNvSpPr txBox="1"/>
              <p:nvPr/>
            </p:nvSpPr>
            <p:spPr>
              <a:xfrm>
                <a:off x="5506864" y="5507262"/>
                <a:ext cx="117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  <a:latin typeface="Arial Nova" panose="020B0504020202020204" pitchFamily="34" charset="0"/>
                  </a:rPr>
                  <a:t>Triangle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5EFFBD-3DBF-4422-960D-920918C47105}"/>
                  </a:ext>
                </a:extLst>
              </p:cNvPr>
              <p:cNvSpPr txBox="1"/>
              <p:nvPr/>
            </p:nvSpPr>
            <p:spPr>
              <a:xfrm>
                <a:off x="8780415" y="5507262"/>
                <a:ext cx="117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  <a:latin typeface="Arial Nova" panose="020B0504020202020204" pitchFamily="34" charset="0"/>
                  </a:rPr>
                  <a:t>Triangle 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60065F-179F-4422-B836-8F20ABE66C03}"/>
                </a:ext>
              </a:extLst>
            </p:cNvPr>
            <p:cNvGrpSpPr/>
            <p:nvPr/>
          </p:nvGrpSpPr>
          <p:grpSpPr>
            <a:xfrm>
              <a:off x="3557775" y="3662085"/>
              <a:ext cx="3087167" cy="1721317"/>
              <a:chOff x="5209140" y="3576771"/>
              <a:chExt cx="3087167" cy="172131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3A3004E-A4EE-4C6F-AC54-8E29B8CB1AD8}"/>
                  </a:ext>
                </a:extLst>
              </p:cNvPr>
              <p:cNvGrpSpPr/>
              <p:nvPr/>
            </p:nvGrpSpPr>
            <p:grpSpPr>
              <a:xfrm>
                <a:off x="5506864" y="4038074"/>
                <a:ext cx="2620452" cy="935497"/>
                <a:chOff x="3484741" y="3989663"/>
                <a:chExt cx="2620452" cy="935497"/>
              </a:xfrm>
            </p:grpSpPr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01A95CA5-2FB5-46A8-B93B-ECD569D349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3484741" y="4206622"/>
                  <a:ext cx="1243584" cy="718538"/>
                </a:xfrm>
                <a:prstGeom prst="triangle">
                  <a:avLst>
                    <a:gd name="adj" fmla="val 82584"/>
                  </a:avLst>
                </a:prstGeom>
                <a:solidFill>
                  <a:srgbClr val="F9D5D4">
                    <a:alpha val="40000"/>
                  </a:srgb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EA9F10E1-669F-4A62-A91C-1FC14CBD2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20595483" flipH="1">
                  <a:off x="4606156" y="4021619"/>
                  <a:ext cx="1183501" cy="75205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9D5D4">
                    <a:alpha val="40000"/>
                  </a:srgb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F7E3ED2A-5173-4B40-BE4B-0455126E76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20595483" flipV="1">
                  <a:off x="4599073" y="3989663"/>
                  <a:ext cx="1506120" cy="750345"/>
                </a:xfrm>
                <a:prstGeom prst="triangle">
                  <a:avLst>
                    <a:gd name="adj" fmla="val 79706"/>
                  </a:avLst>
                </a:prstGeom>
                <a:solidFill>
                  <a:srgbClr val="F9D5D4">
                    <a:alpha val="40000"/>
                  </a:srgb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62E1DFE-BF8B-46E5-A85C-3ACB344B02F8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140" y="4780360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FF00"/>
                      </a:solidFill>
                      <a:latin typeface="Arial Nova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62E1DFE-BF8B-46E5-A85C-3ACB344B02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140" y="4780360"/>
                    <a:ext cx="38266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DED434-A8DA-44E0-BD69-EF72DE6931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066" y="4928756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FF00"/>
                      </a:solidFill>
                      <a:latin typeface="Arial Nova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DED434-A8DA-44E0-BD69-EF72DE693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066" y="4928756"/>
                    <a:ext cx="38266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A2312D6-5FAA-44FD-8FBB-7F397469D61C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551" y="3900605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FF00"/>
                      </a:solidFill>
                      <a:latin typeface="Arial Nova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A2312D6-5FAA-44FD-8FBB-7F397469D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551" y="3900605"/>
                    <a:ext cx="35458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72376F7-1A4C-4452-AC5A-3A64B4CE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7857908" y="4474524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FF00"/>
                      </a:solidFill>
                      <a:latin typeface="Arial Nova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72376F7-1A4C-4452-AC5A-3A64B4CE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7908" y="4474524"/>
                    <a:ext cx="3826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DF5E743-9904-4D17-9B8F-81AD71A5FC6B}"/>
                      </a:ext>
                    </a:extLst>
                  </p:cNvPr>
                  <p:cNvSpPr txBox="1"/>
                  <p:nvPr/>
                </p:nvSpPr>
                <p:spPr>
                  <a:xfrm>
                    <a:off x="7913638" y="3576771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0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FF00"/>
                      </a:solidFill>
                      <a:latin typeface="Arial Nova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DF5E743-9904-4D17-9B8F-81AD71A5FC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3638" y="3576771"/>
                    <a:ext cx="38266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9200E740-E7EC-4008-B8ED-A0549873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25340"/>
              </p:ext>
            </p:extLst>
          </p:nvPr>
        </p:nvGraphicFramePr>
        <p:xfrm>
          <a:off x="7518086" y="4302164"/>
          <a:ext cx="298502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3128">
                  <a:extLst>
                    <a:ext uri="{9D8B030D-6E8A-4147-A177-3AD203B41FA5}">
                      <a16:colId xmlns:a16="http://schemas.microsoft.com/office/drawing/2014/main" val="1355080568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3958772835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3662042087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2792891797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659430372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3129944385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4132771019"/>
                    </a:ext>
                  </a:extLst>
                </a:gridCol>
                <a:gridCol w="373128">
                  <a:extLst>
                    <a:ext uri="{9D8B030D-6E8A-4147-A177-3AD203B41FA5}">
                      <a16:colId xmlns:a16="http://schemas.microsoft.com/office/drawing/2014/main" val="723348650"/>
                    </a:ext>
                  </a:extLst>
                </a:gridCol>
              </a:tblGrid>
              <a:tr h="349687"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50232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F76DC7CB-E47B-4BDA-B34F-AE223C39E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35661" y="4656724"/>
            <a:ext cx="2965029" cy="790235"/>
            <a:chOff x="7535661" y="4656724"/>
            <a:chExt cx="2965029" cy="7902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338277-3A0D-4376-AF8A-8259ECCD0CB3}"/>
                </a:ext>
              </a:extLst>
            </p:cNvPr>
            <p:cNvCxnSpPr>
              <a:cxnSpLocks/>
            </p:cNvCxnSpPr>
            <p:nvPr/>
          </p:nvCxnSpPr>
          <p:spPr>
            <a:xfrm>
              <a:off x="7535661" y="4656724"/>
              <a:ext cx="174802" cy="790235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7BB229-27EF-44AD-A977-38933C7BF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0415" y="4667924"/>
              <a:ext cx="1720275" cy="745324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4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5B09-7917-47B7-ADDF-1372C1BE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9143-68D9-4992-A3FA-21155B25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Indices are integers which </a:t>
            </a:r>
            <a:r>
              <a:rPr lang="en-GB" dirty="0">
                <a:solidFill>
                  <a:schemeClr val="accent5"/>
                </a:solidFill>
              </a:rPr>
              <a:t>specify the vertices </a:t>
            </a:r>
            <a:r>
              <a:rPr lang="en-GB" dirty="0"/>
              <a:t>that make up the triangles of a mesh</a:t>
            </a:r>
          </a:p>
          <a:p>
            <a:r>
              <a:rPr lang="en-GB" dirty="0"/>
              <a:t>In rendering this allows us to send </a:t>
            </a:r>
            <a:r>
              <a:rPr lang="en-GB" dirty="0">
                <a:solidFill>
                  <a:schemeClr val="accent5"/>
                </a:solidFill>
              </a:rPr>
              <a:t>less data </a:t>
            </a:r>
            <a:r>
              <a:rPr lang="en-GB" dirty="0"/>
              <a:t>to the pipeline</a:t>
            </a:r>
          </a:p>
          <a:p>
            <a:pPr lvl="1"/>
            <a:r>
              <a:rPr lang="en-GB" dirty="0"/>
              <a:t>A triangulated cube would have 36 vertices, this will be at least 432 </a:t>
            </a:r>
            <a:r>
              <a:rPr lang="sv-SE" dirty="0"/>
              <a:t>bytes (12 bytes per vertex)</a:t>
            </a:r>
          </a:p>
          <a:p>
            <a:pPr lvl="1"/>
            <a:r>
              <a:rPr lang="en-GB" dirty="0"/>
              <a:t>With indices, we used 8 vertices and 36 indices, which is around 240 bytes in total.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2ADC2-4238-4A99-8E60-47BA02AA4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28080"/>
              </p:ext>
            </p:extLst>
          </p:nvPr>
        </p:nvGraphicFramePr>
        <p:xfrm>
          <a:off x="1389888" y="5409057"/>
          <a:ext cx="5432211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3579">
                  <a:extLst>
                    <a:ext uri="{9D8B030D-6E8A-4147-A177-3AD203B41FA5}">
                      <a16:colId xmlns:a16="http://schemas.microsoft.com/office/drawing/2014/main" val="1355080568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3958772835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3662042087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2792891797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659430372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3129944385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4132771019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723348650"/>
                    </a:ext>
                  </a:extLst>
                </a:gridCol>
                <a:gridCol w="603579">
                  <a:extLst>
                    <a:ext uri="{9D8B030D-6E8A-4147-A177-3AD203B41FA5}">
                      <a16:colId xmlns:a16="http://schemas.microsoft.com/office/drawing/2014/main" val="2990450862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32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EA8302E-327E-466B-8574-805592D53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89888" y="5915533"/>
            <a:ext cx="5432211" cy="569087"/>
            <a:chOff x="1207009" y="5295072"/>
            <a:chExt cx="5432211" cy="569087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A0C51B2-4D5A-4A9F-8657-194138C66E8E}"/>
                </a:ext>
              </a:extLst>
            </p:cNvPr>
            <p:cNvSpPr/>
            <p:nvPr/>
          </p:nvSpPr>
          <p:spPr>
            <a:xfrm rot="16200000">
              <a:off x="2029657" y="4488824"/>
              <a:ext cx="174357" cy="1819653"/>
            </a:xfrm>
            <a:prstGeom prst="leftBrace">
              <a:avLst>
                <a:gd name="adj1" fmla="val 111666"/>
                <a:gd name="adj2" fmla="val 5000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F9F46E14-CC2C-4133-812E-33A5C8BFE767}"/>
                </a:ext>
              </a:extLst>
            </p:cNvPr>
            <p:cNvSpPr/>
            <p:nvPr/>
          </p:nvSpPr>
          <p:spPr>
            <a:xfrm rot="16200000">
              <a:off x="3849310" y="4472424"/>
              <a:ext cx="174357" cy="1819653"/>
            </a:xfrm>
            <a:prstGeom prst="leftBrace">
              <a:avLst>
                <a:gd name="adj1" fmla="val 111666"/>
                <a:gd name="adj2" fmla="val 5000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1A4BC8C7-BFE0-4584-888E-6402D5944F73}"/>
                </a:ext>
              </a:extLst>
            </p:cNvPr>
            <p:cNvSpPr/>
            <p:nvPr/>
          </p:nvSpPr>
          <p:spPr>
            <a:xfrm rot="16200000">
              <a:off x="5642215" y="4472423"/>
              <a:ext cx="174356" cy="1819654"/>
            </a:xfrm>
            <a:prstGeom prst="leftBrace">
              <a:avLst>
                <a:gd name="adj1" fmla="val 111666"/>
                <a:gd name="adj2" fmla="val 50000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25AE39-96A8-404B-8968-3E355BFF589A}"/>
                </a:ext>
              </a:extLst>
            </p:cNvPr>
            <p:cNvSpPr txBox="1"/>
            <p:nvPr/>
          </p:nvSpPr>
          <p:spPr>
            <a:xfrm>
              <a:off x="1583220" y="5494827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FF00"/>
                  </a:solidFill>
                  <a:latin typeface="Arial Nova" panose="020B0504020202020204" pitchFamily="34" charset="0"/>
                </a:rPr>
                <a:t>Triangle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ECAFD6-CE0C-4A2D-A0FA-F4873E13A343}"/>
                </a:ext>
              </a:extLst>
            </p:cNvPr>
            <p:cNvSpPr txBox="1"/>
            <p:nvPr/>
          </p:nvSpPr>
          <p:spPr>
            <a:xfrm>
              <a:off x="3411588" y="5494827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FF00"/>
                  </a:solidFill>
                  <a:latin typeface="Arial Nova" panose="020B0504020202020204" pitchFamily="34" charset="0"/>
                </a:rPr>
                <a:t>Triangle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9AFF02-15E3-45A2-AA34-C73090DF509C}"/>
                </a:ext>
              </a:extLst>
            </p:cNvPr>
            <p:cNvSpPr txBox="1"/>
            <p:nvPr/>
          </p:nvSpPr>
          <p:spPr>
            <a:xfrm>
              <a:off x="5239956" y="5494827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FF00"/>
                  </a:solidFill>
                  <a:latin typeface="Arial Nova" panose="020B0504020202020204" pitchFamily="34" charset="0"/>
                </a:rPr>
                <a:t>Triangle 3</a:t>
              </a:r>
            </a:p>
          </p:txBody>
        </p:sp>
      </p:grp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2FF2EEA-1F32-4D7D-9FD8-8613AA6DA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83648"/>
              </p:ext>
            </p:extLst>
          </p:nvPr>
        </p:nvGraphicFramePr>
        <p:xfrm>
          <a:off x="1389888" y="4389502"/>
          <a:ext cx="5432215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6443">
                  <a:extLst>
                    <a:ext uri="{9D8B030D-6E8A-4147-A177-3AD203B41FA5}">
                      <a16:colId xmlns:a16="http://schemas.microsoft.com/office/drawing/2014/main" val="1355080568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958772835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66204208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279289179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659430372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vertexA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vertexB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>
                          <a:latin typeface="Consolas" panose="020B0609020204030204" pitchFamily="49" charset="0"/>
                        </a:rPr>
                        <a:t>vertexC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vertexD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err="1">
                          <a:latin typeface="Consolas" panose="020B0609020204030204" pitchFamily="49" charset="0"/>
                        </a:rPr>
                        <a:t>vertexE</a:t>
                      </a:r>
                      <a:endParaRPr lang="en-GB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326"/>
                  </a:ext>
                </a:extLst>
              </a:tr>
              <a:tr h="249258"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9829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84AF2E3F-C970-4D27-9958-844F877F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61752" y="4264917"/>
            <a:ext cx="1953772" cy="1953768"/>
            <a:chOff x="8762996" y="4264917"/>
            <a:chExt cx="1953772" cy="1953768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BD873C17-C64B-49F6-9B6D-ABFFBC6C618F}"/>
                </a:ext>
              </a:extLst>
            </p:cNvPr>
            <p:cNvSpPr/>
            <p:nvPr/>
          </p:nvSpPr>
          <p:spPr>
            <a:xfrm>
              <a:off x="8763000" y="4264917"/>
              <a:ext cx="1953768" cy="1953768"/>
            </a:xfrm>
            <a:prstGeom prst="cube">
              <a:avLst/>
            </a:prstGeom>
            <a:solidFill>
              <a:srgbClr val="DF2E28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3C4BD4-1154-46C5-A1C2-31FD8B731460}"/>
                </a:ext>
              </a:extLst>
            </p:cNvPr>
            <p:cNvCxnSpPr/>
            <p:nvPr/>
          </p:nvCxnSpPr>
          <p:spPr>
            <a:xfrm>
              <a:off x="8763000" y="4755262"/>
              <a:ext cx="1466088" cy="1463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E8BF2-AD86-4EDA-9543-377C14451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996" y="4264917"/>
              <a:ext cx="1953772" cy="490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C05A46-2321-4315-9E27-14771FB22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9088" y="4264917"/>
              <a:ext cx="487680" cy="1953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39DA2-91B6-4E29-9C56-F32294D1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8532" y="4348426"/>
            <a:ext cx="1684465" cy="1527572"/>
            <a:chOff x="7078532" y="4348426"/>
            <a:chExt cx="1684465" cy="1527572"/>
          </a:xfrm>
        </p:grpSpPr>
        <p:sp>
          <p:nvSpPr>
            <p:cNvPr id="43" name="Speech Bubble: Rectangle 42">
              <a:extLst>
                <a:ext uri="{FF2B5EF4-FFF2-40B4-BE49-F238E27FC236}">
                  <a16:creationId xmlns:a16="http://schemas.microsoft.com/office/drawing/2014/main" id="{F6D0D120-75FA-48D4-927E-8049C2AD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78532" y="4348426"/>
              <a:ext cx="1684465" cy="466941"/>
            </a:xfrm>
            <a:prstGeom prst="wedgeRectCallout">
              <a:avLst>
                <a:gd name="adj1" fmla="val -61553"/>
                <a:gd name="adj2" fmla="val -599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Vertex buffer</a:t>
              </a:r>
            </a:p>
          </p:txBody>
        </p:sp>
        <p:sp>
          <p:nvSpPr>
            <p:cNvPr id="44" name="Speech Bubble: Rectangle 43">
              <a:extLst>
                <a:ext uri="{FF2B5EF4-FFF2-40B4-BE49-F238E27FC236}">
                  <a16:creationId xmlns:a16="http://schemas.microsoft.com/office/drawing/2014/main" id="{94CF9743-BF89-4383-86D8-0F605F307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78532" y="5409057"/>
              <a:ext cx="1684465" cy="466941"/>
            </a:xfrm>
            <a:prstGeom prst="wedgeRectCallout">
              <a:avLst>
                <a:gd name="adj1" fmla="val -61553"/>
                <a:gd name="adj2" fmla="val 4688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Arial Nova" panose="020B0504020202020204" pitchFamily="34" charset="0"/>
                </a:rPr>
                <a:t>Index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3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3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4A9BDC"/>
      </a:hlink>
      <a:folHlink>
        <a:srgbClr val="4A9BD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512</TotalTime>
  <Words>750</Words>
  <Application>Microsoft Office PowerPoint</Application>
  <PresentationFormat>Widescreen</PresentationFormat>
  <Paragraphs>120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Cambria Math</vt:lpstr>
      <vt:lpstr>Century Gothic</vt:lpstr>
      <vt:lpstr>Consolas</vt:lpstr>
      <vt:lpstr>Wingdings</vt:lpstr>
      <vt:lpstr>Vapor Trail</vt:lpstr>
      <vt:lpstr>Week 9: Introduction to VFX Part 3: Geometry Meshes</vt:lpstr>
      <vt:lpstr>Objectives</vt:lpstr>
      <vt:lpstr>Packaging Data</vt:lpstr>
      <vt:lpstr>Meshes</vt:lpstr>
      <vt:lpstr>Surface Normals</vt:lpstr>
      <vt:lpstr>Texture Coordinates</vt:lpstr>
      <vt:lpstr>Flexible Vertex Format</vt:lpstr>
      <vt:lpstr>Vertex Buffer</vt:lpstr>
      <vt:lpstr>Indices</vt:lpstr>
      <vt:lpstr>Index Buffer</vt:lpstr>
      <vt:lpstr>Generating Meshes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COMP270 Week 9 Part 3</dc:title>
  <dc:creator>Bergel, Kate</dc:creator>
  <cp:lastModifiedBy>Bergel, Kate</cp:lastModifiedBy>
  <cp:revision>37</cp:revision>
  <dcterms:created xsi:type="dcterms:W3CDTF">2020-11-06T16:38:29Z</dcterms:created>
  <dcterms:modified xsi:type="dcterms:W3CDTF">2020-11-08T17:45:27Z</dcterms:modified>
</cp:coreProperties>
</file>