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  <a:srgbClr val="F9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7973" autoAdjust="0"/>
  </p:normalViewPr>
  <p:slideViewPr>
    <p:cSldViewPr snapToGrid="0">
      <p:cViewPr varScale="1">
        <p:scale>
          <a:sx n="69" d="100"/>
          <a:sy n="69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4FD1-29B6-44D6-94A9-4F0123DAA32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B4BEC-9538-4E44-B535-7DFAE54E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4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5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7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>
            <a:lvl1pPr marL="457200" indent="-4572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914400" indent="-4572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257300" indent="-3429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7145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1717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en-US/Engine/Rendering/Materials/ExpressionReference/Vector/index.html" TargetMode="External"/><Relationship Id="rId2" Type="http://schemas.openxmlformats.org/officeDocument/2006/relationships/hyperlink" Target="https://docs.unity3d.com/Manual/SL-VertexProgramInpu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realengine.com/en-US/Engine/Rendering/Materials/ExpressionReference/Coordinates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3FF27D-8B09-48BD-AD91-0333271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3" y="1421725"/>
            <a:ext cx="9501682" cy="2420833"/>
          </a:xfrm>
        </p:spPr>
        <p:txBody>
          <a:bodyPr>
            <a:noAutofit/>
          </a:bodyPr>
          <a:lstStyle/>
          <a:p>
            <a:r>
              <a:rPr lang="en-US" sz="4800" i="1" cap="none" dirty="0"/>
              <a:t>Week 9: Introduction to VFX</a:t>
            </a:r>
            <a:br>
              <a:rPr lang="en-US" sz="4800" cap="none" dirty="0"/>
            </a:br>
            <a:r>
              <a:rPr lang="en-US" sz="4800" b="1" cap="none" dirty="0"/>
              <a:t>Part 4: Programming Shaders</a:t>
            </a:r>
            <a:endParaRPr lang="en-US" sz="4800" b="1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430B-4FE9-4859-9646-EE0A433F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1" y="3842558"/>
            <a:ext cx="8234859" cy="14051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35815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EB3-9697-4007-8B3E-F763C17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>
                <a:solidFill>
                  <a:schemeClr val="accent5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0A9-9315-40B7-8759-E092A579BF5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t"/>
          <a:lstStyle/>
          <a:p>
            <a:pPr lvl="0"/>
            <a:r>
              <a:rPr lang="en-US" sz="2799" b="1" dirty="0">
                <a:solidFill>
                  <a:schemeClr val="accent5"/>
                </a:solidFill>
              </a:rPr>
              <a:t>Manipulate</a:t>
            </a:r>
            <a:r>
              <a:rPr lang="en-US" sz="2799" b="1" dirty="0">
                <a:solidFill>
                  <a:schemeClr val="accent4"/>
                </a:solidFill>
              </a:rPr>
              <a:t> </a:t>
            </a:r>
            <a:r>
              <a:rPr lang="en-US" sz="2799" dirty="0"/>
              <a:t>custom meshes in a shader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7ABF-DBE1-4C45-A107-AB68115F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288-6D06-4696-989B-F97D690A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Takes in </a:t>
            </a:r>
            <a:r>
              <a:rPr lang="en-GB" dirty="0">
                <a:solidFill>
                  <a:schemeClr val="accent5"/>
                </a:solidFill>
              </a:rPr>
              <a:t>exactly one </a:t>
            </a:r>
            <a:r>
              <a:rPr lang="en-GB" dirty="0"/>
              <a:t>vertex</a:t>
            </a:r>
          </a:p>
          <a:p>
            <a:r>
              <a:rPr lang="en-GB" dirty="0"/>
              <a:t>Carry out operations on that vertex</a:t>
            </a:r>
          </a:p>
          <a:p>
            <a:r>
              <a:rPr lang="en-GB" dirty="0"/>
              <a:t>Store the result(s) as </a:t>
            </a:r>
            <a:r>
              <a:rPr lang="en-GB" dirty="0">
                <a:solidFill>
                  <a:schemeClr val="accent5"/>
                </a:solidFill>
              </a:rPr>
              <a:t>vertex attributes</a:t>
            </a:r>
          </a:p>
          <a:p>
            <a:r>
              <a:rPr lang="en-GB" dirty="0"/>
              <a:t>Vertex and attributes are returned back to the pipeline</a:t>
            </a:r>
          </a:p>
          <a:p>
            <a:r>
              <a:rPr lang="en-GB" dirty="0"/>
              <a:t>Typically used for </a:t>
            </a:r>
            <a:r>
              <a:rPr lang="en-GB" dirty="0">
                <a:solidFill>
                  <a:schemeClr val="accent5"/>
                </a:solidFill>
              </a:rPr>
              <a:t>deformation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345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4C6-26AF-4C08-8840-8B16890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and UE4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31A-F816-422C-8C78-974CF982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Unity has built in </a:t>
            </a:r>
            <a:r>
              <a:rPr lang="en-GB" dirty="0">
                <a:hlinkClick r:id="rId2"/>
              </a:rPr>
              <a:t>vertex types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appdata_base</a:t>
            </a:r>
            <a:r>
              <a:rPr lang="en-GB" dirty="0"/>
              <a:t>: position, normal and one texture coordinate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appdata</a:t>
            </a:r>
            <a:r>
              <a:rPr lang="en-GB" dirty="0" err="1"/>
              <a:t>_tan</a:t>
            </a:r>
            <a:r>
              <a:rPr lang="en-GB" dirty="0"/>
              <a:t>: position, tangent, normal and one texture coordinate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appdata</a:t>
            </a:r>
            <a:r>
              <a:rPr lang="en-GB" dirty="0" err="1"/>
              <a:t>_full</a:t>
            </a:r>
            <a:r>
              <a:rPr lang="en-GB" dirty="0"/>
              <a:t>: position, tangent, normal, four texture coordinates and colour</a:t>
            </a:r>
          </a:p>
          <a:p>
            <a:r>
              <a:rPr lang="en-GB" dirty="0"/>
              <a:t>UE4 has a collection of Expression nodes that allow you to interact with vertices</a:t>
            </a:r>
          </a:p>
          <a:p>
            <a:pPr lvl="1"/>
            <a:r>
              <a:rPr lang="en-GB" dirty="0">
                <a:hlinkClick r:id="rId3"/>
              </a:rPr>
              <a:t>Vector expressions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Coordinate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9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A062-78CC-4E92-B62D-5228F0D4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Shader: GLSL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C8A-9E5F-482F-9E3A-25A4F243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#version 330 core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layout (location = 0) 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vec3 </a:t>
            </a:r>
            <a:r>
              <a:rPr lang="en-GB" dirty="0" err="1">
                <a:latin typeface="Consolas" panose="020B0609020204030204" pitchFamily="49" charset="0"/>
              </a:rPr>
              <a:t>vertexPosition</a:t>
            </a:r>
            <a:r>
              <a:rPr lang="en-GB" dirty="0">
                <a:latin typeface="Consolas" panose="020B0609020204030204" pitchFamily="49" charset="0"/>
              </a:rPr>
              <a:t>;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layout (location = 1) 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vec2 </a:t>
            </a:r>
            <a:r>
              <a:rPr lang="en-GB" dirty="0" err="1">
                <a:latin typeface="Consolas" panose="020B0609020204030204" pitchFamily="49" charset="0"/>
              </a:rPr>
              <a:t>vertexTextureCoord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uniform mat4 </a:t>
            </a:r>
            <a:r>
              <a:rPr lang="en-GB" dirty="0" err="1">
                <a:latin typeface="Consolas" panose="020B0609020204030204" pitchFamily="49" charset="0"/>
              </a:rPr>
              <a:t>modelMatrix</a:t>
            </a:r>
            <a:r>
              <a:rPr lang="en-GB" dirty="0">
                <a:latin typeface="Consolas" panose="020B0609020204030204" pitchFamily="49" charset="0"/>
              </a:rPr>
              <a:t>;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uniform mat4 </a:t>
            </a:r>
            <a:r>
              <a:rPr lang="en-GB" dirty="0" err="1">
                <a:latin typeface="Consolas" panose="020B0609020204030204" pitchFamily="49" charset="0"/>
              </a:rPr>
              <a:t>viewMatrix</a:t>
            </a:r>
            <a:r>
              <a:rPr lang="en-GB" dirty="0">
                <a:latin typeface="Consolas" panose="020B0609020204030204" pitchFamily="49" charset="0"/>
              </a:rPr>
              <a:t>;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uniform mat4 </a:t>
            </a:r>
            <a:r>
              <a:rPr lang="en-GB" dirty="0" err="1">
                <a:latin typeface="Consolas" panose="020B0609020204030204" pitchFamily="49" charset="0"/>
              </a:rPr>
              <a:t>projectionMatrix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out vec2 </a:t>
            </a:r>
            <a:r>
              <a:rPr lang="en-GB" dirty="0" err="1">
                <a:latin typeface="Consolas" panose="020B0609020204030204" pitchFamily="49" charset="0"/>
              </a:rPr>
              <a:t>vertexTextureCoordOut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fr-FR" dirty="0">
                <a:latin typeface="Consolas" panose="020B0609020204030204" pitchFamily="49" charset="0"/>
              </a:rPr>
              <a:t>mat4 </a:t>
            </a:r>
            <a:r>
              <a:rPr lang="fr-FR" dirty="0" err="1">
                <a:latin typeface="Consolas" panose="020B0609020204030204" pitchFamily="49" charset="0"/>
              </a:rPr>
              <a:t>mvpMatrix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projectionMatrix</a:t>
            </a:r>
            <a:r>
              <a:rPr lang="fr-FR" dirty="0">
                <a:latin typeface="Consolas" panose="020B0609020204030204" pitchFamily="49" charset="0"/>
              </a:rPr>
              <a:t> * </a:t>
            </a:r>
            <a:r>
              <a:rPr lang="fr-FR" dirty="0" err="1">
                <a:latin typeface="Consolas" panose="020B0609020204030204" pitchFamily="49" charset="0"/>
              </a:rPr>
              <a:t>viewMatrix</a:t>
            </a:r>
            <a:r>
              <a:rPr lang="fr-FR" dirty="0">
                <a:latin typeface="Consolas" panose="020B0609020204030204" pitchFamily="49" charset="0"/>
              </a:rPr>
              <a:t> * </a:t>
            </a:r>
            <a:r>
              <a:rPr lang="fr-FR" dirty="0" err="1">
                <a:latin typeface="Consolas" panose="020B0609020204030204" pitchFamily="49" charset="0"/>
              </a:rPr>
              <a:t>modelMatrix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vec4 </a:t>
            </a:r>
            <a:r>
              <a:rPr lang="fr-FR" dirty="0" err="1">
                <a:latin typeface="Consolas" panose="020B0609020204030204" pitchFamily="49" charset="0"/>
              </a:rPr>
              <a:t>mvpPosition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mvpMatrix</a:t>
            </a:r>
            <a:r>
              <a:rPr lang="fr-FR" dirty="0">
                <a:latin typeface="Consolas" panose="020B0609020204030204" pitchFamily="49" charset="0"/>
              </a:rPr>
              <a:t> * vec4(</a:t>
            </a:r>
            <a:r>
              <a:rPr lang="fr-FR" dirty="0" err="1">
                <a:latin typeface="Consolas" panose="020B0609020204030204" pitchFamily="49" charset="0"/>
              </a:rPr>
              <a:t>vertexPosition</a:t>
            </a:r>
            <a:r>
              <a:rPr lang="fr-FR" dirty="0">
                <a:latin typeface="Consolas" panose="020B0609020204030204" pitchFamily="49" charset="0"/>
              </a:rPr>
              <a:t>, 1.0f);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vertexTextureCoordOut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vertexTextureCoord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gl_Position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mvpPosition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79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0E02-E6D5-43DE-B77D-216CDB4D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A9D4-947A-4616-9948-BD4D056D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225039"/>
          </a:xfrm>
        </p:spPr>
        <p:txBody>
          <a:bodyPr>
            <a:normAutofit/>
          </a:bodyPr>
          <a:lstStyle/>
          <a:p>
            <a:r>
              <a:rPr lang="en-GB" dirty="0"/>
              <a:t>Takes in a </a:t>
            </a:r>
            <a:r>
              <a:rPr lang="en-GB" dirty="0">
                <a:solidFill>
                  <a:schemeClr val="accent5"/>
                </a:solidFill>
              </a:rPr>
              <a:t>pixel fragment </a:t>
            </a:r>
            <a:r>
              <a:rPr lang="en-GB" dirty="0"/>
              <a:t>(see rasterization)/output from the Vertex Shader</a:t>
            </a:r>
          </a:p>
          <a:p>
            <a:r>
              <a:rPr lang="en-GB" dirty="0"/>
              <a:t>Outputs </a:t>
            </a:r>
            <a:r>
              <a:rPr lang="en-GB" dirty="0">
                <a:solidFill>
                  <a:schemeClr val="accent5"/>
                </a:solidFill>
              </a:rPr>
              <a:t>colour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depth</a:t>
            </a:r>
            <a:r>
              <a:rPr lang="en-GB" dirty="0"/>
              <a:t> values</a:t>
            </a:r>
          </a:p>
          <a:p>
            <a:r>
              <a:rPr lang="en-GB" dirty="0"/>
              <a:t>Typically used for </a:t>
            </a:r>
            <a:r>
              <a:rPr lang="en-GB" dirty="0">
                <a:solidFill>
                  <a:schemeClr val="accent5"/>
                </a:solidFill>
              </a:rPr>
              <a:t>shading calculations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texturing</a:t>
            </a:r>
          </a:p>
          <a:p>
            <a:endParaRPr lang="en-GB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GLSL Example: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E3A59D-9018-44BB-8DE5-EAF626877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85800" y="4278085"/>
            <a:ext cx="10820400" cy="21009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#version 330 core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vec2 </a:t>
            </a:r>
            <a:r>
              <a:rPr lang="en-GB" dirty="0" err="1">
                <a:latin typeface="Consolas" panose="020B0609020204030204" pitchFamily="49" charset="0"/>
              </a:rPr>
              <a:t>vertexTextureCoordOut</a:t>
            </a:r>
            <a:r>
              <a:rPr lang="en-GB" dirty="0">
                <a:latin typeface="Consolas" panose="020B0609020204030204" pitchFamily="49" charset="0"/>
              </a:rPr>
              <a:t>;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out vec4 colour;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uniform sampler2D </a:t>
            </a:r>
            <a:r>
              <a:rPr lang="en-GB" dirty="0" err="1">
                <a:latin typeface="Consolas" panose="020B0609020204030204" pitchFamily="49" charset="0"/>
              </a:rPr>
              <a:t>diffuseTexture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main() {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colour</a:t>
            </a:r>
            <a:r>
              <a:rPr lang="fr-FR" dirty="0">
                <a:latin typeface="Consolas" panose="020B0609020204030204" pitchFamily="49" charset="0"/>
              </a:rPr>
              <a:t> = texture2D(</a:t>
            </a:r>
            <a:r>
              <a:rPr lang="fr-FR" dirty="0" err="1">
                <a:latin typeface="Consolas" panose="020B0609020204030204" pitchFamily="49" charset="0"/>
              </a:rPr>
              <a:t>diffuseTexture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vertexTextureCoordOut</a:t>
            </a:r>
            <a:r>
              <a:rPr lang="fr-FR" dirty="0">
                <a:latin typeface="Consolas" panose="020B0609020204030204" pitchFamily="49" charset="0"/>
              </a:rPr>
              <a:t>);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3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374</TotalTime>
  <Words>290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Century Gothic</vt:lpstr>
      <vt:lpstr>Consolas</vt:lpstr>
      <vt:lpstr>Wingdings</vt:lpstr>
      <vt:lpstr>Vapor Trail</vt:lpstr>
      <vt:lpstr>Week 9: Introduction to VFX Part 4: Programming Shaders</vt:lpstr>
      <vt:lpstr>Objectives</vt:lpstr>
      <vt:lpstr>Recap: Vertex Shader</vt:lpstr>
      <vt:lpstr>Unity and UE4 Vertex</vt:lpstr>
      <vt:lpstr>Vertex Shader: GLSL</vt:lpstr>
      <vt:lpstr>Recap: Fragment Shader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COMP270 Week 9 Part 4</dc:title>
  <dc:creator>Bergel, Kate</dc:creator>
  <cp:lastModifiedBy>Bergel, Kate</cp:lastModifiedBy>
  <cp:revision>36</cp:revision>
  <dcterms:created xsi:type="dcterms:W3CDTF">2020-11-06T16:38:29Z</dcterms:created>
  <dcterms:modified xsi:type="dcterms:W3CDTF">2020-11-08T18:27:37Z</dcterms:modified>
</cp:coreProperties>
</file>