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5" r:id="rId3"/>
    <p:sldId id="257" r:id="rId4"/>
    <p:sldId id="259" r:id="rId5"/>
    <p:sldId id="260" r:id="rId6"/>
    <p:sldId id="261" r:id="rId7"/>
    <p:sldId id="262" r:id="rId8"/>
    <p:sldId id="263" r:id="rId9"/>
    <p:sldId id="264" r:id="rId10"/>
    <p:sldId id="266" r:id="rId11"/>
    <p:sldId id="268" r:id="rId12"/>
    <p:sldId id="269" r:id="rId13"/>
    <p:sldId id="271" r:id="rId14"/>
    <p:sldId id="272" r:id="rId15"/>
    <p:sldId id="274" r:id="rId16"/>
    <p:sldId id="275"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55B719-2F03-498C-8966-C91C7F1CDCDF}">
          <p14:sldIdLst>
            <p14:sldId id="256"/>
            <p14:sldId id="265"/>
            <p14:sldId id="257"/>
            <p14:sldId id="259"/>
            <p14:sldId id="260"/>
            <p14:sldId id="261"/>
            <p14:sldId id="262"/>
            <p14:sldId id="263"/>
            <p14:sldId id="264"/>
            <p14:sldId id="266"/>
            <p14:sldId id="268"/>
            <p14:sldId id="269"/>
            <p14:sldId id="271"/>
            <p14:sldId id="272"/>
            <p14:sldId id="274"/>
            <p14:sldId id="275"/>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38" d="100"/>
          <a:sy n="138" d="100"/>
        </p:scale>
        <p:origin x="92"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111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626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06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437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37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710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80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13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56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03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756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2009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63E32-4AA6-4D3C-84B6-A3F355D18451}"/>
              </a:ext>
            </a:extLst>
          </p:cNvPr>
          <p:cNvSpPr>
            <a:spLocks noGrp="1"/>
          </p:cNvSpPr>
          <p:nvPr>
            <p:ph type="ctrTitle"/>
          </p:nvPr>
        </p:nvSpPr>
        <p:spPr>
          <a:xfrm>
            <a:off x="1097280" y="758952"/>
            <a:ext cx="10058400" cy="3892168"/>
          </a:xfrm>
        </p:spPr>
        <p:txBody>
          <a:bodyPr>
            <a:normAutofit/>
          </a:bodyPr>
          <a:lstStyle/>
          <a:p>
            <a:r>
              <a:rPr lang="en-GB" sz="9600">
                <a:solidFill>
                  <a:srgbClr val="FFFFFF"/>
                </a:solidFill>
              </a:rPr>
              <a:t>1: Module Introduction</a:t>
            </a:r>
          </a:p>
        </p:txBody>
      </p:sp>
      <p:sp>
        <p:nvSpPr>
          <p:cNvPr id="22" name="Rectangle 2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6D25AE0-BFFB-4A85-AFBE-E1637A545E97}"/>
              </a:ext>
            </a:extLst>
          </p:cNvPr>
          <p:cNvSpPr>
            <a:spLocks noGrp="1"/>
          </p:cNvSpPr>
          <p:nvPr>
            <p:ph type="subTitle" idx="1"/>
          </p:nvPr>
        </p:nvSpPr>
        <p:spPr>
          <a:xfrm>
            <a:off x="1100051" y="5225240"/>
            <a:ext cx="10058400" cy="1143000"/>
          </a:xfrm>
        </p:spPr>
        <p:txBody>
          <a:bodyPr>
            <a:normAutofit/>
          </a:bodyPr>
          <a:lstStyle/>
          <a:p>
            <a:r>
              <a:rPr lang="en-GB">
                <a:solidFill>
                  <a:srgbClr val="FFFFFF"/>
                </a:solidFill>
              </a:rPr>
              <a:t>COMP270: Mathematics for 3D Worlds &amp; Simulations</a:t>
            </a:r>
          </a:p>
        </p:txBody>
      </p:sp>
    </p:spTree>
    <p:extLst>
      <p:ext uri="{BB962C8B-B14F-4D97-AF65-F5344CB8AC3E}">
        <p14:creationId xmlns:p14="http://schemas.microsoft.com/office/powerpoint/2010/main" val="19716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326F-FBA5-4992-BB3B-4E9844C2C77A}"/>
              </a:ext>
            </a:extLst>
          </p:cNvPr>
          <p:cNvSpPr>
            <a:spLocks noGrp="1"/>
          </p:cNvSpPr>
          <p:nvPr>
            <p:ph type="title"/>
          </p:nvPr>
        </p:nvSpPr>
        <p:spPr/>
        <p:txBody>
          <a:bodyPr/>
          <a:lstStyle/>
          <a:p>
            <a:r>
              <a:rPr lang="en-GB" dirty="0"/>
              <a:t>Writing vectors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9E2D3716-D012-4C42-93F2-C1C33817A6C8}"/>
                  </a:ext>
                </a:extLst>
              </p:cNvPr>
              <p:cNvSpPr>
                <a:spLocks noGrp="1"/>
              </p:cNvSpPr>
              <p:nvPr>
                <p:ph idx="1"/>
              </p:nvPr>
            </p:nvSpPr>
            <p:spPr>
              <a:xfrm>
                <a:off x="1096963" y="2108200"/>
                <a:ext cx="10058400" cy="3760788"/>
              </a:xfrm>
            </p:spPr>
            <p:txBody>
              <a:bodyPr>
                <a:normAutofit/>
              </a:bodyPr>
              <a:lstStyle/>
              <a:p>
                <a:pPr marL="358775" indent="-358775">
                  <a:buFont typeface="Arial" panose="020B0604020202020204" pitchFamily="34" charset="0"/>
                  <a:buChar char="•"/>
                </a:pPr>
                <a:r>
                  <a:rPr lang="en-GB" dirty="0"/>
                  <a:t>As a pair of numbers: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oMath>
                </a14:m>
                <a:endParaRPr lang="en-GB" dirty="0"/>
              </a:p>
              <a:p>
                <a:pPr marL="358775" indent="-358775">
                  <a:buFont typeface="Arial" panose="020B0604020202020204" pitchFamily="34" charset="0"/>
                  <a:buChar char="•"/>
                </a:pPr>
                <a:r>
                  <a:rPr lang="en-GB" dirty="0"/>
                  <a:t>As a column vector: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pPr marL="358775" indent="-358775">
                  <a:buFont typeface="Arial" panose="020B0604020202020204" pitchFamily="34" charset="0"/>
                  <a:buChar char="•"/>
                </a:pPr>
                <a:r>
                  <a:rPr lang="en-GB" dirty="0"/>
                  <a:t>Variable representing a vector: written in bold i.e. </a:t>
                </a:r>
                <a14:m>
                  <m:oMath xmlns:m="http://schemas.openxmlformats.org/officeDocument/2006/math">
                    <m:r>
                      <a:rPr lang="en-GB" b="1" i="0" smtClean="0">
                        <a:latin typeface="Cambria Math" panose="02040503050406030204" pitchFamily="18" charset="0"/>
                      </a:rPr>
                      <m:t>𝐯</m:t>
                    </m:r>
                    <m:r>
                      <a:rPr lang="en-GB" b="0" i="0" smtClean="0">
                        <a:latin typeface="Cambria Math" panose="02040503050406030204" pitchFamily="18" charset="0"/>
                      </a:rPr>
                      <m:t>=</m:t>
                    </m:r>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pPr marL="651383" lvl="1" indent="-358775">
                  <a:buFont typeface="Arial" panose="020B0604020202020204" pitchFamily="34" charset="0"/>
                  <a:buChar char="•"/>
                </a:pPr>
                <a:r>
                  <a:rPr lang="en-GB" dirty="0"/>
                  <a:t>Other notations: </a:t>
                </a:r>
                <a14:m>
                  <m:oMath xmlns:m="http://schemas.openxmlformats.org/officeDocument/2006/math">
                    <m:acc>
                      <m:accPr>
                        <m:chr m:val="⃗"/>
                        <m:ctrlPr>
                          <a:rPr lang="en-GB" smtClean="0">
                            <a:latin typeface="Cambria Math" panose="02040503050406030204" pitchFamily="18" charset="0"/>
                          </a:rPr>
                        </m:ctrlPr>
                      </m:accPr>
                      <m:e>
                        <m:r>
                          <m:rPr>
                            <m:sty m:val="p"/>
                          </m:rPr>
                          <a:rPr lang="en-GB" b="0" i="0" smtClean="0">
                            <a:latin typeface="Cambria Math" panose="02040503050406030204" pitchFamily="18" charset="0"/>
                          </a:rPr>
                          <m:t>v</m:t>
                        </m:r>
                      </m:e>
                    </m:acc>
                    <m:r>
                      <a:rPr lang="en-GB" b="0" i="0" smtClean="0">
                        <a:latin typeface="Cambria Math" panose="02040503050406030204" pitchFamily="18" charset="0"/>
                      </a:rPr>
                      <m:t>,</m:t>
                    </m:r>
                    <m:bar>
                      <m:barPr>
                        <m:ctrlPr>
                          <a:rPr lang="en-GB" b="0" smtClean="0">
                            <a:latin typeface="Cambria Math" panose="02040503050406030204" pitchFamily="18" charset="0"/>
                          </a:rPr>
                        </m:ctrlPr>
                      </m:barPr>
                      <m:e>
                        <m:r>
                          <m:rPr>
                            <m:sty m:val="p"/>
                          </m:rPr>
                          <a:rPr lang="en-GB" b="0" i="0" smtClean="0">
                            <a:latin typeface="Cambria Math" panose="02040503050406030204" pitchFamily="18" charset="0"/>
                          </a:rPr>
                          <m:t>v</m:t>
                        </m:r>
                      </m:e>
                    </m:bar>
                  </m:oMath>
                </a14:m>
                <a:endParaRPr lang="en-GB" dirty="0"/>
              </a:p>
            </p:txBody>
          </p:sp>
        </mc:Choice>
        <mc:Fallback>
          <p:sp>
            <p:nvSpPr>
              <p:cNvPr id="4" name="Content Placeholder 2">
                <a:extLst>
                  <a:ext uri="{FF2B5EF4-FFF2-40B4-BE49-F238E27FC236}">
                    <a16:creationId xmlns:a16="http://schemas.microsoft.com/office/drawing/2014/main" id="{9E2D3716-D012-4C42-93F2-C1C33817A6C8}"/>
                  </a:ext>
                </a:extLst>
              </p:cNvPr>
              <p:cNvSpPr>
                <a:spLocks noGrp="1" noRot="1" noChangeAspect="1" noMove="1" noResize="1" noEditPoints="1" noAdjustHandles="1" noChangeArrowheads="1" noChangeShapeType="1" noTextEdit="1"/>
              </p:cNvSpPr>
              <p:nvPr>
                <p:ph idx="1"/>
              </p:nvPr>
            </p:nvSpPr>
            <p:spPr>
              <a:xfrm>
                <a:off x="1096963" y="2108200"/>
                <a:ext cx="10058400" cy="3760788"/>
              </a:xfrm>
              <a:blipFill>
                <a:blip r:embed="rId2"/>
                <a:stretch>
                  <a:fillRect l="-1455" t="-972"/>
                </a:stretch>
              </a:blipFill>
            </p:spPr>
            <p:txBody>
              <a:bodyPr/>
              <a:lstStyle/>
              <a:p>
                <a:r>
                  <a:rPr lang="en-GB">
                    <a:noFill/>
                  </a:rPr>
                  <a:t> </a:t>
                </a:r>
              </a:p>
            </p:txBody>
          </p:sp>
        </mc:Fallback>
      </mc:AlternateContent>
    </p:spTree>
    <p:extLst>
      <p:ext uri="{BB962C8B-B14F-4D97-AF65-F5344CB8AC3E}">
        <p14:creationId xmlns:p14="http://schemas.microsoft.com/office/powerpoint/2010/main" val="26530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 and triangles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a:bodyPr>
              <a:lstStyle/>
              <a:p>
                <a:pPr marL="358775" indent="-358775">
                  <a:buFont typeface="Arial" panose="020B0604020202020204" pitchFamily="34" charset="0"/>
                  <a:buChar char="•"/>
                </a:pPr>
                <a:r>
                  <a:rPr lang="en-GB" dirty="0"/>
                  <a:t>A 2D vector with positive x and y components defines a </a:t>
                </a:r>
                <a:r>
                  <a:rPr lang="en-GB" b="1" dirty="0"/>
                  <a:t>right-angled triangle</a:t>
                </a:r>
              </a:p>
              <a:p>
                <a:pPr marL="358775" indent="-358775">
                  <a:buFont typeface="Arial" panose="020B0604020202020204" pitchFamily="34" charset="0"/>
                  <a:buChar char="•"/>
                </a:pPr>
                <a:r>
                  <a:rPr lang="en-GB" dirty="0"/>
                  <a:t>The short sides have lengths x and y, and the hypotenuse corresponds to the vector</a:t>
                </a:r>
              </a:p>
              <a:p>
                <a:pPr marL="358775" indent="-358775">
                  <a:buFont typeface="Arial" panose="020B0604020202020204" pitchFamily="34" charset="0"/>
                  <a:buChar char="•"/>
                </a:pPr>
                <a:r>
                  <a:rPr lang="en-GB" dirty="0"/>
                  <a:t>This gives us the formula for the </a:t>
                </a:r>
                <a:r>
                  <a:rPr lang="en-GB" b="1" dirty="0"/>
                  <a:t>magnitude</a:t>
                </a:r>
                <a:r>
                  <a:rPr lang="en-GB" dirty="0"/>
                  <a:t> of the vector:</a:t>
                </a:r>
              </a:p>
              <a:p>
                <a:pPr marL="292608" lvl="1" indent="0">
                  <a:buNone/>
                </a:pPr>
                <a14:m>
                  <m:oMathPara xmlns:m="http://schemas.openxmlformats.org/officeDocument/2006/math">
                    <m:oMathParaPr>
                      <m:jc m:val="center"/>
                    </m:oMathParaPr>
                    <m:oMath xmlns:m="http://schemas.openxmlformats.org/officeDocument/2006/math">
                      <m:d>
                        <m:dPr>
                          <m:begChr m:val="‖"/>
                          <m:endChr m:val="‖"/>
                          <m:ctrlPr>
                            <a:rPr lang="en-GB" i="1" smtClean="0">
                              <a:latin typeface="Cambria Math" panose="02040503050406030204" pitchFamily="18" charset="0"/>
                            </a:rPr>
                          </m:ctrlPr>
                        </m:dPr>
                        <m:e>
                          <m:r>
                            <a:rPr lang="en-GB" b="1" i="0" smtClean="0">
                              <a:latin typeface="Cambria Math" panose="02040503050406030204" pitchFamily="18" charset="0"/>
                            </a:rPr>
                            <m:t>𝐯</m:t>
                          </m:r>
                        </m:e>
                      </m:d>
                      <m:r>
                        <a:rPr lang="en-GB" b="1" i="1" smtClean="0">
                          <a:latin typeface="Cambria Math" panose="02040503050406030204" pitchFamily="18" charset="0"/>
                        </a:rPr>
                        <m:t>=</m:t>
                      </m:r>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e>
                      </m:rad>
                    </m:oMath>
                  </m:oMathPara>
                </a14:m>
                <a:endParaRPr lang="en-GB" dirty="0"/>
              </a:p>
              <a:p>
                <a:pPr marL="358775" lvl="1" indent="-358775">
                  <a:spcBef>
                    <a:spcPts val="1200"/>
                  </a:spcBef>
                  <a:spcAft>
                    <a:spcPts val="200"/>
                  </a:spcAft>
                  <a:buClr>
                    <a:schemeClr val="accent1"/>
                  </a:buClr>
                  <a:buSzPct val="100000"/>
                  <a:buFont typeface="Arial" panose="020B0604020202020204" pitchFamily="34" charset="0"/>
                  <a:buChar char="•"/>
                </a:pPr>
                <a:r>
                  <a:rPr lang="en-GB" sz="2000" dirty="0"/>
                  <a:t>This also works if x and/or y are zero or negative (remember that </a:t>
                </a:r>
                <a14:m>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≥0</m:t>
                    </m:r>
                  </m:oMath>
                </a14:m>
                <a:r>
                  <a:rPr lang="en-GB" sz="2000" dirty="0"/>
                  <a:t> for all </a:t>
                </a:r>
                <a14:m>
                  <m:oMath xmlns:m="http://schemas.openxmlformats.org/officeDocument/2006/math">
                    <m:r>
                      <a:rPr lang="en-GB" sz="2000" i="1">
                        <a:latin typeface="Cambria Math" panose="02040503050406030204" pitchFamily="18" charset="0"/>
                      </a:rPr>
                      <m:t>𝑥</m:t>
                    </m:r>
                  </m:oMath>
                </a14:m>
                <a:r>
                  <a:rPr lang="en-GB" sz="2000" dirty="0"/>
                  <a:t>)</a:t>
                </a:r>
              </a:p>
            </p:txBody>
          </p:sp>
        </mc:Choice>
        <mc:Fallback>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2927" t="-972" r="-3293"/>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8B9270-D76B-4A7D-9C18-A4BABF2E8D6D}"/>
              </a:ext>
            </a:extLst>
          </p:cNvPr>
          <p:cNvSpPr txBox="1"/>
          <p:nvPr/>
        </p:nvSpPr>
        <p:spPr>
          <a:xfrm>
            <a:off x="8621909" y="4802395"/>
            <a:ext cx="284052" cy="369332"/>
          </a:xfrm>
          <a:prstGeom prst="rect">
            <a:avLst/>
          </a:prstGeom>
          <a:noFill/>
        </p:spPr>
        <p:txBody>
          <a:bodyPr wrap="none" rtlCol="0">
            <a:spAutoFit/>
          </a:bodyPr>
          <a:lstStyle/>
          <a:p>
            <a:r>
              <a:rPr lang="en-GB" i="1" dirty="0"/>
              <a:t>x</a:t>
            </a:r>
          </a:p>
        </p:txBody>
      </p:sp>
      <p:sp>
        <p:nvSpPr>
          <p:cNvPr id="9" name="TextBox 8">
            <a:extLst>
              <a:ext uri="{FF2B5EF4-FFF2-40B4-BE49-F238E27FC236}">
                <a16:creationId xmlns:a16="http://schemas.microsoft.com/office/drawing/2014/main" id="{CB34924C-8421-45C6-8510-29A1C25A16BC}"/>
              </a:ext>
            </a:extLst>
          </p:cNvPr>
          <p:cNvSpPr txBox="1"/>
          <p:nvPr/>
        </p:nvSpPr>
        <p:spPr>
          <a:xfrm>
            <a:off x="9695223" y="3619314"/>
            <a:ext cx="287258" cy="369332"/>
          </a:xfrm>
          <a:prstGeom prst="rect">
            <a:avLst/>
          </a:prstGeom>
          <a:noFill/>
        </p:spPr>
        <p:txBody>
          <a:bodyPr wrap="none" rtlCol="0">
            <a:spAutoFit/>
          </a:bodyPr>
          <a:lstStyle/>
          <a:p>
            <a:r>
              <a:rPr lang="en-GB" i="1" dirty="0"/>
              <a:t>y</a:t>
            </a:r>
          </a:p>
        </p:txBody>
      </p:sp>
      <p:cxnSp>
        <p:nvCxnSpPr>
          <p:cNvPr id="15" name="Straight Connector 14">
            <a:extLst>
              <a:ext uri="{FF2B5EF4-FFF2-40B4-BE49-F238E27FC236}">
                <a16:creationId xmlns:a16="http://schemas.microsoft.com/office/drawing/2014/main" id="{19084B4D-4DB6-4D32-82AD-3D1951B42F5C}"/>
              </a:ext>
            </a:extLst>
          </p:cNvPr>
          <p:cNvCxnSpPr/>
          <p:nvPr/>
        </p:nvCxnSpPr>
        <p:spPr>
          <a:xfrm>
            <a:off x="9688664" y="2588150"/>
            <a:ext cx="0" cy="2270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6CF29E-315F-4E2D-A319-8634F07DF218}"/>
              </a:ext>
            </a:extLst>
          </p:cNvPr>
          <p:cNvCxnSpPr/>
          <p:nvPr/>
        </p:nvCxnSpPr>
        <p:spPr>
          <a:xfrm>
            <a:off x="7740595" y="4858247"/>
            <a:ext cx="194806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7FFB21-4C3F-4B02-B60A-C57E95CA9350}"/>
              </a:ext>
            </a:extLst>
          </p:cNvPr>
          <p:cNvSpPr/>
          <p:nvPr/>
        </p:nvSpPr>
        <p:spPr>
          <a:xfrm>
            <a:off x="9401406" y="4558560"/>
            <a:ext cx="287258" cy="29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5212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 and trigonometry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fontScale="92500" lnSpcReduction="10000"/>
              </a:bodyPr>
              <a:lstStyle/>
              <a:p>
                <a:pPr marL="358775" indent="-358775">
                  <a:buFont typeface="Arial" panose="020B0604020202020204" pitchFamily="34" charset="0"/>
                  <a:buChar char="•"/>
                </a:pPr>
                <a:r>
                  <a:rPr lang="en-GB" dirty="0"/>
                  <a:t>Consider the angle </a:t>
                </a:r>
                <a14:m>
                  <m:oMath xmlns:m="http://schemas.openxmlformats.org/officeDocument/2006/math">
                    <m:r>
                      <a:rPr lang="en-GB" i="1" dirty="0">
                        <a:latin typeface="Cambria Math" panose="02040503050406030204" pitchFamily="18" charset="0"/>
                      </a:rPr>
                      <m:t>𝜃</m:t>
                    </m:r>
                  </m:oMath>
                </a14:m>
                <a:r>
                  <a:rPr lang="en-GB" i="1" dirty="0"/>
                  <a:t> </a:t>
                </a:r>
                <a:r>
                  <a:rPr lang="en-GB" dirty="0"/>
                  <a:t>that </a:t>
                </a:r>
                <a14:m>
                  <m:oMath xmlns:m="http://schemas.openxmlformats.org/officeDocument/2006/math">
                    <m:r>
                      <a:rPr lang="en-GB" b="1">
                        <a:latin typeface="Cambria Math" panose="02040503050406030204" pitchFamily="18" charset="0"/>
                      </a:rPr>
                      <m:t>𝐯</m:t>
                    </m:r>
                    <m:r>
                      <a:rPr lang="en-GB" b="1" i="1">
                        <a:latin typeface="Cambria Math" panose="02040503050406030204" pitchFamily="18" charset="0"/>
                      </a:rPr>
                      <m:t> </m:t>
                    </m:r>
                  </m:oMath>
                </a14:m>
                <a:r>
                  <a:rPr lang="en-GB" dirty="0"/>
                  <a:t>makes with the positive x axis</a:t>
                </a:r>
              </a:p>
              <a:p>
                <a:pPr marL="358775" indent="-358775">
                  <a:buFont typeface="Arial" panose="020B0604020202020204" pitchFamily="34" charset="0"/>
                  <a:buChar char="•"/>
                </a:pPr>
                <a:r>
                  <a:rPr lang="en-GB" dirty="0"/>
                  <a:t>Then basic trigonometry (“SOH CAH TOA”) tells us:</a:t>
                </a: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𝑥</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tan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smtClean="0">
                              <a:latin typeface="Cambria Math" panose="02040503050406030204" pitchFamily="18" charset="0"/>
                            </a:rPr>
                            <m:t>𝑥</m:t>
                          </m:r>
                        </m:den>
                      </m:f>
                    </m:oMath>
                  </m:oMathPara>
                </a14:m>
                <a:endParaRPr lang="en-GB" dirty="0"/>
              </a:p>
              <a:p>
                <a:pPr marL="358775" indent="-358775">
                  <a:buFont typeface="Arial" panose="020B0604020202020204" pitchFamily="34" charset="0"/>
                  <a:buChar char="•"/>
                </a:pPr>
                <a:r>
                  <a:rPr lang="en-GB" dirty="0"/>
                  <a:t>Again, this also works when x and/or y are non-positive</a:t>
                </a:r>
              </a:p>
            </p:txBody>
          </p:sp>
        </mc:Choice>
        <mc:Fallback>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2683" t="-1621" r="-2805"/>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D8B9270-D76B-4A7D-9C18-A4BABF2E8D6D}"/>
              </a:ext>
            </a:extLst>
          </p:cNvPr>
          <p:cNvSpPr txBox="1"/>
          <p:nvPr/>
        </p:nvSpPr>
        <p:spPr>
          <a:xfrm>
            <a:off x="8621909" y="4802395"/>
            <a:ext cx="284052" cy="369332"/>
          </a:xfrm>
          <a:prstGeom prst="rect">
            <a:avLst/>
          </a:prstGeom>
          <a:noFill/>
        </p:spPr>
        <p:txBody>
          <a:bodyPr wrap="none" rtlCol="0">
            <a:spAutoFit/>
          </a:bodyPr>
          <a:lstStyle/>
          <a:p>
            <a:r>
              <a:rPr lang="en-GB" i="1" dirty="0"/>
              <a:t>x</a:t>
            </a:r>
          </a:p>
        </p:txBody>
      </p:sp>
      <p:sp>
        <p:nvSpPr>
          <p:cNvPr id="9" name="TextBox 8">
            <a:extLst>
              <a:ext uri="{FF2B5EF4-FFF2-40B4-BE49-F238E27FC236}">
                <a16:creationId xmlns:a16="http://schemas.microsoft.com/office/drawing/2014/main" id="{CB34924C-8421-45C6-8510-29A1C25A16BC}"/>
              </a:ext>
            </a:extLst>
          </p:cNvPr>
          <p:cNvSpPr txBox="1"/>
          <p:nvPr/>
        </p:nvSpPr>
        <p:spPr>
          <a:xfrm>
            <a:off x="9695223" y="3619314"/>
            <a:ext cx="287258" cy="369332"/>
          </a:xfrm>
          <a:prstGeom prst="rect">
            <a:avLst/>
          </a:prstGeom>
          <a:noFill/>
        </p:spPr>
        <p:txBody>
          <a:bodyPr wrap="none" rtlCol="0">
            <a:spAutoFit/>
          </a:bodyPr>
          <a:lstStyle/>
          <a:p>
            <a:r>
              <a:rPr lang="en-GB" i="1" dirty="0"/>
              <a:t>y</a:t>
            </a:r>
          </a:p>
        </p:txBody>
      </p:sp>
      <p:cxnSp>
        <p:nvCxnSpPr>
          <p:cNvPr id="15" name="Straight Connector 14">
            <a:extLst>
              <a:ext uri="{FF2B5EF4-FFF2-40B4-BE49-F238E27FC236}">
                <a16:creationId xmlns:a16="http://schemas.microsoft.com/office/drawing/2014/main" id="{19084B4D-4DB6-4D32-82AD-3D1951B42F5C}"/>
              </a:ext>
            </a:extLst>
          </p:cNvPr>
          <p:cNvCxnSpPr/>
          <p:nvPr/>
        </p:nvCxnSpPr>
        <p:spPr>
          <a:xfrm>
            <a:off x="9688664" y="2588150"/>
            <a:ext cx="0" cy="2270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6CF29E-315F-4E2D-A319-8634F07DF218}"/>
              </a:ext>
            </a:extLst>
          </p:cNvPr>
          <p:cNvCxnSpPr/>
          <p:nvPr/>
        </p:nvCxnSpPr>
        <p:spPr>
          <a:xfrm>
            <a:off x="7740595" y="4858247"/>
            <a:ext cx="194806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7FFB21-4C3F-4B02-B60A-C57E95CA9350}"/>
              </a:ext>
            </a:extLst>
          </p:cNvPr>
          <p:cNvSpPr/>
          <p:nvPr/>
        </p:nvSpPr>
        <p:spPr>
          <a:xfrm>
            <a:off x="9401406" y="4558560"/>
            <a:ext cx="287258" cy="299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9" name="Arc 18">
            <a:extLst>
              <a:ext uri="{FF2B5EF4-FFF2-40B4-BE49-F238E27FC236}">
                <a16:creationId xmlns:a16="http://schemas.microsoft.com/office/drawing/2014/main" id="{25D0A40A-8E8B-4F8E-BAFE-633B6F0BEC18}"/>
              </a:ext>
            </a:extLst>
          </p:cNvPr>
          <p:cNvSpPr/>
          <p:nvPr/>
        </p:nvSpPr>
        <p:spPr>
          <a:xfrm>
            <a:off x="7283394" y="4401047"/>
            <a:ext cx="914400" cy="914400"/>
          </a:xfrm>
          <a:prstGeom prst="arc">
            <a:avLst>
              <a:gd name="adj1" fmla="val 1855242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FFAFEB9-EF93-4837-BA06-BA7F39E29C38}"/>
                  </a:ext>
                </a:extLst>
              </p:cNvPr>
              <p:cNvSpPr txBox="1"/>
              <p:nvPr/>
            </p:nvSpPr>
            <p:spPr>
              <a:xfrm>
                <a:off x="8137612" y="4444981"/>
                <a:ext cx="37414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𝜃</m:t>
                      </m:r>
                    </m:oMath>
                  </m:oMathPara>
                </a14:m>
                <a:endParaRPr lang="en-GB" i="1" dirty="0"/>
              </a:p>
            </p:txBody>
          </p:sp>
        </mc:Choice>
        <mc:Fallback>
          <p:sp>
            <p:nvSpPr>
              <p:cNvPr id="20" name="TextBox 19">
                <a:extLst>
                  <a:ext uri="{FF2B5EF4-FFF2-40B4-BE49-F238E27FC236}">
                    <a16:creationId xmlns:a16="http://schemas.microsoft.com/office/drawing/2014/main" id="{AFFAFEB9-EF93-4837-BA06-BA7F39E29C38}"/>
                  </a:ext>
                </a:extLst>
              </p:cNvPr>
              <p:cNvSpPr txBox="1">
                <a:spLocks noRot="1" noChangeAspect="1" noMove="1" noResize="1" noEditPoints="1" noAdjustHandles="1" noChangeArrowheads="1" noChangeShapeType="1" noTextEdit="1"/>
              </p:cNvSpPr>
              <p:nvPr/>
            </p:nvSpPr>
            <p:spPr>
              <a:xfrm>
                <a:off x="8137612" y="4444981"/>
                <a:ext cx="374141"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903EA24-BB72-464B-AB3B-CD319A66AFA1}"/>
                  </a:ext>
                </a:extLst>
              </p:cNvPr>
              <p:cNvSpPr/>
              <p:nvPr/>
            </p:nvSpPr>
            <p:spPr>
              <a:xfrm>
                <a:off x="8107862" y="3434648"/>
                <a:ext cx="6067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b="1" i="0" smtClean="0">
                              <a:latin typeface="Cambria Math" panose="02040503050406030204" pitchFamily="18" charset="0"/>
                            </a:rPr>
                            <m:t>𝐯</m:t>
                          </m:r>
                        </m:e>
                      </m:d>
                    </m:oMath>
                  </m:oMathPara>
                </a14:m>
                <a:endParaRPr lang="en-GB" dirty="0"/>
              </a:p>
            </p:txBody>
          </p:sp>
        </mc:Choice>
        <mc:Fallback>
          <p:sp>
            <p:nvSpPr>
              <p:cNvPr id="4" name="Rectangle 3">
                <a:extLst>
                  <a:ext uri="{FF2B5EF4-FFF2-40B4-BE49-F238E27FC236}">
                    <a16:creationId xmlns:a16="http://schemas.microsoft.com/office/drawing/2014/main" id="{0903EA24-BB72-464B-AB3B-CD319A66AFA1}"/>
                  </a:ext>
                </a:extLst>
              </p:cNvPr>
              <p:cNvSpPr>
                <a:spLocks noRot="1" noChangeAspect="1" noMove="1" noResize="1" noEditPoints="1" noAdjustHandles="1" noChangeArrowheads="1" noChangeShapeType="1" noTextEdit="1"/>
              </p:cNvSpPr>
              <p:nvPr/>
            </p:nvSpPr>
            <p:spPr>
              <a:xfrm>
                <a:off x="8107862" y="3434648"/>
                <a:ext cx="606768" cy="369332"/>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460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Finding the angle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4998720" cy="3760891"/>
              </a:xfrm>
            </p:spPr>
            <p:txBody>
              <a:bodyPr>
                <a:normAutofit/>
              </a:bodyPr>
              <a:lstStyle/>
              <a:p>
                <a:pPr marL="358775" indent="-358775">
                  <a:buFont typeface="Arial" panose="020B0604020202020204" pitchFamily="34" charset="0"/>
                  <a:buChar char="•"/>
                </a:pPr>
                <a:r>
                  <a:rPr lang="en-GB" dirty="0"/>
                  <a:t>Given </a:t>
                </a:r>
                <a14:m>
                  <m:oMath xmlns:m="http://schemas.openxmlformats.org/officeDocument/2006/math">
                    <m:r>
                      <a:rPr lang="en-GB" b="1">
                        <a:latin typeface="Cambria Math" panose="02040503050406030204" pitchFamily="18" charset="0"/>
                      </a:rPr>
                      <m:t>𝐯</m:t>
                    </m:r>
                    <m:r>
                      <a:rPr lang="en-GB" b="1" i="1"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r>
                  <a:rPr lang="en-GB" dirty="0"/>
                  <a:t>, find the angle </a:t>
                </a:r>
                <a14:m>
                  <m:oMath xmlns:m="http://schemas.openxmlformats.org/officeDocument/2006/math">
                    <m:r>
                      <a:rPr lang="en-GB" i="1" dirty="0">
                        <a:latin typeface="Cambria Math" panose="02040503050406030204" pitchFamily="18" charset="0"/>
                      </a:rPr>
                      <m:t>𝜃</m:t>
                    </m:r>
                  </m:oMath>
                </a14:m>
                <a:r>
                  <a:rPr lang="en-GB" i="1" dirty="0"/>
                  <a:t> </a:t>
                </a:r>
                <a:r>
                  <a:rPr lang="en-GB" dirty="0"/>
                  <a:t>that </a:t>
                </a:r>
                <a14:m>
                  <m:oMath xmlns:m="http://schemas.openxmlformats.org/officeDocument/2006/math">
                    <m:r>
                      <a:rPr lang="en-GB" b="1">
                        <a:latin typeface="Cambria Math" panose="02040503050406030204" pitchFamily="18" charset="0"/>
                      </a:rPr>
                      <m:t>𝐯</m:t>
                    </m:r>
                    <m:r>
                      <a:rPr lang="en-GB" b="1" i="1">
                        <a:latin typeface="Cambria Math" panose="02040503050406030204" pitchFamily="18" charset="0"/>
                      </a:rPr>
                      <m:t> </m:t>
                    </m:r>
                  </m:oMath>
                </a14:m>
                <a:r>
                  <a:rPr lang="en-GB" dirty="0"/>
                  <a:t>makes with the positive x axis</a:t>
                </a:r>
              </a:p>
              <a:p>
                <a:pPr marL="358775" indent="-358775">
                  <a:buFont typeface="Arial" panose="020B0604020202020204" pitchFamily="34" charset="0"/>
                  <a:buChar char="•"/>
                </a:pPr>
                <a:r>
                  <a:rPr lang="en-GB" dirty="0"/>
                  <a:t>Use the </a:t>
                </a:r>
                <a:r>
                  <a:rPr lang="en-GB" b="1" dirty="0"/>
                  <a:t>inverse tan </a:t>
                </a:r>
                <a:r>
                  <a:rPr lang="en-GB" dirty="0"/>
                  <a:t>function</a:t>
                </a:r>
                <a:br>
                  <a:rPr lang="en-GB" dirty="0"/>
                </a:br>
                <a14:m>
                  <m:oMath xmlns:m="http://schemas.openxmlformats.org/officeDocument/2006/math">
                    <m:r>
                      <a:rPr lang="en-GB" b="0" i="1" smtClean="0">
                        <a:latin typeface="Cambria Math" panose="02040503050406030204" pitchFamily="18" charset="0"/>
                      </a:rPr>
                      <m:t>𝜃</m:t>
                    </m:r>
                    <m:r>
                      <a:rPr lang="en-GB" i="1">
                        <a:latin typeface="Cambria Math" panose="02040503050406030204" pitchFamily="18" charset="0"/>
                      </a:rPr>
                      <m:t>=</m:t>
                    </m:r>
                    <m:func>
                      <m:funcPr>
                        <m:ctrlPr>
                          <a:rPr lang="en-GB" b="0" i="1" smtClean="0">
                            <a:latin typeface="Cambria Math" panose="02040503050406030204" pitchFamily="18" charset="0"/>
                          </a:rPr>
                        </m:ctrlPr>
                      </m:funcPr>
                      <m:fName>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tan</m:t>
                            </m:r>
                          </m:e>
                          <m:sup>
                            <m:r>
                              <a:rPr lang="en-GB" b="0" i="1" smtClean="0">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a:latin typeface="Cambria Math" panose="02040503050406030204" pitchFamily="18" charset="0"/>
                              </a:rPr>
                              <m:t>𝑥</m:t>
                            </m:r>
                          </m:den>
                        </m:f>
                      </m:e>
                    </m:func>
                  </m:oMath>
                </a14:m>
                <a:endParaRPr lang="en-GB" b="0" dirty="0"/>
              </a:p>
              <a:p>
                <a:pPr marL="358775" indent="-358775">
                  <a:buFont typeface="Arial" panose="020B0604020202020204" pitchFamily="34" charset="0"/>
                  <a:buChar char="•"/>
                </a:pPr>
                <a:r>
                  <a:rPr lang="en-GB" sz="2100" dirty="0"/>
                  <a:t>Most programming languages refer to inverse trig functions as </a:t>
                </a:r>
                <a:r>
                  <a:rPr lang="en-GB" sz="2100" b="1" dirty="0"/>
                  <a:t>arc</a:t>
                </a:r>
                <a:r>
                  <a:rPr lang="en-GB" sz="2100" dirty="0"/>
                  <a:t> functions (shortened to </a:t>
                </a:r>
                <a:r>
                  <a:rPr lang="en-GB" sz="2100" b="1" dirty="0"/>
                  <a:t>a</a:t>
                </a:r>
                <a:r>
                  <a:rPr lang="en-GB" sz="2100" dirty="0"/>
                  <a:t>): </a:t>
                </a:r>
                <a:r>
                  <a:rPr lang="en-GB" sz="2100" dirty="0" err="1">
                    <a:latin typeface="Consolas" panose="020B0609020204030204" pitchFamily="49" charset="0"/>
                  </a:rPr>
                  <a:t>asin</a:t>
                </a:r>
                <a:r>
                  <a:rPr lang="en-GB" sz="2100" dirty="0"/>
                  <a:t>, </a:t>
                </a:r>
                <a:r>
                  <a:rPr lang="en-GB" sz="2100" dirty="0" err="1">
                    <a:latin typeface="Consolas" panose="020B0609020204030204" pitchFamily="49" charset="0"/>
                  </a:rPr>
                  <a:t>acos</a:t>
                </a:r>
                <a:r>
                  <a:rPr lang="en-GB" sz="2100" dirty="0"/>
                  <a:t>, </a:t>
                </a:r>
                <a:r>
                  <a:rPr lang="en-GB" sz="2100" dirty="0" err="1">
                    <a:latin typeface="Consolas" panose="020B0609020204030204" pitchFamily="49" charset="0"/>
                  </a:rPr>
                  <a:t>atan</a:t>
                </a:r>
                <a:endParaRPr lang="en-GB" sz="2100" dirty="0">
                  <a:latin typeface="Consolas" panose="020B0609020204030204" pitchFamily="49" charset="0"/>
                </a:endParaRPr>
              </a:p>
              <a:p>
                <a:pPr marL="0" indent="0" algn="ctr">
                  <a:buNone/>
                </a:pPr>
                <a:endParaRPr lang="en-GB" dirty="0"/>
              </a:p>
            </p:txBody>
          </p:sp>
        </mc:Choice>
        <mc:Fallback>
          <p:sp>
            <p:nvSpPr>
              <p:cNvPr id="3" name="Content Placeholder 2">
                <a:extLst>
                  <a:ext uri="{FF2B5EF4-FFF2-40B4-BE49-F238E27FC236}">
                    <a16:creationId xmlns:a16="http://schemas.microsoft.com/office/drawing/2014/main" id="{CC779C37-512F-4D22-87B1-819DD4F5DADC}"/>
                  </a:ext>
                </a:extLst>
              </p:cNvPr>
              <p:cNvSpPr>
                <a:spLocks noGrp="1" noRot="1" noChangeAspect="1" noMove="1" noResize="1" noEditPoints="1" noAdjustHandles="1" noChangeArrowheads="1" noChangeShapeType="1" noTextEdit="1"/>
              </p:cNvSpPr>
              <p:nvPr>
                <p:ph idx="1"/>
              </p:nvPr>
            </p:nvSpPr>
            <p:spPr>
              <a:xfrm>
                <a:off x="1097280" y="2108201"/>
                <a:ext cx="4998720" cy="3760891"/>
              </a:xfrm>
              <a:blipFill>
                <a:blip r:embed="rId2"/>
                <a:stretch>
                  <a:fillRect l="-3049"/>
                </a:stretch>
              </a:blipFill>
            </p:spPr>
            <p:txBody>
              <a:bodyPr/>
              <a:lstStyle/>
              <a:p>
                <a:r>
                  <a:rPr lang="en-GB">
                    <a:noFill/>
                  </a:rPr>
                  <a:t> </a:t>
                </a:r>
              </a:p>
            </p:txBody>
          </p:sp>
        </mc:Fallback>
      </mc:AlternateContent>
      <p:pic>
        <p:nvPicPr>
          <p:cNvPr id="8" name="Picture 7" descr="A close up of a map&#10;&#10;Description automatically generated">
            <a:extLst>
              <a:ext uri="{FF2B5EF4-FFF2-40B4-BE49-F238E27FC236}">
                <a16:creationId xmlns:a16="http://schemas.microsoft.com/office/drawing/2014/main" id="{8CEC9671-2F20-428D-816F-A54C951AF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913" y="2108201"/>
            <a:ext cx="4429212" cy="3832972"/>
          </a:xfrm>
          <a:prstGeom prst="rect">
            <a:avLst/>
          </a:prstGeom>
        </p:spPr>
      </p:pic>
    </p:spTree>
    <p:extLst>
      <p:ext uri="{BB962C8B-B14F-4D97-AF65-F5344CB8AC3E}">
        <p14:creationId xmlns:p14="http://schemas.microsoft.com/office/powerpoint/2010/main" val="302231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4F1B-3B71-4F4F-8A79-9F2926C81917}"/>
              </a:ext>
            </a:extLst>
          </p:cNvPr>
          <p:cNvSpPr>
            <a:spLocks noGrp="1"/>
          </p:cNvSpPr>
          <p:nvPr>
            <p:ph type="title"/>
          </p:nvPr>
        </p:nvSpPr>
        <p:spPr/>
        <p:txBody>
          <a:bodyPr/>
          <a:lstStyle/>
          <a:p>
            <a:r>
              <a:rPr lang="en-GB" dirty="0"/>
              <a:t>Inverse tangent</a:t>
            </a:r>
          </a:p>
        </p:txBody>
      </p:sp>
      <mc:AlternateContent xmlns:mc="http://schemas.openxmlformats.org/markup-compatibility/2006">
        <mc:Choice xmlns:a14="http://schemas.microsoft.com/office/drawing/2010/main" Requires="a14">
          <p:sp>
            <p:nvSpPr>
              <p:cNvPr id="22" name="Content Placeholder 2">
                <a:extLst>
                  <a:ext uri="{FF2B5EF4-FFF2-40B4-BE49-F238E27FC236}">
                    <a16:creationId xmlns:a16="http://schemas.microsoft.com/office/drawing/2014/main" id="{D51ED684-FA53-44DA-8831-3A799A2B38F0}"/>
                  </a:ext>
                </a:extLst>
              </p:cNvPr>
              <p:cNvSpPr>
                <a:spLocks noGrp="1"/>
              </p:cNvSpPr>
              <p:nvPr>
                <p:ph idx="1"/>
              </p:nvPr>
            </p:nvSpPr>
            <p:spPr>
              <a:xfrm>
                <a:off x="1096963" y="2108200"/>
                <a:ext cx="7446402" cy="3760788"/>
              </a:xfrm>
            </p:spPr>
            <p:txBody>
              <a:bodyPr>
                <a:normAutofit/>
              </a:bodyPr>
              <a:lstStyle/>
              <a:p>
                <a:pPr marL="358775" indent="-358775">
                  <a:buFont typeface="Arial" panose="020B0604020202020204" pitchFamily="34" charset="0"/>
                  <a:buChar char="•"/>
                </a:pPr>
                <a:r>
                  <a:rPr lang="en-GB" dirty="0"/>
                  <a:t>Care is needed when using </a:t>
                </a:r>
                <a14:m>
                  <m:oMath xmlns:m="http://schemas.openxmlformats.org/officeDocument/2006/math">
                    <m:func>
                      <m:funcPr>
                        <m:ctrlPr>
                          <a:rPr lang="en-GB" b="0" i="1" smtClean="0">
                            <a:latin typeface="Cambria Math" panose="02040503050406030204" pitchFamily="18" charset="0"/>
                          </a:rPr>
                        </m:ctrlPr>
                      </m:funcPr>
                      <m:fName>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tan</m:t>
                            </m:r>
                          </m:e>
                          <m:sup>
                            <m:r>
                              <a:rPr lang="en-GB" b="0" i="1" smtClean="0">
                                <a:latin typeface="Cambria Math" panose="02040503050406030204" pitchFamily="18" charset="0"/>
                              </a:rPr>
                              <m:t>−1</m:t>
                            </m:r>
                          </m:sup>
                        </m:sSup>
                      </m:fName>
                      <m:e/>
                    </m:func>
                  </m:oMath>
                </a14:m>
                <a:endParaRPr lang="en-GB" b="0" dirty="0"/>
              </a:p>
              <a:p>
                <a:pPr marL="358775" indent="-358775">
                  <a:buFont typeface="Arial" panose="020B0604020202020204" pitchFamily="34" charset="0"/>
                  <a:buChar char="•"/>
                </a:pPr>
                <a14:m>
                  <m:oMath xmlns:m="http://schemas.openxmlformats.org/officeDocument/2006/math">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smtClean="0">
                                <a:latin typeface="Cambria Math" panose="02040503050406030204" pitchFamily="18" charset="0"/>
                              </a:rPr>
                            </m:ctrlPr>
                          </m:fPr>
                          <m:num>
                            <m:r>
                              <a:rPr lang="en-GB" b="0" i="1" smtClean="0">
                                <a:latin typeface="Cambria Math" panose="02040503050406030204" pitchFamily="18" charset="0"/>
                              </a:rPr>
                              <m:t>𝑦</m:t>
                            </m:r>
                          </m:num>
                          <m:den>
                            <m:r>
                              <a:rPr lang="en-GB" b="0" i="1" smtClean="0">
                                <a:latin typeface="Cambria Math" panose="02040503050406030204" pitchFamily="18" charset="0"/>
                              </a:rPr>
                              <m:t>𝑥</m:t>
                            </m:r>
                          </m:den>
                        </m:f>
                      </m:e>
                    </m:func>
                    <m:r>
                      <a:rPr lang="en-GB" b="0" i="1" smtClean="0">
                        <a:latin typeface="Cambria Math" panose="02040503050406030204" pitchFamily="18" charset="0"/>
                      </a:rPr>
                      <m:t>=</m:t>
                    </m:r>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𝑦</m:t>
                            </m:r>
                          </m:num>
                          <m:den>
                            <m:r>
                              <a:rPr lang="en-GB" b="0" i="1" smtClean="0">
                                <a:latin typeface="Cambria Math" panose="02040503050406030204" pitchFamily="18" charset="0"/>
                              </a:rPr>
                              <m:t>−</m:t>
                            </m:r>
                            <m:r>
                              <a:rPr lang="en-GB" i="1">
                                <a:latin typeface="Cambria Math" panose="02040503050406030204" pitchFamily="18" charset="0"/>
                              </a:rPr>
                              <m:t>𝑥</m:t>
                            </m:r>
                          </m:den>
                        </m:f>
                      </m:e>
                    </m:func>
                  </m:oMath>
                </a14:m>
                <a:r>
                  <a:rPr lang="en-GB" b="0" dirty="0"/>
                  <a:t>  so we need to be aware of which </a:t>
                </a:r>
                <a:r>
                  <a:rPr lang="en-GB" b="1" dirty="0"/>
                  <a:t>quadrant</a:t>
                </a:r>
                <a:r>
                  <a:rPr lang="en-GB" b="0" dirty="0"/>
                  <a:t> the vector is in (otherwise the result may be out by 180</a:t>
                </a:r>
                <a:r>
                  <a:rPr lang="en-GB" dirty="0"/>
                  <a:t>°)</a:t>
                </a:r>
              </a:p>
              <a:p>
                <a:pPr marL="358775" indent="-358775">
                  <a:buFont typeface="Arial" panose="020B0604020202020204" pitchFamily="34" charset="0"/>
                  <a:buChar char="•"/>
                </a:pPr>
                <a:r>
                  <a:rPr lang="en-GB" dirty="0"/>
                  <a:t>If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(the vector points vertically along the y axis) then we’re dividing by zero (which is bad)</a:t>
                </a:r>
              </a:p>
              <a:p>
                <a:pPr marL="358775" indent="-358775">
                  <a:buFont typeface="Arial" panose="020B0604020202020204" pitchFamily="34" charset="0"/>
                  <a:buChar char="•"/>
                </a:pPr>
                <a:r>
                  <a:rPr lang="en-GB" dirty="0"/>
                  <a:t>Most programming languages have an </a:t>
                </a:r>
                <a:r>
                  <a:rPr lang="en-GB" dirty="0">
                    <a:latin typeface="Consolas" panose="020B0609020204030204" pitchFamily="49" charset="0"/>
                  </a:rPr>
                  <a:t>atan2(y, x)</a:t>
                </a:r>
                <a:r>
                  <a:rPr lang="en-GB" dirty="0"/>
                  <a:t> function which takes two arguments and handles all of these cases for you</a:t>
                </a:r>
              </a:p>
            </p:txBody>
          </p:sp>
        </mc:Choice>
        <mc:Fallback>
          <p:sp>
            <p:nvSpPr>
              <p:cNvPr id="22" name="Content Placeholder 2">
                <a:extLst>
                  <a:ext uri="{FF2B5EF4-FFF2-40B4-BE49-F238E27FC236}">
                    <a16:creationId xmlns:a16="http://schemas.microsoft.com/office/drawing/2014/main" id="{D51ED684-FA53-44DA-8831-3A799A2B38F0}"/>
                  </a:ext>
                </a:extLst>
              </p:cNvPr>
              <p:cNvSpPr>
                <a:spLocks noGrp="1" noRot="1" noChangeAspect="1" noMove="1" noResize="1" noEditPoints="1" noAdjustHandles="1" noChangeArrowheads="1" noChangeShapeType="1" noTextEdit="1"/>
              </p:cNvSpPr>
              <p:nvPr>
                <p:ph idx="1"/>
              </p:nvPr>
            </p:nvSpPr>
            <p:spPr>
              <a:xfrm>
                <a:off x="1096963" y="2108200"/>
                <a:ext cx="7446402" cy="3760788"/>
              </a:xfrm>
              <a:blipFill>
                <a:blip r:embed="rId2"/>
                <a:stretch>
                  <a:fillRect l="-1966" t="-972" r="-901"/>
                </a:stretch>
              </a:blipFill>
            </p:spPr>
            <p:txBody>
              <a:bodyPr/>
              <a:lstStyle/>
              <a:p>
                <a:r>
                  <a:rPr lang="en-GB">
                    <a:noFill/>
                  </a:rPr>
                  <a:t> </a:t>
                </a:r>
              </a:p>
            </p:txBody>
          </p:sp>
        </mc:Fallback>
      </mc:AlternateContent>
    </p:spTree>
    <p:extLst>
      <p:ext uri="{BB962C8B-B14F-4D97-AF65-F5344CB8AC3E}">
        <p14:creationId xmlns:p14="http://schemas.microsoft.com/office/powerpoint/2010/main" val="24874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Vector addition</a:t>
            </a:r>
          </a:p>
        </p:txBody>
      </p:sp>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7102763" y="3044529"/>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a:off x="8719650" y="3085951"/>
            <a:ext cx="2011218" cy="557794"/>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7715811" y="3459079"/>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9418765" y="2901285"/>
            <a:ext cx="306494" cy="369332"/>
          </a:xfrm>
          <a:prstGeom prst="rect">
            <a:avLst/>
          </a:prstGeom>
          <a:noFill/>
        </p:spPr>
        <p:txBody>
          <a:bodyPr wrap="none" rtlCol="0">
            <a:spAutoFit/>
          </a:bodyPr>
          <a:lstStyle/>
          <a:p>
            <a:r>
              <a:rPr lang="en-GB" dirty="0"/>
              <a:t>q</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flipV="1">
            <a:off x="7102763" y="3643745"/>
            <a:ext cx="3628105" cy="1126837"/>
          </a:xfrm>
          <a:prstGeom prst="straightConnector1">
            <a:avLst/>
          </a:prstGeom>
          <a:ln w="762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8578794" y="3828411"/>
            <a:ext cx="543739" cy="369332"/>
          </a:xfrm>
          <a:prstGeom prst="rect">
            <a:avLst/>
          </a:prstGeom>
          <a:noFill/>
        </p:spPr>
        <p:txBody>
          <a:bodyPr wrap="none" rtlCol="0">
            <a:spAutoFit/>
          </a:bodyPr>
          <a:lstStyle/>
          <a:p>
            <a:r>
              <a:rPr lang="en-GB" dirty="0" err="1"/>
              <a:t>p+q</a:t>
            </a:r>
            <a:endParaRPr lang="en-GB"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b="0" i="1"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𝐩</m:t>
                    </m:r>
                    <m:r>
                      <a:rPr lang="en-GB" b="0" i="1" dirty="0" smtClean="0">
                        <a:latin typeface="Cambria Math" panose="02040503050406030204" pitchFamily="18" charset="0"/>
                      </a:rPr>
                      <m:t>+</m:t>
                    </m:r>
                    <m:r>
                      <a:rPr lang="en-GB" b="1" i="0" dirty="0" smtClean="0">
                        <a:latin typeface="Cambria Math" panose="02040503050406030204" pitchFamily="18" charset="0"/>
                      </a:rPr>
                      <m:t>𝐪</m:t>
                    </m:r>
                  </m:oMath>
                </a14:m>
                <a:r>
                  <a:rPr lang="en-GB" dirty="0"/>
                  <a:t> is obtained by putting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b="1" dirty="0"/>
                  <a:t> </a:t>
                </a:r>
                <a:r>
                  <a:rPr lang="en-GB" dirty="0"/>
                  <a:t>end to end as shown here</a:t>
                </a:r>
              </a:p>
              <a:p>
                <a:pPr marL="358775" indent="-358775">
                  <a:buFont typeface="Arial" panose="020B0604020202020204" pitchFamily="34" charset="0"/>
                  <a:buChar char="•"/>
                </a:pPr>
                <a:r>
                  <a:rPr lang="en-GB" dirty="0"/>
                  <a:t>Note addition is </a:t>
                </a:r>
                <a:r>
                  <a:rPr lang="en-GB" b="1" dirty="0"/>
                  <a:t>commutative</a:t>
                </a:r>
                <a:r>
                  <a:rPr lang="en-GB" dirty="0"/>
                  <a:t>: </a:t>
                </a: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i="0" dirty="0" smtClean="0">
                        <a:latin typeface="Cambria Math" panose="02040503050406030204" pitchFamily="18" charset="0"/>
                      </a:rPr>
                      <m:t>=</m:t>
                    </m:r>
                    <m:r>
                      <a:rPr lang="en-GB" b="1" i="0" dirty="0" smtClean="0">
                        <a:latin typeface="Cambria Math" panose="02040503050406030204" pitchFamily="18" charset="0"/>
                      </a:rPr>
                      <m:t>𝐪</m:t>
                    </m:r>
                    <m:r>
                      <a:rPr lang="en-GB" i="1" dirty="0">
                        <a:latin typeface="Cambria Math" panose="02040503050406030204" pitchFamily="18" charset="0"/>
                      </a:rPr>
                      <m:t>+</m:t>
                    </m:r>
                    <m:r>
                      <a:rPr lang="en-GB" b="1" i="0" dirty="0" smtClean="0">
                        <a:latin typeface="Cambria Math" panose="02040503050406030204" pitchFamily="18" charset="0"/>
                      </a:rPr>
                      <m:t>𝐩</m:t>
                    </m:r>
                  </m:oMath>
                </a14:m>
                <a:endParaRPr lang="en-GB" dirty="0"/>
              </a:p>
            </p:txBody>
          </p:sp>
        </mc:Choice>
        <mc:Fallback>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r="-569"/>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86150B24-9A3F-4EE6-85B3-DA44230CB446}"/>
              </a:ext>
            </a:extLst>
          </p:cNvPr>
          <p:cNvCxnSpPr>
            <a:cxnSpLocks/>
          </p:cNvCxnSpPr>
          <p:nvPr/>
        </p:nvCxnSpPr>
        <p:spPr>
          <a:xfrm flipV="1">
            <a:off x="9086392" y="3643745"/>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C26D9B-8A1F-4E69-94C6-36B88C08AE35}"/>
              </a:ext>
            </a:extLst>
          </p:cNvPr>
          <p:cNvCxnSpPr>
            <a:cxnSpLocks/>
          </p:cNvCxnSpPr>
          <p:nvPr/>
        </p:nvCxnSpPr>
        <p:spPr>
          <a:xfrm>
            <a:off x="7111315" y="4791293"/>
            <a:ext cx="2011218" cy="557794"/>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C05317-C03B-4EA1-9B91-9B77D8C63028}"/>
              </a:ext>
            </a:extLst>
          </p:cNvPr>
          <p:cNvSpPr txBox="1"/>
          <p:nvPr/>
        </p:nvSpPr>
        <p:spPr>
          <a:xfrm>
            <a:off x="9823850" y="4516192"/>
            <a:ext cx="306494" cy="369332"/>
          </a:xfrm>
          <a:prstGeom prst="rect">
            <a:avLst/>
          </a:prstGeom>
          <a:noFill/>
        </p:spPr>
        <p:txBody>
          <a:bodyPr wrap="none" rtlCol="0">
            <a:spAutoFit/>
          </a:bodyPr>
          <a:lstStyle/>
          <a:p>
            <a:r>
              <a:rPr lang="en-GB" dirty="0"/>
              <a:t>p</a:t>
            </a:r>
          </a:p>
        </p:txBody>
      </p:sp>
      <p:sp>
        <p:nvSpPr>
          <p:cNvPr id="23" name="TextBox 22">
            <a:extLst>
              <a:ext uri="{FF2B5EF4-FFF2-40B4-BE49-F238E27FC236}">
                <a16:creationId xmlns:a16="http://schemas.microsoft.com/office/drawing/2014/main" id="{EFCF500D-1A88-417D-B7EA-FE317B9B0EC0}"/>
              </a:ext>
            </a:extLst>
          </p:cNvPr>
          <p:cNvSpPr txBox="1"/>
          <p:nvPr/>
        </p:nvSpPr>
        <p:spPr>
          <a:xfrm>
            <a:off x="7715811" y="4990111"/>
            <a:ext cx="306494" cy="369332"/>
          </a:xfrm>
          <a:prstGeom prst="rect">
            <a:avLst/>
          </a:prstGeom>
          <a:noFill/>
        </p:spPr>
        <p:txBody>
          <a:bodyPr wrap="none" rtlCol="0">
            <a:spAutoFit/>
          </a:bodyPr>
          <a:lstStyle/>
          <a:p>
            <a:r>
              <a:rPr lang="en-GB" dirty="0"/>
              <a:t>q</a:t>
            </a:r>
          </a:p>
        </p:txBody>
      </p:sp>
    </p:spTree>
    <p:extLst>
      <p:ext uri="{BB962C8B-B14F-4D97-AF65-F5344CB8AC3E}">
        <p14:creationId xmlns:p14="http://schemas.microsoft.com/office/powerpoint/2010/main" val="107356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uiExpand="1" build="p"/>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Vector subtraction</a:t>
            </a:r>
          </a:p>
        </p:txBody>
      </p:sp>
      <p:cxnSp>
        <p:nvCxnSpPr>
          <p:cNvPr id="4" name="Straight Arrow Connector 3">
            <a:extLst>
              <a:ext uri="{FF2B5EF4-FFF2-40B4-BE49-F238E27FC236}">
                <a16:creationId xmlns:a16="http://schemas.microsoft.com/office/drawing/2014/main" id="{7E30A3DE-260C-41FF-B590-EE8A362A0F41}"/>
              </a:ext>
            </a:extLst>
          </p:cNvPr>
          <p:cNvCxnSpPr/>
          <p:nvPr/>
        </p:nvCxnSpPr>
        <p:spPr>
          <a:xfrm flipV="1">
            <a:off x="7740595" y="2588150"/>
            <a:ext cx="1948069" cy="227009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flipV="1">
            <a:off x="7740595" y="4391891"/>
            <a:ext cx="3292241" cy="466356"/>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642736-5A30-4DE4-AB51-FAF0786DB2D3}"/>
              </a:ext>
            </a:extLst>
          </p:cNvPr>
          <p:cNvSpPr txBox="1"/>
          <p:nvPr/>
        </p:nvSpPr>
        <p:spPr>
          <a:xfrm>
            <a:off x="7481454" y="4798291"/>
            <a:ext cx="301686" cy="369332"/>
          </a:xfrm>
          <a:prstGeom prst="rect">
            <a:avLst/>
          </a:prstGeom>
          <a:noFill/>
        </p:spPr>
        <p:txBody>
          <a:bodyPr wrap="none" rtlCol="0">
            <a:spAutoFit/>
          </a:bodyPr>
          <a:lstStyle/>
          <a:p>
            <a:r>
              <a:rPr lang="en-GB" dirty="0"/>
              <a:t>0</a:t>
            </a:r>
          </a:p>
        </p:txBody>
      </p:sp>
      <p:sp>
        <p:nvSpPr>
          <p:cNvPr id="9" name="TextBox 8">
            <a:extLst>
              <a:ext uri="{FF2B5EF4-FFF2-40B4-BE49-F238E27FC236}">
                <a16:creationId xmlns:a16="http://schemas.microsoft.com/office/drawing/2014/main" id="{3218B712-F75A-47A2-B10A-C8B617CAAF5C}"/>
              </a:ext>
            </a:extLst>
          </p:cNvPr>
          <p:cNvSpPr txBox="1"/>
          <p:nvPr/>
        </p:nvSpPr>
        <p:spPr>
          <a:xfrm>
            <a:off x="9386978" y="2278774"/>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10985483" y="4428959"/>
            <a:ext cx="306494" cy="369332"/>
          </a:xfrm>
          <a:prstGeom prst="rect">
            <a:avLst/>
          </a:prstGeom>
          <a:noFill/>
        </p:spPr>
        <p:txBody>
          <a:bodyPr wrap="none" rtlCol="0">
            <a:spAutoFit/>
          </a:bodyPr>
          <a:lstStyle/>
          <a:p>
            <a:r>
              <a:rPr lang="en-GB" dirty="0"/>
              <a:t>q</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a:off x="9688664" y="2588150"/>
            <a:ext cx="1344172" cy="1803741"/>
          </a:xfrm>
          <a:prstGeom prst="straightConnector1">
            <a:avLst/>
          </a:prstGeom>
          <a:ln w="7620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10269050" y="2966001"/>
            <a:ext cx="498855" cy="369332"/>
          </a:xfrm>
          <a:prstGeom prst="rect">
            <a:avLst/>
          </a:prstGeom>
          <a:noFill/>
        </p:spPr>
        <p:txBody>
          <a:bodyPr wrap="none" rtlCol="0">
            <a:spAutoFit/>
          </a:bodyPr>
          <a:lstStyle/>
          <a:p>
            <a:r>
              <a:rPr lang="en-GB" dirty="0"/>
              <a:t>q-p</a:t>
            </a:r>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 representing points on the plane</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𝐪</m:t>
                    </m:r>
                    <m:r>
                      <a:rPr lang="en-GB" i="1" dirty="0" smtClean="0">
                        <a:latin typeface="Cambria Math" panose="02040503050406030204" pitchFamily="18" charset="0"/>
                      </a:rPr>
                      <m:t>−</m:t>
                    </m:r>
                    <m:r>
                      <a:rPr lang="en-GB" b="1" i="0" dirty="0" smtClean="0">
                        <a:latin typeface="Cambria Math" panose="02040503050406030204" pitchFamily="18" charset="0"/>
                      </a:rPr>
                      <m:t>𝐩</m:t>
                    </m:r>
                  </m:oMath>
                </a14:m>
                <a:r>
                  <a:rPr lang="en-GB" dirty="0"/>
                  <a:t> represents the vector from </a:t>
                </a:r>
                <a14:m>
                  <m:oMath xmlns:m="http://schemas.openxmlformats.org/officeDocument/2006/math">
                    <m:r>
                      <a:rPr lang="en-GB" b="1" dirty="0">
                        <a:latin typeface="Cambria Math" panose="02040503050406030204" pitchFamily="18" charset="0"/>
                      </a:rPr>
                      <m:t>𝐩</m:t>
                    </m:r>
                  </m:oMath>
                </a14:m>
                <a:r>
                  <a:rPr lang="en-GB" dirty="0"/>
                  <a:t> to </a:t>
                </a:r>
                <a14:m>
                  <m:oMath xmlns:m="http://schemas.openxmlformats.org/officeDocument/2006/math">
                    <m:r>
                      <a:rPr lang="en-GB" b="1" dirty="0">
                        <a:latin typeface="Cambria Math" panose="02040503050406030204" pitchFamily="18" charset="0"/>
                      </a:rPr>
                      <m:t>𝐪</m:t>
                    </m:r>
                  </m:oMath>
                </a14:m>
                <a:endParaRPr lang="en-GB" b="1" dirty="0"/>
              </a:p>
              <a:p>
                <a:pPr marL="358775" indent="-358775">
                  <a:buFont typeface="Arial" panose="020B0604020202020204" pitchFamily="34" charset="0"/>
                  <a:buChar char="•"/>
                </a:pPr>
                <a:r>
                  <a:rPr lang="en-GB" dirty="0"/>
                  <a:t>Note the order of the subtraction!</a:t>
                </a:r>
              </a:p>
              <a:p>
                <a:pPr marL="358775" indent="-358775">
                  <a:buFont typeface="Arial" panose="020B0604020202020204" pitchFamily="34" charset="0"/>
                  <a:buChar char="•"/>
                </a:pPr>
                <a:r>
                  <a:rPr lang="en-GB" dirty="0"/>
                  <a:t>Note subtraction is </a:t>
                </a:r>
                <a:r>
                  <a:rPr lang="en-GB" b="1" dirty="0"/>
                  <a:t>anticommutative</a:t>
                </a:r>
                <a:r>
                  <a:rPr lang="en-GB" dirty="0"/>
                  <a:t>:</a:t>
                </a:r>
                <a:br>
                  <a:rPr lang="en-GB" dirty="0"/>
                </a:br>
                <a14:m>
                  <m:oMath xmlns:m="http://schemas.openxmlformats.org/officeDocument/2006/math">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r>
                      <a:rPr lang="en-GB" b="1" i="0" dirty="0" smtClean="0">
                        <a:latin typeface="Cambria Math" panose="02040503050406030204" pitchFamily="18" charset="0"/>
                      </a:rPr>
                      <m:t>=−</m:t>
                    </m:r>
                    <m:d>
                      <m:dPr>
                        <m:ctrlPr>
                          <a:rPr lang="en-GB" b="1" i="0" dirty="0" smtClean="0">
                            <a:latin typeface="Cambria Math" panose="02040503050406030204" pitchFamily="18" charset="0"/>
                          </a:rPr>
                        </m:ctrlPr>
                      </m:dPr>
                      <m:e>
                        <m:r>
                          <a:rPr lang="en-GB" b="1" i="0" dirty="0" smtClean="0">
                            <a:latin typeface="Cambria Math" panose="02040503050406030204" pitchFamily="18" charset="0"/>
                          </a:rPr>
                          <m:t>𝐩</m:t>
                        </m:r>
                        <m:r>
                          <a:rPr lang="en-GB" i="1" dirty="0">
                            <a:latin typeface="Cambria Math" panose="02040503050406030204" pitchFamily="18" charset="0"/>
                          </a:rPr>
                          <m:t>−</m:t>
                        </m:r>
                        <m:r>
                          <a:rPr lang="en-GB" b="1" i="0" dirty="0" smtClean="0">
                            <a:latin typeface="Cambria Math" panose="02040503050406030204" pitchFamily="18" charset="0"/>
                          </a:rPr>
                          <m:t>𝐪</m:t>
                        </m:r>
                      </m:e>
                    </m:d>
                  </m:oMath>
                </a14:m>
                <a:endParaRPr lang="en-GB" dirty="0"/>
              </a:p>
            </p:txBody>
          </p:sp>
        </mc:Choice>
        <mc:Fallback>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a:stretch>
              </a:blipFill>
            </p:spPr>
            <p:txBody>
              <a:bodyPr/>
              <a:lstStyle/>
              <a:p>
                <a:r>
                  <a:rPr lang="en-GB">
                    <a:noFill/>
                  </a:rPr>
                  <a:t> </a:t>
                </a:r>
              </a:p>
            </p:txBody>
          </p:sp>
        </mc:Fallback>
      </mc:AlternateContent>
    </p:spTree>
    <p:extLst>
      <p:ext uri="{BB962C8B-B14F-4D97-AF65-F5344CB8AC3E}">
        <p14:creationId xmlns:p14="http://schemas.microsoft.com/office/powerpoint/2010/main" val="36971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1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br>
              <a:rPr lang="en-GB" dirty="0"/>
            </a:br>
            <a:r>
              <a:rPr lang="en-GB" dirty="0"/>
              <a:t>Scalar multiplication</a:t>
            </a:r>
          </a:p>
        </p:txBody>
      </p:sp>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8576486" y="3322821"/>
            <a:ext cx="1237150" cy="1154466"/>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9590178" y="3013446"/>
            <a:ext cx="288862" cy="369332"/>
          </a:xfrm>
          <a:prstGeom prst="rect">
            <a:avLst/>
          </a:prstGeom>
          <a:noFill/>
        </p:spPr>
        <p:txBody>
          <a:bodyPr wrap="none" rtlCol="0">
            <a:spAutoFit/>
          </a:bodyPr>
          <a:lstStyle/>
          <a:p>
            <a:r>
              <a:rPr lang="en-GB" dirty="0"/>
              <a:t>v</a:t>
            </a:r>
          </a:p>
        </p:txBody>
      </p:sp>
      <p:cxnSp>
        <p:nvCxnSpPr>
          <p:cNvPr id="11" name="Straight Arrow Connector 10">
            <a:extLst>
              <a:ext uri="{FF2B5EF4-FFF2-40B4-BE49-F238E27FC236}">
                <a16:creationId xmlns:a16="http://schemas.microsoft.com/office/drawing/2014/main" id="{3D7767B0-C70D-48A0-9E1F-EDB43B0A0EC6}"/>
              </a:ext>
            </a:extLst>
          </p:cNvPr>
          <p:cNvCxnSpPr>
            <a:cxnSpLocks/>
          </p:cNvCxnSpPr>
          <p:nvPr/>
        </p:nvCxnSpPr>
        <p:spPr>
          <a:xfrm flipV="1">
            <a:off x="8576486" y="2380712"/>
            <a:ext cx="2248532" cy="2096576"/>
          </a:xfrm>
          <a:prstGeom prst="straightConnector1">
            <a:avLst/>
          </a:prstGeom>
          <a:ln w="57150">
            <a:solidFill>
              <a:srgbClr val="92D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DF9F50-63BE-4627-BEB1-32942516552B}"/>
              </a:ext>
            </a:extLst>
          </p:cNvPr>
          <p:cNvSpPr txBox="1"/>
          <p:nvPr/>
        </p:nvSpPr>
        <p:spPr>
          <a:xfrm>
            <a:off x="6893159" y="6019867"/>
            <a:ext cx="476412" cy="369332"/>
          </a:xfrm>
          <a:prstGeom prst="rect">
            <a:avLst/>
          </a:prstGeom>
          <a:noFill/>
        </p:spPr>
        <p:txBody>
          <a:bodyPr wrap="none" rtlCol="0">
            <a:spAutoFit/>
          </a:bodyPr>
          <a:lstStyle/>
          <a:p>
            <a:r>
              <a:rPr lang="en-GB" dirty="0"/>
              <a:t>-2v</a:t>
            </a:r>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𝑐</m:t>
                                </m:r>
                                <m:r>
                                  <a:rPr lang="en-GB" i="1">
                                    <a:latin typeface="Cambria Math" panose="02040503050406030204" pitchFamily="18" charset="0"/>
                                  </a:rPr>
                                  <m:t>𝑥</m:t>
                                </m:r>
                              </m:e>
                            </m:mr>
                            <m:mr>
                              <m:e>
                                <m:r>
                                  <a:rPr lang="en-GB" b="0" i="1" smtClean="0">
                                    <a:latin typeface="Cambria Math" panose="02040503050406030204" pitchFamily="18" charset="0"/>
                                  </a:rPr>
                                  <m:t>𝑐</m:t>
                                </m:r>
                                <m:r>
                                  <a:rPr lang="en-GB" i="1">
                                    <a:latin typeface="Cambria Math" panose="02040503050406030204" pitchFamily="18" charset="0"/>
                                  </a:rPr>
                                  <m:t>𝑦</m:t>
                                </m:r>
                              </m:e>
                            </m:mr>
                          </m:m>
                        </m:e>
                      </m:d>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𝐯</m:t>
                    </m:r>
                  </m:oMath>
                </a14:m>
                <a:r>
                  <a:rPr lang="en-GB" dirty="0"/>
                  <a:t> is a vector and </a:t>
                </a:r>
                <a14:m>
                  <m:oMath xmlns:m="http://schemas.openxmlformats.org/officeDocument/2006/math">
                    <m:r>
                      <a:rPr lang="en-GB" i="1" dirty="0" smtClean="0">
                        <a:latin typeface="Cambria Math" panose="02040503050406030204" pitchFamily="18" charset="0"/>
                      </a:rPr>
                      <m:t>𝑐</m:t>
                    </m:r>
                  </m:oMath>
                </a14:m>
                <a:r>
                  <a:rPr lang="en-GB" dirty="0"/>
                  <a:t> is a positive number</a:t>
                </a:r>
              </a:p>
              <a:p>
                <a:pPr marL="358775" indent="-358775">
                  <a:buFont typeface="Arial" panose="020B0604020202020204" pitchFamily="34" charset="0"/>
                  <a:buChar char="•"/>
                </a:pPr>
                <a:r>
                  <a:rPr lang="en-GB" dirty="0"/>
                  <a:t>Then </a:t>
                </a:r>
                <a14:m>
                  <m:oMath xmlns:m="http://schemas.openxmlformats.org/officeDocument/2006/math">
                    <m:r>
                      <a:rPr lang="en-GB" b="0" i="1" dirty="0" smtClean="0">
                        <a:latin typeface="Cambria Math" panose="02040503050406030204" pitchFamily="18" charset="0"/>
                      </a:rPr>
                      <m:t>𝑐</m:t>
                    </m:r>
                    <m:r>
                      <a:rPr lang="en-GB" b="1" i="0" dirty="0" smtClean="0">
                        <a:latin typeface="Cambria Math" panose="02040503050406030204" pitchFamily="18" charset="0"/>
                      </a:rPr>
                      <m:t>𝐯</m:t>
                    </m:r>
                  </m:oMath>
                </a14:m>
                <a:r>
                  <a:rPr lang="en-GB" dirty="0"/>
                  <a:t> is a vector with the same direction as </a:t>
                </a:r>
                <a14:m>
                  <m:oMath xmlns:m="http://schemas.openxmlformats.org/officeDocument/2006/math">
                    <m:r>
                      <a:rPr lang="en-GB" b="1" i="0" dirty="0" smtClean="0">
                        <a:latin typeface="Cambria Math" panose="02040503050406030204" pitchFamily="18" charset="0"/>
                      </a:rPr>
                      <m:t>𝐯</m:t>
                    </m:r>
                  </m:oMath>
                </a14:m>
                <a:r>
                  <a:rPr lang="en-GB" dirty="0"/>
                  <a:t>, but </a:t>
                </a:r>
                <a14:m>
                  <m:oMath xmlns:m="http://schemas.openxmlformats.org/officeDocument/2006/math">
                    <m:r>
                      <a:rPr lang="en-GB" i="1" dirty="0" smtClean="0">
                        <a:latin typeface="Cambria Math" panose="02040503050406030204" pitchFamily="18" charset="0"/>
                      </a:rPr>
                      <m:t>𝑐</m:t>
                    </m:r>
                  </m:oMath>
                </a14:m>
                <a:r>
                  <a:rPr lang="en-GB" dirty="0"/>
                  <a:t> times the magnitude</a:t>
                </a:r>
                <a:endParaRPr lang="en-GB" b="1" dirty="0"/>
              </a:p>
              <a:p>
                <a:pPr marL="358775" indent="-358775">
                  <a:buFont typeface="Arial" panose="020B0604020202020204" pitchFamily="34" charset="0"/>
                  <a:buChar char="•"/>
                </a:pPr>
                <a:r>
                  <a:rPr lang="en-GB" dirty="0"/>
                  <a:t>If c is negative then </a:t>
                </a:r>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has the opposite direction to </a:t>
                </a:r>
                <a14:m>
                  <m:oMath xmlns:m="http://schemas.openxmlformats.org/officeDocument/2006/math">
                    <m:r>
                      <a:rPr lang="en-GB" b="1" dirty="0">
                        <a:latin typeface="Cambria Math" panose="02040503050406030204" pitchFamily="18" charset="0"/>
                      </a:rPr>
                      <m:t>𝐯</m:t>
                    </m:r>
                  </m:oMath>
                </a14:m>
                <a:endParaRPr lang="en-GB" dirty="0"/>
              </a:p>
            </p:txBody>
          </p:sp>
        </mc:Choice>
        <mc:Fallback>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r="-3645"/>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E9ECAAFE-2497-40E8-A748-CAD58AA6AA5F}"/>
              </a:ext>
            </a:extLst>
          </p:cNvPr>
          <p:cNvCxnSpPr>
            <a:cxnSpLocks/>
          </p:cNvCxnSpPr>
          <p:nvPr/>
        </p:nvCxnSpPr>
        <p:spPr>
          <a:xfrm rot="10800000" flipV="1">
            <a:off x="6327954" y="4477287"/>
            <a:ext cx="2248532" cy="2096576"/>
          </a:xfrm>
          <a:prstGeom prst="straightConnector1">
            <a:avLst/>
          </a:prstGeom>
          <a:ln w="5715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93816B6-1DE6-411B-957E-99E9D72B51AA}"/>
              </a:ext>
            </a:extLst>
          </p:cNvPr>
          <p:cNvSpPr txBox="1"/>
          <p:nvPr/>
        </p:nvSpPr>
        <p:spPr>
          <a:xfrm>
            <a:off x="10430687" y="2108200"/>
            <a:ext cx="405880" cy="369332"/>
          </a:xfrm>
          <a:prstGeom prst="rect">
            <a:avLst/>
          </a:prstGeom>
          <a:noFill/>
        </p:spPr>
        <p:txBody>
          <a:bodyPr wrap="none" rtlCol="0">
            <a:spAutoFit/>
          </a:bodyPr>
          <a:lstStyle/>
          <a:p>
            <a:r>
              <a:rPr lang="en-GB" dirty="0"/>
              <a:t>2v</a:t>
            </a:r>
          </a:p>
        </p:txBody>
      </p:sp>
    </p:spTree>
    <p:extLst>
      <p:ext uri="{BB962C8B-B14F-4D97-AF65-F5344CB8AC3E}">
        <p14:creationId xmlns:p14="http://schemas.microsoft.com/office/powerpoint/2010/main" val="16240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uiExpand="1" build="p"/>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dirty="0"/>
              <a:t>Dot product</a:t>
            </a:r>
          </a:p>
        </p:txBody>
      </p:sp>
      <p:cxnSp>
        <p:nvCxnSpPr>
          <p:cNvPr id="4" name="Straight Arrow Connector 3">
            <a:extLst>
              <a:ext uri="{FF2B5EF4-FFF2-40B4-BE49-F238E27FC236}">
                <a16:creationId xmlns:a16="http://schemas.microsoft.com/office/drawing/2014/main" id="{7E30A3DE-260C-41FF-B590-EE8A362A0F41}"/>
              </a:ext>
            </a:extLst>
          </p:cNvPr>
          <p:cNvCxnSpPr/>
          <p:nvPr/>
        </p:nvCxnSpPr>
        <p:spPr>
          <a:xfrm flipV="1">
            <a:off x="7740595" y="2588150"/>
            <a:ext cx="1948069" cy="227009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flipV="1">
            <a:off x="7740595" y="4391891"/>
            <a:ext cx="3292241" cy="466356"/>
          </a:xfrm>
          <a:prstGeom prst="straightConnector1">
            <a:avLst/>
          </a:prstGeom>
          <a:ln w="762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18B712-F75A-47A2-B10A-C8B617CAAF5C}"/>
              </a:ext>
            </a:extLst>
          </p:cNvPr>
          <p:cNvSpPr txBox="1"/>
          <p:nvPr/>
        </p:nvSpPr>
        <p:spPr>
          <a:xfrm>
            <a:off x="9386978" y="2278774"/>
            <a:ext cx="306494" cy="369332"/>
          </a:xfrm>
          <a:prstGeom prst="rect">
            <a:avLst/>
          </a:prstGeom>
          <a:noFill/>
        </p:spPr>
        <p:txBody>
          <a:bodyPr wrap="none" rtlCol="0">
            <a:spAutoFit/>
          </a:bodyPr>
          <a:lstStyle/>
          <a:p>
            <a:r>
              <a:rPr lang="en-GB" dirty="0"/>
              <a:t>p</a:t>
            </a:r>
          </a:p>
        </p:txBody>
      </p:sp>
      <p:sp>
        <p:nvSpPr>
          <p:cNvPr id="10" name="TextBox 9">
            <a:extLst>
              <a:ext uri="{FF2B5EF4-FFF2-40B4-BE49-F238E27FC236}">
                <a16:creationId xmlns:a16="http://schemas.microsoft.com/office/drawing/2014/main" id="{0016121E-4933-4DB8-A435-29FD70B6BC16}"/>
              </a:ext>
            </a:extLst>
          </p:cNvPr>
          <p:cNvSpPr txBox="1"/>
          <p:nvPr/>
        </p:nvSpPr>
        <p:spPr>
          <a:xfrm>
            <a:off x="10985483" y="4428959"/>
            <a:ext cx="306494" cy="369332"/>
          </a:xfrm>
          <a:prstGeom prst="rect">
            <a:avLst/>
          </a:prstGeom>
          <a:noFill/>
        </p:spPr>
        <p:txBody>
          <a:bodyPr wrap="none" rtlCol="0">
            <a:spAutoFit/>
          </a:bodyPr>
          <a:lstStyle/>
          <a:p>
            <a:r>
              <a:rPr lang="en-GB" dirty="0"/>
              <a:t>q</a:t>
            </a:r>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43E705DD-868C-4C77-9ADA-02E8DCFFA4A4}"/>
                  </a:ext>
                </a:extLst>
              </p:cNvPr>
              <p:cNvSpPr>
                <a:spLocks noGrp="1"/>
              </p:cNvSpPr>
              <p:nvPr>
                <p:ph idx="1"/>
              </p:nvPr>
            </p:nvSpPr>
            <p:spPr>
              <a:xfrm>
                <a:off x="1096963" y="2108200"/>
                <a:ext cx="5349875"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oMath>
                  </m:oMathPara>
                </a14:m>
                <a:endParaRPr lang="en-GB" dirty="0"/>
              </a:p>
              <a:p>
                <a:pPr marL="358775" indent="-358775">
                  <a:buFont typeface="Arial" panose="020B0604020202020204" pitchFamily="34" charset="0"/>
                  <a:buChar char="•"/>
                </a:pPr>
                <a:r>
                  <a:rPr lang="en-GB" dirty="0"/>
                  <a:t>If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𝐪</m:t>
                    </m:r>
                  </m:oMath>
                </a14:m>
                <a:r>
                  <a:rPr lang="en-GB" dirty="0"/>
                  <a:t> are vectors</a:t>
                </a:r>
              </a:p>
              <a:p>
                <a:pPr marL="358775" indent="-358775">
                  <a:buFont typeface="Arial" panose="020B0604020202020204" pitchFamily="34" charset="0"/>
                  <a:buChar char="•"/>
                </a:pPr>
                <a:r>
                  <a:rPr lang="en-GB" dirty="0"/>
                  <a:t>Then </a:t>
                </a:r>
                <a14:m>
                  <m:oMath xmlns:m="http://schemas.openxmlformats.org/officeDocument/2006/math">
                    <m:r>
                      <a:rPr lang="en-GB" b="1" i="0" dirty="0" smtClean="0">
                        <a:latin typeface="Cambria Math" panose="02040503050406030204" pitchFamily="18" charset="0"/>
                      </a:rPr>
                      <m:t>𝐩</m:t>
                    </m:r>
                    <m:r>
                      <a:rPr lang="en-GB" b="0" i="1" dirty="0" smtClean="0">
                        <a:latin typeface="Cambria Math" panose="02040503050406030204" pitchFamily="18" charset="0"/>
                      </a:rPr>
                      <m:t>⋅</m:t>
                    </m:r>
                    <m:r>
                      <a:rPr lang="en-GB" b="1" i="0" dirty="0" smtClean="0">
                        <a:latin typeface="Cambria Math" panose="02040503050406030204" pitchFamily="18" charset="0"/>
                      </a:rPr>
                      <m:t>𝐪</m:t>
                    </m:r>
                    <m:r>
                      <a:rPr lang="en-GB" b="1" i="0" dirty="0" smtClean="0">
                        <a:latin typeface="Cambria Math" panose="02040503050406030204" pitchFamily="18" charset="0"/>
                      </a:rPr>
                      <m:t>=</m:t>
                    </m:r>
                    <m:d>
                      <m:dPr>
                        <m:begChr m:val="‖"/>
                        <m:endChr m:val="‖"/>
                        <m:ctrlPr>
                          <a:rPr lang="en-GB" b="1" i="1" dirty="0" smtClean="0">
                            <a:latin typeface="Cambria Math" panose="02040503050406030204" pitchFamily="18" charset="0"/>
                          </a:rPr>
                        </m:ctrlPr>
                      </m:dPr>
                      <m:e>
                        <m:r>
                          <a:rPr lang="en-GB" b="1" i="0" dirty="0" smtClean="0">
                            <a:latin typeface="Cambria Math" panose="02040503050406030204" pitchFamily="18" charset="0"/>
                          </a:rPr>
                          <m:t>𝐩</m:t>
                        </m:r>
                      </m:e>
                    </m:d>
                    <m:d>
                      <m:dPr>
                        <m:begChr m:val="‖"/>
                        <m:endChr m:val="‖"/>
                        <m:ctrlPr>
                          <a:rPr lang="en-GB" b="1" i="1" dirty="0" smtClean="0">
                            <a:latin typeface="Cambria Math" panose="02040503050406030204" pitchFamily="18" charset="0"/>
                          </a:rPr>
                        </m:ctrlPr>
                      </m:dPr>
                      <m:e>
                        <m:r>
                          <a:rPr lang="en-GB" b="1" i="0" dirty="0" smtClean="0">
                            <a:latin typeface="Cambria Math" panose="02040503050406030204" pitchFamily="18" charset="0"/>
                          </a:rPr>
                          <m:t>𝐪</m:t>
                        </m:r>
                      </m:e>
                    </m:d>
                    <m:func>
                      <m:funcPr>
                        <m:ctrlPr>
                          <a:rPr lang="en-GB" b="1" i="1" dirty="0" smtClean="0">
                            <a:latin typeface="Cambria Math" panose="02040503050406030204" pitchFamily="18" charset="0"/>
                          </a:rPr>
                        </m:ctrlPr>
                      </m:funcPr>
                      <m:fName>
                        <m:r>
                          <m:rPr>
                            <m:sty m:val="p"/>
                          </m:rPr>
                          <a:rPr lang="en-GB" b="0" i="0" dirty="0" smtClean="0">
                            <a:latin typeface="Cambria Math" panose="02040503050406030204" pitchFamily="18" charset="0"/>
                          </a:rPr>
                          <m:t>cos</m:t>
                        </m:r>
                      </m:fName>
                      <m:e>
                        <m:r>
                          <a:rPr lang="en-GB" b="0" i="1" dirty="0" smtClean="0">
                            <a:latin typeface="Cambria Math" panose="02040503050406030204" pitchFamily="18" charset="0"/>
                          </a:rPr>
                          <m:t>𝜃</m:t>
                        </m:r>
                      </m:e>
                    </m:func>
                  </m:oMath>
                </a14:m>
                <a:r>
                  <a:rPr lang="en-GB" dirty="0"/>
                  <a:t> where </a:t>
                </a:r>
                <a14:m>
                  <m:oMath xmlns:m="http://schemas.openxmlformats.org/officeDocument/2006/math">
                    <m:r>
                      <a:rPr lang="en-GB" b="0" i="1" smtClean="0">
                        <a:latin typeface="Cambria Math" panose="02040503050406030204" pitchFamily="18" charset="0"/>
                      </a:rPr>
                      <m:t>𝜃</m:t>
                    </m:r>
                  </m:oMath>
                </a14:m>
                <a:r>
                  <a:rPr lang="en-GB" dirty="0"/>
                  <a:t> is the angle between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endParaRPr lang="en-GB" b="1" dirty="0"/>
              </a:p>
              <a:p>
                <a:pPr marL="358775" indent="-358775">
                  <a:buFont typeface="Arial" panose="020B0604020202020204" pitchFamily="34" charset="0"/>
                  <a:buChar char="•"/>
                </a:pP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perpendicular </a:t>
                </a:r>
                <a:r>
                  <a:rPr lang="en-GB" b="1" dirty="0"/>
                  <a:t>if and only if</a:t>
                </a:r>
                <a:br>
                  <a:rPr lang="en-GB" b="1" dirty="0"/>
                </a:b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dirty="0">
                        <a:latin typeface="Cambria Math" panose="02040503050406030204" pitchFamily="18" charset="0"/>
                      </a:rPr>
                      <m:t>=</m:t>
                    </m:r>
                    <m:r>
                      <a:rPr lang="en-GB" b="0" i="0" dirty="0" smtClean="0">
                        <a:latin typeface="Cambria Math" panose="02040503050406030204" pitchFamily="18" charset="0"/>
                      </a:rPr>
                      <m:t>0</m:t>
                    </m:r>
                  </m:oMath>
                </a14:m>
                <a:endParaRPr lang="en-GB" dirty="0"/>
              </a:p>
            </p:txBody>
          </p:sp>
        </mc:Choice>
        <mc:Fallback>
          <p:sp>
            <p:nvSpPr>
              <p:cNvPr id="15" name="Content Placeholder 2">
                <a:extLst>
                  <a:ext uri="{FF2B5EF4-FFF2-40B4-BE49-F238E27FC236}">
                    <a16:creationId xmlns:a16="http://schemas.microsoft.com/office/drawing/2014/main" id="{43E705DD-868C-4C77-9ADA-02E8DCFFA4A4}"/>
                  </a:ext>
                </a:extLst>
              </p:cNvPr>
              <p:cNvSpPr>
                <a:spLocks noGrp="1" noRot="1" noChangeAspect="1" noMove="1" noResize="1" noEditPoints="1" noAdjustHandles="1" noChangeArrowheads="1" noChangeShapeType="1" noTextEdit="1"/>
              </p:cNvSpPr>
              <p:nvPr>
                <p:ph idx="1"/>
              </p:nvPr>
            </p:nvSpPr>
            <p:spPr>
              <a:xfrm>
                <a:off x="1096963" y="2108200"/>
                <a:ext cx="5349875" cy="3760788"/>
              </a:xfrm>
              <a:blipFill>
                <a:blip r:embed="rId2"/>
                <a:stretch>
                  <a:fillRect l="-2733"/>
                </a:stretch>
              </a:blipFill>
            </p:spPr>
            <p:txBody>
              <a:bodyPr/>
              <a:lstStyle/>
              <a:p>
                <a:r>
                  <a:rPr lang="en-GB">
                    <a:noFill/>
                  </a:rPr>
                  <a:t> </a:t>
                </a:r>
              </a:p>
            </p:txBody>
          </p:sp>
        </mc:Fallback>
      </mc:AlternateContent>
      <p:sp>
        <p:nvSpPr>
          <p:cNvPr id="3" name="Arc 2">
            <a:extLst>
              <a:ext uri="{FF2B5EF4-FFF2-40B4-BE49-F238E27FC236}">
                <a16:creationId xmlns:a16="http://schemas.microsoft.com/office/drawing/2014/main" id="{7D72172A-BCC6-4F61-82DD-28914AAA21B1}"/>
              </a:ext>
            </a:extLst>
          </p:cNvPr>
          <p:cNvSpPr/>
          <p:nvPr/>
        </p:nvSpPr>
        <p:spPr>
          <a:xfrm>
            <a:off x="7215464" y="4294828"/>
            <a:ext cx="1126837" cy="1126837"/>
          </a:xfrm>
          <a:prstGeom prst="arc">
            <a:avLst>
              <a:gd name="adj1" fmla="val 18497400"/>
              <a:gd name="adj2" fmla="val 210688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E322D28-F3FF-4CC6-BC5B-3290E59201A9}"/>
                  </a:ext>
                </a:extLst>
              </p:cNvPr>
              <p:cNvSpPr txBox="1"/>
              <p:nvPr/>
            </p:nvSpPr>
            <p:spPr>
              <a:xfrm>
                <a:off x="8229975" y="4357236"/>
                <a:ext cx="37414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𝜃</m:t>
                      </m:r>
                    </m:oMath>
                  </m:oMathPara>
                </a14:m>
                <a:endParaRPr lang="en-GB" i="1" dirty="0"/>
              </a:p>
            </p:txBody>
          </p:sp>
        </mc:Choice>
        <mc:Fallback>
          <p:sp>
            <p:nvSpPr>
              <p:cNvPr id="12" name="TextBox 11">
                <a:extLst>
                  <a:ext uri="{FF2B5EF4-FFF2-40B4-BE49-F238E27FC236}">
                    <a16:creationId xmlns:a16="http://schemas.microsoft.com/office/drawing/2014/main" id="{5E322D28-F3FF-4CC6-BC5B-3290E59201A9}"/>
                  </a:ext>
                </a:extLst>
              </p:cNvPr>
              <p:cNvSpPr txBox="1">
                <a:spLocks noRot="1" noChangeAspect="1" noMove="1" noResize="1" noEditPoints="1" noAdjustHandles="1" noChangeArrowheads="1" noChangeShapeType="1" noTextEdit="1"/>
              </p:cNvSpPr>
              <p:nvPr/>
            </p:nvSpPr>
            <p:spPr>
              <a:xfrm>
                <a:off x="8229975" y="4357236"/>
                <a:ext cx="374141" cy="369332"/>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798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uiExpand="1" build="p"/>
      <p:bldP spid="3"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E48C2-98BF-4125-BB5D-86C2EF97097E}"/>
              </a:ext>
            </a:extLst>
          </p:cNvPr>
          <p:cNvPicPr>
            <a:picLocks noChangeAspect="1"/>
          </p:cNvPicPr>
          <p:nvPr/>
        </p:nvPicPr>
        <p:blipFill rotWithShape="1">
          <a:blip r:embed="rId2">
            <a:alphaModFix amt="35000"/>
          </a:blip>
          <a:srcRect t="182" b="15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51CCBF6F-BFB4-4776-927A-89757C05AA6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Module Introduction</a:t>
            </a: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98870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3B70-EB13-4F75-B21D-763AB5B8255C}"/>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EB18733C-C844-4CB9-97A6-EE9F14566AAE}"/>
              </a:ext>
            </a:extLst>
          </p:cNvPr>
          <p:cNvSpPr>
            <a:spLocks noGrp="1"/>
          </p:cNvSpPr>
          <p:nvPr>
            <p:ph idx="1"/>
          </p:nvPr>
        </p:nvSpPr>
        <p:spPr/>
        <p:txBody>
          <a:bodyPr>
            <a:normAutofit/>
          </a:bodyPr>
          <a:lstStyle/>
          <a:p>
            <a:pPr marL="0" indent="0" algn="ctr">
              <a:buNone/>
            </a:pPr>
            <a:r>
              <a:rPr lang="en-GB" sz="3200" dirty="0"/>
              <a:t>To empower you to leverage mathematics and mathematical modelling in the design and implementation of real-time 3D worlds and simulations.</a:t>
            </a:r>
          </a:p>
        </p:txBody>
      </p:sp>
    </p:spTree>
    <p:extLst>
      <p:ext uri="{BB962C8B-B14F-4D97-AF65-F5344CB8AC3E}">
        <p14:creationId xmlns:p14="http://schemas.microsoft.com/office/powerpoint/2010/main" val="1388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A0-138E-4B7A-AFDB-D0AFE9D2B6B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2156B6A-9ABC-4A18-A219-E3A5B93AFE4E}"/>
              </a:ext>
            </a:extLst>
          </p:cNvPr>
          <p:cNvSpPr>
            <a:spLocks noGrp="1"/>
          </p:cNvSpPr>
          <p:nvPr>
            <p:ph idx="1"/>
          </p:nvPr>
        </p:nvSpPr>
        <p:spPr/>
        <p:txBody>
          <a:bodyPr/>
          <a:lstStyle/>
          <a:p>
            <a:r>
              <a:rPr lang="en-GB" dirty="0"/>
              <a:t>On this module, you learn the fundamental mathematics involved in the design, development and maintenance of real-time 3D worlds and simulations. In doing so, you will leverage mathematics practically to generate and manipulate worlds and simulations relevant to a range of creative computing contexts. Indicatively, content spans topics such as linear algebra (vectors, matrices and quaternions), geometry, trigonometry, 3D transformation, collision detection, Newtonian mechanics, numerical control, calculus, and efficiency and optimisation of numerical methods.</a:t>
            </a:r>
          </a:p>
        </p:txBody>
      </p:sp>
    </p:spTree>
    <p:extLst>
      <p:ext uri="{BB962C8B-B14F-4D97-AF65-F5344CB8AC3E}">
        <p14:creationId xmlns:p14="http://schemas.microsoft.com/office/powerpoint/2010/main" val="331013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F815-29DE-4527-9EF3-E411D6BEF556}"/>
              </a:ext>
            </a:extLst>
          </p:cNvPr>
          <p:cNvSpPr>
            <a:spLocks noGrp="1"/>
          </p:cNvSpPr>
          <p:nvPr>
            <p:ph type="title"/>
          </p:nvPr>
        </p:nvSpPr>
        <p:spPr/>
        <p:txBody>
          <a:bodyPr/>
          <a:lstStyle/>
          <a:p>
            <a:r>
              <a:rPr lang="en-GB" dirty="0"/>
              <a:t>Learning Outcome</a:t>
            </a:r>
          </a:p>
        </p:txBody>
      </p:sp>
      <p:graphicFrame>
        <p:nvGraphicFramePr>
          <p:cNvPr id="4" name="Table 3">
            <a:extLst>
              <a:ext uri="{FF2B5EF4-FFF2-40B4-BE49-F238E27FC236}">
                <a16:creationId xmlns:a16="http://schemas.microsoft.com/office/drawing/2014/main" id="{9546EB7D-C625-48E2-9C69-4A68CA6994F0}"/>
              </a:ext>
            </a:extLst>
          </p:cNvPr>
          <p:cNvGraphicFramePr>
            <a:graphicFrameLocks noGrp="1"/>
          </p:cNvGraphicFramePr>
          <p:nvPr>
            <p:extLst>
              <p:ext uri="{D42A27DB-BD31-4B8C-83A1-F6EECF244321}">
                <p14:modId xmlns:p14="http://schemas.microsoft.com/office/powerpoint/2010/main" val="113016764"/>
              </p:ext>
            </p:extLst>
          </p:nvPr>
        </p:nvGraphicFramePr>
        <p:xfrm>
          <a:off x="1097280" y="2662714"/>
          <a:ext cx="10058400" cy="1554480"/>
        </p:xfrm>
        <a:graphic>
          <a:graphicData uri="http://schemas.openxmlformats.org/drawingml/2006/table">
            <a:tbl>
              <a:tblPr/>
              <a:tblGrid>
                <a:gridCol w="542661">
                  <a:extLst>
                    <a:ext uri="{9D8B030D-6E8A-4147-A177-3AD203B41FA5}">
                      <a16:colId xmlns:a16="http://schemas.microsoft.com/office/drawing/2014/main" val="2551761729"/>
                    </a:ext>
                  </a:extLst>
                </a:gridCol>
                <a:gridCol w="1498062">
                  <a:extLst>
                    <a:ext uri="{9D8B030D-6E8A-4147-A177-3AD203B41FA5}">
                      <a16:colId xmlns:a16="http://schemas.microsoft.com/office/drawing/2014/main" val="3016281796"/>
                    </a:ext>
                  </a:extLst>
                </a:gridCol>
                <a:gridCol w="6511976">
                  <a:extLst>
                    <a:ext uri="{9D8B030D-6E8A-4147-A177-3AD203B41FA5}">
                      <a16:colId xmlns:a16="http://schemas.microsoft.com/office/drawing/2014/main" val="3015473212"/>
                    </a:ext>
                  </a:extLst>
                </a:gridCol>
                <a:gridCol w="1505701">
                  <a:extLst>
                    <a:ext uri="{9D8B030D-6E8A-4147-A177-3AD203B41FA5}">
                      <a16:colId xmlns:a16="http://schemas.microsoft.com/office/drawing/2014/main" val="2889550926"/>
                    </a:ext>
                  </a:extLst>
                </a:gridCol>
              </a:tblGrid>
              <a:tr h="444500">
                <a:tc>
                  <a:txBody>
                    <a:bodyPr/>
                    <a:lstStyle/>
                    <a:p>
                      <a:pPr algn="ctr" fontAlgn="ctr"/>
                      <a:r>
                        <a:rPr lang="en-GB">
                          <a:solidFill>
                            <a:srgbClr val="FFFFFF"/>
                          </a:solidFill>
                          <a:effectLst/>
                        </a:rPr>
                        <a:t>ID</a:t>
                      </a:r>
                    </a:p>
                  </a:txBody>
                  <a:tcPr marL="95250" marR="95250" marT="95250" marB="952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NAME</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DESCRIPTION</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tc>
                  <a:txBody>
                    <a:bodyPr/>
                    <a:lstStyle/>
                    <a:p>
                      <a:pPr algn="l" fontAlgn="ctr"/>
                      <a:r>
                        <a:rPr lang="en-GB">
                          <a:solidFill>
                            <a:srgbClr val="FFFFFF"/>
                          </a:solidFill>
                          <a:effectLst/>
                        </a:rPr>
                        <a:t>ASSESSMENT CRITERIA CATEGORY</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29A9D"/>
                    </a:solidFill>
                  </a:tcPr>
                </a:tc>
                <a:extLst>
                  <a:ext uri="{0D108BD9-81ED-4DB2-BD59-A6C34878D82A}">
                    <a16:rowId xmlns:a16="http://schemas.microsoft.com/office/drawing/2014/main" val="854505307"/>
                  </a:ext>
                </a:extLst>
              </a:tr>
              <a:tr h="317500">
                <a:tc>
                  <a:txBody>
                    <a:bodyPr/>
                    <a:lstStyle/>
                    <a:p>
                      <a:pPr algn="ctr" fontAlgn="ctr"/>
                      <a:r>
                        <a:rPr lang="en-GB" b="1">
                          <a:effectLst/>
                        </a:rPr>
                        <a:t>3</a:t>
                      </a:r>
                      <a:endParaRPr lang="en-GB">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a:effectLst/>
                        </a:rPr>
                        <a:t>Solve</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a:effectLst/>
                        </a:rPr>
                        <a:t>Apply knowledge of algorithms, data structures, and mathematics to solve well-defined problems.</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tc>
                  <a:txBody>
                    <a:bodyPr/>
                    <a:lstStyle/>
                    <a:p>
                      <a:pPr algn="l" fontAlgn="ctr"/>
                      <a:r>
                        <a:rPr lang="en-GB" dirty="0">
                          <a:effectLst/>
                        </a:rPr>
                        <a:t>PROCESS</a:t>
                      </a:r>
                    </a:p>
                  </a:txBody>
                  <a:tcPr marL="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388670714"/>
                  </a:ext>
                </a:extLst>
              </a:tr>
            </a:tbl>
          </a:graphicData>
        </a:graphic>
      </p:graphicFrame>
    </p:spTree>
    <p:extLst>
      <p:ext uri="{BB962C8B-B14F-4D97-AF65-F5344CB8AC3E}">
        <p14:creationId xmlns:p14="http://schemas.microsoft.com/office/powerpoint/2010/main" val="17147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dirty="0"/>
              <a:t>Assignments</a:t>
            </a:r>
          </a:p>
        </p:txBody>
      </p:sp>
      <p:sp>
        <p:nvSpPr>
          <p:cNvPr id="3" name="Content Placeholder 2">
            <a:extLst>
              <a:ext uri="{FF2B5EF4-FFF2-40B4-BE49-F238E27FC236}">
                <a16:creationId xmlns:a16="http://schemas.microsoft.com/office/drawing/2014/main" id="{833510D2-556E-45DB-AEFD-9D6435D38EAE}"/>
              </a:ext>
            </a:extLst>
          </p:cNvPr>
          <p:cNvSpPr>
            <a:spLocks noGrp="1"/>
          </p:cNvSpPr>
          <p:nvPr>
            <p:ph idx="1"/>
          </p:nvPr>
        </p:nvSpPr>
        <p:spPr/>
        <p:txBody>
          <a:bodyPr/>
          <a:lstStyle/>
          <a:p>
            <a:pPr marL="358775" indent="-358775">
              <a:buFont typeface="Arial" panose="020B0604020202020204" pitchFamily="34" charset="0"/>
              <a:buChar char="•"/>
            </a:pPr>
            <a:r>
              <a:rPr lang="en-GB" dirty="0"/>
              <a:t>Assignment 1: Worksheet Tasks [100%]</a:t>
            </a:r>
          </a:p>
          <a:p>
            <a:pPr marL="358775" indent="-358775">
              <a:buFont typeface="Arial" panose="020B0604020202020204" pitchFamily="34" charset="0"/>
              <a:buChar char="•"/>
            </a:pPr>
            <a:r>
              <a:rPr lang="en-GB" b="1" dirty="0"/>
              <a:t>Four</a:t>
            </a:r>
            <a:r>
              <a:rPr lang="en-GB" dirty="0"/>
              <a:t> worksheets (roughly one every 2 weeks)</a:t>
            </a:r>
          </a:p>
          <a:p>
            <a:pPr marL="358775" indent="-358775">
              <a:buFont typeface="Arial" panose="020B0604020202020204" pitchFamily="34" charset="0"/>
              <a:buChar char="•"/>
            </a:pPr>
            <a:r>
              <a:rPr lang="en-GB" dirty="0"/>
              <a:t>Worksheets test your </a:t>
            </a:r>
            <a:r>
              <a:rPr lang="en-GB" b="1" dirty="0"/>
              <a:t>mathematical problem solving </a:t>
            </a:r>
            <a:r>
              <a:rPr lang="en-GB" dirty="0"/>
              <a:t>and </a:t>
            </a:r>
            <a:r>
              <a:rPr lang="en-GB" b="1" dirty="0"/>
              <a:t>C++ programming</a:t>
            </a:r>
          </a:p>
          <a:p>
            <a:pPr marL="358775" indent="-358775">
              <a:buFont typeface="Arial" panose="020B0604020202020204" pitchFamily="34" charset="0"/>
              <a:buChar char="•"/>
            </a:pPr>
            <a:r>
              <a:rPr lang="en-GB" dirty="0"/>
              <a:t>See </a:t>
            </a:r>
            <a:r>
              <a:rPr lang="en-GB" dirty="0" err="1"/>
              <a:t>LearningSpace</a:t>
            </a:r>
            <a:r>
              <a:rPr lang="en-GB" dirty="0"/>
              <a:t> for assignment brief, worksheets and formative deadlines</a:t>
            </a:r>
          </a:p>
          <a:p>
            <a:pPr marL="358775" indent="-358775">
              <a:buFont typeface="Arial" panose="020B0604020202020204" pitchFamily="34" charset="0"/>
              <a:buChar char="•"/>
            </a:pPr>
            <a:r>
              <a:rPr lang="en-GB" dirty="0"/>
              <a:t>See </a:t>
            </a:r>
            <a:r>
              <a:rPr lang="en-GB" dirty="0" err="1"/>
              <a:t>MyFalmouth</a:t>
            </a:r>
            <a:r>
              <a:rPr lang="en-GB" dirty="0"/>
              <a:t> for summative deadline</a:t>
            </a:r>
          </a:p>
        </p:txBody>
      </p:sp>
    </p:spTree>
    <p:extLst>
      <p:ext uri="{BB962C8B-B14F-4D97-AF65-F5344CB8AC3E}">
        <p14:creationId xmlns:p14="http://schemas.microsoft.com/office/powerpoint/2010/main" val="138982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24E1-1AB7-4AFA-884A-548BE3E988B6}"/>
              </a:ext>
            </a:extLst>
          </p:cNvPr>
          <p:cNvSpPr>
            <a:spLocks noGrp="1"/>
          </p:cNvSpPr>
          <p:nvPr>
            <p:ph type="title"/>
          </p:nvPr>
        </p:nvSpPr>
        <p:spPr/>
        <p:txBody>
          <a:bodyPr/>
          <a:lstStyle/>
          <a:p>
            <a:r>
              <a:rPr lang="en-GB" dirty="0"/>
              <a:t>Worksheet A</a:t>
            </a:r>
          </a:p>
        </p:txBody>
      </p:sp>
      <p:pic>
        <p:nvPicPr>
          <p:cNvPr id="5" name="Content Placeholder 4" descr="A picture containing kite, man, person, outdoor&#10;&#10;Description automatically generated">
            <a:extLst>
              <a:ext uri="{FF2B5EF4-FFF2-40B4-BE49-F238E27FC236}">
                <a16:creationId xmlns:a16="http://schemas.microsoft.com/office/drawing/2014/main" id="{92D1341C-94A5-41C8-8764-169B9BD3B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1296" y="2204863"/>
            <a:ext cx="5014384" cy="3760788"/>
          </a:xfrm>
        </p:spPr>
      </p:pic>
      <p:sp>
        <p:nvSpPr>
          <p:cNvPr id="6" name="Content Placeholder 2">
            <a:extLst>
              <a:ext uri="{FF2B5EF4-FFF2-40B4-BE49-F238E27FC236}">
                <a16:creationId xmlns:a16="http://schemas.microsoft.com/office/drawing/2014/main" id="{2B4F4620-2023-425A-882C-2AAD9B364AB4}"/>
              </a:ext>
            </a:extLst>
          </p:cNvPr>
          <p:cNvSpPr txBox="1">
            <a:spLocks/>
          </p:cNvSpPr>
          <p:nvPr/>
        </p:nvSpPr>
        <p:spPr>
          <a:xfrm>
            <a:off x="1097280" y="2108201"/>
            <a:ext cx="4859767"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358775">
              <a:buFont typeface="Arial" panose="020B0604020202020204" pitchFamily="34" charset="0"/>
              <a:buChar char="•"/>
            </a:pPr>
            <a:r>
              <a:rPr lang="en-GB" dirty="0" err="1"/>
              <a:t>Bézier</a:t>
            </a:r>
            <a:r>
              <a:rPr lang="en-GB" dirty="0"/>
              <a:t> Curves</a:t>
            </a:r>
          </a:p>
          <a:p>
            <a:pPr marL="358775" indent="-358775">
              <a:buFont typeface="Arial" panose="020B0604020202020204" pitchFamily="34" charset="0"/>
              <a:buChar char="•"/>
            </a:pPr>
            <a:r>
              <a:rPr lang="en-GB" dirty="0"/>
              <a:t>Due Monday week 4 (14</a:t>
            </a:r>
            <a:r>
              <a:rPr lang="en-GB" baseline="30000" dirty="0"/>
              <a:t>th</a:t>
            </a:r>
            <a:r>
              <a:rPr lang="en-GB" dirty="0"/>
              <a:t> October)</a:t>
            </a:r>
          </a:p>
        </p:txBody>
      </p:sp>
    </p:spTree>
    <p:extLst>
      <p:ext uri="{BB962C8B-B14F-4D97-AF65-F5344CB8AC3E}">
        <p14:creationId xmlns:p14="http://schemas.microsoft.com/office/powerpoint/2010/main" val="273470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E48C2-98BF-4125-BB5D-86C2EF97097E}"/>
              </a:ext>
            </a:extLst>
          </p:cNvPr>
          <p:cNvPicPr>
            <a:picLocks noChangeAspect="1"/>
          </p:cNvPicPr>
          <p:nvPr/>
        </p:nvPicPr>
        <p:blipFill rotWithShape="1">
          <a:blip r:embed="rId2">
            <a:alphaModFix amt="35000"/>
          </a:blip>
          <a:srcRect t="182" b="15548"/>
          <a:stretch/>
        </p:blipFill>
        <p:spPr>
          <a:xfrm>
            <a:off x="20" y="10"/>
            <a:ext cx="12191980" cy="6857990"/>
          </a:xfrm>
          <a:prstGeom prst="rect">
            <a:avLst/>
          </a:prstGeom>
        </p:spPr>
      </p:pic>
      <p:sp>
        <p:nvSpPr>
          <p:cNvPr id="2" name="Title 1">
            <a:extLst>
              <a:ext uri="{FF2B5EF4-FFF2-40B4-BE49-F238E27FC236}">
                <a16:creationId xmlns:a16="http://schemas.microsoft.com/office/drawing/2014/main" id="{51CCBF6F-BFB4-4776-927A-89757C05AA6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Vectors (a refresher)</a:t>
            </a: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56386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dirty="0"/>
              <a:t>2D Vectors</a:t>
            </a:r>
          </a:p>
        </p:txBody>
      </p:sp>
      <p:sp>
        <p:nvSpPr>
          <p:cNvPr id="3" name="Content Placeholder 2">
            <a:extLst>
              <a:ext uri="{FF2B5EF4-FFF2-40B4-BE49-F238E27FC236}">
                <a16:creationId xmlns:a16="http://schemas.microsoft.com/office/drawing/2014/main" id="{CC779C37-512F-4D22-87B1-819DD4F5DADC}"/>
              </a:ext>
            </a:extLst>
          </p:cNvPr>
          <p:cNvSpPr>
            <a:spLocks noGrp="1"/>
          </p:cNvSpPr>
          <p:nvPr>
            <p:ph idx="1"/>
          </p:nvPr>
        </p:nvSpPr>
        <p:spPr>
          <a:xfrm>
            <a:off x="1097280" y="2108201"/>
            <a:ext cx="5966908" cy="3760891"/>
          </a:xfrm>
        </p:spPr>
        <p:txBody>
          <a:bodyPr>
            <a:normAutofit fontScale="92500" lnSpcReduction="20000"/>
          </a:bodyPr>
          <a:lstStyle/>
          <a:p>
            <a:pPr marL="358775" indent="-358775">
              <a:buFont typeface="Arial" panose="020B0604020202020204" pitchFamily="34" charset="0"/>
              <a:buChar char="•"/>
            </a:pPr>
            <a:r>
              <a:rPr lang="en-GB" dirty="0"/>
              <a:t>A 2D </a:t>
            </a:r>
            <a:r>
              <a:rPr lang="en-GB" b="1" dirty="0"/>
              <a:t>vector</a:t>
            </a:r>
            <a:r>
              <a:rPr lang="en-GB" dirty="0"/>
              <a:t> is an </a:t>
            </a:r>
            <a:r>
              <a:rPr lang="en-GB" b="1" dirty="0"/>
              <a:t>arrow</a:t>
            </a:r>
            <a:r>
              <a:rPr lang="en-GB" dirty="0"/>
              <a:t> on the 2D </a:t>
            </a:r>
            <a:r>
              <a:rPr lang="en-GB" b="1" dirty="0"/>
              <a:t>plane</a:t>
            </a:r>
          </a:p>
          <a:p>
            <a:pPr marL="358775" indent="-358775">
              <a:buFont typeface="Arial" panose="020B0604020202020204" pitchFamily="34" charset="0"/>
              <a:buChar char="•"/>
            </a:pPr>
            <a:r>
              <a:rPr lang="en-GB" dirty="0"/>
              <a:t>Represents a quantity with </a:t>
            </a:r>
            <a:r>
              <a:rPr lang="en-GB" b="1" dirty="0"/>
              <a:t>direction</a:t>
            </a:r>
            <a:r>
              <a:rPr lang="en-GB" dirty="0"/>
              <a:t> and </a:t>
            </a:r>
            <a:r>
              <a:rPr lang="en-GB" b="1" dirty="0"/>
              <a:t>length</a:t>
            </a:r>
          </a:p>
          <a:p>
            <a:pPr marL="358775" indent="-358775">
              <a:buFont typeface="Arial" panose="020B0604020202020204" pitchFamily="34" charset="0"/>
              <a:buChar char="•"/>
            </a:pPr>
            <a:r>
              <a:rPr lang="en-GB" dirty="0"/>
              <a:t>Can represent a </a:t>
            </a:r>
            <a:r>
              <a:rPr lang="en-GB" b="1" dirty="0"/>
              <a:t>point</a:t>
            </a:r>
            <a:r>
              <a:rPr lang="en-GB" dirty="0"/>
              <a:t> on the plane </a:t>
            </a:r>
            <a:br>
              <a:rPr lang="en-GB" dirty="0"/>
            </a:br>
            <a:r>
              <a:rPr lang="en-GB" dirty="0"/>
              <a:t>(relative to the </a:t>
            </a:r>
            <a:r>
              <a:rPr lang="en-GB" b="1" dirty="0"/>
              <a:t>origin</a:t>
            </a:r>
            <a:r>
              <a:rPr lang="en-GB" dirty="0"/>
              <a:t>)</a:t>
            </a:r>
          </a:p>
          <a:p>
            <a:pPr marL="358775" indent="-358775">
              <a:buFont typeface="Arial" panose="020B0604020202020204" pitchFamily="34" charset="0"/>
              <a:buChar char="•"/>
            </a:pPr>
            <a:r>
              <a:rPr lang="en-GB" dirty="0"/>
              <a:t>Defined by a pair of numbers: </a:t>
            </a:r>
            <a:br>
              <a:rPr lang="en-GB" dirty="0"/>
            </a:br>
            <a:r>
              <a:rPr lang="en-GB" dirty="0"/>
              <a:t>the </a:t>
            </a:r>
            <a:r>
              <a:rPr lang="en-GB" b="1" dirty="0"/>
              <a:t>x component </a:t>
            </a:r>
            <a:r>
              <a:rPr lang="en-GB" dirty="0"/>
              <a:t>and the </a:t>
            </a:r>
            <a:r>
              <a:rPr lang="en-GB" b="1" dirty="0"/>
              <a:t>y component</a:t>
            </a:r>
            <a:endParaRPr lang="en-GB" dirty="0"/>
          </a:p>
          <a:p>
            <a:pPr marL="358775" indent="-358775">
              <a:buFont typeface="Arial" panose="020B0604020202020204" pitchFamily="34" charset="0"/>
              <a:buChar char="•"/>
            </a:pPr>
            <a:r>
              <a:rPr lang="en-GB" dirty="0"/>
              <a:t>By mathematical convention, </a:t>
            </a:r>
            <a:br>
              <a:rPr lang="en-GB" dirty="0"/>
            </a:br>
            <a:r>
              <a:rPr lang="en-GB" dirty="0"/>
              <a:t>positive x points to the </a:t>
            </a:r>
            <a:r>
              <a:rPr lang="en-GB" b="1" dirty="0"/>
              <a:t>right</a:t>
            </a:r>
            <a:r>
              <a:rPr lang="en-GB" dirty="0"/>
              <a:t> </a:t>
            </a:r>
            <a:br>
              <a:rPr lang="en-GB" dirty="0"/>
            </a:br>
            <a:r>
              <a:rPr lang="en-GB" dirty="0"/>
              <a:t>and positive y points </a:t>
            </a:r>
            <a:r>
              <a:rPr lang="en-GB" b="1" dirty="0"/>
              <a:t>up</a:t>
            </a:r>
          </a:p>
          <a:p>
            <a:pPr marL="358775" indent="-358775">
              <a:buFont typeface="Arial" panose="020B0604020202020204" pitchFamily="34" charset="0"/>
              <a:buChar char="•"/>
            </a:pPr>
            <a:r>
              <a:rPr lang="en-GB" dirty="0"/>
              <a:t>In computer graphics we sometimes have </a:t>
            </a:r>
            <a:br>
              <a:rPr lang="en-GB" dirty="0"/>
            </a:br>
            <a:r>
              <a:rPr lang="en-GB" dirty="0"/>
              <a:t>positive y point </a:t>
            </a:r>
            <a:r>
              <a:rPr lang="en-GB" b="1" dirty="0"/>
              <a:t>down</a:t>
            </a:r>
            <a:r>
              <a:rPr lang="en-GB" dirty="0"/>
              <a:t> instead</a:t>
            </a:r>
          </a:p>
        </p:txBody>
      </p:sp>
      <p:cxnSp>
        <p:nvCxnSpPr>
          <p:cNvPr id="5" name="Straight Arrow Connector 4">
            <a:extLst>
              <a:ext uri="{FF2B5EF4-FFF2-40B4-BE49-F238E27FC236}">
                <a16:creationId xmlns:a16="http://schemas.microsoft.com/office/drawing/2014/main" id="{C00DDB13-8580-47C5-B9C8-98FCD3E3A2F4}"/>
              </a:ext>
            </a:extLst>
          </p:cNvPr>
          <p:cNvCxnSpPr/>
          <p:nvPr/>
        </p:nvCxnSpPr>
        <p:spPr>
          <a:xfrm flipV="1">
            <a:off x="7740595" y="2588150"/>
            <a:ext cx="1948069" cy="2270097"/>
          </a:xfrm>
          <a:prstGeom prst="straightConnector1">
            <a:avLst/>
          </a:prstGeom>
          <a:ln w="76200">
            <a:tailEnd type="triangle" w="lg" len="lg"/>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F4B1333E-1E8E-457B-B5AE-5DD43D68401F}"/>
              </a:ext>
            </a:extLst>
          </p:cNvPr>
          <p:cNvSpPr/>
          <p:nvPr/>
        </p:nvSpPr>
        <p:spPr>
          <a:xfrm rot="5400000">
            <a:off x="8614789" y="4046767"/>
            <a:ext cx="199680" cy="1948069"/>
          </a:xfrm>
          <a:prstGeom prst="rightBrace">
            <a:avLst>
              <a:gd name="adj1" fmla="val 64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3D8B9270-D76B-4A7D-9C18-A4BABF2E8D6D}"/>
              </a:ext>
            </a:extLst>
          </p:cNvPr>
          <p:cNvSpPr txBox="1"/>
          <p:nvPr/>
        </p:nvSpPr>
        <p:spPr>
          <a:xfrm>
            <a:off x="8572603" y="5120642"/>
            <a:ext cx="284052" cy="369332"/>
          </a:xfrm>
          <a:prstGeom prst="rect">
            <a:avLst/>
          </a:prstGeom>
          <a:noFill/>
        </p:spPr>
        <p:txBody>
          <a:bodyPr wrap="none" rtlCol="0">
            <a:spAutoFit/>
          </a:bodyPr>
          <a:lstStyle/>
          <a:p>
            <a:r>
              <a:rPr lang="en-GB" i="1" dirty="0"/>
              <a:t>x</a:t>
            </a:r>
          </a:p>
        </p:txBody>
      </p:sp>
      <p:sp>
        <p:nvSpPr>
          <p:cNvPr id="8" name="Right Brace 7">
            <a:extLst>
              <a:ext uri="{FF2B5EF4-FFF2-40B4-BE49-F238E27FC236}">
                <a16:creationId xmlns:a16="http://schemas.microsoft.com/office/drawing/2014/main" id="{C3A1A80E-1B22-4706-BFE5-2F45A35A37F8}"/>
              </a:ext>
            </a:extLst>
          </p:cNvPr>
          <p:cNvSpPr/>
          <p:nvPr/>
        </p:nvSpPr>
        <p:spPr>
          <a:xfrm>
            <a:off x="9753307" y="2588150"/>
            <a:ext cx="199680" cy="2270097"/>
          </a:xfrm>
          <a:prstGeom prst="rightBrace">
            <a:avLst>
              <a:gd name="adj1" fmla="val 64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B34924C-8421-45C6-8510-29A1C25A16BC}"/>
              </a:ext>
            </a:extLst>
          </p:cNvPr>
          <p:cNvSpPr txBox="1"/>
          <p:nvPr/>
        </p:nvSpPr>
        <p:spPr>
          <a:xfrm>
            <a:off x="9939066" y="3538532"/>
            <a:ext cx="287258" cy="369332"/>
          </a:xfrm>
          <a:prstGeom prst="rect">
            <a:avLst/>
          </a:prstGeom>
          <a:noFill/>
        </p:spPr>
        <p:txBody>
          <a:bodyPr wrap="none" rtlCol="0">
            <a:spAutoFit/>
          </a:bodyPr>
          <a:lstStyle/>
          <a:p>
            <a:r>
              <a:rPr lang="en-GB" i="1" dirty="0"/>
              <a:t>y</a:t>
            </a:r>
          </a:p>
        </p:txBody>
      </p:sp>
    </p:spTree>
    <p:extLst>
      <p:ext uri="{BB962C8B-B14F-4D97-AF65-F5344CB8AC3E}">
        <p14:creationId xmlns:p14="http://schemas.microsoft.com/office/powerpoint/2010/main" val="109108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animBg="1"/>
      <p:bldP spid="9" grpId="0"/>
    </p:bldLst>
  </p:timing>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44B2BB"/>
      </a:accent1>
      <a:accent2>
        <a:srgbClr val="579DE1"/>
      </a:accent2>
      <a:accent3>
        <a:srgbClr val="7680E7"/>
      </a:accent3>
      <a:accent4>
        <a:srgbClr val="E16057"/>
      </a:accent4>
      <a:accent5>
        <a:srgbClr val="DF9046"/>
      </a:accent5>
      <a:accent6>
        <a:srgbClr val="B0A544"/>
      </a:accent6>
      <a:hlink>
        <a:srgbClr val="9D7D5E"/>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110</TotalTime>
  <Words>703</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RetrospectVTI</vt:lpstr>
      <vt:lpstr>1: Module Introduction</vt:lpstr>
      <vt:lpstr>Module Introduction</vt:lpstr>
      <vt:lpstr>Aim</vt:lpstr>
      <vt:lpstr>Summary</vt:lpstr>
      <vt:lpstr>Learning Outcome</vt:lpstr>
      <vt:lpstr>Assignments</vt:lpstr>
      <vt:lpstr>Worksheet A</vt:lpstr>
      <vt:lpstr>Vectors (a refresher)</vt:lpstr>
      <vt:lpstr>2D Vectors</vt:lpstr>
      <vt:lpstr>Writing vectors</vt:lpstr>
      <vt:lpstr>2D vectors and triangles</vt:lpstr>
      <vt:lpstr>2D vectors and trigonometry</vt:lpstr>
      <vt:lpstr>Finding the angle</vt:lpstr>
      <vt:lpstr>Inverse tangent</vt:lpstr>
      <vt:lpstr>Vector addition</vt:lpstr>
      <vt:lpstr>Vector subtraction</vt:lpstr>
      <vt:lpstr> Scalar multiplication</vt:lpstr>
      <vt:lpstr>Dot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Module Introduction</dc:title>
  <dc:creator>Ed Powley</dc:creator>
  <cp:lastModifiedBy>Ed Powley</cp:lastModifiedBy>
  <cp:revision>13</cp:revision>
  <dcterms:created xsi:type="dcterms:W3CDTF">2019-09-22T20:06:09Z</dcterms:created>
  <dcterms:modified xsi:type="dcterms:W3CDTF">2019-09-22T21:56:33Z</dcterms:modified>
</cp:coreProperties>
</file>