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4" r:id="rId3"/>
    <p:sldId id="258" r:id="rId4"/>
    <p:sldId id="259" r:id="rId5"/>
    <p:sldId id="268" r:id="rId6"/>
    <p:sldId id="270" r:id="rId7"/>
    <p:sldId id="271" r:id="rId8"/>
    <p:sldId id="272" r:id="rId9"/>
    <p:sldId id="26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3" r:id="rId19"/>
    <p:sldId id="273" r:id="rId20"/>
    <p:sldId id="274" r:id="rId21"/>
    <p:sldId id="276" r:id="rId22"/>
    <p:sldId id="275" r:id="rId23"/>
    <p:sldId id="277" r:id="rId24"/>
    <p:sldId id="278" r:id="rId25"/>
    <p:sldId id="281" r:id="rId26"/>
    <p:sldId id="280" r:id="rId27"/>
    <p:sldId id="282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284"/>
            <p14:sldId id="258"/>
            <p14:sldId id="259"/>
          </p14:sldIdLst>
        </p14:section>
        <p14:section name="OOP Concepts" id="{A83B1336-A1AA-1A47-B7C2-A35645499008}">
          <p14:sldIdLst>
            <p14:sldId id="268"/>
            <p14:sldId id="270"/>
            <p14:sldId id="271"/>
            <p14:sldId id="272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3"/>
            <p14:sldId id="273"/>
            <p14:sldId id="274"/>
            <p14:sldId id="276"/>
            <p14:sldId id="275"/>
            <p14:sldId id="277"/>
            <p14:sldId id="278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2263018052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2263018052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291149061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291149061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291149061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291149061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ttribut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tutorial/data-types" TargetMode="External"/><Relationship Id="rId2" Type="http://schemas.openxmlformats.org/officeDocument/2006/relationships/hyperlink" Target="https://www.w3schools.com/cs/cs_data_typ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/cs_polymorphism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2: Introduction to Object Orientated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In C# a </a:t>
            </a:r>
            <a:r>
              <a:rPr lang="en-GB" b="1" dirty="0"/>
              <a:t>Class </a:t>
            </a:r>
            <a:r>
              <a:rPr lang="en-GB" dirty="0"/>
              <a:t>allows us to create a custom data type </a:t>
            </a:r>
          </a:p>
          <a:p>
            <a:r>
              <a:rPr lang="en-GB" dirty="0"/>
              <a:t>These are a collection of </a:t>
            </a:r>
            <a:r>
              <a:rPr lang="en-GB" b="1" dirty="0"/>
              <a:t>variable </a:t>
            </a:r>
            <a:r>
              <a:rPr lang="en-GB" dirty="0"/>
              <a:t>and </a:t>
            </a:r>
            <a:r>
              <a:rPr lang="en-GB" b="1" dirty="0"/>
              <a:t>functions </a:t>
            </a:r>
            <a:endParaRPr lang="en-GB" dirty="0"/>
          </a:p>
          <a:p>
            <a:r>
              <a:rPr lang="en-GB" dirty="0"/>
              <a:t>The function usually operates on the variable some manner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1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public class Player : </a:t>
            </a:r>
            <a:r>
              <a:rPr lang="en-GB" dirty="0" err="1"/>
              <a:t>MonoBehaviour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[</a:t>
            </a:r>
            <a:r>
              <a:rPr lang="en-GB" dirty="0" err="1"/>
              <a:t>SerializeField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    private int Health;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void </a:t>
            </a:r>
            <a:r>
              <a:rPr lang="en-GB" dirty="0" err="1"/>
              <a:t>TakeDamage</a:t>
            </a:r>
            <a:r>
              <a:rPr lang="en-GB" dirty="0"/>
              <a:t>(int damage)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Health -= damage;</a:t>
            </a:r>
          </a:p>
          <a:p>
            <a:pPr marL="0" indent="0">
              <a:buNone/>
            </a:pPr>
            <a:r>
              <a:rPr lang="en-GB" dirty="0"/>
              <a:t>        if (Health&lt;0)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Death();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void Death()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Destroy(</a:t>
            </a:r>
            <a:r>
              <a:rPr lang="en-GB" dirty="0" err="1"/>
              <a:t>gameObject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9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– Using Statements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System.Collections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public class Player :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MonoBehaviour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SerializeField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private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public void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TakeDamage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(int damage)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Health -= damage;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if (Health&lt;0)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    Death();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void Death()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Destroy(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7E090-6373-4548-81AA-05B96BC48522}"/>
              </a:ext>
            </a:extLst>
          </p:cNvPr>
          <p:cNvSpPr txBox="1"/>
          <p:nvPr/>
        </p:nvSpPr>
        <p:spPr>
          <a:xfrm>
            <a:off x="4932040" y="1916832"/>
            <a:ext cx="37735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Statements allow you to</a:t>
            </a:r>
          </a:p>
          <a:p>
            <a:r>
              <a:rPr lang="en-US" dirty="0">
                <a:solidFill>
                  <a:schemeClr val="bg1"/>
                </a:solidFill>
              </a:rPr>
              <a:t>Import and use libraries, these can be </a:t>
            </a:r>
          </a:p>
          <a:p>
            <a:r>
              <a:rPr lang="en-US" dirty="0">
                <a:solidFill>
                  <a:schemeClr val="bg1"/>
                </a:solidFill>
              </a:rPr>
              <a:t>built in such as ‘System.*’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can be from a Third Party such as </a:t>
            </a:r>
          </a:p>
          <a:p>
            <a:r>
              <a:rPr lang="en-US" dirty="0">
                <a:solidFill>
                  <a:schemeClr val="bg1"/>
                </a:solidFill>
              </a:rPr>
              <a:t>Unity (see Unity Engine).</a:t>
            </a:r>
          </a:p>
        </p:txBody>
      </p:sp>
    </p:spTree>
    <p:extLst>
      <p:ext uri="{BB962C8B-B14F-4D97-AF65-F5344CB8AC3E}">
        <p14:creationId xmlns:p14="http://schemas.microsoft.com/office/powerpoint/2010/main" val="3373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– Names and Inheritance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en-GB" dirty="0"/>
              <a:t> class Player : </a:t>
            </a:r>
            <a:r>
              <a:rPr lang="en-GB" dirty="0" err="1"/>
              <a:t>MonoBehaviour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SerializeField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private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public void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TakeDamage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(int damage)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Health -= damage;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if (Health&lt;0)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    Death();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void Death()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    Destroy(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7E090-6373-4548-81AA-05B96BC48522}"/>
              </a:ext>
            </a:extLst>
          </p:cNvPr>
          <p:cNvSpPr txBox="1"/>
          <p:nvPr/>
        </p:nvSpPr>
        <p:spPr>
          <a:xfrm>
            <a:off x="4932040" y="1916832"/>
            <a:ext cx="3852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classes start with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keyword,</a:t>
            </a:r>
          </a:p>
          <a:p>
            <a:r>
              <a:rPr lang="en-US" dirty="0">
                <a:solidFill>
                  <a:schemeClr val="bg1"/>
                </a:solidFill>
              </a:rPr>
              <a:t>anything after the 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is what the class </a:t>
            </a:r>
          </a:p>
          <a:p>
            <a:r>
              <a:rPr lang="en-US" dirty="0">
                <a:solidFill>
                  <a:schemeClr val="bg1"/>
                </a:solidFill>
              </a:rPr>
              <a:t>inherits from, and essence became a</a:t>
            </a:r>
          </a:p>
          <a:p>
            <a:r>
              <a:rPr lang="en-US" dirty="0">
                <a:solidFill>
                  <a:schemeClr val="bg1"/>
                </a:solidFill>
              </a:rPr>
              <a:t>parent class.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C# has a simple </a:t>
            </a:r>
            <a:r>
              <a:rPr lang="en-US" i="1" dirty="0">
                <a:solidFill>
                  <a:schemeClr val="bg1"/>
                </a:solidFill>
              </a:rPr>
              <a:t>single inheritance, </a:t>
            </a:r>
            <a:r>
              <a:rPr lang="en-US" dirty="0">
                <a:solidFill>
                  <a:schemeClr val="bg1"/>
                </a:solidFill>
              </a:rPr>
              <a:t>this</a:t>
            </a:r>
          </a:p>
          <a:p>
            <a:r>
              <a:rPr lang="en-US" dirty="0">
                <a:solidFill>
                  <a:schemeClr val="bg1"/>
                </a:solidFill>
              </a:rPr>
              <a:t>means any class can only inherit from </a:t>
            </a:r>
          </a:p>
          <a:p>
            <a:r>
              <a:rPr lang="en-US" dirty="0">
                <a:solidFill>
                  <a:schemeClr val="bg1"/>
                </a:solidFill>
              </a:rPr>
              <a:t>one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case the </a:t>
            </a:r>
            <a:r>
              <a:rPr lang="en-US" b="1" dirty="0">
                <a:solidFill>
                  <a:schemeClr val="bg1"/>
                </a:solidFill>
              </a:rPr>
              <a:t>Player</a:t>
            </a:r>
            <a:r>
              <a:rPr lang="en-US" dirty="0">
                <a:solidFill>
                  <a:schemeClr val="bg1"/>
                </a:solidFill>
              </a:rPr>
              <a:t> class is a child </a:t>
            </a:r>
          </a:p>
          <a:p>
            <a:r>
              <a:rPr lang="en-US" dirty="0">
                <a:solidFill>
                  <a:schemeClr val="bg1"/>
                </a:solidFill>
              </a:rPr>
              <a:t>class of </a:t>
            </a:r>
            <a:r>
              <a:rPr lang="en-US" dirty="0" err="1">
                <a:solidFill>
                  <a:schemeClr val="bg1"/>
                </a:solidFill>
              </a:rPr>
              <a:t>MonoBehaviour</a:t>
            </a:r>
            <a:r>
              <a:rPr lang="en-US" dirty="0">
                <a:solidFill>
                  <a:schemeClr val="bg1"/>
                </a:solidFill>
              </a:rPr>
              <a:t>, which means</a:t>
            </a:r>
          </a:p>
          <a:p>
            <a:r>
              <a:rPr lang="en-US" dirty="0">
                <a:solidFill>
                  <a:schemeClr val="bg1"/>
                </a:solidFill>
              </a:rPr>
              <a:t>that it gains all the functions, and </a:t>
            </a:r>
          </a:p>
          <a:p>
            <a:r>
              <a:rPr lang="en-US" dirty="0">
                <a:solidFill>
                  <a:schemeClr val="bg1"/>
                </a:solidFill>
              </a:rPr>
              <a:t>variables of the class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4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– Access Modifiers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public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class Player :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SerializeField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GB" dirty="0"/>
              <a:t>private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TakeDamage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(int damage)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Health -= damage;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if (Health&lt;0)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    Death();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void Death()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Destroy(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7E090-6373-4548-81AA-05B96BC48522}"/>
              </a:ext>
            </a:extLst>
          </p:cNvPr>
          <p:cNvSpPr txBox="1"/>
          <p:nvPr/>
        </p:nvSpPr>
        <p:spPr>
          <a:xfrm>
            <a:off x="4932040" y="1916832"/>
            <a:ext cx="41032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modifies, these specify the access</a:t>
            </a:r>
          </a:p>
          <a:p>
            <a:r>
              <a:rPr lang="en-US" dirty="0">
                <a:solidFill>
                  <a:schemeClr val="bg1"/>
                </a:solidFill>
              </a:rPr>
              <a:t>level of class, variable or function.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>
                <a:solidFill>
                  <a:schemeClr val="bg1"/>
                </a:solidFill>
              </a:rPr>
              <a:t>: This is the default access for </a:t>
            </a:r>
          </a:p>
          <a:p>
            <a:r>
              <a:rPr lang="en-US" dirty="0">
                <a:solidFill>
                  <a:schemeClr val="bg1"/>
                </a:solidFill>
              </a:rPr>
              <a:t>classes only the owning class has access.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>
                <a:solidFill>
                  <a:schemeClr val="bg1"/>
                </a:solidFill>
              </a:rPr>
              <a:t>: Same as private, except child </a:t>
            </a:r>
          </a:p>
          <a:p>
            <a:r>
              <a:rPr lang="en-US" dirty="0">
                <a:solidFill>
                  <a:schemeClr val="bg1"/>
                </a:solidFill>
              </a:rPr>
              <a:t>child classes can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>
                <a:solidFill>
                  <a:schemeClr val="bg1"/>
                </a:solidFill>
              </a:rPr>
              <a:t>: No restrictions on  access. In Unity</a:t>
            </a:r>
          </a:p>
          <a:p>
            <a:r>
              <a:rPr lang="en-US" dirty="0">
                <a:solidFill>
                  <a:schemeClr val="bg1"/>
                </a:solidFill>
              </a:rPr>
              <a:t>a variable will appear in the Inspector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5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Attributes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class Player :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GB" dirty="0"/>
              <a:t>[</a:t>
            </a:r>
            <a:r>
              <a:rPr lang="en-GB" dirty="0" err="1"/>
              <a:t>SerializeField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private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TakeDamage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(int damage)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Health -= damage;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if (Health&lt;0)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    Death();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void Death()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Destroy(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819FB-24FF-BA47-9413-D04A89C4383E}"/>
              </a:ext>
            </a:extLst>
          </p:cNvPr>
          <p:cNvSpPr txBox="1"/>
          <p:nvPr/>
        </p:nvSpPr>
        <p:spPr>
          <a:xfrm>
            <a:off x="4932040" y="1916832"/>
            <a:ext cx="37578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are used to mark Classes,</a:t>
            </a:r>
          </a:p>
          <a:p>
            <a:r>
              <a:rPr lang="en-US" dirty="0">
                <a:solidFill>
                  <a:schemeClr val="bg1"/>
                </a:solidFill>
              </a:rPr>
              <a:t>Functions and Variables. This provides</a:t>
            </a:r>
          </a:p>
          <a:p>
            <a:r>
              <a:rPr lang="en-US" dirty="0">
                <a:solidFill>
                  <a:schemeClr val="bg1"/>
                </a:solidFill>
              </a:rPr>
              <a:t>some meta-data of how the variable</a:t>
            </a:r>
          </a:p>
          <a:p>
            <a:r>
              <a:rPr lang="en-US" dirty="0">
                <a:solidFill>
                  <a:schemeClr val="bg1"/>
                </a:solidFill>
              </a:rPr>
              <a:t>is treated by Unity or another API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SerializeField</a:t>
            </a:r>
            <a:r>
              <a:rPr lang="en-US" dirty="0">
                <a:solidFill>
                  <a:schemeClr val="bg1"/>
                </a:solidFill>
              </a:rPr>
              <a:t> means that this variable</a:t>
            </a:r>
          </a:p>
          <a:p>
            <a:r>
              <a:rPr lang="en-US" dirty="0">
                <a:solidFill>
                  <a:schemeClr val="bg1"/>
                </a:solidFill>
              </a:rPr>
              <a:t>will appear in the Inspector regardless</a:t>
            </a:r>
          </a:p>
          <a:p>
            <a:r>
              <a:rPr lang="en-US" dirty="0">
                <a:solidFill>
                  <a:schemeClr val="bg1"/>
                </a:solidFill>
              </a:rPr>
              <a:t>of access modifier.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GB" sz="1200" dirty="0">
                <a:hlinkClick r:id="rId2"/>
              </a:rPr>
              <a:t>https://docs.unity3d.com/Manual/Attributes.html</a:t>
            </a:r>
            <a:r>
              <a:rPr lang="en-GB" sz="1200" dirty="0"/>
              <a:t> 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4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Variables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class Player :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SerializeField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GB" dirty="0"/>
              <a:t>private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TakeDamage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(int damage)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Health -= damage;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if (Health&lt;0)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    Death();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void Death()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Destroy(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gameObject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819FB-24FF-BA47-9413-D04A89C4383E}"/>
              </a:ext>
            </a:extLst>
          </p:cNvPr>
          <p:cNvSpPr txBox="1"/>
          <p:nvPr/>
        </p:nvSpPr>
        <p:spPr>
          <a:xfrm>
            <a:off x="4932040" y="1916832"/>
            <a:ext cx="389946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Variables are the data that is owned</a:t>
            </a:r>
          </a:p>
          <a:p>
            <a:r>
              <a:rPr lang="en-US" dirty="0">
                <a:solidFill>
                  <a:schemeClr val="bg1"/>
                </a:solidFill>
              </a:rPr>
              <a:t>by the class. This is usually used to</a:t>
            </a:r>
          </a:p>
          <a:p>
            <a:r>
              <a:rPr lang="en-US" dirty="0">
                <a:solidFill>
                  <a:schemeClr val="bg1"/>
                </a:solidFill>
              </a:rPr>
              <a:t>represent things like health, states,</a:t>
            </a:r>
          </a:p>
          <a:p>
            <a:r>
              <a:rPr lang="en-US" dirty="0">
                <a:solidFill>
                  <a:schemeClr val="bg1"/>
                </a:solidFill>
              </a:rPr>
              <a:t>score,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Variables can be of the following data</a:t>
            </a:r>
          </a:p>
          <a:p>
            <a:r>
              <a:rPr lang="en-US" dirty="0">
                <a:solidFill>
                  <a:schemeClr val="bg1"/>
                </a:solidFill>
              </a:rPr>
              <a:t>types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GB" sz="1400" dirty="0">
                <a:hlinkClick r:id="rId2"/>
              </a:rPr>
              <a:t>https://www.w3schools.com/cs/cs_data_types.asp</a:t>
            </a:r>
            <a:endParaRPr lang="en-GB" sz="1400" dirty="0"/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Including your own data types created</a:t>
            </a:r>
          </a:p>
          <a:p>
            <a:r>
              <a:rPr lang="en-US" dirty="0">
                <a:solidFill>
                  <a:schemeClr val="bg1"/>
                </a:solidFill>
              </a:rPr>
              <a:t>with classes, or Unity’s types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GB" sz="1600" dirty="0">
                <a:hlinkClick r:id="rId3"/>
              </a:rPr>
              <a:t>https://learn.unity.com/tutorial/data-types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7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Variables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public class Player :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SerializeField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private int Health;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    public void </a:t>
            </a:r>
            <a:r>
              <a:rPr lang="en-GB" dirty="0" err="1"/>
              <a:t>TakeDamage</a:t>
            </a:r>
            <a:r>
              <a:rPr lang="en-GB" dirty="0"/>
              <a:t>(int damage)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Health -= damage;</a:t>
            </a:r>
          </a:p>
          <a:p>
            <a:pPr marL="0" indent="0">
              <a:buNone/>
            </a:pPr>
            <a:r>
              <a:rPr lang="en-GB" dirty="0"/>
              <a:t>        if (Health&lt;0)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Death();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    void Death()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Destroy(</a:t>
            </a:r>
            <a:r>
              <a:rPr lang="en-GB" dirty="0" err="1"/>
              <a:t>gameObject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GB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BACF-2090-A242-A20E-8475B51E7AFD}"/>
              </a:ext>
            </a:extLst>
          </p:cNvPr>
          <p:cNvSpPr txBox="1"/>
          <p:nvPr/>
        </p:nvSpPr>
        <p:spPr>
          <a:xfrm>
            <a:off x="4932040" y="1916832"/>
            <a:ext cx="410772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Functions are bundles of reusable code</a:t>
            </a:r>
          </a:p>
          <a:p>
            <a:r>
              <a:rPr lang="en-GB" sz="1600" dirty="0">
                <a:solidFill>
                  <a:schemeClr val="bg1"/>
                </a:solidFill>
              </a:rPr>
              <a:t>which can be called depending on access</a:t>
            </a:r>
          </a:p>
          <a:p>
            <a:r>
              <a:rPr lang="en-GB" sz="1600" dirty="0">
                <a:solidFill>
                  <a:schemeClr val="bg1"/>
                </a:solidFill>
              </a:rPr>
              <a:t>modifier. Functions can receive multiple </a:t>
            </a:r>
          </a:p>
          <a:p>
            <a:r>
              <a:rPr lang="en-GB" sz="1600" dirty="0">
                <a:solidFill>
                  <a:schemeClr val="bg1"/>
                </a:solidFill>
              </a:rPr>
              <a:t>variables and return one variable. If you are </a:t>
            </a:r>
          </a:p>
          <a:p>
            <a:r>
              <a:rPr lang="en-GB" sz="1600" dirty="0">
                <a:solidFill>
                  <a:schemeClr val="bg1"/>
                </a:solidFill>
              </a:rPr>
              <a:t>not returning a value the return type is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void.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Usually functions operate on the variables in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the class or perform some sort of action on the</a:t>
            </a:r>
          </a:p>
          <a:p>
            <a:r>
              <a:rPr lang="en-GB" sz="1600" dirty="0">
                <a:solidFill>
                  <a:schemeClr val="bg1"/>
                </a:solidFill>
              </a:rPr>
              <a:t>class. You should always consider access any</a:t>
            </a:r>
          </a:p>
          <a:p>
            <a:r>
              <a:rPr lang="en-GB" sz="1600" dirty="0">
                <a:solidFill>
                  <a:schemeClr val="bg1"/>
                </a:solidFill>
              </a:rPr>
              <a:t>variables through a function, rather than 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through a public variable.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2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Object Instances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2962672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Player player = new Player();</a:t>
            </a:r>
            <a:endParaRPr lang="en-GB" sz="18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BACF-2090-A242-A20E-8475B51E7AFD}"/>
              </a:ext>
            </a:extLst>
          </p:cNvPr>
          <p:cNvSpPr txBox="1"/>
          <p:nvPr/>
        </p:nvSpPr>
        <p:spPr>
          <a:xfrm>
            <a:off x="4716016" y="2924944"/>
            <a:ext cx="40695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Objects are instances of classes, in traditional</a:t>
            </a:r>
          </a:p>
          <a:p>
            <a:r>
              <a:rPr lang="en-GB" sz="1600" dirty="0">
                <a:solidFill>
                  <a:schemeClr val="bg1"/>
                </a:solidFill>
              </a:rPr>
              <a:t>C# you initialise classes with the </a:t>
            </a:r>
            <a:r>
              <a:rPr lang="en-GB" sz="1600" b="1" dirty="0">
                <a:solidFill>
                  <a:schemeClr val="bg1"/>
                </a:solidFill>
              </a:rPr>
              <a:t>new </a:t>
            </a:r>
            <a:r>
              <a:rPr lang="en-GB" sz="1600" dirty="0">
                <a:solidFill>
                  <a:schemeClr val="bg1"/>
                </a:solidFill>
              </a:rPr>
              <a:t>keyword.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In Unity, instances are usually initialised by the</a:t>
            </a:r>
          </a:p>
          <a:p>
            <a:r>
              <a:rPr lang="en-GB" sz="1600" dirty="0">
                <a:solidFill>
                  <a:schemeClr val="bg1"/>
                </a:solidFill>
              </a:rPr>
              <a:t>engine through the creation of </a:t>
            </a:r>
            <a:r>
              <a:rPr lang="en-GB" sz="1600" dirty="0" err="1">
                <a:solidFill>
                  <a:schemeClr val="bg1"/>
                </a:solidFill>
              </a:rPr>
              <a:t>GameObjects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You can still use </a:t>
            </a:r>
            <a:r>
              <a:rPr lang="en-GB" sz="1600" b="1" dirty="0">
                <a:solidFill>
                  <a:schemeClr val="bg1"/>
                </a:solidFill>
              </a:rPr>
              <a:t>new</a:t>
            </a:r>
            <a:r>
              <a:rPr lang="en-GB" sz="1600" dirty="0">
                <a:solidFill>
                  <a:schemeClr val="bg1"/>
                </a:solidFill>
              </a:rPr>
              <a:t> for any objects that don’t</a:t>
            </a:r>
          </a:p>
          <a:p>
            <a:r>
              <a:rPr lang="en-GB" sz="1600" dirty="0">
                <a:solidFill>
                  <a:schemeClr val="bg1"/>
                </a:solidFill>
              </a:rPr>
              <a:t>inherit from </a:t>
            </a:r>
            <a:r>
              <a:rPr lang="en-GB" sz="1600" b="1" dirty="0" err="1">
                <a:solidFill>
                  <a:schemeClr val="bg1"/>
                </a:solidFill>
              </a:rPr>
              <a:t>Monobehaviour</a:t>
            </a:r>
            <a:r>
              <a:rPr lang="en-GB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9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Inheritance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</a:t>
            </a:r>
            <a:r>
              <a:rPr lang="en-GB" sz="1400" dirty="0"/>
              <a:t>;</a:t>
            </a:r>
          </a:p>
          <a:p>
            <a:pPr marL="0" indent="0"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System.Collections.Generic</a:t>
            </a:r>
            <a:r>
              <a:rPr lang="en-GB" sz="1400" dirty="0"/>
              <a:t>;</a:t>
            </a:r>
          </a:p>
          <a:p>
            <a:pPr marL="0" indent="0">
              <a:buNone/>
            </a:pPr>
            <a:r>
              <a:rPr lang="en-GB" sz="1400" dirty="0"/>
              <a:t>using </a:t>
            </a:r>
            <a:r>
              <a:rPr lang="en-GB" sz="1400" dirty="0" err="1"/>
              <a:t>UnityEngine</a:t>
            </a:r>
            <a:r>
              <a:rPr lang="en-GB" sz="1400" dirty="0"/>
              <a:t>;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public class Enemy : </a:t>
            </a:r>
            <a:r>
              <a:rPr lang="en-GB" sz="1400" dirty="0" err="1"/>
              <a:t>MonoBehaviour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/>
              <a:t>    [</a:t>
            </a:r>
            <a:r>
              <a:rPr lang="en-GB" sz="1400" dirty="0" err="1"/>
              <a:t>SerializeField</a:t>
            </a:r>
            <a:r>
              <a:rPr lang="en-GB" sz="1400" dirty="0"/>
              <a:t>]</a:t>
            </a:r>
          </a:p>
          <a:p>
            <a:pPr marL="0" indent="0">
              <a:buNone/>
            </a:pPr>
            <a:r>
              <a:rPr lang="en-GB" sz="1400" dirty="0"/>
              <a:t>    protected int </a:t>
            </a:r>
            <a:r>
              <a:rPr lang="en-GB" sz="1400" dirty="0" err="1"/>
              <a:t>AttackDamage</a:t>
            </a:r>
            <a:r>
              <a:rPr lang="en-GB" sz="1400" dirty="0"/>
              <a:t>;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public void Attack(Player p)</a:t>
            </a:r>
          </a:p>
          <a:p>
            <a:pPr marL="0" indent="0">
              <a:buNone/>
            </a:pPr>
            <a:r>
              <a:rPr lang="en-GB" sz="1400" dirty="0"/>
              <a:t>    { </a:t>
            </a:r>
          </a:p>
          <a:p>
            <a:pPr marL="0" indent="0">
              <a:buNone/>
            </a:pPr>
            <a:r>
              <a:rPr lang="en-GB" sz="1400" dirty="0"/>
              <a:t>       </a:t>
            </a:r>
            <a:r>
              <a:rPr lang="en-GB" sz="1400" dirty="0" err="1"/>
              <a:t>p.TakeDamage</a:t>
            </a:r>
            <a:r>
              <a:rPr lang="en-GB" sz="1400" dirty="0"/>
              <a:t>(</a:t>
            </a:r>
            <a:r>
              <a:rPr lang="en-GB" sz="1400" dirty="0" err="1"/>
              <a:t>AttackDamage</a:t>
            </a:r>
            <a:r>
              <a:rPr lang="en-GB" sz="1400" dirty="0"/>
              <a:t>);</a:t>
            </a:r>
          </a:p>
          <a:p>
            <a:pPr marL="0" indent="0">
              <a:buNone/>
            </a:pPr>
            <a:r>
              <a:rPr lang="en-GB" sz="1400" dirty="0"/>
              <a:t>    }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public virtual void </a:t>
            </a:r>
            <a:r>
              <a:rPr lang="en-GB" sz="1400" dirty="0" err="1"/>
              <a:t>SpecialAttack</a:t>
            </a:r>
            <a:r>
              <a:rPr lang="en-GB" sz="1400" dirty="0"/>
              <a:t>(Player p)</a:t>
            </a:r>
          </a:p>
          <a:p>
            <a:pPr marL="0" indent="0">
              <a:buNone/>
            </a:pPr>
            <a:r>
              <a:rPr lang="en-GB" sz="1400" dirty="0"/>
              <a:t>    {</a:t>
            </a:r>
          </a:p>
          <a:p>
            <a:pPr marL="0" indent="0">
              <a:buNone/>
            </a:pPr>
            <a:r>
              <a:rPr lang="en-GB" sz="1400" dirty="0"/>
              <a:t>    }</a:t>
            </a:r>
          </a:p>
          <a:p>
            <a:pPr marL="0" indent="0">
              <a:buNone/>
            </a:pPr>
            <a:r>
              <a:rPr lang="en-GB" sz="1400" dirty="0"/>
              <a:t>}</a:t>
            </a:r>
            <a:endParaRPr lang="en-GB" sz="1400" dirty="0"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0ABEFC-3D7D-6A44-966E-694A743658B2}"/>
              </a:ext>
            </a:extLst>
          </p:cNvPr>
          <p:cNvSpPr txBox="1">
            <a:spLocks/>
          </p:cNvSpPr>
          <p:nvPr/>
        </p:nvSpPr>
        <p:spPr>
          <a:xfrm>
            <a:off x="4788024" y="1182762"/>
            <a:ext cx="3682752" cy="521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System.Collections.Generic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UnityEngine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public class Boss : Enemy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[</a:t>
            </a:r>
            <a:r>
              <a:rPr lang="en-GB" sz="1400" dirty="0" err="1"/>
              <a:t>SerializeField</a:t>
            </a:r>
            <a:r>
              <a:rPr lang="en-GB" sz="1400" dirty="0"/>
              <a:t>]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protected int </a:t>
            </a:r>
            <a:r>
              <a:rPr lang="en-GB" sz="1400" dirty="0" err="1"/>
              <a:t>SpecialDamage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override void </a:t>
            </a:r>
            <a:r>
              <a:rPr lang="en-GB" sz="1400" dirty="0" err="1"/>
              <a:t>SpecialAttack</a:t>
            </a:r>
            <a:r>
              <a:rPr lang="en-GB" sz="1400" dirty="0"/>
              <a:t>(Player p)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          </a:t>
            </a:r>
            <a:r>
              <a:rPr lang="en-GB" sz="1400" dirty="0" err="1"/>
              <a:t>p.TakeDamage</a:t>
            </a:r>
            <a:r>
              <a:rPr lang="en-GB" sz="1400" dirty="0"/>
              <a:t>(</a:t>
            </a:r>
            <a:r>
              <a:rPr lang="en-GB" sz="1400" dirty="0" err="1"/>
              <a:t>AttackDamage</a:t>
            </a:r>
            <a:r>
              <a:rPr lang="en-GB" sz="1400" dirty="0"/>
              <a:t>*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		</a:t>
            </a:r>
            <a:r>
              <a:rPr lang="en-GB" sz="1400" dirty="0" err="1"/>
              <a:t>SpecialDamage</a:t>
            </a:r>
            <a:r>
              <a:rPr lang="en-GB" sz="14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10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Reminder – Week 3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Proposal Review</a:t>
            </a:r>
          </a:p>
          <a:p>
            <a:pPr lvl="1"/>
            <a:r>
              <a:rPr lang="en-GB" b="1" dirty="0"/>
              <a:t>Describe </a:t>
            </a:r>
            <a:r>
              <a:rPr lang="en-GB" dirty="0"/>
              <a:t>the game design that will form the basis for your interface</a:t>
            </a:r>
          </a:p>
          <a:p>
            <a:pPr lvl="1"/>
            <a:r>
              <a:rPr lang="en-GB" b="1" dirty="0"/>
              <a:t>Illustrate </a:t>
            </a:r>
            <a:r>
              <a:rPr lang="en-GB" dirty="0"/>
              <a:t>basic research into electronic component and physical form factors for controllers </a:t>
            </a:r>
          </a:p>
          <a:p>
            <a:pPr lvl="1"/>
            <a:r>
              <a:rPr lang="en-GB" b="1" dirty="0"/>
              <a:t>Analyse </a:t>
            </a:r>
            <a:r>
              <a:rPr lang="en-GB" dirty="0"/>
              <a:t>the design of the controller in detail; </a:t>
            </a:r>
          </a:p>
          <a:p>
            <a:pPr lvl="1"/>
            <a:r>
              <a:rPr lang="en-GB" b="1" dirty="0"/>
              <a:t>List </a:t>
            </a:r>
            <a:r>
              <a:rPr lang="en-GB" dirty="0"/>
              <a:t>the key electronic components of your controller </a:t>
            </a:r>
          </a:p>
          <a:p>
            <a:pPr lvl="1"/>
            <a:r>
              <a:rPr lang="en-GB" dirty="0"/>
              <a:t>and </a:t>
            </a:r>
            <a:r>
              <a:rPr lang="en-GB" b="1" dirty="0"/>
              <a:t>List </a:t>
            </a:r>
            <a:r>
              <a:rPr lang="en-GB" dirty="0"/>
              <a:t>the key user stories. </a:t>
            </a:r>
          </a:p>
        </p:txBody>
      </p:sp>
    </p:spTree>
    <p:extLst>
      <p:ext uri="{BB962C8B-B14F-4D97-AF65-F5344CB8AC3E}">
        <p14:creationId xmlns:p14="http://schemas.microsoft.com/office/powerpoint/2010/main" val="36523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Inheritance</a:t>
            </a:r>
            <a:endParaRPr 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0ABEFC-3D7D-6A44-966E-694A743658B2}"/>
              </a:ext>
            </a:extLst>
          </p:cNvPr>
          <p:cNvSpPr txBox="1">
            <a:spLocks/>
          </p:cNvSpPr>
          <p:nvPr/>
        </p:nvSpPr>
        <p:spPr>
          <a:xfrm>
            <a:off x="4788024" y="1182762"/>
            <a:ext cx="3682752" cy="521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System.Collections.Generic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UnityEngine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public class Boss : Enemy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[</a:t>
            </a:r>
            <a:r>
              <a:rPr lang="en-GB" sz="1400" dirty="0" err="1"/>
              <a:t>SerializeField</a:t>
            </a:r>
            <a:r>
              <a:rPr lang="en-GB" sz="1400" dirty="0"/>
              <a:t>]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protected int </a:t>
            </a:r>
            <a:r>
              <a:rPr lang="en-GB" sz="1400" dirty="0" err="1"/>
              <a:t>SpecialDamage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override void </a:t>
            </a:r>
            <a:r>
              <a:rPr lang="en-GB" sz="1400" dirty="0" err="1"/>
              <a:t>SpecialAttack</a:t>
            </a:r>
            <a:r>
              <a:rPr lang="en-GB" sz="1400" dirty="0"/>
              <a:t>(Player p)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          </a:t>
            </a:r>
            <a:r>
              <a:rPr lang="en-GB" sz="1400" dirty="0" err="1"/>
              <a:t>p.TakeDamage</a:t>
            </a:r>
            <a:r>
              <a:rPr lang="en-GB" sz="1400" dirty="0"/>
              <a:t>(</a:t>
            </a:r>
            <a:r>
              <a:rPr lang="en-GB" sz="1400" dirty="0" err="1"/>
              <a:t>AttackDamage</a:t>
            </a:r>
            <a:r>
              <a:rPr lang="en-GB" sz="1400" dirty="0"/>
              <a:t>*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		</a:t>
            </a:r>
            <a:r>
              <a:rPr lang="en-GB" sz="1400" dirty="0" err="1"/>
              <a:t>SpecialDamage</a:t>
            </a:r>
            <a:r>
              <a:rPr lang="en-GB" sz="14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5B9BE-9A51-CD43-8A42-8D8F059E36DA}"/>
              </a:ext>
            </a:extLst>
          </p:cNvPr>
          <p:cNvSpPr txBox="1"/>
          <p:nvPr/>
        </p:nvSpPr>
        <p:spPr>
          <a:xfrm>
            <a:off x="323528" y="2003945"/>
            <a:ext cx="348768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Boss class conforms to the 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Open Closed Principle </a:t>
            </a:r>
            <a:r>
              <a:rPr lang="en-GB" sz="1600" dirty="0">
                <a:solidFill>
                  <a:schemeClr val="bg1"/>
                </a:solidFill>
              </a:rPr>
              <a:t>by extending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the functionality of the enemy class</a:t>
            </a:r>
          </a:p>
          <a:p>
            <a:r>
              <a:rPr lang="en-GB" sz="1600" dirty="0">
                <a:solidFill>
                  <a:schemeClr val="bg1"/>
                </a:solidFill>
              </a:rPr>
              <a:t>by implementing the </a:t>
            </a:r>
            <a:r>
              <a:rPr lang="en-GB" sz="1600" dirty="0" err="1">
                <a:solidFill>
                  <a:schemeClr val="bg1"/>
                </a:solidFill>
              </a:rPr>
              <a:t>SpecialAttack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function and adding a new variable</a:t>
            </a:r>
          </a:p>
          <a:p>
            <a:r>
              <a:rPr lang="en-GB" sz="1600" dirty="0">
                <a:solidFill>
                  <a:schemeClr val="bg1"/>
                </a:solidFill>
              </a:rPr>
              <a:t>which attacks like a multiplier.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This means the Boss is-a type of enemy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we have a built a relationship here.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enemy class is </a:t>
            </a:r>
            <a:r>
              <a:rPr lang="en-US" sz="1600" b="1" dirty="0">
                <a:solidFill>
                  <a:schemeClr val="bg1"/>
                </a:solidFill>
              </a:rPr>
              <a:t>Parent </a:t>
            </a:r>
            <a:r>
              <a:rPr lang="en-US" sz="1600" dirty="0">
                <a:solidFill>
                  <a:schemeClr val="bg1"/>
                </a:solidFill>
              </a:rPr>
              <a:t>class of the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Boss</a:t>
            </a:r>
            <a:r>
              <a:rPr lang="en-US" sz="1600" dirty="0">
                <a:solidFill>
                  <a:schemeClr val="bg1"/>
                </a:solidFill>
              </a:rPr>
              <a:t> class.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Does the Boss also inherit from the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Monobehavior</a:t>
            </a:r>
            <a:r>
              <a:rPr lang="en-US" sz="1600" b="1" dirty="0">
                <a:solidFill>
                  <a:schemeClr val="bg1"/>
                </a:solidFill>
              </a:rPr>
              <a:t> class?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5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Inheritance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public class Enemy :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MonoBehaviour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SerializeField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protected int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AttackDamage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public void Attack(Player p)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{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p.TakeDamage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AttackDamage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public </a:t>
            </a:r>
            <a:r>
              <a:rPr lang="en-GB" sz="1400" dirty="0"/>
              <a:t>virtual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void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SpecialAttack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(Player p)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GB" sz="14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93DF6-C0A3-464B-A444-6165C69F375E}"/>
              </a:ext>
            </a:extLst>
          </p:cNvPr>
          <p:cNvSpPr txBox="1"/>
          <p:nvPr/>
        </p:nvSpPr>
        <p:spPr>
          <a:xfrm>
            <a:off x="5004050" y="2780928"/>
            <a:ext cx="34893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virtual</a:t>
            </a:r>
            <a:r>
              <a:rPr lang="en-GB" dirty="0">
                <a:solidFill>
                  <a:schemeClr val="bg1"/>
                </a:solidFill>
              </a:rPr>
              <a:t> keyword indicates that</a:t>
            </a:r>
          </a:p>
          <a:p>
            <a:r>
              <a:rPr lang="en-GB" sz="1600" dirty="0">
                <a:solidFill>
                  <a:schemeClr val="bg1"/>
                </a:solidFill>
              </a:rPr>
              <a:t>you intend for the function to be </a:t>
            </a:r>
          </a:p>
          <a:p>
            <a:r>
              <a:rPr lang="en-GB" sz="1600" dirty="0">
                <a:solidFill>
                  <a:schemeClr val="bg1"/>
                </a:solidFill>
              </a:rPr>
              <a:t>overridden by a child class.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You can not use this keyword on private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functions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3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Classes - Inheritance</a:t>
            </a:r>
            <a:endParaRPr 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0ABEFC-3D7D-6A44-966E-694A743658B2}"/>
              </a:ext>
            </a:extLst>
          </p:cNvPr>
          <p:cNvSpPr txBox="1">
            <a:spLocks/>
          </p:cNvSpPr>
          <p:nvPr/>
        </p:nvSpPr>
        <p:spPr>
          <a:xfrm>
            <a:off x="4788024" y="1182762"/>
            <a:ext cx="3682752" cy="521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System.Collections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System.Collections.Generic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UnityEngine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public class Boss : Enemy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SerializeField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   protected int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SpecialDamage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override void </a:t>
            </a:r>
            <a:r>
              <a:rPr lang="en-GB" sz="1400" dirty="0" err="1"/>
              <a:t>SpecialAttack</a:t>
            </a:r>
            <a:r>
              <a:rPr lang="en-GB" sz="1400" dirty="0"/>
              <a:t>(Player p)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          </a:t>
            </a:r>
            <a:r>
              <a:rPr lang="en-GB" sz="1400" dirty="0" err="1"/>
              <a:t>p.TakeDamage</a:t>
            </a:r>
            <a:r>
              <a:rPr lang="en-GB" sz="1400" dirty="0"/>
              <a:t>(</a:t>
            </a:r>
            <a:r>
              <a:rPr lang="en-GB" sz="1400" dirty="0" err="1"/>
              <a:t>AttackDamage</a:t>
            </a:r>
            <a:r>
              <a:rPr lang="en-GB" sz="1400" dirty="0"/>
              <a:t>*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		</a:t>
            </a:r>
            <a:r>
              <a:rPr lang="en-GB" sz="1400" dirty="0" err="1"/>
              <a:t>SpecialDamage</a:t>
            </a:r>
            <a:r>
              <a:rPr lang="en-GB" sz="14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5B9BE-9A51-CD43-8A42-8D8F059E36DA}"/>
              </a:ext>
            </a:extLst>
          </p:cNvPr>
          <p:cNvSpPr txBox="1"/>
          <p:nvPr/>
        </p:nvSpPr>
        <p:spPr>
          <a:xfrm>
            <a:off x="323528" y="2003945"/>
            <a:ext cx="39065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override</a:t>
            </a:r>
            <a:r>
              <a:rPr lang="en-GB" dirty="0">
                <a:solidFill>
                  <a:schemeClr val="bg1"/>
                </a:solidFill>
              </a:rPr>
              <a:t> keyword means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that</a:t>
            </a:r>
            <a:r>
              <a:rPr lang="en-GB" sz="1600" b="1" dirty="0">
                <a:solidFill>
                  <a:schemeClr val="bg1"/>
                </a:solidFill>
              </a:rPr>
              <a:t> Boss </a:t>
            </a:r>
            <a:r>
              <a:rPr lang="en-GB" sz="1600" dirty="0">
                <a:solidFill>
                  <a:schemeClr val="bg1"/>
                </a:solidFill>
              </a:rPr>
              <a:t>class overrides the functionality</a:t>
            </a:r>
          </a:p>
          <a:p>
            <a:r>
              <a:rPr lang="en-GB" sz="1600" dirty="0">
                <a:solidFill>
                  <a:schemeClr val="bg1"/>
                </a:solidFill>
              </a:rPr>
              <a:t>provided by the parent class.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You can call the parent class version of this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function in the child class using the following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b="1" dirty="0" err="1">
                <a:solidFill>
                  <a:schemeClr val="bg1"/>
                </a:solidFill>
              </a:rPr>
              <a:t>base.SpecialAttack</a:t>
            </a:r>
            <a:r>
              <a:rPr lang="en-GB" sz="1600" b="1" dirty="0">
                <a:solidFill>
                  <a:schemeClr val="bg1"/>
                </a:solidFill>
              </a:rPr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398887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Interfaces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/>
              <a:t>interface </a:t>
            </a:r>
            <a:r>
              <a:rPr lang="en-GB" sz="1400" dirty="0" err="1"/>
              <a:t>ICelebrator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/>
              <a:t>      void </a:t>
            </a:r>
            <a:r>
              <a:rPr lang="en-GB" sz="1400" dirty="0" err="1"/>
              <a:t>StartCelebration</a:t>
            </a:r>
            <a:r>
              <a:rPr lang="en-GB" sz="1400" dirty="0"/>
              <a:t>();</a:t>
            </a:r>
          </a:p>
          <a:p>
            <a:pPr marL="0" indent="0">
              <a:buNone/>
            </a:pPr>
            <a:r>
              <a:rPr lang="en-GB" sz="1400" dirty="0"/>
              <a:t>      void </a:t>
            </a:r>
            <a:r>
              <a:rPr lang="en-GB" sz="1400" dirty="0" err="1"/>
              <a:t>StopCelebration</a:t>
            </a:r>
            <a:r>
              <a:rPr lang="en-GB" sz="1400" dirty="0"/>
              <a:t>();</a:t>
            </a:r>
          </a:p>
          <a:p>
            <a:pPr marL="0" indent="0">
              <a:buNone/>
            </a:pPr>
            <a:r>
              <a:rPr lang="en-GB" sz="1400" dirty="0"/>
              <a:t>} </a:t>
            </a:r>
            <a:endParaRPr lang="en-GB" sz="1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31C66-4B6F-BA45-B997-6F8182877970}"/>
              </a:ext>
            </a:extLst>
          </p:cNvPr>
          <p:cNvSpPr txBox="1"/>
          <p:nvPr/>
        </p:nvSpPr>
        <p:spPr>
          <a:xfrm>
            <a:off x="5004050" y="2924944"/>
            <a:ext cx="37817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</a:t>
            </a:r>
            <a:r>
              <a:rPr lang="en-GB" b="1" dirty="0">
                <a:solidFill>
                  <a:schemeClr val="bg1"/>
                </a:solidFill>
              </a:rPr>
              <a:t>Interface </a:t>
            </a:r>
            <a:r>
              <a:rPr lang="en-GB" dirty="0">
                <a:solidFill>
                  <a:schemeClr val="bg1"/>
                </a:solidFill>
              </a:rPr>
              <a:t>defines a contract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that must be implemented by a class.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The interface doesn’t provide any 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Functionality, just a signature that </a:t>
            </a:r>
            <a:r>
              <a:rPr lang="en-GB" sz="1600" b="1" dirty="0">
                <a:solidFill>
                  <a:schemeClr val="bg1"/>
                </a:solidFill>
              </a:rPr>
              <a:t>must</a:t>
            </a:r>
          </a:p>
          <a:p>
            <a:r>
              <a:rPr lang="en-GB" sz="1600" dirty="0">
                <a:solidFill>
                  <a:schemeClr val="bg1"/>
                </a:solidFill>
              </a:rPr>
              <a:t>be </a:t>
            </a:r>
            <a:r>
              <a:rPr lang="en-GB" sz="1600" b="1" dirty="0">
                <a:solidFill>
                  <a:schemeClr val="bg1"/>
                </a:solidFill>
              </a:rPr>
              <a:t>implement </a:t>
            </a:r>
            <a:r>
              <a:rPr lang="en-GB" sz="1600" dirty="0">
                <a:solidFill>
                  <a:schemeClr val="bg1"/>
                </a:solidFill>
              </a:rPr>
              <a:t>by a </a:t>
            </a:r>
            <a:r>
              <a:rPr lang="en-GB" sz="1600" b="1" dirty="0">
                <a:solidFill>
                  <a:schemeClr val="bg1"/>
                </a:solidFill>
              </a:rPr>
              <a:t>class </a:t>
            </a:r>
            <a:r>
              <a:rPr lang="en-GB" sz="1600" dirty="0">
                <a:solidFill>
                  <a:schemeClr val="bg1"/>
                </a:solidFill>
              </a:rPr>
              <a:t>which implements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081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Interfaces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/>
              <a:t>interface </a:t>
            </a:r>
            <a:r>
              <a:rPr lang="en-GB" sz="1400" dirty="0" err="1"/>
              <a:t>ICelebrator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/>
              <a:t>      void </a:t>
            </a:r>
            <a:r>
              <a:rPr lang="en-GB" sz="1400" dirty="0" err="1"/>
              <a:t>StartCelebration</a:t>
            </a:r>
            <a:r>
              <a:rPr lang="en-GB" sz="1400" dirty="0"/>
              <a:t>();</a:t>
            </a:r>
          </a:p>
          <a:p>
            <a:pPr marL="0" indent="0">
              <a:buNone/>
            </a:pPr>
            <a:r>
              <a:rPr lang="en-GB" sz="1400" dirty="0"/>
              <a:t>      void </a:t>
            </a:r>
            <a:r>
              <a:rPr lang="en-GB" sz="1400" dirty="0" err="1"/>
              <a:t>StopCelebration</a:t>
            </a:r>
            <a:r>
              <a:rPr lang="en-GB" sz="1400" dirty="0"/>
              <a:t>();</a:t>
            </a:r>
          </a:p>
          <a:p>
            <a:pPr marL="0" indent="0">
              <a:buNone/>
            </a:pPr>
            <a:r>
              <a:rPr lang="en-GB" sz="1400" dirty="0"/>
              <a:t>} </a:t>
            </a:r>
            <a:endParaRPr lang="en-GB" sz="1400" dirty="0"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29A804-0CC4-914D-AED1-B09AE05E6D84}"/>
              </a:ext>
            </a:extLst>
          </p:cNvPr>
          <p:cNvSpPr txBox="1">
            <a:spLocks/>
          </p:cNvSpPr>
          <p:nvPr/>
        </p:nvSpPr>
        <p:spPr>
          <a:xfrm>
            <a:off x="4788024" y="1340768"/>
            <a:ext cx="3682752" cy="521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System.Collections.Generic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UnityEngine</a:t>
            </a:r>
            <a:r>
              <a:rPr lang="en-GB" sz="1400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public class Boss : Enemy,  </a:t>
            </a:r>
            <a:r>
              <a:rPr lang="en-GB" sz="1400" dirty="0" err="1"/>
              <a:t>ICelebrator</a:t>
            </a: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 //This is the boss example above, with some         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//code omitted for brevity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Animator animator;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void </a:t>
            </a:r>
            <a:r>
              <a:rPr lang="en-GB" sz="1400" dirty="0" err="1"/>
              <a:t>StartCelebration</a:t>
            </a:r>
            <a:r>
              <a:rPr lang="en-GB" sz="1400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    </a:t>
            </a:r>
            <a:r>
              <a:rPr lang="en-GB" sz="1400" dirty="0" err="1"/>
              <a:t>animator.SetTrigger</a:t>
            </a:r>
            <a:r>
              <a:rPr lang="en-GB" sz="1400" dirty="0"/>
              <a:t>(”</a:t>
            </a:r>
            <a:r>
              <a:rPr lang="en-GB" sz="1400" dirty="0" err="1"/>
              <a:t>DoDance</a:t>
            </a:r>
            <a:r>
              <a:rPr lang="en-GB" sz="1400" dirty="0"/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endParaRPr lang="en-GB" sz="1400" dirty="0"/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public void </a:t>
            </a:r>
            <a:r>
              <a:rPr lang="en-GB" sz="1400" dirty="0" err="1"/>
              <a:t>StopCelebration</a:t>
            </a:r>
            <a:r>
              <a:rPr lang="en-GB" sz="1400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{</a:t>
            </a:r>
          </a:p>
          <a:p>
            <a:pPr marL="0" indent="0">
              <a:buNone/>
            </a:pPr>
            <a:r>
              <a:rPr lang="en-GB" sz="1400" dirty="0"/>
              <a:t>       </a:t>
            </a:r>
            <a:r>
              <a:rPr lang="en-GB" sz="1400" dirty="0" err="1"/>
              <a:t>animator.SetTrigger</a:t>
            </a:r>
            <a:r>
              <a:rPr lang="en-GB" sz="1400" dirty="0"/>
              <a:t>(”Idle”);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GB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06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Polymorphism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https://www.w3schools.com/cs/cs_polymorphism.asp</a:t>
            </a:r>
            <a:endParaRPr lang="en-GB" b="1" dirty="0"/>
          </a:p>
          <a:p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60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FBB4-EDEA-A745-9A82-6F1FF7F6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0F5E-B962-6E44-8BE4-C4C0F2FE5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Today we learned about the basics features of OOP</a:t>
            </a:r>
          </a:p>
          <a:p>
            <a:r>
              <a:rPr lang="en-GB" sz="2400" dirty="0"/>
              <a:t>In addition we learned about some principles of OOP</a:t>
            </a:r>
          </a:p>
          <a:p>
            <a:r>
              <a:rPr lang="en-GB" sz="2400" dirty="0"/>
              <a:t>Finally we saw some examples of OOP in C#</a:t>
            </a:r>
          </a:p>
        </p:txBody>
      </p:sp>
    </p:spTree>
    <p:extLst>
      <p:ext uri="{BB962C8B-B14F-4D97-AF65-F5344CB8AC3E}">
        <p14:creationId xmlns:p14="http://schemas.microsoft.com/office/powerpoint/2010/main" val="29499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core principles of OOP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the basic constructs in OOP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basic classes 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Object Orientated Programming (OOP) is the dominant paradigm in programming </a:t>
            </a:r>
            <a:endParaRPr lang="en-GB" sz="2400" dirty="0"/>
          </a:p>
          <a:p>
            <a:r>
              <a:rPr lang="en-GB" dirty="0"/>
              <a:t>Most modern Programming Languages are OOP </a:t>
            </a:r>
          </a:p>
          <a:p>
            <a:pPr lvl="1"/>
            <a:r>
              <a:rPr lang="en-GB" dirty="0"/>
              <a:t>C++ - Mixed Paradigm, but supports OOP </a:t>
            </a:r>
          </a:p>
          <a:p>
            <a:pPr lvl="1"/>
            <a:r>
              <a:rPr lang="en-GB" dirty="0"/>
              <a:t>C#-OOP</a:t>
            </a:r>
          </a:p>
          <a:p>
            <a:pPr lvl="1"/>
            <a:r>
              <a:rPr lang="en-GB" dirty="0"/>
              <a:t>Java – OOP</a:t>
            </a:r>
          </a:p>
          <a:p>
            <a:pPr lvl="1"/>
            <a:r>
              <a:rPr lang="en-GB" dirty="0"/>
              <a:t>Python - Mixed Paradigm, but supports OOP</a:t>
            </a:r>
          </a:p>
          <a:p>
            <a:pPr lvl="1"/>
            <a:r>
              <a:rPr lang="en-GB" dirty="0" err="1"/>
              <a:t>Javascript</a:t>
            </a:r>
            <a:r>
              <a:rPr lang="en-GB" dirty="0"/>
              <a:t> - Mixed Paradigm, but supports OOP </a:t>
            </a:r>
            <a:endParaRPr lang="en-GB" sz="2400" dirty="0"/>
          </a:p>
          <a:p>
            <a:r>
              <a:rPr lang="en-GB" dirty="0"/>
              <a:t>It has became dominant because of how we as humans describe the world </a:t>
            </a:r>
            <a:endParaRPr lang="en-GB" sz="2400" dirty="0"/>
          </a:p>
          <a:p>
            <a:pPr lvl="1"/>
            <a:r>
              <a:rPr lang="en-GB" dirty="0"/>
              <a:t>E.g. Designing games we talk about ’enemies’ or ’weapons’ with their properties and abilities these have </a:t>
            </a:r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C4E7-5DBD-C847-850F-390ECAE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EB46-8DB6-BD4E-9BEB-57C0E27A0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dirty="0"/>
              <a:t>OOP has certain core features which make it ideal for complex reusable software such as games</a:t>
            </a:r>
          </a:p>
          <a:p>
            <a:pPr lvl="1"/>
            <a:r>
              <a:rPr lang="en-GB" b="1" dirty="0"/>
              <a:t>Encapsulation </a:t>
            </a:r>
            <a:r>
              <a:rPr lang="en-GB" dirty="0"/>
              <a:t>– Data hiding</a:t>
            </a:r>
            <a:endParaRPr lang="en-GB" b="1" dirty="0"/>
          </a:p>
          <a:p>
            <a:pPr lvl="1"/>
            <a:r>
              <a:rPr lang="en-GB" b="1" dirty="0"/>
              <a:t>Composition – </a:t>
            </a:r>
            <a:r>
              <a:rPr lang="en-GB" dirty="0"/>
              <a:t>Objects can be composed of other objects</a:t>
            </a:r>
            <a:endParaRPr lang="en-GB" b="1" dirty="0"/>
          </a:p>
          <a:p>
            <a:pPr lvl="1"/>
            <a:r>
              <a:rPr lang="en-GB" b="1" dirty="0"/>
              <a:t>Inheritance – </a:t>
            </a:r>
            <a:r>
              <a:rPr lang="en-GB" dirty="0"/>
              <a:t>Objects can be related to other objects</a:t>
            </a:r>
            <a:endParaRPr lang="en-GB" b="1" dirty="0"/>
          </a:p>
          <a:p>
            <a:pPr lvl="1"/>
            <a:r>
              <a:rPr lang="en-GB" b="1" dirty="0"/>
              <a:t>Polymorphism – </a:t>
            </a:r>
            <a:r>
              <a:rPr lang="en-GB" dirty="0"/>
              <a:t>Objects can be used via references to their parent class (more about this later!)</a:t>
            </a:r>
            <a:endParaRPr lang="en-GB" b="1" dirty="0"/>
          </a:p>
          <a:p>
            <a:endParaRPr lang="en-GB" b="1" dirty="0"/>
          </a:p>
          <a:p>
            <a:endParaRPr lang="en-GB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47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SOLID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S</a:t>
            </a:r>
            <a:r>
              <a:rPr lang="en-GB" dirty="0"/>
              <a:t>ingle Responsibility Principle</a:t>
            </a:r>
          </a:p>
          <a:p>
            <a:r>
              <a:rPr lang="en-GB" b="1" dirty="0"/>
              <a:t>O</a:t>
            </a:r>
            <a:r>
              <a:rPr lang="en-GB" dirty="0"/>
              <a:t>pen Closed Principle</a:t>
            </a:r>
          </a:p>
          <a:p>
            <a:r>
              <a:rPr lang="en-GB" b="1" dirty="0" err="1"/>
              <a:t>L</a:t>
            </a:r>
            <a:r>
              <a:rPr lang="en-GB" dirty="0" err="1"/>
              <a:t>iskov</a:t>
            </a:r>
            <a:r>
              <a:rPr lang="en-GB" dirty="0"/>
              <a:t> Substitution Principle</a:t>
            </a:r>
          </a:p>
          <a:p>
            <a:r>
              <a:rPr lang="en-GB" b="1" dirty="0"/>
              <a:t>I</a:t>
            </a:r>
            <a:r>
              <a:rPr lang="en-GB" dirty="0"/>
              <a:t>nterface Segregation Principle</a:t>
            </a:r>
          </a:p>
          <a:p>
            <a:r>
              <a:rPr lang="en-GB" b="1" dirty="0"/>
              <a:t>D</a:t>
            </a:r>
            <a:r>
              <a:rPr lang="en-GB" dirty="0"/>
              <a:t>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429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Research SOLID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b="1" dirty="0"/>
              <a:t>Take 10 minutes to research these areas</a:t>
            </a:r>
          </a:p>
          <a:p>
            <a:pPr lvl="1"/>
            <a:r>
              <a:rPr lang="en-GB" b="1" dirty="0"/>
              <a:t>S</a:t>
            </a:r>
            <a:r>
              <a:rPr lang="en-GB" dirty="0"/>
              <a:t>ingle Responsibility Principle</a:t>
            </a:r>
          </a:p>
          <a:p>
            <a:pPr lvl="1"/>
            <a:r>
              <a:rPr lang="en-GB" b="1" dirty="0"/>
              <a:t>O</a:t>
            </a:r>
            <a:r>
              <a:rPr lang="en-GB" dirty="0"/>
              <a:t>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2014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C4E7-5DBD-C847-850F-390ECAE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EB46-8DB6-BD4E-9BEB-57C0E27A0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5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12761</TotalTime>
  <Words>1897</Words>
  <Application>Microsoft Macintosh PowerPoint</Application>
  <PresentationFormat>On-screen Show (4:3)</PresentationFormat>
  <Paragraphs>456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URWGothicL</vt:lpstr>
      <vt:lpstr>Office Theme</vt:lpstr>
      <vt:lpstr>PowerPoint Presentation</vt:lpstr>
      <vt:lpstr>Reminder – Week 3</vt:lpstr>
      <vt:lpstr>Learning outcomes </vt:lpstr>
      <vt:lpstr>Introduction</vt:lpstr>
      <vt:lpstr>OOP Principles</vt:lpstr>
      <vt:lpstr>Introduction</vt:lpstr>
      <vt:lpstr>SOLID</vt:lpstr>
      <vt:lpstr>Research SOLID</vt:lpstr>
      <vt:lpstr>OOP Concepts in C#</vt:lpstr>
      <vt:lpstr>Classes</vt:lpstr>
      <vt:lpstr>Classes</vt:lpstr>
      <vt:lpstr>Classes – Using Statements</vt:lpstr>
      <vt:lpstr>Classes – Names and Inheritance</vt:lpstr>
      <vt:lpstr>Classes – Access Modifiers</vt:lpstr>
      <vt:lpstr>Classes - Attributes</vt:lpstr>
      <vt:lpstr>Classes - Variables</vt:lpstr>
      <vt:lpstr>Classes - Variables</vt:lpstr>
      <vt:lpstr>Object Instances</vt:lpstr>
      <vt:lpstr>Classes - Inheritance</vt:lpstr>
      <vt:lpstr>Classes - Inheritance</vt:lpstr>
      <vt:lpstr>Classes - Inheritance</vt:lpstr>
      <vt:lpstr>Classes - Inheritance</vt:lpstr>
      <vt:lpstr>Interfaces</vt:lpstr>
      <vt:lpstr>Interfaces</vt:lpstr>
      <vt:lpstr>Polymorphism</vt:lpstr>
      <vt:lpstr>Examples</vt:lpstr>
      <vt:lpstr>Conclusion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733</cp:revision>
  <dcterms:created xsi:type="dcterms:W3CDTF">2008-11-22T10:38:31Z</dcterms:created>
  <dcterms:modified xsi:type="dcterms:W3CDTF">2020-02-03T08:40:49Z</dcterms:modified>
</cp:coreProperties>
</file>