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5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86" r:id="rId14"/>
    <p:sldId id="298" r:id="rId15"/>
    <p:sldId id="299" r:id="rId16"/>
    <p:sldId id="300" r:id="rId17"/>
    <p:sldId id="301" r:id="rId18"/>
    <p:sldId id="297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302" r:id="rId27"/>
    <p:sldId id="30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55B719-2F03-498C-8966-C91C7F1CDCDF}">
          <p14:sldIdLst>
            <p14:sldId id="256"/>
            <p14:sldId id="26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86"/>
            <p14:sldId id="298"/>
            <p14:sldId id="299"/>
            <p14:sldId id="300"/>
            <p14:sldId id="301"/>
            <p14:sldId id="297"/>
            <p14:sldId id="279"/>
            <p14:sldId id="280"/>
            <p14:sldId id="281"/>
            <p14:sldId id="282"/>
            <p14:sldId id="283"/>
            <p14:sldId id="284"/>
            <p14:sldId id="285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9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1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6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7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37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0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9/29/2019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5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6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03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6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20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30" r:id="rId5"/>
    <p:sldLayoutId id="2147483724" r:id="rId6"/>
    <p:sldLayoutId id="2147483725" r:id="rId7"/>
    <p:sldLayoutId id="2147483726" r:id="rId8"/>
    <p:sldLayoutId id="2147483729" r:id="rId9"/>
    <p:sldLayoutId id="2147483727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63E32-4AA6-4D3C-84B6-A3F355D18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GB" sz="9600" dirty="0">
                <a:solidFill>
                  <a:srgbClr val="FFFFFF"/>
                </a:solidFill>
              </a:rPr>
              <a:t>2: Computational Geometry 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25AE0-BFFB-4A85-AFBE-E1637A545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COMP270: Mathematics for 3D Worlds &amp; Simulations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3A218-3679-9C4B-B57C-33B0A2385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0" y="4853785"/>
            <a:ext cx="1514455" cy="151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7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764-0E4A-4635-BABA-258EE0958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 dirty="0"/>
              <a:t>Cartesian product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7323706" cy="3760891"/>
              </a:xfrm>
            </p:spPr>
            <p:txBody>
              <a:bodyPr/>
              <a:lstStyle/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For two sets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, the Cartesian product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is defined as the set of all </a:t>
                </a:r>
                <a:r>
                  <a:rPr lang="en-GB" b="1" dirty="0"/>
                  <a:t>pairs</a:t>
                </a:r>
                <a:r>
                  <a:rPr lang="en-GB" dirty="0"/>
                  <a:t> of elements, the </a:t>
                </a:r>
                <a:r>
                  <a:rPr lang="en-GB" b="1" dirty="0"/>
                  <a:t>first</a:t>
                </a:r>
                <a:r>
                  <a:rPr lang="en-GB" dirty="0"/>
                  <a:t> from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and the </a:t>
                </a:r>
                <a:r>
                  <a:rPr lang="en-GB" b="1" dirty="0"/>
                  <a:t>second</a:t>
                </a:r>
                <a:r>
                  <a:rPr lang="en-GB" dirty="0"/>
                  <a:t> from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: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GB" dirty="0"/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Generalises to products of 3, 4, … sets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Cartesian products of a set with itself give </a:t>
                </a:r>
                <a:r>
                  <a:rPr lang="en-GB" b="1" dirty="0"/>
                  <a:t>Cartesian powers</a:t>
                </a:r>
                <a:r>
                  <a:rPr lang="en-GB" dirty="0"/>
                  <a:t>:</a:t>
                </a:r>
                <a:br>
                  <a:rPr lang="en-GB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br>
                  <a:rPr lang="en-GB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7323706" cy="3760891"/>
              </a:xfrm>
              <a:blipFill>
                <a:blip r:embed="rId2"/>
                <a:stretch>
                  <a:fillRect l="-1998" t="-972" r="-16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F90308A8-8B8A-4006-BA2E-B8B5CD741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157" y="2720646"/>
            <a:ext cx="3340838" cy="25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E746D623-9E90-400B-BF30-D51A5403B46D}"/>
              </a:ext>
            </a:extLst>
          </p:cNvPr>
          <p:cNvSpPr/>
          <p:nvPr/>
        </p:nvSpPr>
        <p:spPr>
          <a:xfrm>
            <a:off x="6198327" y="286603"/>
            <a:ext cx="3043644" cy="914400"/>
          </a:xfrm>
          <a:prstGeom prst="wedgeRectCallout">
            <a:avLst>
              <a:gd name="adj1" fmla="val -142279"/>
              <a:gd name="adj2" fmla="val 4017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>
                <a:solidFill>
                  <a:schemeClr val="tx1"/>
                </a:solidFill>
              </a:rPr>
              <a:t>Named after René Descartes, 1596-1650, French mathematician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62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764-0E4A-4635-BABA-258EE095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Cartesian coordinate 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58775" indent="-358775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dirty="0"/>
                  <a:t> is 1-dimensional space, aka the space of </a:t>
                </a:r>
                <a:r>
                  <a:rPr lang="en-GB" b="1" dirty="0"/>
                  <a:t>scalars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is 2-dimensional space, aka the space of 2D </a:t>
                </a:r>
                <a:r>
                  <a:rPr lang="en-GB" b="1" dirty="0"/>
                  <a:t>vectors, </a:t>
                </a:r>
                <a:r>
                  <a:rPr lang="en-GB" dirty="0"/>
                  <a:t>aka the 2D</a:t>
                </a:r>
                <a:r>
                  <a:rPr lang="en-GB" b="1" dirty="0"/>
                  <a:t> plane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b="1" dirty="0"/>
                  <a:t>Recall: </a:t>
                </a:r>
                <a:r>
                  <a:rPr lang="en-GB" dirty="0"/>
                  <a:t>a 2D vector is a pair of numbers,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is the set of all pairs of numbers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dirty="0"/>
                  <a:t> is 3-dimensional space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 is n-dimensional space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9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097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764-0E4A-4635-BABA-258EE095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number 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b="0" dirty="0">
                    <a:ea typeface="Cambria Math" panose="02040503050406030204" pitchFamily="18" charset="0"/>
                  </a:rPr>
                  <a:t>Complex numbers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Quaternions, </a:t>
                </a:r>
                <a:r>
                  <a:rPr lang="en-GB" dirty="0" err="1">
                    <a:ea typeface="Cambria Math" panose="02040503050406030204" pitchFamily="18" charset="0"/>
                  </a:rPr>
                  <a:t>octonians</a:t>
                </a:r>
                <a:r>
                  <a:rPr lang="en-GB" dirty="0">
                    <a:ea typeface="Cambria Math" panose="02040503050406030204" pitchFamily="18" charset="0"/>
                  </a:rPr>
                  <a:t>, …</a:t>
                </a:r>
                <a:endParaRPr lang="en-GB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9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52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E48C2-98BF-4125-BB5D-86C2EF970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2" b="15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CCBF6F-BFB4-4776-927A-89757C05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Functions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9257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764-0E4A-4635-BABA-258EE095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In mathematics, a </a:t>
                </a:r>
                <a:r>
                  <a:rPr lang="en-GB" b="1" dirty="0"/>
                  <a:t>function</a:t>
                </a:r>
                <a:r>
                  <a:rPr lang="en-GB" dirty="0"/>
                  <a:t> is a mapping from one set to another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are sets, then a function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GB" dirty="0"/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Maps each element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to an element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GB" dirty="0"/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is called the </a:t>
                </a:r>
                <a:r>
                  <a:rPr lang="en-GB" b="1" dirty="0"/>
                  <a:t>domain</a:t>
                </a:r>
                <a:r>
                  <a:rPr lang="en-GB" dirty="0"/>
                  <a:t>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,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is the </a:t>
                </a:r>
                <a:r>
                  <a:rPr lang="en-GB" b="1" dirty="0"/>
                  <a:t>codomain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b="1" dirty="0"/>
                  <a:t>Note: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maps each element of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to one and only one element of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; however it could map multiple elements of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to the same element of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GB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9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93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764-0E4A-4635-BABA-258EE095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vs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In mathematics: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GB" dirty="0"/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In code:</a:t>
                </a:r>
                <a:br>
                  <a:rPr lang="en-GB" dirty="0"/>
                </a:br>
                <a:r>
                  <a:rPr lang="en-GB" dirty="0"/>
                  <a:t>		</a:t>
                </a:r>
                <a:r>
                  <a:rPr lang="en-GB" dirty="0">
                    <a:latin typeface="Consolas" panose="020B0609020204030204" pitchFamily="49" charset="0"/>
                  </a:rPr>
                  <a:t>class S {…};</a:t>
                </a:r>
                <a:br>
                  <a:rPr lang="en-GB" dirty="0">
                    <a:latin typeface="Consolas" panose="020B0609020204030204" pitchFamily="49" charset="0"/>
                  </a:rPr>
                </a:br>
                <a:r>
                  <a:rPr lang="en-GB" dirty="0">
                    <a:latin typeface="Consolas" panose="020B0609020204030204" pitchFamily="49" charset="0"/>
                  </a:rPr>
                  <a:t>		class T {…};</a:t>
                </a:r>
                <a:br>
                  <a:rPr lang="en-GB" dirty="0">
                    <a:latin typeface="Consolas" panose="020B0609020204030204" pitchFamily="49" charset="0"/>
                  </a:rPr>
                </a:br>
                <a:r>
                  <a:rPr lang="en-GB" dirty="0">
                    <a:latin typeface="Consolas" panose="020B0609020204030204" pitchFamily="49" charset="0"/>
                  </a:rPr>
                  <a:t>		T f(S s) {…}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(Under the assumption that f is implemented to always give the same return value given the same argument – e.g. no internal or external state)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972" r="-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82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764-0E4A-4635-BABA-258EE095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vs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In mathematics: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GB" dirty="0"/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In code:</a:t>
                </a:r>
                <a:br>
                  <a:rPr lang="en-GB" dirty="0">
                    <a:latin typeface="Consolas" panose="020B0609020204030204" pitchFamily="49" charset="0"/>
                  </a:rPr>
                </a:br>
                <a:r>
                  <a:rPr lang="en-GB" dirty="0">
                    <a:latin typeface="Consolas" panose="020B0609020204030204" pitchFamily="49" charset="0"/>
                  </a:rPr>
                  <a:t>				int f(float x) {…}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OK, so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GB" dirty="0"/>
                  <a:t> and </a:t>
                </a:r>
                <a:r>
                  <a:rPr lang="en-GB" dirty="0">
                    <a:latin typeface="Consolas" panose="020B0609020204030204" pitchFamily="49" charset="0"/>
                  </a:rPr>
                  <a:t>int</a:t>
                </a:r>
                <a:r>
                  <a:rPr lang="en-GB" dirty="0"/>
                  <a:t> aren’t really the same, nor are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dirty="0"/>
                  <a:t> and </a:t>
                </a:r>
                <a:r>
                  <a:rPr lang="en-GB" dirty="0">
                    <a:latin typeface="Consolas" panose="020B0609020204030204" pitchFamily="49" charset="0"/>
                  </a:rPr>
                  <a:t>float</a:t>
                </a:r>
                <a:r>
                  <a:rPr lang="en-GB" dirty="0"/>
                  <a:t>, but close enough for computing…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9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87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764-0E4A-4635-BABA-258EE095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arguments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The domain of a function could be a Cartesian product: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GB" dirty="0"/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In code:</a:t>
                </a:r>
                <a:br>
                  <a:rPr lang="en-GB" dirty="0"/>
                </a:br>
                <a:r>
                  <a:rPr lang="en-GB" dirty="0">
                    <a:latin typeface="Consolas" panose="020B0609020204030204" pitchFamily="49" charset="0"/>
                  </a:rPr>
                  <a:t>				C f(A </a:t>
                </a:r>
                <a:r>
                  <a:rPr lang="en-GB" dirty="0" err="1">
                    <a:latin typeface="Consolas" panose="020B0609020204030204" pitchFamily="49" charset="0"/>
                  </a:rPr>
                  <a:t>a</a:t>
                </a:r>
                <a:r>
                  <a:rPr lang="en-GB" dirty="0">
                    <a:latin typeface="Consolas" panose="020B0609020204030204" pitchFamily="49" charset="0"/>
                  </a:rPr>
                  <a:t>, B b) {…}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9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62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E48C2-98BF-4125-BB5D-86C2EF970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2" b="15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CCBF6F-BFB4-4776-927A-89757C05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Curves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3562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F167-D70B-4D74-87AD-CB5A0438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curve?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942F0-CFAF-4A0F-8BF6-FDF5063EC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“The [curved] line is […] the first species of quantity, which has only one dimension, namely length, without any width nor depth, and is nothing else than the flow or run of the point which […] will leave from its imaginary moving some vestige in length, exempt of any width.”</a:t>
            </a:r>
          </a:p>
          <a:p>
            <a:r>
              <a:rPr lang="en-GB" sz="2800" dirty="0"/>
              <a:t>Euclid, </a:t>
            </a:r>
            <a:r>
              <a:rPr lang="en-GB" sz="2800" i="1" dirty="0"/>
              <a:t>Elements </a:t>
            </a:r>
            <a:r>
              <a:rPr lang="en-GB" sz="2800" dirty="0"/>
              <a:t>(English translation from Wikipedia)</a:t>
            </a:r>
          </a:p>
        </p:txBody>
      </p:sp>
    </p:spTree>
    <p:extLst>
      <p:ext uri="{BB962C8B-B14F-4D97-AF65-F5344CB8AC3E}">
        <p14:creationId xmlns:p14="http://schemas.microsoft.com/office/powerpoint/2010/main" val="356638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E48C2-98BF-4125-BB5D-86C2EF970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2" b="15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CCBF6F-BFB4-4776-927A-89757C05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Number systems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9887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F167-D70B-4D74-87AD-CB5A0438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curve?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942F0-CFAF-4A0F-8BF6-FDF5063EC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“The [curved] line is […] the first species of quantity, which has </a:t>
            </a:r>
            <a:r>
              <a:rPr lang="en-GB" sz="2800" b="1" dirty="0">
                <a:solidFill>
                  <a:schemeClr val="accent3"/>
                </a:solidFill>
              </a:rPr>
              <a:t>only one dimension, namely length</a:t>
            </a:r>
            <a:r>
              <a:rPr lang="en-GB" sz="2800" dirty="0"/>
              <a:t>, without any width nor depth, and is nothing else than the flow or run of the point which […] will leave from its imaginary moving some vestige in length, exempt of any width.”</a:t>
            </a:r>
          </a:p>
          <a:p>
            <a:r>
              <a:rPr lang="en-GB" sz="2800" dirty="0"/>
              <a:t>Euclid, </a:t>
            </a:r>
            <a:r>
              <a:rPr lang="en-GB" sz="2800" i="1" dirty="0"/>
              <a:t>Elements </a:t>
            </a:r>
            <a:r>
              <a:rPr lang="en-GB" sz="2800" dirty="0"/>
              <a:t>(English translation from Wikipedia)</a:t>
            </a:r>
          </a:p>
        </p:txBody>
      </p:sp>
    </p:spTree>
    <p:extLst>
      <p:ext uri="{BB962C8B-B14F-4D97-AF65-F5344CB8AC3E}">
        <p14:creationId xmlns:p14="http://schemas.microsoft.com/office/powerpoint/2010/main" val="1043588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F167-D70B-4D74-87AD-CB5A0438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curve?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942F0-CFAF-4A0F-8BF6-FDF5063EC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“The [curved] line is […] the first species of quantity, which has only one dimension, namely length, without any width nor depth, and is nothing else than </a:t>
            </a:r>
            <a:r>
              <a:rPr lang="en-GB" sz="2800" b="1" dirty="0">
                <a:solidFill>
                  <a:schemeClr val="accent3"/>
                </a:solidFill>
              </a:rPr>
              <a:t>the flow or run of the point </a:t>
            </a:r>
            <a:r>
              <a:rPr lang="en-GB" sz="2800" dirty="0"/>
              <a:t>which […] will leave from its </a:t>
            </a:r>
            <a:r>
              <a:rPr lang="en-GB" sz="2800" b="1" dirty="0">
                <a:solidFill>
                  <a:schemeClr val="accent3"/>
                </a:solidFill>
              </a:rPr>
              <a:t>imaginary moving</a:t>
            </a:r>
            <a:r>
              <a:rPr lang="en-GB" sz="2800" dirty="0"/>
              <a:t> some vestige in length, exempt of any width.”</a:t>
            </a:r>
          </a:p>
          <a:p>
            <a:r>
              <a:rPr lang="en-GB" sz="2800" dirty="0"/>
              <a:t>Euclid, </a:t>
            </a:r>
            <a:r>
              <a:rPr lang="en-GB" sz="2800" i="1" dirty="0"/>
              <a:t>Elements </a:t>
            </a:r>
            <a:r>
              <a:rPr lang="en-GB" sz="2800" dirty="0"/>
              <a:t>(English translation from Wikipedia)</a:t>
            </a:r>
          </a:p>
        </p:txBody>
      </p:sp>
    </p:spTree>
    <p:extLst>
      <p:ext uri="{BB962C8B-B14F-4D97-AF65-F5344CB8AC3E}">
        <p14:creationId xmlns:p14="http://schemas.microsoft.com/office/powerpoint/2010/main" val="776560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7107-F307-4F71-96AC-E50180D6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curve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95AB9D-33C4-42A9-8729-6A347D00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055" y="2459739"/>
            <a:ext cx="538162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314738-97E2-41FF-8982-0690A16739BD}"/>
                  </a:ext>
                </a:extLst>
              </p:cNvPr>
              <p:cNvSpPr txBox="1"/>
              <p:nvPr/>
            </p:nvSpPr>
            <p:spPr>
              <a:xfrm>
                <a:off x="8098972" y="3244334"/>
                <a:ext cx="1286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314738-97E2-41FF-8982-0690A1673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972" y="3244334"/>
                <a:ext cx="1286506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CA07582-17D0-4342-9A0D-36DD3C153B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6963" y="2108200"/>
                <a:ext cx="4484687" cy="3760788"/>
              </a:xfrm>
            </p:spPr>
            <p:txBody>
              <a:bodyPr>
                <a:normAutofit/>
              </a:bodyPr>
              <a:lstStyle/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For a function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sz="2400" dirty="0"/>
                  <a:t> we can plot the curve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GB" sz="2400" dirty="0"/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Formed of the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GB" sz="2400" dirty="0"/>
                  <a:t> for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/>
                  <a:t> in some range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NB can only have one point per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/>
                  <a:t> value, since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2400" dirty="0"/>
                  <a:t> maps each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/>
                  <a:t> to one </a:t>
                </a:r>
                <a:r>
                  <a:rPr lang="en-GB" sz="2400" b="1" dirty="0"/>
                  <a:t>and only one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/>
                  <a:t> value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CA07582-17D0-4342-9A0D-36DD3C153B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963" y="2108200"/>
                <a:ext cx="4484687" cy="3760788"/>
              </a:xfrm>
              <a:blipFill>
                <a:blip r:embed="rId4"/>
                <a:stretch>
                  <a:fillRect l="-3940" t="-1297" r="-51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82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0112-929E-467C-8591-EDD8D4F14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curve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AFB5F10-68F7-4578-A446-C74E9D4EBF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6963" y="2108200"/>
                <a:ext cx="5132387" cy="3760788"/>
              </a:xfrm>
            </p:spPr>
            <p:txBody>
              <a:bodyPr>
                <a:normAutofit/>
              </a:bodyPr>
              <a:lstStyle/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How do we define a circle of radius 1 (aka a </a:t>
                </a:r>
                <a:r>
                  <a:rPr lang="en-GB" sz="2400" b="1" dirty="0"/>
                  <a:t>unit circle</a:t>
                </a:r>
                <a:r>
                  <a:rPr lang="en-GB" sz="2400" dirty="0"/>
                  <a:t>)?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The set of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400" dirty="0"/>
                  <a:t> such that</a:t>
                </a:r>
                <a:br>
                  <a:rPr lang="en-GB" sz="2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sz="2400" dirty="0"/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The pair of curves</a:t>
                </a:r>
                <a:br>
                  <a:rPr lang="en-GB" sz="2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=±</m:t>
                    </m:r>
                    <m:rad>
                      <m:radPr>
                        <m:degHide m:val="on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GB" sz="2400" dirty="0"/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Or we can define it </a:t>
                </a:r>
                <a:r>
                  <a:rPr lang="en-GB" sz="2400" b="1" dirty="0"/>
                  <a:t>parametrically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AFB5F10-68F7-4578-A446-C74E9D4EBF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963" y="2108200"/>
                <a:ext cx="5132387" cy="3760788"/>
              </a:xfrm>
              <a:blipFill>
                <a:blip r:embed="rId2"/>
                <a:stretch>
                  <a:fillRect l="-3444" t="-1297" r="-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D6DCBDBE-C25E-4407-B974-E11741175807}"/>
              </a:ext>
            </a:extLst>
          </p:cNvPr>
          <p:cNvSpPr/>
          <p:nvPr/>
        </p:nvSpPr>
        <p:spPr>
          <a:xfrm>
            <a:off x="7927521" y="2824843"/>
            <a:ext cx="2416629" cy="24166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8CCF81-C775-4F69-82B9-076CB2CE796E}"/>
              </a:ext>
            </a:extLst>
          </p:cNvPr>
          <p:cNvCxnSpPr>
            <a:cxnSpLocks/>
          </p:cNvCxnSpPr>
          <p:nvPr/>
        </p:nvCxnSpPr>
        <p:spPr>
          <a:xfrm flipV="1">
            <a:off x="9144001" y="2108201"/>
            <a:ext cx="0" cy="3606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10878C-9884-4127-A7FB-07FBC7B13172}"/>
              </a:ext>
            </a:extLst>
          </p:cNvPr>
          <p:cNvCxnSpPr>
            <a:cxnSpLocks/>
          </p:cNvCxnSpPr>
          <p:nvPr/>
        </p:nvCxnSpPr>
        <p:spPr>
          <a:xfrm flipV="1">
            <a:off x="7372350" y="4031570"/>
            <a:ext cx="3453493" cy="1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578B03-5DB6-4F62-A585-98F47619BA4F}"/>
              </a:ext>
            </a:extLst>
          </p:cNvPr>
          <p:cNvSpPr txBox="1"/>
          <p:nvPr/>
        </p:nvSpPr>
        <p:spPr>
          <a:xfrm>
            <a:off x="9144001" y="19235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3A577E-A984-4638-89E3-1081B0AABD5F}"/>
              </a:ext>
            </a:extLst>
          </p:cNvPr>
          <p:cNvSpPr txBox="1"/>
          <p:nvPr/>
        </p:nvSpPr>
        <p:spPr>
          <a:xfrm>
            <a:off x="10799793" y="3911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249D1E-E626-4310-BF7C-51CE0C07E3EE}"/>
              </a:ext>
            </a:extLst>
          </p:cNvPr>
          <p:cNvSpPr txBox="1"/>
          <p:nvPr/>
        </p:nvSpPr>
        <p:spPr>
          <a:xfrm>
            <a:off x="10313241" y="39819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881334-08F4-48A7-8A47-6A14626FD1E5}"/>
              </a:ext>
            </a:extLst>
          </p:cNvPr>
          <p:cNvSpPr txBox="1"/>
          <p:nvPr/>
        </p:nvSpPr>
        <p:spPr>
          <a:xfrm>
            <a:off x="9164318" y="2455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DFE997-2E30-44FB-AD9B-6958FFB6BCEF}"/>
              </a:ext>
            </a:extLst>
          </p:cNvPr>
          <p:cNvSpPr txBox="1"/>
          <p:nvPr/>
        </p:nvSpPr>
        <p:spPr>
          <a:xfrm>
            <a:off x="9149754" y="523988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6436A8-4DD5-4A4B-9E17-BB561D22FD42}"/>
              </a:ext>
            </a:extLst>
          </p:cNvPr>
          <p:cNvSpPr txBox="1"/>
          <p:nvPr/>
        </p:nvSpPr>
        <p:spPr>
          <a:xfrm>
            <a:off x="7602544" y="403157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405071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119F-B235-4D6E-9563-EDC81DF8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Parametric curve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F25B636-8D7C-4DDF-A8F4-29527FC45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6963" y="2108200"/>
                <a:ext cx="10058400" cy="376078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A curve defined by two functions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GB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GB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sz="2400" dirty="0"/>
                  <a:t>, with points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400" b="0" dirty="0"/>
                  <a:t>  with 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for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2400" dirty="0"/>
                  <a:t> in some range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2400" dirty="0"/>
                  <a:t> is called the </a:t>
                </a:r>
                <a:r>
                  <a:rPr lang="en-GB" sz="2400" b="1" dirty="0"/>
                  <a:t>parameter</a:t>
                </a:r>
              </a:p>
              <a:p>
                <a:pPr marL="0" indent="0">
                  <a:buNone/>
                </a:pPr>
                <a:r>
                  <a:rPr lang="en-GB" sz="2400" dirty="0"/>
                  <a:t>Equivalently, defined by a single function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 dirty="0"/>
                  <a:t> which takes a scalar parameter and returns a vector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F25B636-8D7C-4DDF-A8F4-29527FC45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963" y="2108200"/>
                <a:ext cx="10058400" cy="3760788"/>
              </a:xfrm>
              <a:blipFill>
                <a:blip r:embed="rId2"/>
                <a:stretch>
                  <a:fillRect l="-1697" t="-19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14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0112-929E-467C-8591-EDD8D4F14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Parametric definition of a unit circle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AFB5F10-68F7-4578-A446-C74E9D4EBF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6963" y="2108200"/>
                <a:ext cx="5132387" cy="37607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For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&lt;2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GB" sz="2400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AFB5F10-68F7-4578-A446-C74E9D4EBF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963" y="2108200"/>
                <a:ext cx="5132387" cy="3760788"/>
              </a:xfrm>
              <a:blipFill>
                <a:blip r:embed="rId2"/>
                <a:stretch>
                  <a:fillRect l="-36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D6DCBDBE-C25E-4407-B974-E11741175807}"/>
              </a:ext>
            </a:extLst>
          </p:cNvPr>
          <p:cNvSpPr/>
          <p:nvPr/>
        </p:nvSpPr>
        <p:spPr>
          <a:xfrm>
            <a:off x="7927521" y="2824843"/>
            <a:ext cx="2416629" cy="24166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8CCF81-C775-4F69-82B9-076CB2CE796E}"/>
              </a:ext>
            </a:extLst>
          </p:cNvPr>
          <p:cNvCxnSpPr>
            <a:cxnSpLocks/>
          </p:cNvCxnSpPr>
          <p:nvPr/>
        </p:nvCxnSpPr>
        <p:spPr>
          <a:xfrm flipV="1">
            <a:off x="9144001" y="2108201"/>
            <a:ext cx="0" cy="3606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10878C-9884-4127-A7FB-07FBC7B13172}"/>
              </a:ext>
            </a:extLst>
          </p:cNvPr>
          <p:cNvCxnSpPr>
            <a:cxnSpLocks/>
          </p:cNvCxnSpPr>
          <p:nvPr/>
        </p:nvCxnSpPr>
        <p:spPr>
          <a:xfrm flipV="1">
            <a:off x="7372350" y="4031570"/>
            <a:ext cx="3453493" cy="1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578B03-5DB6-4F62-A585-98F47619BA4F}"/>
              </a:ext>
            </a:extLst>
          </p:cNvPr>
          <p:cNvSpPr txBox="1"/>
          <p:nvPr/>
        </p:nvSpPr>
        <p:spPr>
          <a:xfrm>
            <a:off x="9144001" y="19235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3A577E-A984-4638-89E3-1081B0AABD5F}"/>
              </a:ext>
            </a:extLst>
          </p:cNvPr>
          <p:cNvSpPr txBox="1"/>
          <p:nvPr/>
        </p:nvSpPr>
        <p:spPr>
          <a:xfrm>
            <a:off x="10799793" y="3911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249D1E-E626-4310-BF7C-51CE0C07E3EE}"/>
              </a:ext>
            </a:extLst>
          </p:cNvPr>
          <p:cNvSpPr txBox="1"/>
          <p:nvPr/>
        </p:nvSpPr>
        <p:spPr>
          <a:xfrm>
            <a:off x="10313241" y="39819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881334-08F4-48A7-8A47-6A14626FD1E5}"/>
              </a:ext>
            </a:extLst>
          </p:cNvPr>
          <p:cNvSpPr txBox="1"/>
          <p:nvPr/>
        </p:nvSpPr>
        <p:spPr>
          <a:xfrm>
            <a:off x="9164318" y="2455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DFE997-2E30-44FB-AD9B-6958FFB6BCEF}"/>
              </a:ext>
            </a:extLst>
          </p:cNvPr>
          <p:cNvSpPr txBox="1"/>
          <p:nvPr/>
        </p:nvSpPr>
        <p:spPr>
          <a:xfrm>
            <a:off x="9149754" y="523988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6436A8-4DD5-4A4B-9E17-BB561D22FD42}"/>
              </a:ext>
            </a:extLst>
          </p:cNvPr>
          <p:cNvSpPr txBox="1"/>
          <p:nvPr/>
        </p:nvSpPr>
        <p:spPr>
          <a:xfrm>
            <a:off x="7602544" y="403157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981971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764-0E4A-4635-BABA-258EE095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Lines are curves too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6471013" cy="3760891"/>
              </a:xfrm>
            </p:spPr>
            <p:txBody>
              <a:bodyPr/>
              <a:lstStyle/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b="0" dirty="0">
                    <a:ea typeface="Cambria Math" panose="02040503050406030204" pitchFamily="18" charset="0"/>
                  </a:rPr>
                  <a:t>Line between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b="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b="0" dirty="0">
                    <a:ea typeface="Cambria Math" panose="02040503050406030204" pitchFamily="18" charset="0"/>
                  </a:rPr>
                  <a:t> can be defined parametrically by</a:t>
                </a:r>
                <a:br>
                  <a:rPr lang="en-GB" b="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GB" dirty="0">
                    <a:ea typeface="Cambria Math" panose="02040503050406030204" pitchFamily="18" charset="0"/>
                  </a:rPr>
                </a:br>
                <a:r>
                  <a:rPr lang="en-GB" dirty="0"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Note:</a:t>
                </a:r>
                <a:br>
                  <a:rPr lang="en-GB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GB" b="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b="0" dirty="0">
                    <a:ea typeface="Cambria Math" panose="02040503050406030204" pitchFamily="18" charset="0"/>
                  </a:rPr>
                  <a:t>This is a </a:t>
                </a:r>
                <a:r>
                  <a:rPr lang="en-GB" b="1" dirty="0">
                    <a:ea typeface="Cambria Math" panose="02040503050406030204" pitchFamily="18" charset="0"/>
                  </a:rPr>
                  <a:t>linear interpolation </a:t>
                </a:r>
                <a:r>
                  <a:rPr lang="en-GB" b="0" dirty="0">
                    <a:ea typeface="Cambria Math" panose="02040503050406030204" pitchFamily="18" charset="0"/>
                  </a:rPr>
                  <a:t>or </a:t>
                </a:r>
                <a:r>
                  <a:rPr lang="en-GB" b="1" dirty="0">
                    <a:ea typeface="Cambria Math" panose="02040503050406030204" pitchFamily="18" charset="0"/>
                  </a:rPr>
                  <a:t>lerp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6471013" cy="3760891"/>
              </a:xfrm>
              <a:blipFill>
                <a:blip r:embed="rId2"/>
                <a:stretch>
                  <a:fillRect l="-2260" t="-9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E17998-40EB-404F-9CF7-BF6439E23958}"/>
              </a:ext>
            </a:extLst>
          </p:cNvPr>
          <p:cNvCxnSpPr>
            <a:cxnSpLocks/>
          </p:cNvCxnSpPr>
          <p:nvPr/>
        </p:nvCxnSpPr>
        <p:spPr>
          <a:xfrm flipV="1">
            <a:off x="8384721" y="2694214"/>
            <a:ext cx="2016579" cy="2032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F470296-9C73-4619-AD57-4540AA389674}"/>
                  </a:ext>
                </a:extLst>
              </p:cNvPr>
              <p:cNvSpPr/>
              <p:nvPr/>
            </p:nvSpPr>
            <p:spPr>
              <a:xfrm>
                <a:off x="10337871" y="2411577"/>
                <a:ext cx="480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F470296-9C73-4619-AD57-4540AA3896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871" y="2411577"/>
                <a:ext cx="480644" cy="369332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7F6FCA3-F67B-499E-AA75-B85AB485E49E}"/>
                  </a:ext>
                </a:extLst>
              </p:cNvPr>
              <p:cNvSpPr/>
              <p:nvPr/>
            </p:nvSpPr>
            <p:spPr>
              <a:xfrm>
                <a:off x="7967506" y="4357789"/>
                <a:ext cx="485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7F6FCA3-F67B-499E-AA75-B85AB485E4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506" y="4357789"/>
                <a:ext cx="485967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379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764-0E4A-4635-BABA-258EE095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Bézier</a:t>
            </a:r>
            <a:r>
              <a:rPr lang="en-GB" dirty="0"/>
              <a:t>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510D2-556E-45DB-AEFD-9D6435D38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5311684" cy="3760891"/>
          </a:xfrm>
        </p:spPr>
        <p:txBody>
          <a:bodyPr/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b="0" dirty="0">
                <a:ea typeface="Cambria Math" panose="02040503050406030204" pitchFamily="18" charset="0"/>
              </a:rPr>
              <a:t>Defined by a number of </a:t>
            </a:r>
            <a:r>
              <a:rPr lang="en-GB" b="1" dirty="0">
                <a:ea typeface="Cambria Math" panose="02040503050406030204" pitchFamily="18" charset="0"/>
              </a:rPr>
              <a:t>control points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b="0" dirty="0">
                <a:ea typeface="Cambria Math" panose="02040503050406030204" pitchFamily="18" charset="0"/>
              </a:rPr>
              <a:t>Commonly used in computer graphics and game development, as allows artists/designers good control over the precise shape of the curve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b="0" dirty="0">
                <a:ea typeface="Cambria Math" panose="02040503050406030204" pitchFamily="18" charset="0"/>
              </a:rPr>
              <a:t>See worksheet A… </a:t>
            </a:r>
            <a:endParaRPr lang="en-GB" b="1" dirty="0">
              <a:ea typeface="Cambria Math" panose="02040503050406030204" pitchFamily="18" charset="0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8EFFD039-7619-44CD-A121-BF9762003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410" y="2314234"/>
            <a:ext cx="5164507" cy="3227817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703C88E-3D82-4D33-9F4E-A6886997B599}"/>
              </a:ext>
            </a:extLst>
          </p:cNvPr>
          <p:cNvSpPr/>
          <p:nvPr/>
        </p:nvSpPr>
        <p:spPr>
          <a:xfrm>
            <a:off x="6198327" y="286603"/>
            <a:ext cx="3043644" cy="914400"/>
          </a:xfrm>
          <a:prstGeom prst="wedgeRectCallout">
            <a:avLst>
              <a:gd name="adj1" fmla="val -165079"/>
              <a:gd name="adj2" fmla="val 4732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Named after Pierre </a:t>
            </a:r>
            <a:r>
              <a:rPr lang="en-GB" dirty="0" err="1">
                <a:solidFill>
                  <a:schemeClr val="tx1"/>
                </a:solidFill>
              </a:rPr>
              <a:t>Bézier</a:t>
            </a:r>
            <a:r>
              <a:rPr lang="en-GB" dirty="0">
                <a:solidFill>
                  <a:schemeClr val="tx1"/>
                </a:solidFill>
              </a:rPr>
              <a:t>, 1910-1999, French engineer</a:t>
            </a:r>
          </a:p>
        </p:txBody>
      </p:sp>
    </p:spTree>
    <p:extLst>
      <p:ext uri="{BB962C8B-B14F-4D97-AF65-F5344CB8AC3E}">
        <p14:creationId xmlns:p14="http://schemas.microsoft.com/office/powerpoint/2010/main" val="353912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764-0E4A-4635-BABA-258EE095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2"/>
                <a:ext cx="10058400" cy="1851478"/>
              </a:xfrm>
            </p:spPr>
            <p:txBody>
              <a:bodyPr/>
              <a:lstStyle/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Humans first developed numbers as a way of </a:t>
                </a:r>
                <a:r>
                  <a:rPr lang="en-GB" b="1" dirty="0"/>
                  <a:t>counting things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How many sheep do I have? 1, 2, 3, 4, …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This gives us the </a:t>
                </a:r>
                <a:r>
                  <a:rPr lang="en-GB" b="1" dirty="0"/>
                  <a:t>natural numbers </a:t>
                </a:r>
                <a:r>
                  <a:rPr lang="en-GB" dirty="0"/>
                  <a:t>i.e. the counting numbers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2, 3, 4,…</m:t>
                        </m:r>
                      </m:e>
                    </m:d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2"/>
                <a:ext cx="10058400" cy="1851478"/>
              </a:xfrm>
              <a:blipFill>
                <a:blip r:embed="rId2"/>
                <a:stretch>
                  <a:fillRect l="-1455" t="-19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13E95BF9-2289-4AC4-9178-33EF3E5E588E}"/>
              </a:ext>
            </a:extLst>
          </p:cNvPr>
          <p:cNvSpPr/>
          <p:nvPr/>
        </p:nvSpPr>
        <p:spPr>
          <a:xfrm>
            <a:off x="1106534" y="4330522"/>
            <a:ext cx="3584121" cy="914400"/>
          </a:xfrm>
          <a:prstGeom prst="wedgeRectCallout">
            <a:avLst>
              <a:gd name="adj1" fmla="val 61855"/>
              <a:gd name="adj2" fmla="val -12410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We use blackboard bold font for the standard number systems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A6374CA-56B9-489B-BBB5-A9639FB7B0B5}"/>
              </a:ext>
            </a:extLst>
          </p:cNvPr>
          <p:cNvSpPr/>
          <p:nvPr/>
        </p:nvSpPr>
        <p:spPr>
          <a:xfrm>
            <a:off x="4961437" y="4759868"/>
            <a:ext cx="1538695" cy="638077"/>
          </a:xfrm>
          <a:prstGeom prst="wedgeRectCallout">
            <a:avLst>
              <a:gd name="adj1" fmla="val 4020"/>
              <a:gd name="adj2" fmla="val -200879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Curly braces denote a </a:t>
            </a:r>
            <a:r>
              <a:rPr lang="en-GB" b="1" dirty="0">
                <a:solidFill>
                  <a:schemeClr val="tx1"/>
                </a:solidFill>
              </a:rPr>
              <a:t>set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598ED71F-0C2B-4762-8C2E-B102F7D09C7D}"/>
              </a:ext>
            </a:extLst>
          </p:cNvPr>
          <p:cNvSpPr/>
          <p:nvPr/>
        </p:nvSpPr>
        <p:spPr>
          <a:xfrm>
            <a:off x="7514682" y="4759868"/>
            <a:ext cx="2413089" cy="638077"/>
          </a:xfrm>
          <a:prstGeom prst="wedgeRectCallout">
            <a:avLst>
              <a:gd name="adj1" fmla="val -67860"/>
              <a:gd name="adj2" fmla="val -21251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… means continue this sequence to infinity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64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764-0E4A-4635-BABA-258EE095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Humans first developed numbers as a way of </a:t>
                </a:r>
                <a:r>
                  <a:rPr lang="en-GB" b="1" dirty="0"/>
                  <a:t>counting things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How many sheep do I have? 1, 2, 3, 4, …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This gives us the </a:t>
                </a:r>
                <a:r>
                  <a:rPr lang="en-GB" b="1" dirty="0"/>
                  <a:t>natural numbers </a:t>
                </a:r>
                <a:r>
                  <a:rPr lang="en-GB" dirty="0"/>
                  <a:t>i.e. the counting numbers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2, 3, 4,…</m:t>
                        </m:r>
                      </m:e>
                    </m:d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What if I have no sheep? This gives us the concept of </a:t>
                </a:r>
                <a:r>
                  <a:rPr lang="en-GB" b="1" dirty="0"/>
                  <a:t>zero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Some people include 0 in the natural numbers, some don’t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You may also see</a:t>
                </a:r>
                <a:br>
                  <a:rPr lang="en-GB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1, 2, 3, 4, …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 2, 3, 4, …}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9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28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764-0E4A-4635-BABA-258EE095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We can calculate with natural numbers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What is the answer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3−5</m:t>
                    </m:r>
                  </m:oMath>
                </a14:m>
                <a:r>
                  <a:rPr lang="en-GB" dirty="0"/>
                  <a:t>? We need </a:t>
                </a:r>
                <a:r>
                  <a:rPr lang="en-GB" b="1" dirty="0"/>
                  <a:t>negative numbers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Adding negative numbers to the natural numbers gives us the </a:t>
                </a:r>
                <a:r>
                  <a:rPr lang="en-GB" b="1" dirty="0"/>
                  <a:t>integers </a:t>
                </a:r>
                <a:r>
                  <a:rPr lang="en-GB" dirty="0"/>
                  <a:t>(or </a:t>
                </a:r>
                <a:r>
                  <a:rPr lang="en-GB" b="1" dirty="0"/>
                  <a:t>whole numbers</a:t>
                </a:r>
                <a:r>
                  <a:rPr lang="en-GB" dirty="0"/>
                  <a:t>)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…, −3, −2, −1, 0, 1, 2, 3, …</m:t>
                        </m:r>
                      </m:e>
                    </m:d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9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C1CD8F39-4249-41D0-9C0E-8EC5E90ED2F0}"/>
              </a:ext>
            </a:extLst>
          </p:cNvPr>
          <p:cNvSpPr/>
          <p:nvPr/>
        </p:nvSpPr>
        <p:spPr>
          <a:xfrm>
            <a:off x="1106535" y="4330522"/>
            <a:ext cx="2951116" cy="914400"/>
          </a:xfrm>
          <a:prstGeom prst="wedgeRectCallout">
            <a:avLst>
              <a:gd name="adj1" fmla="val 60784"/>
              <a:gd name="adj2" fmla="val -11696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Why Z? From the German </a:t>
            </a:r>
            <a:r>
              <a:rPr lang="en-GB" i="1" dirty="0" err="1">
                <a:solidFill>
                  <a:schemeClr val="tx1"/>
                </a:solidFill>
              </a:rPr>
              <a:t>Zahlen</a:t>
            </a:r>
            <a:r>
              <a:rPr lang="en-GB" dirty="0">
                <a:solidFill>
                  <a:schemeClr val="tx1"/>
                </a:solidFill>
              </a:rPr>
              <a:t>, meaning </a:t>
            </a:r>
            <a:r>
              <a:rPr lang="en-GB" i="1" dirty="0">
                <a:solidFill>
                  <a:schemeClr val="tx1"/>
                </a:solidFill>
              </a:rPr>
              <a:t>numbers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C741115-3FED-4452-B59E-48129D7CE1E5}"/>
              </a:ext>
            </a:extLst>
          </p:cNvPr>
          <p:cNvSpPr/>
          <p:nvPr/>
        </p:nvSpPr>
        <p:spPr>
          <a:xfrm>
            <a:off x="4867550" y="4597222"/>
            <a:ext cx="2951116" cy="914400"/>
          </a:xfrm>
          <a:prstGeom prst="wedgeRectCallout">
            <a:avLst>
              <a:gd name="adj1" fmla="val -43513"/>
              <a:gd name="adj2" fmla="val -14196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Infinite sequence to the left as well as to the right</a:t>
            </a:r>
            <a:endParaRPr lang="en-GB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39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764-0E4A-4635-BABA-258EE095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Fractions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We can do some divisions with integers, e.g.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6÷3=2</m:t>
                    </m:r>
                  </m:oMath>
                </a14:m>
                <a:endParaRPr lang="en-GB" dirty="0"/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But not others, e.g.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7÷3= ?</m:t>
                    </m:r>
                  </m:oMath>
                </a14:m>
                <a:endParaRPr lang="en-GB" dirty="0"/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To solve this we need fractions: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7÷3=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GB" dirty="0"/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This gives us the </a:t>
                </a:r>
                <a:r>
                  <a:rPr lang="en-GB" b="1" dirty="0"/>
                  <a:t>rational numbers</a:t>
                </a:r>
                <a:r>
                  <a:rPr lang="en-GB" dirty="0"/>
                  <a:t>: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</m:d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9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0E1F61B-C69E-4285-95A8-F21814C44A26}"/>
              </a:ext>
            </a:extLst>
          </p:cNvPr>
          <p:cNvSpPr/>
          <p:nvPr/>
        </p:nvSpPr>
        <p:spPr>
          <a:xfrm>
            <a:off x="1416777" y="5024486"/>
            <a:ext cx="2951116" cy="914400"/>
          </a:xfrm>
          <a:prstGeom prst="wedgeRectCallout">
            <a:avLst>
              <a:gd name="adj1" fmla="val 69083"/>
              <a:gd name="adj2" fmla="val -116072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Why Q? From the German (also English) </a:t>
            </a:r>
            <a:r>
              <a:rPr lang="en-GB" i="1" dirty="0">
                <a:solidFill>
                  <a:schemeClr val="tx1"/>
                </a:solidFill>
              </a:rPr>
              <a:t>Quotient</a:t>
            </a:r>
            <a:r>
              <a:rPr lang="en-GB" dirty="0">
                <a:solidFill>
                  <a:schemeClr val="tx1"/>
                </a:solidFill>
              </a:rPr>
              <a:t>, meaning </a:t>
            </a:r>
            <a:r>
              <a:rPr lang="en-GB" i="1" dirty="0">
                <a:solidFill>
                  <a:schemeClr val="tx1"/>
                </a:solidFill>
              </a:rPr>
              <a:t>ratio</a:t>
            </a:r>
            <a:r>
              <a:rPr lang="en-GB" dirty="0">
                <a:solidFill>
                  <a:schemeClr val="tx1"/>
                </a:solidFill>
              </a:rPr>
              <a:t> or </a:t>
            </a:r>
            <a:r>
              <a:rPr lang="en-GB" i="1" dirty="0">
                <a:solidFill>
                  <a:schemeClr val="tx1"/>
                </a:solidFill>
              </a:rPr>
              <a:t>division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76ABD898-BFB7-4535-B386-B8D66AB0A01D}"/>
                  </a:ext>
                </a:extLst>
              </p:cNvPr>
              <p:cNvSpPr/>
              <p:nvPr/>
            </p:nvSpPr>
            <p:spPr>
              <a:xfrm>
                <a:off x="6941277" y="2514600"/>
                <a:ext cx="2951116" cy="914400"/>
              </a:xfrm>
              <a:prstGeom prst="wedgeRectCallout">
                <a:avLst>
                  <a:gd name="adj1" fmla="val -71733"/>
                  <a:gd name="adj2" fmla="val 134820"/>
                </a:avLst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GB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means in, i.e.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means element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in set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76ABD898-BFB7-4535-B386-B8D66AB0A0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277" y="2514600"/>
                <a:ext cx="2951116" cy="914400"/>
              </a:xfrm>
              <a:prstGeom prst="wedgeRectCallout">
                <a:avLst>
                  <a:gd name="adj1" fmla="val -71733"/>
                  <a:gd name="adj2" fmla="val 134820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A8F56F4D-A796-4555-972B-8C4271924BF3}"/>
                  </a:ext>
                </a:extLst>
              </p:cNvPr>
              <p:cNvSpPr/>
              <p:nvPr/>
            </p:nvSpPr>
            <p:spPr>
              <a:xfrm>
                <a:off x="6628311" y="5148943"/>
                <a:ext cx="3666853" cy="914400"/>
              </a:xfrm>
              <a:prstGeom prst="wedgeRectCallout">
                <a:avLst>
                  <a:gd name="adj1" fmla="val -71112"/>
                  <a:gd name="adj2" fmla="val -119644"/>
                </a:avLst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Set builder notation: read as “the set of all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”</a:t>
                </a:r>
              </a:p>
            </p:txBody>
          </p:sp>
        </mc:Choice>
        <mc:Fallback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A8F56F4D-A796-4555-972B-8C4271924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311" y="5148943"/>
                <a:ext cx="3666853" cy="914400"/>
              </a:xfrm>
              <a:prstGeom prst="wedgeRectCallout">
                <a:avLst>
                  <a:gd name="adj1" fmla="val -71112"/>
                  <a:gd name="adj2" fmla="val -119644"/>
                </a:avLst>
              </a:prstGeom>
              <a:blipFill>
                <a:blip r:embed="rId4"/>
                <a:stretch>
                  <a:fillRect r="-81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61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764-0E4A-4635-BABA-258EE095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Fractions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We can do some divisions with integers, e.g.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6÷3=2</m:t>
                    </m:r>
                  </m:oMath>
                </a14:m>
                <a:endParaRPr lang="en-GB" dirty="0"/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But not others, e.g.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7÷3= ?</m:t>
                    </m:r>
                  </m:oMath>
                </a14:m>
                <a:endParaRPr lang="en-GB" dirty="0"/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To solve this we need fractions: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7÷3=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GB" dirty="0"/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This gives us the </a:t>
                </a:r>
                <a:r>
                  <a:rPr lang="en-GB" b="1" dirty="0"/>
                  <a:t>rational numbers</a:t>
                </a:r>
                <a:r>
                  <a:rPr lang="en-GB" dirty="0"/>
                  <a:t>: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</m:d>
                  </m:oMath>
                </a14:m>
                <a:endParaRPr lang="en-GB" dirty="0"/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There are multiple ways to write the same fraction, for example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700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300</m:t>
                        </m:r>
                      </m:den>
                    </m:f>
                  </m:oMath>
                </a14:m>
                <a:r>
                  <a:rPr lang="en-GB" dirty="0"/>
                  <a:t> . Mathematically they are all considered to be identical.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9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7388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764-0E4A-4635-BABA-258EE095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Decimals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In a fraction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GB" dirty="0"/>
                  <a:t> ,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 is called the </a:t>
                </a:r>
                <a:r>
                  <a:rPr lang="en-GB" b="1" dirty="0"/>
                  <a:t>numerator</a:t>
                </a:r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the </a:t>
                </a:r>
                <a:r>
                  <a:rPr lang="en-GB" b="1" dirty="0"/>
                  <a:t>denominator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Note that decimals are just fractions where the denominator is a power of 10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E.g.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0.7=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br>
                  <a:rPr lang="en-GB" dirty="0"/>
                </a:b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12.345=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12345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</m:oMath>
                </a14:m>
                <a:endParaRPr lang="en-GB" dirty="0"/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So the decimal numbers are a subset of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GB" dirty="0"/>
                  <a:t> (or equal to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GB" dirty="0"/>
                  <a:t> if we allow recurring decimals)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83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764-0E4A-4635-BABA-258EE095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Some numbers cannot be written exactly as fractions, e.g.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GB" dirty="0"/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Such numbers are called </a:t>
                </a:r>
                <a:r>
                  <a:rPr lang="en-GB" b="1" dirty="0"/>
                  <a:t>irrational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Putting together the rational and irrational numbers gives the </a:t>
                </a:r>
                <a:r>
                  <a:rPr lang="en-GB" b="1" dirty="0"/>
                  <a:t>real</a:t>
                </a:r>
                <a:r>
                  <a:rPr lang="en-GB" dirty="0"/>
                  <a:t> numbers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GB" dirty="0"/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(Definition is beyond the scope of this lecture – involves limits of infinite sequences)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The real numbers can be thought of as the points on an infinite line (from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GB" dirty="0"/>
                  <a:t>) 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Note however that all real numbers are </a:t>
                </a:r>
                <a:r>
                  <a:rPr lang="en-GB" b="1" dirty="0"/>
                  <a:t>finite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93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341"/>
      </a:dk2>
      <a:lt2>
        <a:srgbClr val="E8E5E2"/>
      </a:lt2>
      <a:accent1>
        <a:srgbClr val="44B2BB"/>
      </a:accent1>
      <a:accent2>
        <a:srgbClr val="579DE1"/>
      </a:accent2>
      <a:accent3>
        <a:srgbClr val="7680E7"/>
      </a:accent3>
      <a:accent4>
        <a:srgbClr val="E16057"/>
      </a:accent4>
      <a:accent5>
        <a:srgbClr val="DF9046"/>
      </a:accent5>
      <a:accent6>
        <a:srgbClr val="B0A544"/>
      </a:accent6>
      <a:hlink>
        <a:srgbClr val="9D7D5E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826</Words>
  <Application>Microsoft Office PowerPoint</Application>
  <PresentationFormat>Widescreen</PresentationFormat>
  <Paragraphs>135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Consolas</vt:lpstr>
      <vt:lpstr>RetrospectVTI</vt:lpstr>
      <vt:lpstr>2: Computational Geometry I</vt:lpstr>
      <vt:lpstr>Number systems</vt:lpstr>
      <vt:lpstr>Counting</vt:lpstr>
      <vt:lpstr>Counting</vt:lpstr>
      <vt:lpstr>Integers</vt:lpstr>
      <vt:lpstr>Fractions</vt:lpstr>
      <vt:lpstr>Fractions</vt:lpstr>
      <vt:lpstr>Decimals</vt:lpstr>
      <vt:lpstr>Reals</vt:lpstr>
      <vt:lpstr>Cartesian product</vt:lpstr>
      <vt:lpstr>Cartesian coordinate systems</vt:lpstr>
      <vt:lpstr>Other number systems</vt:lpstr>
      <vt:lpstr>Functions</vt:lpstr>
      <vt:lpstr>Functions</vt:lpstr>
      <vt:lpstr>Functions vs functions</vt:lpstr>
      <vt:lpstr>Functions vs functions</vt:lpstr>
      <vt:lpstr>Multiple arguments</vt:lpstr>
      <vt:lpstr>Curves</vt:lpstr>
      <vt:lpstr>What is a curve?</vt:lpstr>
      <vt:lpstr>What is a curve?</vt:lpstr>
      <vt:lpstr>What is a curve?</vt:lpstr>
      <vt:lpstr>Defining a curve</vt:lpstr>
      <vt:lpstr>Defining a curve</vt:lpstr>
      <vt:lpstr>Parametric curve</vt:lpstr>
      <vt:lpstr>Parametric definition of a unit circle</vt:lpstr>
      <vt:lpstr>Lines are curves too</vt:lpstr>
      <vt:lpstr>Bézier curves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1: Module Introduction</dc:title>
  <dc:creator>Ed Powley</dc:creator>
  <cp:lastModifiedBy>Ed Powley</cp:lastModifiedBy>
  <cp:revision>32</cp:revision>
  <dcterms:created xsi:type="dcterms:W3CDTF">2019-09-22T20:06:09Z</dcterms:created>
  <dcterms:modified xsi:type="dcterms:W3CDTF">2019-09-29T22:19:46Z</dcterms:modified>
</cp:coreProperties>
</file>