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5" r:id="rId3"/>
    <p:sldId id="269" r:id="rId4"/>
    <p:sldId id="358" r:id="rId5"/>
    <p:sldId id="359" r:id="rId6"/>
    <p:sldId id="360" r:id="rId7"/>
    <p:sldId id="357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3" r:id="rId17"/>
    <p:sldId id="341" r:id="rId18"/>
    <p:sldId id="342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61" r:id="rId33"/>
    <p:sldId id="3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5B719-2F03-498C-8966-C91C7F1CDCDF}">
          <p14:sldIdLst>
            <p14:sldId id="256"/>
            <p14:sldId id="265"/>
            <p14:sldId id="269"/>
            <p14:sldId id="358"/>
            <p14:sldId id="359"/>
            <p14:sldId id="360"/>
            <p14:sldId id="357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3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15963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hyperlink" Target="http://www.tom-e-white.com/2015/03/tennis-ball-parabol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63E32-4AA6-4D3C-84B6-A3F355D1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rgbClr val="FFFFFF"/>
                </a:solidFill>
              </a:rPr>
              <a:t>4: Newtonian Mechanics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25AE0-BFFB-4A85-AFBE-E1637A545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COMP270: Mathematics for 3D Worlds &amp;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3A218-3679-9C4B-B57C-33B0A2385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53785"/>
            <a:ext cx="1514455" cy="15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6A3E-89C3-49B0-BC02-6BD26CC2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DF04D-8AFD-4A1E-99E1-78F53854B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14159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A car drives along a straight road at a constant speed</a:t>
                </a:r>
              </a:p>
              <a:p>
                <a:r>
                  <a:rPr lang="en-GB" dirty="0"/>
                  <a:t>In half an hour, it covers a distance of 20 miles</a:t>
                </a:r>
              </a:p>
              <a:p>
                <a:r>
                  <a:rPr lang="en-GB" dirty="0"/>
                  <a:t>Its speed (which we know is constant)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20 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miles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0.5 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hours</m:t>
                        </m:r>
                      </m:den>
                    </m:f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= 40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miles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per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hour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In other words…</a:t>
                </a:r>
              </a:p>
              <a:p>
                <a:pPr marL="714375" lvl="1"/>
                <a:r>
                  <a:rPr lang="en-GB" dirty="0"/>
                  <a:t>“Distance travelled” is a quantity varying with time</a:t>
                </a:r>
              </a:p>
              <a:p>
                <a:pPr marL="714375" lvl="1"/>
                <a:r>
                  <a:rPr lang="en-GB" dirty="0"/>
                  <a:t>We call the rate of change (the derivative) of this quantity “speed”</a:t>
                </a:r>
              </a:p>
              <a:p>
                <a:pPr marL="714375"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distance travelled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time, then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DF04D-8AFD-4A1E-99E1-78F53854B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141597"/>
              </a:xfrm>
              <a:blipFill>
                <a:blip r:embed="rId2"/>
                <a:stretch>
                  <a:fillRect l="-1818" t="-2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6C4C-AB83-4353-ABBB-00CED17A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7256F-C484-4DE3-ACBC-C5AE23446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Given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2800" dirty="0"/>
                  <a:t>, find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b="0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is the </a:t>
                </a:r>
                <a:r>
                  <a:rPr lang="en-GB" sz="2800" b="1" dirty="0"/>
                  <a:t>integral</a:t>
                </a:r>
                <a:r>
                  <a:rPr lang="en-GB" sz="2800" dirty="0"/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GB" sz="2800" dirty="0"/>
              </a:p>
              <a:p>
                <a:r>
                  <a:rPr lang="en-GB" sz="2800" dirty="0"/>
                  <a:t>The process of finding this is called </a:t>
                </a:r>
                <a:r>
                  <a:rPr lang="en-GB" sz="2800" b="1" dirty="0"/>
                  <a:t>integration</a:t>
                </a:r>
                <a:r>
                  <a:rPr lang="en-GB" sz="2800" dirty="0"/>
                  <a:t> – the opposite of differentiation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7256F-C484-4DE3-ACBC-C5AE23446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1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04CB-6853-4370-A46A-D61B3236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integration – Euler’s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41ABB-4E20-408E-BEDA-36FF2D11F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2108201"/>
                <a:ext cx="5052382" cy="3760891"/>
              </a:xfrm>
            </p:spPr>
            <p:txBody>
              <a:bodyPr/>
              <a:lstStyle/>
              <a:p>
                <a:r>
                  <a:rPr lang="en-GB" dirty="0"/>
                  <a:t>Given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dirty="0"/>
                  <a:t>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we can estimate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 for small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:</a:t>
                </a: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41ABB-4E20-408E-BEDA-36FF2D11F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2108201"/>
                <a:ext cx="5052382" cy="3760891"/>
              </a:xfrm>
              <a:blipFill>
                <a:blip r:embed="rId2"/>
                <a:stretch>
                  <a:fillRect l="-3981" r="-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84D649A-D58C-415D-96E4-38671812DDD5}"/>
              </a:ext>
            </a:extLst>
          </p:cNvPr>
          <p:cNvSpPr/>
          <p:nvPr/>
        </p:nvSpPr>
        <p:spPr>
          <a:xfrm>
            <a:off x="2349943" y="202890"/>
            <a:ext cx="3215699" cy="571240"/>
          </a:xfrm>
          <a:prstGeom prst="wedgeRectCallout">
            <a:avLst>
              <a:gd name="adj1" fmla="val 93204"/>
              <a:gd name="adj2" fmla="val 12414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Leonhard Euler (1707-1783), Swiss mathematician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C80FB2C-3089-45BB-8FFF-04DE30E84DCB}"/>
              </a:ext>
            </a:extLst>
          </p:cNvPr>
          <p:cNvSpPr/>
          <p:nvPr/>
        </p:nvSpPr>
        <p:spPr>
          <a:xfrm>
            <a:off x="8857816" y="161081"/>
            <a:ext cx="2153622" cy="571240"/>
          </a:xfrm>
          <a:prstGeom prst="wedgeRectCallout">
            <a:avLst>
              <a:gd name="adj1" fmla="val -72058"/>
              <a:gd name="adj2" fmla="val 11850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Pronounced “oiler”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51B6F5C-11FC-44CC-89F7-9B25108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83" y="2379310"/>
            <a:ext cx="5203685" cy="31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3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2059-BE59-41A6-BE03-62A5D15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Calculus with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53004-0840-4B26-8861-1C3381609E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rate of change of a vector is also a vector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Differentiate component-wise: if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then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53004-0840-4B26-8861-1C3381609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1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Basic mechanics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812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A3C2-6DAB-443B-BEA6-8DE4D8A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quantities of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DC36-2238-40B3-8ECC-3532BFB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Position</a:t>
            </a:r>
            <a:r>
              <a:rPr lang="en-GB" dirty="0"/>
              <a:t> describes an object’s location in space</a:t>
            </a:r>
          </a:p>
          <a:p>
            <a:r>
              <a:rPr lang="en-GB" b="1" dirty="0"/>
              <a:t>Velocity</a:t>
            </a:r>
            <a:r>
              <a:rPr lang="en-GB" dirty="0"/>
              <a:t> is rate of change of position</a:t>
            </a:r>
          </a:p>
          <a:p>
            <a:r>
              <a:rPr lang="en-GB" b="1" dirty="0"/>
              <a:t>Acceleration</a:t>
            </a:r>
            <a:r>
              <a:rPr lang="en-GB" dirty="0"/>
              <a:t> is rate of change of velocity</a:t>
            </a:r>
          </a:p>
        </p:txBody>
      </p:sp>
    </p:spTree>
    <p:extLst>
      <p:ext uri="{BB962C8B-B14F-4D97-AF65-F5344CB8AC3E}">
        <p14:creationId xmlns:p14="http://schemas.microsoft.com/office/powerpoint/2010/main" val="75850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E9BC-4DA7-44F0-A42E-FF82C85A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Velocity and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112A-C4B3-4374-9A65-4AD08C7E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Velocity is a </a:t>
            </a:r>
            <a:r>
              <a:rPr lang="en-GB" b="1" dirty="0"/>
              <a:t>vector</a:t>
            </a:r>
            <a:r>
              <a:rPr lang="en-GB" dirty="0"/>
              <a:t> quantity – has a </a:t>
            </a:r>
            <a:r>
              <a:rPr lang="en-GB" b="1" dirty="0"/>
              <a:t>magnitude</a:t>
            </a:r>
            <a:r>
              <a:rPr lang="en-GB" dirty="0"/>
              <a:t> and a </a:t>
            </a:r>
            <a:r>
              <a:rPr lang="en-GB" b="1" dirty="0"/>
              <a:t>direction</a:t>
            </a:r>
          </a:p>
          <a:p>
            <a:r>
              <a:rPr lang="en-GB" dirty="0"/>
              <a:t>We call the magnitude of velocity the </a:t>
            </a:r>
            <a:r>
              <a:rPr lang="en-GB" b="1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14916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F8A9-45DA-4660-BD5B-D84923B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ED7BA-2752-47A9-9523-C4FF1EFDB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028582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In SI units:</a:t>
                </a:r>
              </a:p>
              <a:p>
                <a:r>
                  <a:rPr lang="en-GB" dirty="0"/>
                  <a:t>Position is usually measured in metres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Velocity is measured in metres per second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Acceleration is measured in metres per second per second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Other units are possible (e.g. pixels, miles, hours) but be consistent!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ED7BA-2752-47A9-9523-C4FF1EFDB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028582"/>
              </a:xfrm>
              <a:blipFill>
                <a:blip r:embed="rId2"/>
                <a:stretch>
                  <a:fillRect l="-2000" t="-1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902F46F-99F9-4692-9688-E9B0F09F5D29}"/>
              </a:ext>
            </a:extLst>
          </p:cNvPr>
          <p:cNvSpPr/>
          <p:nvPr/>
        </p:nvSpPr>
        <p:spPr>
          <a:xfrm>
            <a:off x="2349943" y="202890"/>
            <a:ext cx="3207291" cy="640676"/>
          </a:xfrm>
          <a:prstGeom prst="wedgeRectCallout">
            <a:avLst>
              <a:gd name="adj1" fmla="val -58381"/>
              <a:gd name="adj2" fmla="val 2658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tx1"/>
                </a:solidFill>
              </a:rPr>
              <a:t>Système</a:t>
            </a:r>
            <a:r>
              <a:rPr lang="en-GB" i="1" dirty="0">
                <a:solidFill>
                  <a:schemeClr val="tx1"/>
                </a:solidFill>
              </a:rPr>
              <a:t> international</a:t>
            </a:r>
            <a:r>
              <a:rPr lang="en-GB" dirty="0">
                <a:solidFill>
                  <a:schemeClr val="tx1"/>
                </a:solidFill>
              </a:rPr>
              <a:t>, or the International System of Units</a:t>
            </a:r>
            <a:endParaRPr lang="en-GB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273-F18E-46DA-98EC-69F85CDC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CB67-1C42-4B98-8F1B-7764CA80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 unit: Newtons (N)</a:t>
            </a:r>
          </a:p>
          <a:p>
            <a:r>
              <a:rPr lang="en-GB" dirty="0"/>
              <a:t>Forces occur when objects interact</a:t>
            </a:r>
          </a:p>
          <a:p>
            <a:r>
              <a:rPr lang="en-GB" dirty="0"/>
              <a:t>E.g. gravity, air resistance, friction</a:t>
            </a:r>
          </a:p>
          <a:p>
            <a:r>
              <a:rPr lang="en-GB" dirty="0"/>
              <a:t>E.g. reaction force</a:t>
            </a:r>
          </a:p>
          <a:p>
            <a:r>
              <a:rPr lang="en-GB" dirty="0"/>
              <a:t>E.g. car engine, rocket engine, launched projectile, muscle, …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0AAD7BD-7F4A-4940-86B8-EBCDF842245B}"/>
              </a:ext>
            </a:extLst>
          </p:cNvPr>
          <p:cNvSpPr/>
          <p:nvPr/>
        </p:nvSpPr>
        <p:spPr>
          <a:xfrm>
            <a:off x="4423441" y="215768"/>
            <a:ext cx="4308435" cy="698631"/>
          </a:xfrm>
          <a:prstGeom prst="wedgeRectCallout">
            <a:avLst>
              <a:gd name="adj1" fmla="val -64248"/>
              <a:gd name="adj2" fmla="val 24224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Named after Isaac Newton (1642-1726/27), English mathematician</a:t>
            </a:r>
          </a:p>
        </p:txBody>
      </p:sp>
    </p:spTree>
    <p:extLst>
      <p:ext uri="{BB962C8B-B14F-4D97-AF65-F5344CB8AC3E}">
        <p14:creationId xmlns:p14="http://schemas.microsoft.com/office/powerpoint/2010/main" val="1813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F327-A0E5-4AD7-9357-203F3145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Laws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F1993-2298-47A8-802D-9DCFFC82A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/>
                  <a:t>1: An object remains at rest or moves at constant velocity unless acted upon by an external force</a:t>
                </a:r>
              </a:p>
              <a:p>
                <a:pPr marL="0" indent="0" algn="ctr">
                  <a:buNone/>
                </a:pPr>
                <a:r>
                  <a:rPr lang="en-GB" dirty="0"/>
                  <a:t>2: The sum of forces acting upon an object is equal to its mass multiplied by its acceleration (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 algn="ctr">
                  <a:buNone/>
                </a:pPr>
                <a:r>
                  <a:rPr lang="en-GB" dirty="0"/>
                  <a:t>3: When one body exerts a force on another, the second body exerts an equal and opposite force on the first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F1993-2298-47A8-802D-9DCFFC82A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1" t="-1621" r="-19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6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Trigonometric identities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88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3B7F-A44E-4E72-B5A4-8681A519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Simulating Newtonian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FCEC-B935-43EA-B76F-9B0B28EAE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For each object, store its position and velocity</a:t>
            </a:r>
          </a:p>
          <a:p>
            <a:r>
              <a:rPr lang="en-GB" dirty="0"/>
              <a:t>On each time step:</a:t>
            </a:r>
          </a:p>
          <a:p>
            <a:r>
              <a:rPr lang="en-GB" dirty="0"/>
              <a:t>Apply numerical integration to the velocity to determine the new position</a:t>
            </a:r>
          </a:p>
          <a:p>
            <a:r>
              <a:rPr lang="en-GB" dirty="0"/>
              <a:t>Calculate the forces acting upon the object, and thus the acceleration from Newton’s 2</a:t>
            </a:r>
            <a:r>
              <a:rPr lang="en-GB" baseline="30000" dirty="0"/>
              <a:t>nd</a:t>
            </a:r>
            <a:r>
              <a:rPr lang="en-GB" dirty="0"/>
              <a:t> law</a:t>
            </a:r>
          </a:p>
          <a:p>
            <a:r>
              <a:rPr lang="en-GB" dirty="0"/>
              <a:t>Apply numerical integration to the </a:t>
            </a:r>
            <a:r>
              <a:rPr lang="en-GB" dirty="0" err="1"/>
              <a:t>aceleration</a:t>
            </a:r>
            <a:r>
              <a:rPr lang="en-GB" dirty="0"/>
              <a:t> to determine the new velocity</a:t>
            </a:r>
          </a:p>
        </p:txBody>
      </p:sp>
    </p:spTree>
    <p:extLst>
      <p:ext uri="{BB962C8B-B14F-4D97-AF65-F5344CB8AC3E}">
        <p14:creationId xmlns:p14="http://schemas.microsoft.com/office/powerpoint/2010/main" val="38380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CE35-1C67-411C-98B0-B6AC96D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D5394-048A-426B-82D7-F690715DDC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 force which pulls all objects with mass towards each other</a:t>
                </a:r>
              </a:p>
              <a:p>
                <a:r>
                  <a:rPr lang="en-GB" dirty="0"/>
                  <a:t>Tiny unless one or both objects has huge mass (e.g. a planet)</a:t>
                </a:r>
              </a:p>
              <a:p>
                <a:r>
                  <a:rPr lang="en-GB" dirty="0"/>
                  <a:t>Near the surface of a planet, gravity pulls objects downwards (towards the centre of the planet) with a force called weight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is weight,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is mass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is the acceleration due to gravity</a:t>
                </a:r>
              </a:p>
              <a:p>
                <a:r>
                  <a:rPr lang="en-GB" dirty="0"/>
                  <a:t>Near Earth’s surface,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≈9.81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dirty="0"/>
                  <a:t> -- same for all objects on Earth, but differs on other planets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D5394-048A-426B-82D7-F690715DDC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431" r="-2000" b="-1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5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300-F169-4755-B561-23C0F958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Gravity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4D199-FE8A-49DD-95C5-C7B11D480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722883" cy="3760891"/>
              </a:xfrm>
            </p:spPr>
            <p:txBody>
              <a:bodyPr/>
              <a:lstStyle/>
              <a:p>
                <a:r>
                  <a:rPr lang="en-GB" dirty="0"/>
                  <a:t>Gravity applies the same acceleration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9.81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dirty="0"/>
                  <a:t>) to all objects on Earth, regardless of weight</a:t>
                </a:r>
              </a:p>
              <a:p>
                <a:r>
                  <a:rPr lang="en-GB" dirty="0"/>
                  <a:t>The only reason that some objects fall faster than others is air resistance – in a vacuum all objects fall at the same 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4D199-FE8A-49DD-95C5-C7B11D480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722883" cy="3760891"/>
              </a:xfrm>
              <a:blipFill>
                <a:blip r:embed="rId2"/>
                <a:stretch>
                  <a:fillRect l="-3514" t="-1621" b="-2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Image result for hammer feather moon">
            <a:extLst>
              <a:ext uri="{FF2B5EF4-FFF2-40B4-BE49-F238E27FC236}">
                <a16:creationId xmlns:a16="http://schemas.microsoft.com/office/drawing/2014/main" id="{5D17E16B-933C-4C4D-8853-C90A0F299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5" r="13169"/>
          <a:stretch/>
        </p:blipFill>
        <p:spPr bwMode="auto">
          <a:xfrm>
            <a:off x="7025595" y="1450428"/>
            <a:ext cx="4753874" cy="40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Equations of motion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014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49BD-7CC7-4E4E-AF7F-30DC438F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6FB8D-7D91-4E56-A3F5-BA9A88A86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361475" cy="376089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Consider a particle under </a:t>
                </a:r>
                <a:r>
                  <a:rPr lang="en-GB" b="1" dirty="0"/>
                  <a:t>constant acceleration</a:t>
                </a:r>
              </a:p>
              <a:p>
                <a:r>
                  <a:rPr lang="en-GB" dirty="0"/>
                  <a:t>E.g. under gravity with no other forces acting</a:t>
                </a:r>
              </a:p>
              <a:p>
                <a:r>
                  <a:rPr lang="en-GB" dirty="0"/>
                  <a:t>At all times, the acceleration of the particle is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assume the particle is at the origin and has velocity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GB" dirty="0"/>
                  <a:t> be the particle’s position and 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be its velocity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6FB8D-7D91-4E56-A3F5-BA9A88A86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361475" cy="3760891"/>
              </a:xfrm>
              <a:blipFill>
                <a:blip r:embed="rId2"/>
                <a:stretch>
                  <a:fillRect l="-3182" t="-3079" r="-2614" b="-30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AE1F692-317A-4087-83A5-13A51A9881AA}"/>
              </a:ext>
            </a:extLst>
          </p:cNvPr>
          <p:cNvSpPr/>
          <p:nvPr/>
        </p:nvSpPr>
        <p:spPr>
          <a:xfrm>
            <a:off x="7263685" y="4530143"/>
            <a:ext cx="212502" cy="212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2637A4-6AD7-4125-8D98-F09A507B6E3F}"/>
              </a:ext>
            </a:extLst>
          </p:cNvPr>
          <p:cNvSpPr/>
          <p:nvPr/>
        </p:nvSpPr>
        <p:spPr>
          <a:xfrm>
            <a:off x="10602532" y="3682825"/>
            <a:ext cx="212502" cy="212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970EB1A-DB73-45AF-B46B-67480776DD09}"/>
              </a:ext>
            </a:extLst>
          </p:cNvPr>
          <p:cNvSpPr/>
          <p:nvPr/>
        </p:nvSpPr>
        <p:spPr>
          <a:xfrm>
            <a:off x="7366715" y="2882492"/>
            <a:ext cx="3342068" cy="1753902"/>
          </a:xfrm>
          <a:custGeom>
            <a:avLst/>
            <a:gdLst>
              <a:gd name="connsiteX0" fmla="*/ 0 w 3342068"/>
              <a:gd name="connsiteY0" fmla="*/ 1753902 h 1753902"/>
              <a:gd name="connsiteX1" fmla="*/ 1700012 w 3342068"/>
              <a:gd name="connsiteY1" fmla="*/ 21694 h 1753902"/>
              <a:gd name="connsiteX2" fmla="*/ 3342068 w 3342068"/>
              <a:gd name="connsiteY2" fmla="*/ 897457 h 175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68" h="1753902">
                <a:moveTo>
                  <a:pt x="0" y="1753902"/>
                </a:moveTo>
                <a:cubicBezTo>
                  <a:pt x="571500" y="959168"/>
                  <a:pt x="1143001" y="164435"/>
                  <a:pt x="1700012" y="21694"/>
                </a:cubicBezTo>
                <a:cubicBezTo>
                  <a:pt x="2257023" y="-121047"/>
                  <a:pt x="3143519" y="471381"/>
                  <a:pt x="3342068" y="897457"/>
                </a:cubicBez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DFE144-E46E-4124-B474-9142BB10888B}"/>
              </a:ext>
            </a:extLst>
          </p:cNvPr>
          <p:cNvCxnSpPr>
            <a:stCxn id="5" idx="0"/>
          </p:cNvCxnSpPr>
          <p:nvPr/>
        </p:nvCxnSpPr>
        <p:spPr>
          <a:xfrm flipV="1">
            <a:off x="7366715" y="3988646"/>
            <a:ext cx="452252" cy="647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5EDDB6-C70A-473A-A15E-E2DA8F287E02}"/>
              </a:ext>
            </a:extLst>
          </p:cNvPr>
          <p:cNvCxnSpPr>
            <a:cxnSpLocks/>
          </p:cNvCxnSpPr>
          <p:nvPr/>
        </p:nvCxnSpPr>
        <p:spPr>
          <a:xfrm>
            <a:off x="10708783" y="3782935"/>
            <a:ext cx="253434" cy="559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BEB347-E57D-4A1F-96A9-F8C85EEFBBFD}"/>
              </a:ext>
            </a:extLst>
          </p:cNvPr>
          <p:cNvCxnSpPr>
            <a:stCxn id="5" idx="0"/>
            <a:endCxn id="5" idx="2"/>
          </p:cNvCxnSpPr>
          <p:nvPr/>
        </p:nvCxnSpPr>
        <p:spPr>
          <a:xfrm flipV="1">
            <a:off x="7366715" y="3779949"/>
            <a:ext cx="3342068" cy="856445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10E65-562F-4C88-A61A-3F1A5630F0DD}"/>
              </a:ext>
            </a:extLst>
          </p:cNvPr>
          <p:cNvCxnSpPr>
            <a:cxnSpLocks/>
          </p:cNvCxnSpPr>
          <p:nvPr/>
        </p:nvCxnSpPr>
        <p:spPr>
          <a:xfrm>
            <a:off x="7366715" y="4636394"/>
            <a:ext cx="0" cy="6477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5E2C60-34A1-415E-BBBF-F96D571E5183}"/>
              </a:ext>
            </a:extLst>
          </p:cNvPr>
          <p:cNvCxnSpPr>
            <a:cxnSpLocks/>
          </p:cNvCxnSpPr>
          <p:nvPr/>
        </p:nvCxnSpPr>
        <p:spPr>
          <a:xfrm>
            <a:off x="10703148" y="3779949"/>
            <a:ext cx="0" cy="6477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C978D-6528-49BA-998D-6E446E2BA7CE}"/>
                  </a:ext>
                </a:extLst>
              </p:cNvPr>
              <p:cNvSpPr txBox="1"/>
              <p:nvPr/>
            </p:nvSpPr>
            <p:spPr>
              <a:xfrm>
                <a:off x="7514201" y="3695897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C978D-6528-49BA-998D-6E446E2BA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201" y="3695897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CF0D70-8951-4874-AF7C-C3A6D39C8DDA}"/>
                  </a:ext>
                </a:extLst>
              </p:cNvPr>
              <p:cNvSpPr txBox="1"/>
              <p:nvPr/>
            </p:nvSpPr>
            <p:spPr>
              <a:xfrm>
                <a:off x="10901398" y="4023505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CF0D70-8951-4874-AF7C-C3A6D39C8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398" y="4023505"/>
                <a:ext cx="3625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577FA2-CAC7-4DFF-90A5-F9AE9FBF8392}"/>
                  </a:ext>
                </a:extLst>
              </p:cNvPr>
              <p:cNvSpPr txBox="1"/>
              <p:nvPr/>
            </p:nvSpPr>
            <p:spPr>
              <a:xfrm>
                <a:off x="10520432" y="4327813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GB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577FA2-CAC7-4DFF-90A5-F9AE9FBF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432" y="4327813"/>
                <a:ext cx="3625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454C9D-2DBC-4FFD-893C-506743CA8273}"/>
                  </a:ext>
                </a:extLst>
              </p:cNvPr>
              <p:cNvSpPr txBox="1"/>
              <p:nvPr/>
            </p:nvSpPr>
            <p:spPr>
              <a:xfrm>
                <a:off x="7185415" y="5177891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GB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454C9D-2DBC-4FFD-893C-506743CA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415" y="5177891"/>
                <a:ext cx="3625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9FBB80-3F2C-4DD5-8498-7BED734B5E2C}"/>
                  </a:ext>
                </a:extLst>
              </p:cNvPr>
              <p:cNvSpPr txBox="1"/>
              <p:nvPr/>
            </p:nvSpPr>
            <p:spPr>
              <a:xfrm>
                <a:off x="8921082" y="4135522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GB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9FBB80-3F2C-4DD5-8498-7BED734B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082" y="4135522"/>
                <a:ext cx="3465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5673F0-4646-4800-BF0D-5575734A66CA}"/>
                  </a:ext>
                </a:extLst>
              </p:cNvPr>
              <p:cNvSpPr txBox="1"/>
              <p:nvPr/>
            </p:nvSpPr>
            <p:spPr>
              <a:xfrm>
                <a:off x="6594474" y="4143147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5673F0-4646-4800-BF0D-5575734A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74" y="4143147"/>
                <a:ext cx="830677" cy="369332"/>
              </a:xfrm>
              <a:prstGeom prst="rect">
                <a:avLst/>
              </a:prstGeom>
              <a:blipFill>
                <a:blip r:embed="rId8"/>
                <a:stretch>
                  <a:fillRect l="-661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6A6D90-EAC8-4D1C-8377-49328D3A4219}"/>
                  </a:ext>
                </a:extLst>
              </p:cNvPr>
              <p:cNvSpPr txBox="1"/>
              <p:nvPr/>
            </p:nvSpPr>
            <p:spPr>
              <a:xfrm>
                <a:off x="10667358" y="3289462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Time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6A6D90-EAC8-4D1C-8377-49328D3A4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358" y="3289462"/>
                <a:ext cx="830677" cy="369332"/>
              </a:xfrm>
              <a:prstGeom prst="rect">
                <a:avLst/>
              </a:prstGeom>
              <a:blipFill>
                <a:blip r:embed="rId9"/>
                <a:stretch>
                  <a:fillRect l="-661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56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E178-5B2B-4D72-BDAC-70D58836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Equations of motion (SUVAT equations)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D20C8-212B-4FF3-B4FE-4AFB39414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D20C8-212B-4FF3-B4FE-4AFB39414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B3A1-89DA-46D5-B1C3-97CBF0FB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A435A-307A-4D0A-982C-B53395CAA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A particle is dropped and falls under gravity: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−9.81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At time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/>
                  <a:t> seconds:</a:t>
                </a:r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5×−9.81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-- the particle is falling downwards at 49.05 metres per second</a:t>
                </a:r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9.81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-- the particle has fallen down a distance of 122.625 metres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A435A-307A-4D0A-982C-B53395CAA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b="-2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2E0E-F9F6-464C-A6C2-1A92C7D4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</a:t>
            </a:r>
            <a:br>
              <a:rPr lang="en-GB" dirty="0"/>
            </a:br>
            <a:r>
              <a:rPr lang="en-GB" dirty="0"/>
              <a:t>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</p:spPr>
            <p:txBody>
              <a:bodyPr/>
              <a:lstStyle/>
              <a:p>
                <a:r>
                  <a:rPr lang="en-GB" dirty="0"/>
                  <a:t>A tank fires a bullet with initial speed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at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  <a:blipFill>
                <a:blip r:embed="rId2"/>
                <a:stretch>
                  <a:fillRect l="-2000" t="-3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AB45F3C-1E00-4EF4-8ACB-B72678CD698E}"/>
              </a:ext>
            </a:extLst>
          </p:cNvPr>
          <p:cNvGrpSpPr/>
          <p:nvPr/>
        </p:nvGrpSpPr>
        <p:grpSpPr>
          <a:xfrm>
            <a:off x="4148543" y="441807"/>
            <a:ext cx="7007137" cy="5184777"/>
            <a:chOff x="6216205" y="696250"/>
            <a:chExt cx="5506055" cy="40740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950CA8-E9DA-4474-B074-91649A2FCD52}"/>
                </a:ext>
              </a:extLst>
            </p:cNvPr>
            <p:cNvGrpSpPr/>
            <p:nvPr/>
          </p:nvGrpSpPr>
          <p:grpSpPr>
            <a:xfrm>
              <a:off x="6216205" y="696250"/>
              <a:ext cx="5506055" cy="2607181"/>
              <a:chOff x="808246" y="3472243"/>
              <a:chExt cx="3838903" cy="1817765"/>
            </a:xfrm>
          </p:grpSpPr>
          <p:pic>
            <p:nvPicPr>
              <p:cNvPr id="8" name="Content Placeholder 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FC8946E-51B7-4204-A0CF-B3574A606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31767" r="7577" b="19899"/>
              <a:stretch/>
            </p:blipFill>
            <p:spPr>
              <a:xfrm>
                <a:off x="808246" y="3472243"/>
                <a:ext cx="3838903" cy="1817765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clock, train, table, bird&#10;&#10;Description automatically generated">
                <a:extLst>
                  <a:ext uri="{FF2B5EF4-FFF2-40B4-BE49-F238E27FC236}">
                    <a16:creationId xmlns:a16="http://schemas.microsoft.com/office/drawing/2014/main" id="{7AC57EEA-94FC-4A6B-92EF-A8735FD41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4789" y="4207455"/>
                <a:ext cx="680012" cy="786238"/>
              </a:xfrm>
              <a:prstGeom prst="rect">
                <a:avLst/>
              </a:prstGeom>
            </p:spPr>
          </p:pic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84BA51-79FD-4701-9315-BA58E68D0E31}"/>
                </a:ext>
              </a:extLst>
            </p:cNvPr>
            <p:cNvSpPr/>
            <p:nvPr/>
          </p:nvSpPr>
          <p:spPr>
            <a:xfrm>
              <a:off x="6966330" y="1372638"/>
              <a:ext cx="4005804" cy="3397696"/>
            </a:xfrm>
            <a:prstGeom prst="arc">
              <a:avLst>
                <a:gd name="adj1" fmla="val 12319972"/>
                <a:gd name="adj2" fmla="val 20174986"/>
              </a:avLst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802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3F43-2BE7-4EB8-87B1-423C80B2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48440-B5EB-445E-8AB8-DBC2A56ED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At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the position of the bullet relative to the tank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1" i="0">
                          <a:latin typeface="Cambria Math" panose="02040503050406030204" pitchFamily="18" charset="0"/>
                        </a:rPr>
                        <m:t>𝐚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48440-B5EB-445E-8AB8-DBC2A56ED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8AF1-3495-40FB-A78A-BEABB9CE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3FF69-25D6-4D25-B151-EC2F32F7B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510254" cy="37608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Horizontally: position changes </a:t>
                </a:r>
                <a:r>
                  <a:rPr lang="en-GB" b="1" dirty="0"/>
                  <a:t>linearly</a:t>
                </a:r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r>
                  <a:rPr lang="en-GB" dirty="0"/>
                  <a:t>Vertically: position is a </a:t>
                </a:r>
                <a:r>
                  <a:rPr lang="en-GB" b="1" dirty="0"/>
                  <a:t>quadratic</a:t>
                </a:r>
              </a:p>
              <a:p>
                <a:r>
                  <a:rPr lang="en-GB" dirty="0"/>
                  <a:t>The shape of motion is a </a:t>
                </a:r>
                <a:r>
                  <a:rPr lang="en-GB" b="1" dirty="0"/>
                  <a:t>parabola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3FF69-25D6-4D25-B151-EC2F32F7B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510254" cy="3760891"/>
              </a:xfrm>
              <a:blipFill>
                <a:blip r:embed="rId2"/>
                <a:stretch>
                  <a:fillRect l="-3650" b="-30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66031A85-1B94-42EA-921A-B32B3252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70" y="3698192"/>
            <a:ext cx="5229256" cy="293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DE68C-789D-4BD2-8658-276F3D3B981F}"/>
              </a:ext>
            </a:extLst>
          </p:cNvPr>
          <p:cNvSpPr txBox="1"/>
          <p:nvPr/>
        </p:nvSpPr>
        <p:spPr>
          <a:xfrm>
            <a:off x="8133185" y="6584431"/>
            <a:ext cx="3948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linkClick r:id="rId4"/>
              </a:rPr>
              <a:t>http://www.tom-e-white.com/2015/03/tennis-ball-parabola.html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51C21-6EDE-49DC-92FA-0DEF5CDB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418" y="134811"/>
            <a:ext cx="5216653" cy="3453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3BDCD8-B380-4605-A679-DE53D28A7420}"/>
                  </a:ext>
                </a:extLst>
              </p:cNvPr>
              <p:cNvSpPr txBox="1"/>
              <p:nvPr/>
            </p:nvSpPr>
            <p:spPr>
              <a:xfrm>
                <a:off x="10823155" y="1704486"/>
                <a:ext cx="1089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3BDCD8-B380-4605-A679-DE53D28A7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155" y="1704486"/>
                <a:ext cx="108927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22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F3AC-3906-45F5-A6E9-9B527DEB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Silly Old Harry Caught A Herring</a:t>
            </a:r>
            <a:br>
              <a:rPr lang="en-GB" dirty="0"/>
            </a:br>
            <a:r>
              <a:rPr lang="en-GB" dirty="0"/>
              <a:t>Trawling Off America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779C37-512F-4D22-87B1-819DD4F5D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108201"/>
                <a:ext cx="5609641" cy="37608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Opposite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ypotenuse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Adjacent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ypotenuse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Opposite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Adjacent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Therefore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779C37-512F-4D22-87B1-819DD4F5D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108201"/>
                <a:ext cx="5609641" cy="3760891"/>
              </a:xfrm>
              <a:blipFill>
                <a:blip r:embed="rId2"/>
                <a:stretch>
                  <a:fillRect l="-3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0DDB13-8580-47C5-B9C8-98FCD3E3A2F4}"/>
              </a:ext>
            </a:extLst>
          </p:cNvPr>
          <p:cNvCxnSpPr/>
          <p:nvPr/>
        </p:nvCxnSpPr>
        <p:spPr>
          <a:xfrm flipV="1">
            <a:off x="7740595" y="2588150"/>
            <a:ext cx="1948069" cy="227009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8B9270-D76B-4A7D-9C18-A4BABF2E8D6D}"/>
              </a:ext>
            </a:extLst>
          </p:cNvPr>
          <p:cNvSpPr txBox="1"/>
          <p:nvPr/>
        </p:nvSpPr>
        <p:spPr>
          <a:xfrm>
            <a:off x="8621909" y="4802395"/>
            <a:ext cx="10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Adjacent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4924C-8421-45C6-8510-29A1C25A16BC}"/>
              </a:ext>
            </a:extLst>
          </p:cNvPr>
          <p:cNvSpPr txBox="1"/>
          <p:nvPr/>
        </p:nvSpPr>
        <p:spPr>
          <a:xfrm>
            <a:off x="9695223" y="3619314"/>
            <a:ext cx="103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Opposite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084B4D-4DB6-4D32-82AD-3D1951B42F5C}"/>
              </a:ext>
            </a:extLst>
          </p:cNvPr>
          <p:cNvCxnSpPr/>
          <p:nvPr/>
        </p:nvCxnSpPr>
        <p:spPr>
          <a:xfrm>
            <a:off x="9688664" y="2588150"/>
            <a:ext cx="0" cy="227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6CF29E-315F-4E2D-A319-8634F07DF218}"/>
              </a:ext>
            </a:extLst>
          </p:cNvPr>
          <p:cNvCxnSpPr/>
          <p:nvPr/>
        </p:nvCxnSpPr>
        <p:spPr>
          <a:xfrm>
            <a:off x="7740595" y="4858247"/>
            <a:ext cx="1948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7FFB21-4C3F-4B02-B60A-C57E95CA9350}"/>
              </a:ext>
            </a:extLst>
          </p:cNvPr>
          <p:cNvSpPr/>
          <p:nvPr/>
        </p:nvSpPr>
        <p:spPr>
          <a:xfrm>
            <a:off x="9401406" y="4558560"/>
            <a:ext cx="287258" cy="299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5D0A40A-8E8B-4F8E-BAFE-633B6F0BEC18}"/>
              </a:ext>
            </a:extLst>
          </p:cNvPr>
          <p:cNvSpPr/>
          <p:nvPr/>
        </p:nvSpPr>
        <p:spPr>
          <a:xfrm>
            <a:off x="7283394" y="4401047"/>
            <a:ext cx="914400" cy="914400"/>
          </a:xfrm>
          <a:prstGeom prst="arc">
            <a:avLst>
              <a:gd name="adj1" fmla="val 1855242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FAFEB9-EF93-4837-BA06-BA7F39E29C38}"/>
                  </a:ext>
                </a:extLst>
              </p:cNvPr>
              <p:cNvSpPr txBox="1"/>
              <p:nvPr/>
            </p:nvSpPr>
            <p:spPr>
              <a:xfrm>
                <a:off x="8137612" y="444498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FAFEB9-EF93-4837-BA06-BA7F39E29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612" y="444498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903EA24-BB72-464B-AB3B-CD319A66AFA1}"/>
              </a:ext>
            </a:extLst>
          </p:cNvPr>
          <p:cNvSpPr/>
          <p:nvPr/>
        </p:nvSpPr>
        <p:spPr>
          <a:xfrm>
            <a:off x="7540050" y="3280116"/>
            <a:ext cx="1315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Hypotenuse</a:t>
            </a:r>
          </a:p>
        </p:txBody>
      </p:sp>
    </p:spTree>
    <p:extLst>
      <p:ext uri="{BB962C8B-B14F-4D97-AF65-F5344CB8AC3E}">
        <p14:creationId xmlns:p14="http://schemas.microsoft.com/office/powerpoint/2010/main" val="6460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2E0E-F9F6-464C-A6C2-1A92C7D4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</a:t>
            </a:r>
            <a:br>
              <a:rPr lang="en-GB" dirty="0"/>
            </a:br>
            <a:r>
              <a:rPr lang="en-GB" dirty="0"/>
              <a:t>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</p:spPr>
            <p:txBody>
              <a:bodyPr/>
              <a:lstStyle/>
              <a:p>
                <a:r>
                  <a:rPr lang="en-GB" dirty="0"/>
                  <a:t>The enemy tank is a distance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units away, at the same elevation</a:t>
                </a:r>
              </a:p>
              <a:p>
                <a:r>
                  <a:rPr lang="en-GB" dirty="0"/>
                  <a:t>Given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, what shot speed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is needed to hit the enemy tank?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  <a:blipFill>
                <a:blip r:embed="rId2"/>
                <a:stretch>
                  <a:fillRect l="-2000" t="-3103" r="-1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AB45F3C-1E00-4EF4-8ACB-B72678CD698E}"/>
              </a:ext>
            </a:extLst>
          </p:cNvPr>
          <p:cNvGrpSpPr/>
          <p:nvPr/>
        </p:nvGrpSpPr>
        <p:grpSpPr>
          <a:xfrm>
            <a:off x="4148543" y="441807"/>
            <a:ext cx="7007137" cy="5184777"/>
            <a:chOff x="6216205" y="696250"/>
            <a:chExt cx="5506055" cy="40740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950CA8-E9DA-4474-B074-91649A2FCD52}"/>
                </a:ext>
              </a:extLst>
            </p:cNvPr>
            <p:cNvGrpSpPr/>
            <p:nvPr/>
          </p:nvGrpSpPr>
          <p:grpSpPr>
            <a:xfrm>
              <a:off x="6216205" y="696250"/>
              <a:ext cx="5506055" cy="2607181"/>
              <a:chOff x="808246" y="3472243"/>
              <a:chExt cx="3838903" cy="1817765"/>
            </a:xfrm>
          </p:grpSpPr>
          <p:pic>
            <p:nvPicPr>
              <p:cNvPr id="8" name="Content Placeholder 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FC8946E-51B7-4204-A0CF-B3574A606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31767" r="7577" b="19899"/>
              <a:stretch/>
            </p:blipFill>
            <p:spPr>
              <a:xfrm>
                <a:off x="808246" y="3472243"/>
                <a:ext cx="3838903" cy="1817765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clock, train, table, bird&#10;&#10;Description automatically generated">
                <a:extLst>
                  <a:ext uri="{FF2B5EF4-FFF2-40B4-BE49-F238E27FC236}">
                    <a16:creationId xmlns:a16="http://schemas.microsoft.com/office/drawing/2014/main" id="{7AC57EEA-94FC-4A6B-92EF-A8735FD41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4789" y="4207455"/>
                <a:ext cx="680012" cy="786238"/>
              </a:xfrm>
              <a:prstGeom prst="rect">
                <a:avLst/>
              </a:prstGeom>
            </p:spPr>
          </p:pic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84BA51-79FD-4701-9315-BA58E68D0E31}"/>
                </a:ext>
              </a:extLst>
            </p:cNvPr>
            <p:cNvSpPr/>
            <p:nvPr/>
          </p:nvSpPr>
          <p:spPr>
            <a:xfrm>
              <a:off x="6966330" y="1372638"/>
              <a:ext cx="4005804" cy="3397696"/>
            </a:xfrm>
            <a:prstGeom prst="arc">
              <a:avLst>
                <a:gd name="adj1" fmla="val 12319972"/>
                <a:gd name="adj2" fmla="val 20174986"/>
              </a:avLst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40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3F43-2BE7-4EB8-87B1-423C80B2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shot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48440-B5EB-445E-8AB8-DBC2A56ED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Considering x and y components gives simultaneous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Solving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𝑥𝑔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48440-B5EB-445E-8AB8-DBC2A56ED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7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Worksheet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43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CCE3-8476-4295-A348-2E562194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FDE9-9A05-4AC2-BD56-1682119D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Worksheet A: due today!</a:t>
            </a:r>
          </a:p>
          <a:p>
            <a:r>
              <a:rPr lang="en-GB" dirty="0"/>
              <a:t>Worksheet B: now available on </a:t>
            </a:r>
            <a:r>
              <a:rPr lang="en-GB" dirty="0" err="1"/>
              <a:t>LearningSpace</a:t>
            </a:r>
            <a:endParaRPr lang="en-GB" dirty="0"/>
          </a:p>
          <a:p>
            <a:r>
              <a:rPr lang="en-GB" dirty="0"/>
              <a:t>Due in 2 weeks (28</a:t>
            </a:r>
            <a:r>
              <a:rPr lang="en-GB" baseline="30000" dirty="0"/>
              <a:t>th</a:t>
            </a:r>
            <a:r>
              <a:rPr lang="en-GB" dirty="0"/>
              <a:t> October)</a:t>
            </a:r>
          </a:p>
        </p:txBody>
      </p:sp>
    </p:spTree>
    <p:extLst>
      <p:ext uri="{BB962C8B-B14F-4D97-AF65-F5344CB8AC3E}">
        <p14:creationId xmlns:p14="http://schemas.microsoft.com/office/powerpoint/2010/main" val="291595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78CD-4F9A-4F7D-8224-B43D695C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389-4DF2-45B4-B6B0-2E2BA6ABC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Secant: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Cosecant: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Cotangent: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389-4DF2-45B4-B6B0-2E2BA6ABC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6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965F-1801-43C7-A82F-030BC261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Pythagorean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90481-F952-41CA-8B36-7AC216546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Divide through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Divide through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90481-F952-41CA-8B36-7AC216546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C3AECFB-6D94-4800-9193-28F50C6B355C}"/>
              </a:ext>
            </a:extLst>
          </p:cNvPr>
          <p:cNvSpPr/>
          <p:nvPr/>
        </p:nvSpPr>
        <p:spPr>
          <a:xfrm>
            <a:off x="3765275" y="171084"/>
            <a:ext cx="3746057" cy="640676"/>
          </a:xfrm>
          <a:prstGeom prst="wedgeRectCallout">
            <a:avLst>
              <a:gd name="adj1" fmla="val -47344"/>
              <a:gd name="adj2" fmla="val 1045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Named after Pythagoras of Samos (c570 – c495 BC), Greek philosopher</a:t>
            </a:r>
          </a:p>
        </p:txBody>
      </p:sp>
    </p:spTree>
    <p:extLst>
      <p:ext uri="{BB962C8B-B14F-4D97-AF65-F5344CB8AC3E}">
        <p14:creationId xmlns:p14="http://schemas.microsoft.com/office/powerpoint/2010/main" val="262761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CF8D-6074-4671-B00D-B54D866F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Sum, difference, double angle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C2C3A-B01B-4528-8E7D-4F8590CE0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C2C3A-B01B-4528-8E7D-4F8590CE0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4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Calculus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582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9D20-EDEA-449A-94A7-0FA6B758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Rates of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B40D5-99AB-4C13-9694-9E1A9F0AF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532120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Consider a quantity that changes over time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change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quantity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</a:p>
              <a:p>
                <a:r>
                  <a:rPr lang="en-GB" sz="2400" dirty="0"/>
                  <a:t>Same as the gradient of a graph: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Gradient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B40D5-99AB-4C13-9694-9E1A9F0AF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532120" cy="3760891"/>
              </a:xfrm>
              <a:blipFill>
                <a:blip r:embed="rId2"/>
                <a:stretch>
                  <a:fillRect l="-3084" t="-1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13445E0-12A4-4FD4-A0B5-075588E25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30" y="2811019"/>
            <a:ext cx="5169535" cy="24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9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8DE2-BC4B-41FA-B013-6C1C2BCC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AED8-16E5-4211-948A-8B2915BB9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The </a:t>
                </a:r>
                <a:r>
                  <a:rPr lang="en-GB" sz="2800" b="1" dirty="0"/>
                  <a:t>derivative</a:t>
                </a:r>
                <a:r>
                  <a:rPr lang="en-GB" sz="2800" dirty="0"/>
                  <a:t> of a quantity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with respect to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800" dirty="0"/>
                  <a:t> is the rate of change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with respect to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800" dirty="0"/>
              </a:p>
              <a:p>
                <a:r>
                  <a:rPr lang="en-GB" sz="2800" dirty="0"/>
                  <a:t>Denoted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80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80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GB" sz="2800" dirty="0"/>
              </a:p>
              <a:p>
                <a:r>
                  <a:rPr lang="en-GB" sz="2800" dirty="0"/>
                  <a:t>The mathematical process of finding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2800" dirty="0"/>
                  <a:t> given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is called </a:t>
                </a:r>
                <a:r>
                  <a:rPr lang="en-GB" sz="2800" b="1" dirty="0"/>
                  <a:t>differentiation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AED8-16E5-4211-948A-8B2915BB9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621" r="-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2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44B2BB"/>
      </a:accent1>
      <a:accent2>
        <a:srgbClr val="579DE1"/>
      </a:accent2>
      <a:accent3>
        <a:srgbClr val="7680E7"/>
      </a:accent3>
      <a:accent4>
        <a:srgbClr val="E16057"/>
      </a:accent4>
      <a:accent5>
        <a:srgbClr val="DF9046"/>
      </a:accent5>
      <a:accent6>
        <a:srgbClr val="B0A544"/>
      </a:accent6>
      <a:hlink>
        <a:srgbClr val="9D7D5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1178</Words>
  <Application>Microsoft Office PowerPoint</Application>
  <PresentationFormat>Widescreen</PresentationFormat>
  <Paragraphs>156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RetrospectVTI</vt:lpstr>
      <vt:lpstr>4: Newtonian Mechanics</vt:lpstr>
      <vt:lpstr>Trigonometric identities</vt:lpstr>
      <vt:lpstr>Silly Old Harry Caught A Herring Trawling Off America</vt:lpstr>
      <vt:lpstr>Other trigonometric functions</vt:lpstr>
      <vt:lpstr>Pythagorean identities</vt:lpstr>
      <vt:lpstr>Sum, difference, double angle formulae</vt:lpstr>
      <vt:lpstr>Calculus</vt:lpstr>
      <vt:lpstr>Rates of change</vt:lpstr>
      <vt:lpstr>Derivatives</vt:lpstr>
      <vt:lpstr>Derivatives: example</vt:lpstr>
      <vt:lpstr>Integration</vt:lpstr>
      <vt:lpstr>Numerical integration – Euler’s method</vt:lpstr>
      <vt:lpstr>Calculus with vectors</vt:lpstr>
      <vt:lpstr>Basic mechanics</vt:lpstr>
      <vt:lpstr>Basic quantities of mechanics</vt:lpstr>
      <vt:lpstr>Velocity and speed</vt:lpstr>
      <vt:lpstr>Units</vt:lpstr>
      <vt:lpstr>Force</vt:lpstr>
      <vt:lpstr>Newton’s Laws of Motion</vt:lpstr>
      <vt:lpstr> Simulating Newtonian physics</vt:lpstr>
      <vt:lpstr>Gravity</vt:lpstr>
      <vt:lpstr>Gravity</vt:lpstr>
      <vt:lpstr>Equations of motion</vt:lpstr>
      <vt:lpstr>Setup</vt:lpstr>
      <vt:lpstr>Equations of motion (SUVAT equations)</vt:lpstr>
      <vt:lpstr>Example</vt:lpstr>
      <vt:lpstr>Projectile motion</vt:lpstr>
      <vt:lpstr>Projectile motion</vt:lpstr>
      <vt:lpstr>Projectile motion</vt:lpstr>
      <vt:lpstr>Projectile motion</vt:lpstr>
      <vt:lpstr>Finding the shot speed</vt:lpstr>
      <vt:lpstr>Worksheet B</vt:lpstr>
      <vt:lpstr>Worksheets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3: Computational Geometry II</dc:title>
  <dc:creator>Ed Powley</dc:creator>
  <cp:lastModifiedBy>Ed Powley</cp:lastModifiedBy>
  <cp:revision>26</cp:revision>
  <dcterms:created xsi:type="dcterms:W3CDTF">2019-10-07T00:26:26Z</dcterms:created>
  <dcterms:modified xsi:type="dcterms:W3CDTF">2019-10-13T22:15:56Z</dcterms:modified>
</cp:coreProperties>
</file>