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handoutMasterIdLst>
    <p:handoutMasterId r:id="rId44"/>
  </p:handoutMasterIdLst>
  <p:sldIdLst>
    <p:sldId id="256" r:id="rId2"/>
    <p:sldId id="257" r:id="rId3"/>
    <p:sldId id="317" r:id="rId4"/>
    <p:sldId id="318" r:id="rId5"/>
    <p:sldId id="319" r:id="rId6"/>
    <p:sldId id="320" r:id="rId7"/>
    <p:sldId id="321" r:id="rId8"/>
    <p:sldId id="322" r:id="rId9"/>
    <p:sldId id="323" r:id="rId10"/>
    <p:sldId id="324" r:id="rId11"/>
    <p:sldId id="325" r:id="rId12"/>
    <p:sldId id="332" r:id="rId13"/>
    <p:sldId id="336" r:id="rId14"/>
    <p:sldId id="327" r:id="rId15"/>
    <p:sldId id="331" r:id="rId16"/>
    <p:sldId id="333" r:id="rId17"/>
    <p:sldId id="329" r:id="rId18"/>
    <p:sldId id="330" r:id="rId19"/>
    <p:sldId id="335" r:id="rId20"/>
    <p:sldId id="334" r:id="rId21"/>
    <p:sldId id="337" r:id="rId22"/>
    <p:sldId id="338" r:id="rId23"/>
    <p:sldId id="339" r:id="rId24"/>
    <p:sldId id="340" r:id="rId25"/>
    <p:sldId id="342" r:id="rId26"/>
    <p:sldId id="343" r:id="rId27"/>
    <p:sldId id="344" r:id="rId28"/>
    <p:sldId id="341" r:id="rId29"/>
    <p:sldId id="345" r:id="rId30"/>
    <p:sldId id="346" r:id="rId31"/>
    <p:sldId id="347" r:id="rId32"/>
    <p:sldId id="348" r:id="rId33"/>
    <p:sldId id="326" r:id="rId34"/>
    <p:sldId id="349" r:id="rId35"/>
    <p:sldId id="350" r:id="rId36"/>
    <p:sldId id="351" r:id="rId37"/>
    <p:sldId id="352" r:id="rId38"/>
    <p:sldId id="353" r:id="rId39"/>
    <p:sldId id="354" r:id="rId40"/>
    <p:sldId id="355" r:id="rId41"/>
    <p:sldId id="356" r:id="rId4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00"/>
    <a:srgbClr val="FF9900"/>
    <a:srgbClr val="34FB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9" autoAdjust="0"/>
    <p:restoredTop sz="94598" autoAdjust="0"/>
  </p:normalViewPr>
  <p:slideViewPr>
    <p:cSldViewPr showGuides="1">
      <p:cViewPr>
        <p:scale>
          <a:sx n="33" d="100"/>
          <a:sy n="33" d="100"/>
        </p:scale>
        <p:origin x="-484" y="-824"/>
      </p:cViewPr>
      <p:guideLst>
        <p:guide orient="horz" pos="1620"/>
        <p:guide pos="2880"/>
      </p:guideLst>
    </p:cSldViewPr>
  </p:slideViewPr>
  <p:outlineViewPr>
    <p:cViewPr>
      <p:scale>
        <a:sx n="33" d="100"/>
        <a:sy n="33" d="100"/>
      </p:scale>
      <p:origin x="48" y="2759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1B10C70A-90C4-4B30-8294-E083B9E7FB6C}" type="datetimeFigureOut">
              <a:rPr lang="en-US" smtClean="0"/>
              <a:pPr/>
              <a:t>10/14/2015</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365646C-6FB4-4FB8-8F0A-71BF30A30C32}"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0D4A38A-B85C-42A6-9672-5E0CB3A8797B}" type="datetimeFigureOut">
              <a:rPr lang="en-US" smtClean="0"/>
              <a:pPr/>
              <a:t>10/14/2015</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2637D0-5057-417C-9C35-719152D9496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a:lstStyle/>
          <a:p>
            <a:fld id="{DAF50AFD-407F-431C-B83A-8B6E54001B7A}"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1815666"/>
            <a:ext cx="9144001" cy="332783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2" name="Title 1"/>
          <p:cNvSpPr>
            <a:spLocks noGrp="1"/>
          </p:cNvSpPr>
          <p:nvPr>
            <p:ph type="ctrTitle"/>
          </p:nvPr>
        </p:nvSpPr>
        <p:spPr>
          <a:xfrm>
            <a:off x="1142976" y="3961208"/>
            <a:ext cx="7772400" cy="1102519"/>
          </a:xfrm>
        </p:spPr>
        <p:txBody>
          <a:bodyPr>
            <a:normAutofit/>
          </a:bodyPr>
          <a:lstStyle>
            <a:lvl1pPr algn="r">
              <a:defRPr sz="4000" b="1">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142976" y="3964791"/>
            <a:ext cx="7786742" cy="746516"/>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8"/>
          <p:cNvPicPr>
            <a:picLocks noChangeAspect="1" noChangeArrowheads="1"/>
          </p:cNvPicPr>
          <p:nvPr userDrawn="1"/>
        </p:nvPicPr>
        <p:blipFill>
          <a:blip r:embed="rId2" cstate="print"/>
          <a:srcRect/>
          <a:stretch>
            <a:fillRect/>
          </a:stretch>
        </p:blipFill>
        <p:spPr bwMode="auto">
          <a:xfrm>
            <a:off x="-1" y="0"/>
            <a:ext cx="9144001" cy="1815666"/>
          </a:xfrm>
          <a:prstGeom prst="rect">
            <a:avLst/>
          </a:prstGeom>
          <a:noFill/>
          <a:ln w="12700" cap="sq" cmpd="sng">
            <a:noFill/>
            <a:prstDash val="solid"/>
            <a:miter lim="800000"/>
            <a:headEnd type="none" w="sm" len="sm"/>
            <a:tailEnd type="none" w="sm" len="sm"/>
          </a:ln>
        </p:spPr>
      </p:pic>
      <p:pic>
        <p:nvPicPr>
          <p:cNvPr id="10" name="Picture 9" descr="test_logo_i50.gif"/>
          <p:cNvPicPr>
            <a:picLocks noChangeAspect="1"/>
          </p:cNvPicPr>
          <p:nvPr userDrawn="1"/>
        </p:nvPicPr>
        <p:blipFill>
          <a:blip r:embed="rId3" cstate="print"/>
          <a:stretch>
            <a:fillRect/>
          </a:stretch>
        </p:blipFill>
        <p:spPr>
          <a:xfrm>
            <a:off x="142844" y="1500180"/>
            <a:ext cx="1289050" cy="238125"/>
          </a:xfrm>
          <a:prstGeom prst="rect">
            <a:avLst/>
          </a:prstGeom>
        </p:spPr>
      </p:pic>
    </p:spTree>
    <p:extLst>
      <p:ext uri="{BB962C8B-B14F-4D97-AF65-F5344CB8AC3E}">
        <p14:creationId xmlns:p14="http://schemas.microsoft.com/office/powerpoint/2010/main" xmlns="" val="22097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60689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271016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33404"/>
            <a:ext cx="2057400" cy="42279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33404"/>
            <a:ext cx="6019800" cy="42279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0854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84538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5031"/>
            <a:ext cx="9144000" cy="4768469"/>
          </a:xfrm>
        </p:spPr>
        <p:txBody>
          <a:bodyPr/>
          <a:lstStyle>
            <a:lvl1pPr>
              <a:defRPr b="1" baseline="0"/>
            </a:lvl1pPr>
          </a:lstStyle>
          <a:p>
            <a:r>
              <a:rPr lang="en-US" dirty="0" smtClean="0"/>
              <a:t>Any Questions?</a:t>
            </a:r>
            <a:endParaRPr lang="en-GB" dirty="0"/>
          </a:p>
        </p:txBody>
      </p:sp>
      <p:sp>
        <p:nvSpPr>
          <p:cNvPr id="3" name="Date Placeholder 2"/>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1" y="0"/>
            <a:ext cx="9144001" cy="37503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pic>
        <p:nvPicPr>
          <p:cNvPr id="7" name="Picture 6" descr="soldier_buffer_bw250.png"/>
          <p:cNvPicPr>
            <a:picLocks noChangeAspect="1"/>
          </p:cNvPicPr>
          <p:nvPr userDrawn="1"/>
        </p:nvPicPr>
        <p:blipFill>
          <a:blip r:embed="rId2" cstate="print">
            <a:duotone>
              <a:prstClr val="black"/>
              <a:schemeClr val="accent4">
                <a:tint val="45000"/>
                <a:satMod val="400000"/>
              </a:schemeClr>
            </a:duotone>
          </a:blip>
          <a:stretch>
            <a:fillRect/>
          </a:stretch>
        </p:blipFill>
        <p:spPr>
          <a:xfrm flipH="1">
            <a:off x="6143636" y="-149128"/>
            <a:ext cx="2841656" cy="5096884"/>
          </a:xfrm>
          <a:prstGeom prst="rect">
            <a:avLst/>
          </a:prstGeom>
        </p:spPr>
      </p:pic>
      <p:sp>
        <p:nvSpPr>
          <p:cNvPr id="2" name="Title 1"/>
          <p:cNvSpPr>
            <a:spLocks noGrp="1"/>
          </p:cNvSpPr>
          <p:nvPr>
            <p:ph type="title"/>
          </p:nvPr>
        </p:nvSpPr>
        <p:spPr>
          <a:xfrm>
            <a:off x="722314" y="3305176"/>
            <a:ext cx="6992959" cy="1021556"/>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4" y="2180035"/>
            <a:ext cx="699295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2954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59557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4343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88900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72163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325054"/>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32505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19659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6411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145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85867"/>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fld id="{20273AD4-B79B-4AEC-A7AB-9CD19EAEA649}" type="datetimeFigureOut">
              <a:rPr lang="en-GB" smtClean="0"/>
              <a:pPr/>
              <a:t>14/10/2015</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355F7976-4FA2-4A6C-896D-A5D385FA752D}" type="slidenum">
              <a:rPr lang="en-GB" smtClean="0"/>
              <a:pPr/>
              <a:t>‹#›</a:t>
            </a:fld>
            <a:endParaRPr lang="en-GB"/>
          </a:p>
        </p:txBody>
      </p:sp>
      <p:pic>
        <p:nvPicPr>
          <p:cNvPr id="7" name="Picture 8"/>
          <p:cNvPicPr>
            <a:picLocks noChangeAspect="1" noChangeArrowheads="1"/>
          </p:cNvPicPr>
          <p:nvPr userDrawn="1"/>
        </p:nvPicPr>
        <p:blipFill>
          <a:blip r:embed="rId14" cstate="print"/>
          <a:srcRect t="2951" b="79342"/>
          <a:stretch>
            <a:fillRect/>
          </a:stretch>
        </p:blipFill>
        <p:spPr bwMode="auto">
          <a:xfrm>
            <a:off x="-1" y="0"/>
            <a:ext cx="9144001" cy="375032"/>
          </a:xfrm>
          <a:prstGeom prst="rect">
            <a:avLst/>
          </a:prstGeom>
          <a:noFill/>
          <a:ln w="12700" cap="sq" cmpd="sng">
            <a:noFill/>
            <a:prstDash val="solid"/>
            <a:miter lim="800000"/>
            <a:headEnd type="none" w="sm" len="sm"/>
            <a:tailEnd type="none" w="sm" len="sm"/>
          </a:ln>
        </p:spPr>
      </p:pic>
      <p:pic>
        <p:nvPicPr>
          <p:cNvPr id="8" name="Picture 7" descr="test_logo_i50.gif"/>
          <p:cNvPicPr>
            <a:picLocks noChangeAspect="1"/>
          </p:cNvPicPr>
          <p:nvPr userDrawn="1"/>
        </p:nvPicPr>
        <p:blipFill>
          <a:blip r:embed="rId15" cstate="print"/>
          <a:stretch>
            <a:fillRect/>
          </a:stretch>
        </p:blipFill>
        <p:spPr>
          <a:xfrm>
            <a:off x="129986" y="107139"/>
            <a:ext cx="870115" cy="160736"/>
          </a:xfrm>
          <a:prstGeom prst="rect">
            <a:avLst/>
          </a:prstGeom>
        </p:spPr>
      </p:pic>
    </p:spTree>
    <p:extLst>
      <p:ext uri="{BB962C8B-B14F-4D97-AF65-F5344CB8AC3E}">
        <p14:creationId xmlns:p14="http://schemas.microsoft.com/office/powerpoint/2010/main" xmlns="" val="84809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bg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ocw.mit.edu/courses/electrical-engineering-and-computer-science/6-189-a-gentle-introduction-to-programming-using-python-january-iap-2011/lectures/MIT6_189IAP11_comment.pdf"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fontAlgn="auto" hangingPunct="1">
              <a:spcAft>
                <a:spcPts val="0"/>
              </a:spcAft>
              <a:defRPr/>
            </a:pPr>
            <a:r>
              <a:rPr lang="en-US" sz="3200" dirty="0" smtClean="0"/>
              <a:t>Comments and Conventions</a:t>
            </a:r>
          </a:p>
        </p:txBody>
      </p:sp>
      <p:sp>
        <p:nvSpPr>
          <p:cNvPr id="15362" name="Rectangle 3"/>
          <p:cNvSpPr>
            <a:spLocks noGrp="1" noChangeArrowheads="1"/>
          </p:cNvSpPr>
          <p:nvPr>
            <p:ph type="subTitle" idx="1"/>
          </p:nvPr>
        </p:nvSpPr>
        <p:spPr/>
        <p:txBody>
          <a:bodyPr/>
          <a:lstStyle/>
          <a:p>
            <a:pPr marR="0" eaLnBrk="1" hangingPunct="1"/>
            <a:r>
              <a:rPr lang="en-US" dirty="0" smtClean="0"/>
              <a:t>COMP110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document our programs with comments. While we try to express ourselves as well as we can with Java code, there is always other useful information about a program that we would like communicate to programmers reading our code (including </a:t>
            </a:r>
            <a:r>
              <a:rPr lang="en-GB" dirty="0" err="1" smtClean="0"/>
              <a:t>ourself</a:t>
            </a:r>
            <a:r>
              <a:rPr lang="en-GB" dirty="0" smtClean="0"/>
              <a:t>, while debugging it, or at some future date to remind us).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p:txBody>
          <a:bodyPr>
            <a:normAutofit lnSpcReduction="10000"/>
          </a:bodyPr>
          <a:lstStyle/>
          <a:p>
            <a:r>
              <a:rPr lang="en-GB" dirty="0" smtClean="0"/>
              <a:t>Such information is for programmers, not the computer: not the instructions saying HOW the code works (that is for the programmer and computer), but WHAT the program does and WHY it does it (that way). We supply this information in comments.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p:txBody>
          <a:bodyPr/>
          <a:lstStyle/>
          <a:p>
            <a:r>
              <a:rPr lang="en-GB" dirty="0" smtClean="0"/>
              <a:t>In python, use the # symbol to write a comment</a:t>
            </a:r>
            <a:endParaRPr lang="en-GB" dirty="0"/>
          </a:p>
        </p:txBody>
      </p:sp>
      <p:pic>
        <p:nvPicPr>
          <p:cNvPr id="38914" name="Picture 2"/>
          <p:cNvPicPr>
            <a:picLocks noChangeAspect="1" noChangeArrowheads="1"/>
          </p:cNvPicPr>
          <p:nvPr/>
        </p:nvPicPr>
        <p:blipFill>
          <a:blip r:embed="rId2"/>
          <a:srcRect r="66602" b="69238"/>
          <a:stretch>
            <a:fillRect/>
          </a:stretch>
        </p:blipFill>
        <p:spPr bwMode="auto">
          <a:xfrm>
            <a:off x="2428860" y="2571750"/>
            <a:ext cx="4071934" cy="200024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p:txBody>
          <a:bodyPr>
            <a:normAutofit fontScale="92500"/>
          </a:bodyPr>
          <a:lstStyle/>
          <a:p>
            <a:r>
              <a:rPr lang="en-GB" dirty="0" smtClean="0"/>
              <a:t>Like the other rules of good style, comments are best included while the program is being written, not after it is working. </a:t>
            </a:r>
          </a:p>
          <a:p>
            <a:r>
              <a:rPr lang="en-GB" dirty="0" smtClean="0"/>
              <a:t>I find and correct many errors while writing comments, because I am focusing on the code while writing about it.</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4043362" cy="3394472"/>
          </a:xfrm>
        </p:spPr>
        <p:txBody>
          <a:bodyPr>
            <a:normAutofit fontScale="92500" lnSpcReduction="10000"/>
          </a:bodyPr>
          <a:lstStyle/>
          <a:p>
            <a:r>
              <a:rPr lang="en-GB" b="1" dirty="0" smtClean="0"/>
              <a:t>Preface comments </a:t>
            </a:r>
            <a:r>
              <a:rPr lang="en-GB" dirty="0" smtClean="0"/>
              <a:t>act as a topic-sentence, describing a group of related statements that directly follow the comment. </a:t>
            </a:r>
            <a:endParaRPr lang="en-GB" dirty="0"/>
          </a:p>
        </p:txBody>
      </p:sp>
      <p:pic>
        <p:nvPicPr>
          <p:cNvPr id="35842" name="Picture 2"/>
          <p:cNvPicPr>
            <a:picLocks noChangeAspect="1" noChangeArrowheads="1"/>
          </p:cNvPicPr>
          <p:nvPr/>
        </p:nvPicPr>
        <p:blipFill>
          <a:blip r:embed="rId2"/>
          <a:srcRect t="5208" r="49609" b="44792"/>
          <a:stretch>
            <a:fillRect/>
          </a:stretch>
        </p:blipFill>
        <p:spPr bwMode="auto">
          <a:xfrm>
            <a:off x="4714876" y="1714512"/>
            <a:ext cx="4223750" cy="2571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3900486" cy="3394472"/>
          </a:xfrm>
        </p:spPr>
        <p:txBody>
          <a:bodyPr>
            <a:normAutofit/>
          </a:bodyPr>
          <a:lstStyle/>
          <a:p>
            <a:pPr marL="0" indent="0">
              <a:buNone/>
            </a:pPr>
            <a:r>
              <a:rPr lang="en-GB" b="1" dirty="0" err="1" smtClean="0"/>
              <a:t>Sandwhich</a:t>
            </a:r>
            <a:r>
              <a:rPr lang="en-GB" b="1" dirty="0" smtClean="0"/>
              <a:t> comments </a:t>
            </a:r>
            <a:r>
              <a:rPr lang="en-GB" dirty="0" smtClean="0"/>
              <a:t>directly preface and suffix some statement. </a:t>
            </a:r>
          </a:p>
        </p:txBody>
      </p:sp>
      <p:pic>
        <p:nvPicPr>
          <p:cNvPr id="39937" name="Picture 1"/>
          <p:cNvPicPr>
            <a:picLocks noChangeAspect="1" noChangeArrowheads="1"/>
          </p:cNvPicPr>
          <p:nvPr/>
        </p:nvPicPr>
        <p:blipFill>
          <a:blip r:embed="rId2"/>
          <a:srcRect l="6851" t="38452" r="71289" b="40674"/>
          <a:stretch>
            <a:fillRect/>
          </a:stretch>
        </p:blipFill>
        <p:spPr bwMode="auto">
          <a:xfrm>
            <a:off x="4786314" y="1928808"/>
            <a:ext cx="4067868" cy="207170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3900486" cy="3394472"/>
          </a:xfrm>
        </p:spPr>
        <p:txBody>
          <a:bodyPr>
            <a:normAutofit fontScale="92500" lnSpcReduction="10000"/>
          </a:bodyPr>
          <a:lstStyle/>
          <a:p>
            <a:pPr>
              <a:buNone/>
            </a:pPr>
            <a:r>
              <a:rPr lang="en-GB" dirty="0" smtClean="0"/>
              <a:t>Use a </a:t>
            </a:r>
            <a:r>
              <a:rPr lang="en-GB" dirty="0" err="1" smtClean="0"/>
              <a:t>sandwhich</a:t>
            </a:r>
            <a:r>
              <a:rPr lang="en-GB" dirty="0" smtClean="0"/>
              <a:t> comment to make the </a:t>
            </a:r>
            <a:r>
              <a:rPr lang="en-GB" b="1" dirty="0" smtClean="0"/>
              <a:t>if/break </a:t>
            </a:r>
            <a:r>
              <a:rPr lang="en-GB" dirty="0" smtClean="0"/>
              <a:t>statements terminating a long/complex loop easy to locate.</a:t>
            </a:r>
          </a:p>
          <a:p>
            <a:pPr>
              <a:buNone/>
            </a:pPr>
            <a:endParaRPr lang="en-GB" dirty="0"/>
          </a:p>
        </p:txBody>
      </p:sp>
      <p:pic>
        <p:nvPicPr>
          <p:cNvPr id="39937" name="Picture 1"/>
          <p:cNvPicPr>
            <a:picLocks noChangeAspect="1" noChangeArrowheads="1"/>
          </p:cNvPicPr>
          <p:nvPr/>
        </p:nvPicPr>
        <p:blipFill>
          <a:blip r:embed="rId2"/>
          <a:srcRect l="6851" t="38452" r="71289" b="40674"/>
          <a:stretch>
            <a:fillRect/>
          </a:stretch>
        </p:blipFill>
        <p:spPr bwMode="auto">
          <a:xfrm>
            <a:off x="4786314" y="1928808"/>
            <a:ext cx="4067868" cy="20717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8115328" cy="1857387"/>
          </a:xfrm>
        </p:spPr>
        <p:txBody>
          <a:bodyPr>
            <a:normAutofit/>
          </a:bodyPr>
          <a:lstStyle/>
          <a:p>
            <a:r>
              <a:rPr lang="en-GB" b="1" dirty="0" smtClean="0"/>
              <a:t>Sidebar comments </a:t>
            </a:r>
            <a:r>
              <a:rPr lang="en-GB" dirty="0" smtClean="0"/>
              <a:t>appear on the same line, after some statement. They help explain that statement.</a:t>
            </a:r>
          </a:p>
          <a:p>
            <a:endParaRPr lang="en-GB" dirty="0"/>
          </a:p>
        </p:txBody>
      </p:sp>
      <p:pic>
        <p:nvPicPr>
          <p:cNvPr id="37890" name="Picture 2"/>
          <p:cNvPicPr>
            <a:picLocks noChangeAspect="1" noChangeArrowheads="1"/>
          </p:cNvPicPr>
          <p:nvPr/>
        </p:nvPicPr>
        <p:blipFill>
          <a:blip r:embed="rId2"/>
          <a:srcRect t="47241" r="36133" b="28589"/>
          <a:stretch>
            <a:fillRect/>
          </a:stretch>
        </p:blipFill>
        <p:spPr bwMode="auto">
          <a:xfrm>
            <a:off x="785786" y="3286130"/>
            <a:ext cx="7786710" cy="157163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8115328" cy="1857387"/>
          </a:xfrm>
        </p:spPr>
        <p:txBody>
          <a:bodyPr>
            <a:normAutofit fontScale="92500" lnSpcReduction="10000"/>
          </a:bodyPr>
          <a:lstStyle/>
          <a:p>
            <a:r>
              <a:rPr lang="en-GB" dirty="0" smtClean="0"/>
              <a:t>Use alignment so that all the sidebar comments are aligned: that makes it very easy to have the code separated from the comments.</a:t>
            </a:r>
          </a:p>
          <a:p>
            <a:endParaRPr lang="en-GB" dirty="0"/>
          </a:p>
        </p:txBody>
      </p:sp>
      <p:pic>
        <p:nvPicPr>
          <p:cNvPr id="37890" name="Picture 2"/>
          <p:cNvPicPr>
            <a:picLocks noChangeAspect="1" noChangeArrowheads="1"/>
          </p:cNvPicPr>
          <p:nvPr/>
        </p:nvPicPr>
        <p:blipFill>
          <a:blip r:embed="rId2"/>
          <a:srcRect t="47241" r="36133" b="28589"/>
          <a:stretch>
            <a:fillRect/>
          </a:stretch>
        </p:blipFill>
        <p:spPr bwMode="auto">
          <a:xfrm>
            <a:off x="785786" y="3286130"/>
            <a:ext cx="7786710" cy="1571636"/>
          </a:xfrm>
          <a:prstGeom prst="rect">
            <a:avLst/>
          </a:prstGeom>
          <a:noFill/>
          <a:ln w="9525">
            <a:noFill/>
            <a:miter lim="800000"/>
            <a:headEnd/>
            <a:tailEnd/>
          </a:ln>
          <a:effectLst/>
        </p:spPr>
      </p:pic>
      <p:cxnSp>
        <p:nvCxnSpPr>
          <p:cNvPr id="6" name="Straight Connector 5"/>
          <p:cNvCxnSpPr/>
          <p:nvPr/>
        </p:nvCxnSpPr>
        <p:spPr>
          <a:xfrm rot="5400000">
            <a:off x="4929190" y="4071948"/>
            <a:ext cx="142876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57200" y="1285867"/>
            <a:ext cx="8115328" cy="1857387"/>
          </a:xfrm>
        </p:spPr>
        <p:txBody>
          <a:bodyPr>
            <a:normAutofit/>
          </a:bodyPr>
          <a:lstStyle/>
          <a:p>
            <a:r>
              <a:rPr lang="en-GB" dirty="0" smtClean="0"/>
              <a:t>Always avoid mingling comments within code; separate them for clarity. This leads into the principle of locality.</a:t>
            </a:r>
          </a:p>
          <a:p>
            <a:endParaRPr lang="en-GB" dirty="0" smtClean="0"/>
          </a:p>
          <a:p>
            <a:endParaRPr lang="en-GB" dirty="0"/>
          </a:p>
        </p:txBody>
      </p:sp>
      <p:pic>
        <p:nvPicPr>
          <p:cNvPr id="37890" name="Picture 2"/>
          <p:cNvPicPr>
            <a:picLocks noChangeAspect="1" noChangeArrowheads="1"/>
          </p:cNvPicPr>
          <p:nvPr/>
        </p:nvPicPr>
        <p:blipFill>
          <a:blip r:embed="rId2"/>
          <a:srcRect t="47241" r="36133" b="28589"/>
          <a:stretch>
            <a:fillRect/>
          </a:stretch>
        </p:blipFill>
        <p:spPr bwMode="auto">
          <a:xfrm>
            <a:off x="785786" y="3286130"/>
            <a:ext cx="7786710" cy="1571636"/>
          </a:xfrm>
          <a:prstGeom prst="rect">
            <a:avLst/>
          </a:prstGeom>
          <a:noFill/>
          <a:ln w="9525">
            <a:noFill/>
            <a:miter lim="800000"/>
            <a:headEnd/>
            <a:tailEnd/>
          </a:ln>
          <a:effectLst/>
        </p:spPr>
      </p:pic>
      <p:cxnSp>
        <p:nvCxnSpPr>
          <p:cNvPr id="6" name="Straight Connector 5"/>
          <p:cNvCxnSpPr/>
          <p:nvPr/>
        </p:nvCxnSpPr>
        <p:spPr>
          <a:xfrm rot="5400000">
            <a:off x="4929190" y="4071948"/>
            <a:ext cx="142876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dirty="0" smtClean="0"/>
              <a:t>Learning Objectives</a:t>
            </a:r>
          </a:p>
        </p:txBody>
      </p:sp>
      <p:sp>
        <p:nvSpPr>
          <p:cNvPr id="4" name="Content Placeholder 3"/>
          <p:cNvSpPr>
            <a:spLocks noGrp="1"/>
          </p:cNvSpPr>
          <p:nvPr>
            <p:ph idx="1"/>
          </p:nvPr>
        </p:nvSpPr>
        <p:spPr/>
        <p:txBody>
          <a:bodyPr>
            <a:normAutofit fontScale="85000" lnSpcReduction="10000"/>
          </a:bodyPr>
          <a:lstStyle/>
          <a:p>
            <a:pPr>
              <a:buNone/>
            </a:pPr>
            <a:r>
              <a:rPr lang="en-GB" dirty="0" smtClean="0"/>
              <a:t>By the end of this section you should be able to:</a:t>
            </a:r>
          </a:p>
          <a:p>
            <a:r>
              <a:rPr lang="en-GB" dirty="0" smtClean="0"/>
              <a:t>Discuss coding style, including why good style can help programmers debug code</a:t>
            </a:r>
          </a:p>
          <a:p>
            <a:r>
              <a:rPr lang="en-GB" dirty="0" smtClean="0"/>
              <a:t>Recognise important aspects of style such as naming, alignment, locality, and comments</a:t>
            </a:r>
          </a:p>
          <a:p>
            <a:r>
              <a:rPr lang="en-GB" dirty="0" smtClean="0"/>
              <a:t>Recall important Python conventions </a:t>
            </a:r>
          </a:p>
          <a:p>
            <a:r>
              <a:rPr lang="en-GB" dirty="0" smtClean="0"/>
              <a:t>Apply conventions in your Python code consistently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Locality</a:t>
            </a:r>
            <a:endParaRPr lang="en-GB" dirty="0"/>
          </a:p>
        </p:txBody>
      </p:sp>
      <p:sp>
        <p:nvSpPr>
          <p:cNvPr id="3" name="Content Placeholder 2"/>
          <p:cNvSpPr>
            <a:spLocks noGrp="1"/>
          </p:cNvSpPr>
          <p:nvPr>
            <p:ph idx="1"/>
          </p:nvPr>
        </p:nvSpPr>
        <p:spPr/>
        <p:txBody>
          <a:bodyPr>
            <a:normAutofit/>
          </a:bodyPr>
          <a:lstStyle/>
          <a:p>
            <a:r>
              <a:rPr lang="en-GB" dirty="0" smtClean="0"/>
              <a:t>Locality involves mostly adding extra vertical whitespace (blank lines). </a:t>
            </a:r>
          </a:p>
          <a:p>
            <a:r>
              <a:rPr lang="en-GB" dirty="0" smtClean="0"/>
              <a:t>By grouping statements together and then placing blank lines between groups, we create the programming equivalent of paragraphs.</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Locality</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Locality is the most subjective aspect o programming style</a:t>
            </a:r>
          </a:p>
          <a:p>
            <a:r>
              <a:rPr lang="en-GB" dirty="0" smtClean="0"/>
              <a:t>Typically, each code group should contain a half-dozen statements. The magic number 7+/-2 is also used for psychological reasons: it represents the number of items typically usable in the brain's short-term memory.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Locality</a:t>
            </a:r>
            <a:endParaRPr lang="en-GB" dirty="0"/>
          </a:p>
        </p:txBody>
      </p:sp>
      <p:sp>
        <p:nvSpPr>
          <p:cNvPr id="3" name="Content Placeholder 2"/>
          <p:cNvSpPr>
            <a:spLocks noGrp="1"/>
          </p:cNvSpPr>
          <p:nvPr>
            <p:ph idx="1"/>
          </p:nvPr>
        </p:nvSpPr>
        <p:spPr/>
        <p:txBody>
          <a:bodyPr>
            <a:normAutofit lnSpcReduction="10000"/>
          </a:bodyPr>
          <a:lstStyle/>
          <a:p>
            <a:r>
              <a:rPr lang="en-GB" dirty="0" smtClean="0"/>
              <a:t>Whenever a large number of statements appear in a block of code, use blank lines to group them into a smaller number of related sequences. We can write a preface comment (see below) that acts as a topic sentence for the paragraph of code.</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Locality</a:t>
            </a:r>
            <a:endParaRPr lang="en-GB" dirty="0"/>
          </a:p>
        </p:txBody>
      </p:sp>
      <p:pic>
        <p:nvPicPr>
          <p:cNvPr id="52226" name="Picture 2"/>
          <p:cNvPicPr>
            <a:picLocks noGrp="1" noChangeAspect="1" noChangeArrowheads="1"/>
          </p:cNvPicPr>
          <p:nvPr>
            <p:ph idx="1"/>
          </p:nvPr>
        </p:nvPicPr>
        <p:blipFill>
          <a:blip r:embed="rId2"/>
          <a:srcRect/>
          <a:stretch>
            <a:fillRect/>
          </a:stretch>
        </p:blipFill>
        <p:spPr bwMode="auto">
          <a:xfrm>
            <a:off x="1390054" y="1285875"/>
            <a:ext cx="6363891" cy="33940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Alignment</a:t>
            </a:r>
            <a:endParaRPr lang="en-GB" dirty="0"/>
          </a:p>
        </p:txBody>
      </p:sp>
      <p:sp>
        <p:nvSpPr>
          <p:cNvPr id="3" name="Content Placeholder 2"/>
          <p:cNvSpPr>
            <a:spLocks noGrp="1"/>
          </p:cNvSpPr>
          <p:nvPr>
            <p:ph idx="1"/>
          </p:nvPr>
        </p:nvSpPr>
        <p:spPr/>
        <p:txBody>
          <a:bodyPr/>
          <a:lstStyle/>
          <a:p>
            <a:r>
              <a:rPr lang="en-GB" dirty="0" smtClean="0"/>
              <a:t>We use whitespace to present our programs (to humans, not computers) in an easy to read and understand form.</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Alignment</a:t>
            </a:r>
            <a:endParaRPr lang="en-GB" dirty="0"/>
          </a:p>
        </p:txBody>
      </p:sp>
      <p:sp>
        <p:nvSpPr>
          <p:cNvPr id="3" name="Content Placeholder 2"/>
          <p:cNvSpPr>
            <a:spLocks noGrp="1"/>
          </p:cNvSpPr>
          <p:nvPr>
            <p:ph idx="1"/>
          </p:nvPr>
        </p:nvSpPr>
        <p:spPr/>
        <p:txBody>
          <a:bodyPr/>
          <a:lstStyle/>
          <a:p>
            <a:r>
              <a:rPr lang="en-GB" dirty="0" smtClean="0"/>
              <a:t>Alignment involves mostly using horizontal whitespace. The most important use of alignment is showing which statements are controlled by which control structures (i.e., blocks).</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Alignment</a:t>
            </a:r>
            <a:endParaRPr lang="en-GB" dirty="0"/>
          </a:p>
        </p:txBody>
      </p:sp>
      <p:sp>
        <p:nvSpPr>
          <p:cNvPr id="3" name="Content Placeholder 2"/>
          <p:cNvSpPr>
            <a:spLocks noGrp="1"/>
          </p:cNvSpPr>
          <p:nvPr>
            <p:ph idx="1"/>
          </p:nvPr>
        </p:nvSpPr>
        <p:spPr/>
        <p:txBody>
          <a:bodyPr/>
          <a:lstStyle/>
          <a:p>
            <a:r>
              <a:rPr lang="en-GB" dirty="0" smtClean="0"/>
              <a:t>The controlled statements are always indented to appear </a:t>
            </a:r>
            <a:r>
              <a:rPr lang="en-GB" i="1" dirty="0" smtClean="0"/>
              <a:t>inside</a:t>
            </a:r>
            <a:r>
              <a:rPr lang="en-GB" dirty="0" smtClean="0"/>
              <a:t> the statements that control them. </a:t>
            </a:r>
          </a:p>
          <a:p>
            <a:r>
              <a:rPr lang="en-GB" dirty="0" smtClean="0"/>
              <a:t>This relationship is the essence of using control structures, so the indication it is critical to ensure readability.</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Alignment</a:t>
            </a:r>
            <a:endParaRPr lang="en-GB" dirty="0"/>
          </a:p>
        </p:txBody>
      </p:sp>
      <p:pic>
        <p:nvPicPr>
          <p:cNvPr id="53250" name="Picture 2"/>
          <p:cNvPicPr>
            <a:picLocks noGrp="1" noChangeAspect="1" noChangeArrowheads="1"/>
          </p:cNvPicPr>
          <p:nvPr>
            <p:ph idx="1"/>
          </p:nvPr>
        </p:nvPicPr>
        <p:blipFill>
          <a:blip r:embed="rId2"/>
          <a:srcRect/>
          <a:stretch>
            <a:fillRect/>
          </a:stretch>
        </p:blipFill>
        <p:spPr bwMode="auto">
          <a:xfrm>
            <a:off x="1390054" y="1285875"/>
            <a:ext cx="6363891" cy="33940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a:t>
            </a:r>
            <a:endParaRPr lang="en-GB" dirty="0"/>
          </a:p>
        </p:txBody>
      </p:sp>
      <p:sp>
        <p:nvSpPr>
          <p:cNvPr id="3" name="Content Placeholder 2"/>
          <p:cNvSpPr>
            <a:spLocks noGrp="1"/>
          </p:cNvSpPr>
          <p:nvPr>
            <p:ph idx="1"/>
          </p:nvPr>
        </p:nvSpPr>
        <p:spPr/>
        <p:txBody>
          <a:bodyPr>
            <a:normAutofit lnSpcReduction="10000"/>
          </a:bodyPr>
          <a:lstStyle/>
          <a:p>
            <a:r>
              <a:rPr lang="en-GB" dirty="0" smtClean="0"/>
              <a:t>Programmers chose the names of variables, functions, classes, exceptions, and so on.</a:t>
            </a:r>
          </a:p>
          <a:p>
            <a:r>
              <a:rPr lang="en-GB" dirty="0" smtClean="0"/>
              <a:t>It is important that meaningful names are used, so that other programmers can understand what the code represents.</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a:t>
            </a:r>
            <a:endParaRPr lang="en-GB" dirty="0"/>
          </a:p>
        </p:txBody>
      </p:sp>
      <p:sp>
        <p:nvSpPr>
          <p:cNvPr id="3" name="Content Placeholder 2"/>
          <p:cNvSpPr>
            <a:spLocks noGrp="1"/>
          </p:cNvSpPr>
          <p:nvPr>
            <p:ph idx="1"/>
          </p:nvPr>
        </p:nvSpPr>
        <p:spPr/>
        <p:txBody>
          <a:bodyPr/>
          <a:lstStyle/>
          <a:p>
            <a:r>
              <a:rPr lang="en-GB" dirty="0" smtClean="0"/>
              <a:t>A common problem is </a:t>
            </a:r>
            <a:r>
              <a:rPr lang="en-GB" dirty="0" err="1" smtClean="0"/>
              <a:t>chosing</a:t>
            </a:r>
            <a:r>
              <a:rPr lang="en-GB" dirty="0" smtClean="0"/>
              <a:t> names that are too short.</a:t>
            </a:r>
            <a:endParaRPr lang="en-GB" dirty="0"/>
          </a:p>
        </p:txBody>
      </p:sp>
      <p:pic>
        <p:nvPicPr>
          <p:cNvPr id="54274" name="Picture 2"/>
          <p:cNvPicPr>
            <a:picLocks noChangeAspect="1" noChangeArrowheads="1"/>
          </p:cNvPicPr>
          <p:nvPr/>
        </p:nvPicPr>
        <p:blipFill>
          <a:blip r:embed="rId2"/>
          <a:srcRect r="67188" b="79126"/>
          <a:stretch>
            <a:fillRect/>
          </a:stretch>
        </p:blipFill>
        <p:spPr bwMode="auto">
          <a:xfrm>
            <a:off x="357158" y="2928940"/>
            <a:ext cx="4000496" cy="1357304"/>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r="63086" b="78565"/>
          <a:stretch>
            <a:fillRect/>
          </a:stretch>
        </p:blipFill>
        <p:spPr bwMode="auto">
          <a:xfrm>
            <a:off x="4500562" y="2928940"/>
            <a:ext cx="4500594" cy="139381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Coding Style</a:t>
            </a:r>
            <a:endParaRPr lang="en-GB" dirty="0"/>
          </a:p>
        </p:txBody>
      </p:sp>
      <p:sp>
        <p:nvSpPr>
          <p:cNvPr id="5" name="Text Placeholder 4"/>
          <p:cNvSpPr>
            <a:spLocks noGrp="1"/>
          </p:cNvSpPr>
          <p:nvPr>
            <p:ph type="body" idx="1"/>
          </p:nvPr>
        </p:nvSpPr>
        <p:spPr/>
        <p:txBody>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a:t>
            </a:r>
            <a:endParaRPr lang="en-GB" dirty="0"/>
          </a:p>
        </p:txBody>
      </p:sp>
      <p:sp>
        <p:nvSpPr>
          <p:cNvPr id="3" name="Content Placeholder 2"/>
          <p:cNvSpPr>
            <a:spLocks noGrp="1"/>
          </p:cNvSpPr>
          <p:nvPr>
            <p:ph idx="1"/>
          </p:nvPr>
        </p:nvSpPr>
        <p:spPr/>
        <p:txBody>
          <a:bodyPr>
            <a:normAutofit lnSpcReduction="10000"/>
          </a:bodyPr>
          <a:lstStyle/>
          <a:p>
            <a:r>
              <a:rPr lang="en-GB" dirty="0" smtClean="0"/>
              <a:t>Using longer names requires a bit more typing (which costs some time) and takes longer to read (ditto) but it makes it much easier for you to </a:t>
            </a:r>
            <a:r>
              <a:rPr lang="en-GB" b="1" dirty="0" smtClean="0"/>
              <a:t>understand</a:t>
            </a:r>
            <a:r>
              <a:rPr lang="en-GB" dirty="0" smtClean="0"/>
              <a:t> your program as you are enhancing/debugging it (which saves much </a:t>
            </a:r>
            <a:r>
              <a:rPr lang="en-GB" dirty="0" err="1" smtClean="0"/>
              <a:t>much</a:t>
            </a:r>
            <a:r>
              <a:rPr lang="en-GB" dirty="0" smtClean="0"/>
              <a:t> </a:t>
            </a:r>
            <a:r>
              <a:rPr lang="en-GB" dirty="0" err="1" smtClean="0"/>
              <a:t>much</a:t>
            </a:r>
            <a:r>
              <a:rPr lang="en-GB" dirty="0" smtClean="0"/>
              <a:t> more time)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a:t>
            </a:r>
            <a:endParaRPr lang="en-GB" dirty="0"/>
          </a:p>
        </p:txBody>
      </p:sp>
      <p:sp>
        <p:nvSpPr>
          <p:cNvPr id="3" name="Content Placeholder 2"/>
          <p:cNvSpPr>
            <a:spLocks noGrp="1"/>
          </p:cNvSpPr>
          <p:nvPr>
            <p:ph idx="1"/>
          </p:nvPr>
        </p:nvSpPr>
        <p:spPr/>
        <p:txBody>
          <a:bodyPr anchor="ctr"/>
          <a:lstStyle/>
          <a:p>
            <a:pPr algn="ctr">
              <a:buNone/>
            </a:pPr>
            <a:r>
              <a:rPr lang="en-GB" dirty="0" err="1" smtClean="0"/>
              <a:t>camelCase</a:t>
            </a:r>
            <a:endParaRPr lang="en-GB" dirty="0" smtClean="0"/>
          </a:p>
          <a:p>
            <a:pPr algn="ctr">
              <a:buNone/>
            </a:pPr>
            <a:endParaRPr lang="en-GB" dirty="0" smtClean="0"/>
          </a:p>
          <a:p>
            <a:pPr algn="ctr">
              <a:buNone/>
            </a:pPr>
            <a:r>
              <a:rPr lang="en-GB" dirty="0" err="1" smtClean="0"/>
              <a:t>snake_case</a:t>
            </a:r>
            <a:endParaRPr lang="en-GB" dirty="0" smtClean="0"/>
          </a:p>
          <a:p>
            <a:pPr algn="ctr">
              <a:buNone/>
            </a:pPr>
            <a:endParaRPr lang="en-GB" dirty="0" smtClean="0"/>
          </a:p>
          <a:p>
            <a:pPr algn="ctr">
              <a:buNone/>
            </a:pPr>
            <a:r>
              <a:rPr lang="en-GB" dirty="0" smtClean="0"/>
              <a:t>CAPITALS</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a:t>
            </a:r>
            <a:endParaRPr lang="en-GB" dirty="0"/>
          </a:p>
        </p:txBody>
      </p:sp>
      <p:sp>
        <p:nvSpPr>
          <p:cNvPr id="3" name="Content Placeholder 2"/>
          <p:cNvSpPr>
            <a:spLocks noGrp="1"/>
          </p:cNvSpPr>
          <p:nvPr>
            <p:ph idx="1"/>
          </p:nvPr>
        </p:nvSpPr>
        <p:spPr/>
        <p:txBody>
          <a:bodyPr>
            <a:normAutofit fontScale="92500" lnSpcReduction="20000"/>
          </a:bodyPr>
          <a:lstStyle/>
          <a:p>
            <a:pPr>
              <a:spcBef>
                <a:spcPts val="1800"/>
              </a:spcBef>
              <a:spcAft>
                <a:spcPts val="1200"/>
              </a:spcAft>
            </a:pPr>
            <a:r>
              <a:rPr lang="en-GB" sz="4400" dirty="0" err="1" smtClean="0"/>
              <a:t>thisIsAVariable</a:t>
            </a:r>
            <a:endParaRPr lang="en-GB" sz="4400" dirty="0" smtClean="0"/>
          </a:p>
          <a:p>
            <a:pPr>
              <a:spcBef>
                <a:spcPts val="1800"/>
              </a:spcBef>
              <a:spcAft>
                <a:spcPts val="1200"/>
              </a:spcAft>
            </a:pPr>
            <a:r>
              <a:rPr lang="en-GB" sz="4400" dirty="0" err="1" smtClean="0">
                <a:sym typeface="Wingdings" pitchFamily="2" charset="2"/>
              </a:rPr>
              <a:t>thisIsAFunction</a:t>
            </a:r>
            <a:r>
              <a:rPr lang="en-GB" sz="4400" dirty="0" smtClean="0">
                <a:sym typeface="Wingdings" pitchFamily="2" charset="2"/>
              </a:rPr>
              <a:t>()</a:t>
            </a:r>
          </a:p>
          <a:p>
            <a:pPr>
              <a:spcBef>
                <a:spcPts val="1800"/>
              </a:spcBef>
              <a:spcAft>
                <a:spcPts val="1200"/>
              </a:spcAft>
            </a:pPr>
            <a:r>
              <a:rPr lang="en-GB" sz="4400" dirty="0" smtClean="0">
                <a:sym typeface="Wingdings" pitchFamily="2" charset="2"/>
              </a:rPr>
              <a:t>THIS_IS_A_CONSTANT</a:t>
            </a:r>
          </a:p>
          <a:p>
            <a:pPr>
              <a:spcBef>
                <a:spcPts val="1800"/>
              </a:spcBef>
              <a:spcAft>
                <a:spcPts val="1200"/>
              </a:spcAft>
            </a:pPr>
            <a:r>
              <a:rPr lang="en-GB" sz="4400" dirty="0" err="1" smtClean="0">
                <a:sym typeface="Wingdings" pitchFamily="2" charset="2"/>
              </a:rPr>
              <a:t>ThisIsAClass</a:t>
            </a:r>
            <a:endParaRPr lang="en-GB" sz="4400" dirty="0" smtClean="0">
              <a:sym typeface="Wingdings" pitchFamily="2" charset="2"/>
            </a:endParaRPr>
          </a:p>
          <a:p>
            <a:endParaRPr lang="en-GB" sz="4400" dirty="0" smtClean="0">
              <a:sym typeface="Wingdings" pitchFamily="2" charset="2"/>
            </a:endParaRPr>
          </a:p>
          <a:p>
            <a:endParaRPr lang="en-GB" sz="4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Python Conventions</a:t>
            </a:r>
            <a:endParaRPr lang="en-GB" dirty="0"/>
          </a:p>
        </p:txBody>
      </p:sp>
      <p:sp>
        <p:nvSpPr>
          <p:cNvPr id="3" name="Content Placeholder 2"/>
          <p:cNvSpPr>
            <a:spLocks noGrp="1"/>
          </p:cNvSpPr>
          <p:nvPr>
            <p:ph idx="1"/>
          </p:nvPr>
        </p:nvSpPr>
        <p:spPr/>
        <p:txBody>
          <a:bodyPr anchor="ctr"/>
          <a:lstStyle/>
          <a:p>
            <a:pPr algn="ctr">
              <a:buNone/>
            </a:pPr>
            <a:r>
              <a:rPr lang="en-GB" sz="2400" dirty="0" smtClean="0">
                <a:hlinkClick r:id="rId2"/>
              </a:rPr>
              <a:t>https://www.python.org/dev/peps/pep-0008</a:t>
            </a:r>
            <a:r>
              <a:rPr lang="en-GB" sz="2400" dirty="0" smtClean="0">
                <a:hlinkClick r:id="rId2"/>
              </a:rPr>
              <a:t>/</a:t>
            </a:r>
            <a:endParaRPr lang="en-GB" sz="2400" dirty="0" smtClean="0"/>
          </a:p>
          <a:p>
            <a:pPr algn="ctr">
              <a:buNone/>
            </a:pPr>
            <a:endParaRPr lang="en-GB" sz="2400" dirty="0" smtClean="0"/>
          </a:p>
          <a:p>
            <a:pPr algn="ctr">
              <a:buNone/>
            </a:pPr>
            <a:r>
              <a:rPr lang="en-GB" sz="2400" dirty="0" smtClean="0">
                <a:hlinkClick r:id="rId3"/>
              </a:rPr>
              <a:t>http://</a:t>
            </a:r>
            <a:r>
              <a:rPr lang="en-GB" sz="2400" dirty="0" smtClean="0">
                <a:hlinkClick r:id="rId3"/>
              </a:rPr>
              <a:t>ocw.mit.edu/courses/electrical-engineering-and-computer-science/6-189-a-gentle-introduction-to-programming-using-python-january-iap-2011/lectures/MIT6_189IAP11_comment.pdf</a:t>
            </a:r>
            <a:endParaRPr lang="en-GB"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Drawing with turtles</a:t>
            </a:r>
            <a:endParaRPr lang="en-GB" dirty="0"/>
          </a:p>
        </p:txBody>
      </p:sp>
      <p:sp>
        <p:nvSpPr>
          <p:cNvPr id="5" name="Text Placeholder 4"/>
          <p:cNvSpPr>
            <a:spLocks noGrp="1"/>
          </p:cNvSpPr>
          <p:nvPr>
            <p:ph type="body" idx="1"/>
          </p:nvPr>
        </p:nvSpPr>
        <p:spPr/>
        <p:txBody>
          <a:bodyP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Setting Up Turtles in JES</a:t>
            </a:r>
            <a:endParaRPr lang="en-GB" dirty="0"/>
          </a:p>
        </p:txBody>
      </p:sp>
      <p:sp>
        <p:nvSpPr>
          <p:cNvPr id="5" name="Content Placeholder 4"/>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srcRect r="67188" b="49463"/>
          <a:stretch>
            <a:fillRect/>
          </a:stretch>
        </p:blipFill>
        <p:spPr bwMode="auto">
          <a:xfrm>
            <a:off x="2571736" y="1428742"/>
            <a:ext cx="4000496" cy="32861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Turtles in JES</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2445529" y="1285875"/>
            <a:ext cx="4252942" cy="33940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Turtles in JES</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1390054" y="1285875"/>
            <a:ext cx="6363891" cy="33940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p:txBody>
          <a:bodyPr/>
          <a:lstStyle/>
          <a:p>
            <a:r>
              <a:rPr lang="en-GB" dirty="0" smtClean="0"/>
              <a:t>Loops within loops:</a:t>
            </a:r>
            <a:endParaRPr lang="en-GB" dirty="0"/>
          </a:p>
        </p:txBody>
      </p:sp>
      <p:pic>
        <p:nvPicPr>
          <p:cNvPr id="5122" name="Picture 2"/>
          <p:cNvPicPr>
            <a:picLocks noChangeAspect="1" noChangeArrowheads="1"/>
          </p:cNvPicPr>
          <p:nvPr/>
        </p:nvPicPr>
        <p:blipFill>
          <a:blip r:embed="rId2"/>
          <a:srcRect t="20874" r="61328" b="32983"/>
          <a:stretch>
            <a:fillRect/>
          </a:stretch>
        </p:blipFill>
        <p:spPr bwMode="auto">
          <a:xfrm>
            <a:off x="2214546" y="1928808"/>
            <a:ext cx="4714876" cy="300039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pic>
        <p:nvPicPr>
          <p:cNvPr id="4098" name="Picture 2"/>
          <p:cNvPicPr>
            <a:picLocks noGrp="1" noChangeAspect="1" noChangeArrowheads="1"/>
          </p:cNvPicPr>
          <p:nvPr>
            <p:ph idx="1"/>
          </p:nvPr>
        </p:nvPicPr>
        <p:blipFill>
          <a:blip r:embed="rId2"/>
          <a:srcRect/>
          <a:stretch>
            <a:fillRect/>
          </a:stretch>
        </p:blipFill>
        <p:spPr bwMode="auto">
          <a:xfrm>
            <a:off x="2445529" y="1285875"/>
            <a:ext cx="4252942" cy="33940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Style</a:t>
            </a:r>
            <a:endParaRPr lang="en-GB" dirty="0"/>
          </a:p>
        </p:txBody>
      </p:sp>
      <p:sp>
        <p:nvSpPr>
          <p:cNvPr id="3" name="Content Placeholder 2"/>
          <p:cNvSpPr>
            <a:spLocks noGrp="1"/>
          </p:cNvSpPr>
          <p:nvPr>
            <p:ph idx="1"/>
          </p:nvPr>
        </p:nvSpPr>
        <p:spPr/>
        <p:txBody>
          <a:bodyPr>
            <a:normAutofit lnSpcReduction="10000"/>
          </a:bodyPr>
          <a:lstStyle/>
          <a:p>
            <a:r>
              <a:rPr lang="en-GB" dirty="0" smtClean="0"/>
              <a:t>Programmers spend an enormous amount of time reading and studying code when they are writing, testing, and debugging their programs.</a:t>
            </a:r>
          </a:p>
          <a:p>
            <a:r>
              <a:rPr lang="en-GB" dirty="0" smtClean="0"/>
              <a:t>Using good programming style allows this process to proceed much more easily.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Turtle Activity</a:t>
            </a:r>
            <a:endParaRPr lang="en-GB" dirty="0"/>
          </a:p>
        </p:txBody>
      </p:sp>
      <p:sp>
        <p:nvSpPr>
          <p:cNvPr id="3" name="Content Placeholder 2"/>
          <p:cNvSpPr>
            <a:spLocks noGrp="1"/>
          </p:cNvSpPr>
          <p:nvPr>
            <p:ph idx="1"/>
          </p:nvPr>
        </p:nvSpPr>
        <p:spPr/>
        <p:txBody>
          <a:bodyPr/>
          <a:lstStyle/>
          <a:p>
            <a:r>
              <a:rPr lang="en-GB" dirty="0" smtClean="0"/>
              <a:t>You can use </a:t>
            </a:r>
            <a:r>
              <a:rPr lang="en-GB" dirty="0" err="1" smtClean="0"/>
              <a:t>makeTurtle</a:t>
            </a:r>
            <a:r>
              <a:rPr lang="en-GB" dirty="0" smtClean="0"/>
              <a:t>() to create multiple turtles within the world.</a:t>
            </a:r>
            <a:endParaRPr lang="en-GB" dirty="0"/>
          </a:p>
        </p:txBody>
      </p:sp>
      <p:pic>
        <p:nvPicPr>
          <p:cNvPr id="6146" name="Picture 2"/>
          <p:cNvPicPr>
            <a:picLocks noChangeAspect="1" noChangeArrowheads="1"/>
          </p:cNvPicPr>
          <p:nvPr/>
        </p:nvPicPr>
        <p:blipFill>
          <a:blip r:embed="rId2"/>
          <a:srcRect l="14063" t="57129" r="12109" b="20898"/>
          <a:stretch>
            <a:fillRect/>
          </a:stretch>
        </p:blipFill>
        <p:spPr bwMode="auto">
          <a:xfrm>
            <a:off x="928662" y="2521868"/>
            <a:ext cx="7358114" cy="233588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Turtle Activity</a:t>
            </a:r>
            <a:endParaRPr lang="en-GB" dirty="0"/>
          </a:p>
        </p:txBody>
      </p:sp>
      <p:sp>
        <p:nvSpPr>
          <p:cNvPr id="3" name="Content Placeholder 2"/>
          <p:cNvSpPr>
            <a:spLocks noGrp="1"/>
          </p:cNvSpPr>
          <p:nvPr>
            <p:ph idx="1"/>
          </p:nvPr>
        </p:nvSpPr>
        <p:spPr/>
        <p:txBody>
          <a:bodyPr>
            <a:normAutofit lnSpcReduction="10000"/>
          </a:bodyPr>
          <a:lstStyle/>
          <a:p>
            <a:r>
              <a:rPr lang="en-GB" dirty="0" smtClean="0"/>
              <a:t>Write Python code to create at least three spiral patterns</a:t>
            </a:r>
          </a:p>
          <a:p>
            <a:pPr lvl="1"/>
            <a:r>
              <a:rPr lang="en-GB" dirty="0" smtClean="0"/>
              <a:t>Use a range of while loops, for loops, if statements, </a:t>
            </a:r>
            <a:r>
              <a:rPr lang="en-GB" b="1" dirty="0" smtClean="0"/>
              <a:t>and nesting</a:t>
            </a:r>
          </a:p>
          <a:p>
            <a:pPr lvl="1"/>
            <a:r>
              <a:rPr lang="en-GB" dirty="0" smtClean="0"/>
              <a:t>Make them as interesting as possible</a:t>
            </a:r>
          </a:p>
          <a:p>
            <a:r>
              <a:rPr lang="en-GB" dirty="0" smtClean="0"/>
              <a:t>Comment your code appropriately</a:t>
            </a:r>
          </a:p>
          <a:p>
            <a:r>
              <a:rPr lang="en-GB" dirty="0" smtClean="0"/>
              <a:t>Post your solutions (and spirals) to Slack</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Style</a:t>
            </a:r>
            <a:endParaRPr lang="en-GB" dirty="0"/>
          </a:p>
        </p:txBody>
      </p:sp>
      <p:sp>
        <p:nvSpPr>
          <p:cNvPr id="3" name="Content Placeholder 2"/>
          <p:cNvSpPr>
            <a:spLocks noGrp="1"/>
          </p:cNvSpPr>
          <p:nvPr>
            <p:ph idx="1"/>
          </p:nvPr>
        </p:nvSpPr>
        <p:spPr/>
        <p:txBody>
          <a:bodyPr>
            <a:normAutofit lnSpcReduction="10000"/>
          </a:bodyPr>
          <a:lstStyle/>
          <a:p>
            <a:r>
              <a:rPr lang="en-GB" dirty="0" smtClean="0"/>
              <a:t>When writing a program using iterative-enhancement approach (i.e., going through it again and again to improve it), it is an excellent idea to beautify your code at the end of each stage, before proceeding to the next stage (or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Style</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Ultimately, this strategy will save you time compared to the strategy often used by students: ignore style until the program is completely written. </a:t>
            </a:r>
          </a:p>
          <a:p>
            <a:r>
              <a:rPr lang="en-GB" dirty="0" smtClean="0"/>
              <a:t>Such a strategy poor!</a:t>
            </a:r>
          </a:p>
          <a:p>
            <a:r>
              <a:rPr lang="en-GB" dirty="0" smtClean="0"/>
              <a:t>It is harder to "finish" a poorly-styled program, because it is harder to read and understand it; and misunderstanding introduces bugs and makes them more difficult to detect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Style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Software engineers read code more often than they write code, trying to understand how it works and to make adaptations.</a:t>
            </a:r>
          </a:p>
          <a:p>
            <a:r>
              <a:rPr lang="en-GB" dirty="0" smtClean="0"/>
              <a:t>It is important to practice being disciplined and applying conventions readily to overcome temptations to write bad code to fix later.</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Style</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In the real world, companies have their own style guidelines, which all their programmers must follow.</a:t>
            </a:r>
          </a:p>
          <a:p>
            <a:pPr>
              <a:buNone/>
            </a:pPr>
            <a:endParaRPr lang="en-GB" dirty="0" smtClean="0"/>
          </a:p>
          <a:p>
            <a:pPr>
              <a:buNone/>
            </a:pPr>
            <a:r>
              <a:rPr lang="en-GB" dirty="0" smtClean="0"/>
              <a:t>	In this way, code written by different programmers is consistent (and therefore more easily readable by other programmers). So, it is not unreasonable for me to ask you to write in a certain style, as consistently as you can.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CLAN Considerations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Four key considerations when discussing code conventions are:</a:t>
            </a:r>
          </a:p>
          <a:p>
            <a:r>
              <a:rPr lang="en-GB" dirty="0" smtClean="0"/>
              <a:t>Comments</a:t>
            </a:r>
          </a:p>
          <a:p>
            <a:r>
              <a:rPr lang="en-GB" dirty="0" smtClean="0"/>
              <a:t>Locality</a:t>
            </a:r>
          </a:p>
          <a:p>
            <a:r>
              <a:rPr lang="en-GB" dirty="0" smtClean="0"/>
              <a:t>Alignment</a:t>
            </a:r>
          </a:p>
          <a:p>
            <a:r>
              <a:rPr lang="en-GB" dirty="0" smtClean="0"/>
              <a:t>Names</a:t>
            </a:r>
            <a:endParaRPr lang="en-GB" dirty="0"/>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TotalTime>
  <Words>929</Words>
  <Application>Microsoft Office PowerPoint</Application>
  <PresentationFormat>On-screen Show (16:9)</PresentationFormat>
  <Paragraphs>107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Comments and Conventions</vt:lpstr>
      <vt:lpstr>Learning Objectives</vt:lpstr>
      <vt:lpstr>Coding Style</vt:lpstr>
      <vt:lpstr>Coding Style</vt:lpstr>
      <vt:lpstr>Coding Style</vt:lpstr>
      <vt:lpstr>Coding Style</vt:lpstr>
      <vt:lpstr>Coding Style</vt:lpstr>
      <vt:lpstr>Coding Style</vt:lpstr>
      <vt:lpstr>CLAN Considerations</vt:lpstr>
      <vt:lpstr>Comments</vt:lpstr>
      <vt:lpstr>Comments</vt:lpstr>
      <vt:lpstr>Comments</vt:lpstr>
      <vt:lpstr>Comments</vt:lpstr>
      <vt:lpstr>Comments</vt:lpstr>
      <vt:lpstr>Comments</vt:lpstr>
      <vt:lpstr>Comments</vt:lpstr>
      <vt:lpstr>Comments</vt:lpstr>
      <vt:lpstr>Comments</vt:lpstr>
      <vt:lpstr>Comments</vt:lpstr>
      <vt:lpstr>Locality</vt:lpstr>
      <vt:lpstr>Locality</vt:lpstr>
      <vt:lpstr>Locality</vt:lpstr>
      <vt:lpstr>Locality</vt:lpstr>
      <vt:lpstr>Alignment</vt:lpstr>
      <vt:lpstr>Alignment</vt:lpstr>
      <vt:lpstr>Alignment</vt:lpstr>
      <vt:lpstr>Alignment</vt:lpstr>
      <vt:lpstr>Names</vt:lpstr>
      <vt:lpstr>Names</vt:lpstr>
      <vt:lpstr>Names</vt:lpstr>
      <vt:lpstr>Names</vt:lpstr>
      <vt:lpstr>Names</vt:lpstr>
      <vt:lpstr>Further Python Conventions</vt:lpstr>
      <vt:lpstr>Drawing with turtles</vt:lpstr>
      <vt:lpstr>Setting Up Turtles in JES</vt:lpstr>
      <vt:lpstr>Setting Up Turtles in JES</vt:lpstr>
      <vt:lpstr>Setting Up Turtles in JES</vt:lpstr>
      <vt:lpstr>Nested Loops</vt:lpstr>
      <vt:lpstr>Nested Loops</vt:lpstr>
      <vt:lpstr>Turtle Activity</vt:lpstr>
      <vt:lpstr>Turtle 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Krzywinska</dc:creator>
  <cp:lastModifiedBy>Adrir Darklance</cp:lastModifiedBy>
  <cp:revision>144</cp:revision>
  <dcterms:created xsi:type="dcterms:W3CDTF">2013-10-11T07:28:59Z</dcterms:created>
  <dcterms:modified xsi:type="dcterms:W3CDTF">2015-10-14T06:47:49Z</dcterms:modified>
</cp:coreProperties>
</file>