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embeddings/oleObject6.bin" ContentType="application/vnd.openxmlformats-officedocument.oleObject"/>
  <Override PartName="/ppt/embeddings/oleObject4.bin" ContentType="application/vnd.openxmlformats-officedocument.oleObject"/>
  <Override PartName="/ppt/embeddings/oleObject2.bin" ContentType="application/vnd.openxmlformats-officedocument.oleObjec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ms-office.activeX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embeddings/oleObject5.bin" ContentType="application/vnd.openxmlformats-officedocument.oleObject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embeddings/oleObject3.bin" ContentType="application/vnd.openxmlformats-officedocument.oleObject"/>
  <Override PartName="/ppt/embeddings/oleObject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3" r:id="rId3"/>
    <p:sldId id="296" r:id="rId4"/>
    <p:sldId id="297" r:id="rId5"/>
    <p:sldId id="298" r:id="rId6"/>
    <p:sldId id="299" r:id="rId7"/>
    <p:sldId id="295" r:id="rId8"/>
    <p:sldId id="264" r:id="rId9"/>
    <p:sldId id="260" r:id="rId10"/>
    <p:sldId id="265" r:id="rId11"/>
    <p:sldId id="258" r:id="rId12"/>
    <p:sldId id="270" r:id="rId13"/>
    <p:sldId id="259" r:id="rId14"/>
    <p:sldId id="289" r:id="rId15"/>
    <p:sldId id="271" r:id="rId16"/>
    <p:sldId id="272" r:id="rId17"/>
    <p:sldId id="273" r:id="rId18"/>
    <p:sldId id="262" r:id="rId19"/>
    <p:sldId id="277" r:id="rId20"/>
    <p:sldId id="280" r:id="rId21"/>
    <p:sldId id="279" r:id="rId22"/>
    <p:sldId id="274" r:id="rId23"/>
    <p:sldId id="281" r:id="rId24"/>
    <p:sldId id="292" r:id="rId25"/>
    <p:sldId id="288" r:id="rId26"/>
    <p:sldId id="294" r:id="rId27"/>
    <p:sldId id="282" r:id="rId28"/>
    <p:sldId id="283" r:id="rId29"/>
    <p:sldId id="290" r:id="rId30"/>
    <p:sldId id="284" r:id="rId31"/>
    <p:sldId id="285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276" r:id="rId46"/>
    <p:sldId id="314" r:id="rId47"/>
    <p:sldId id="313" r:id="rId48"/>
    <p:sldId id="257" r:id="rId49"/>
    <p:sldId id="268" r:id="rId50"/>
    <p:sldId id="269" r:id="rId51"/>
    <p:sldId id="291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6561" autoAdjust="0"/>
  </p:normalViewPr>
  <p:slideViewPr>
    <p:cSldViewPr>
      <p:cViewPr>
        <p:scale>
          <a:sx n="33" d="100"/>
          <a:sy n="33" d="100"/>
        </p:scale>
        <p:origin x="-50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EF-03CA-4D41-A63D-D8965DB59E21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B484-B144-4456-B7B5-25AE81DA8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Cues the Reward</a:t>
            </a:r>
          </a:p>
          <a:p>
            <a:r>
              <a:rPr lang="en-GB" dirty="0" smtClean="0"/>
              <a:t>Ambience</a:t>
            </a:r>
          </a:p>
          <a:p>
            <a:r>
              <a:rPr lang="en-GB" dirty="0" smtClean="0"/>
              <a:t>Feedback to the Player – Footsteps</a:t>
            </a:r>
          </a:p>
          <a:p>
            <a:r>
              <a:rPr lang="en-GB" dirty="0" smtClean="0"/>
              <a:t>Footsteps change in tone?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AB484-B144-4456-B7B5-25AE81DA8D9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Linked to </a:t>
            </a:r>
            <a:r>
              <a:rPr lang="en-GB" dirty="0" err="1" smtClean="0"/>
              <a:t>gameplay</a:t>
            </a:r>
            <a:r>
              <a:rPr lang="en-GB" dirty="0" smtClean="0"/>
              <a:t> and/or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AB484-B144-4456-B7B5-25AE81DA8D9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oduction_to_digital_sound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5842"/>
            <a:ext cx="91575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45720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5791232"/>
            <a:ext cx="6400800" cy="9239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gency FB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fld id="{931A57B0-1BC4-45C8-A3DD-3FDFEF668C50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introduction_to_digital_sound.jpeg"/>
          <p:cNvPicPr>
            <a:picLocks noChangeAspect="1"/>
          </p:cNvPicPr>
          <p:nvPr userDrawn="1"/>
        </p:nvPicPr>
        <p:blipFill>
          <a:blip r:embed="rId13" cstate="print"/>
          <a:srcRect l="15994" r="18659"/>
          <a:stretch>
            <a:fillRect/>
          </a:stretch>
        </p:blipFill>
        <p:spPr>
          <a:xfrm rot="3193407">
            <a:off x="6427769" y="-748623"/>
            <a:ext cx="4203581" cy="26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gency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gency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gency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rir\Dropbox\Book\cue_reward\dark_echo_2.mp4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rir\Dropbox\Book\cue_reward\cue_reward.mp4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Introduction to Digital Sound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91232"/>
            <a:ext cx="9144000" cy="923916"/>
          </a:xfrm>
        </p:spPr>
        <p:txBody>
          <a:bodyPr>
            <a:normAutofit/>
          </a:bodyPr>
          <a:lstStyle/>
          <a:p>
            <a:r>
              <a:rPr lang="en-GB" dirty="0" smtClean="0"/>
              <a:t>Creative Computing</a:t>
            </a:r>
            <a:r>
              <a:rPr lang="en-GB" dirty="0" smtClean="0"/>
              <a:t>: Tinkering – Lecture </a:t>
            </a:r>
            <a:r>
              <a:rPr lang="en-GB" dirty="0" smtClean="0"/>
              <a:t>8 </a:t>
            </a:r>
            <a:r>
              <a:rPr lang="en-GB" dirty="0" smtClean="0"/>
              <a:t>– Michael Scott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rk_echo_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 What is a Wave?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sz="4000" b="1" dirty="0" smtClean="0"/>
              <a:t>Quick Definition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dirty="0" smtClean="0"/>
              <a:t>A wave of compression and rarefaction in an elastic medium, such as air, which can be detected by an animal’s sense of hearing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</a:t>
            </a:r>
            <a:endParaRPr lang="en-GB" dirty="0"/>
          </a:p>
        </p:txBody>
      </p:sp>
      <p:pic>
        <p:nvPicPr>
          <p:cNvPr id="4" name="Content Placeholder 3" descr="compression_and_rarefac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785926"/>
            <a:ext cx="5848019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</a:t>
            </a:r>
            <a:endParaRPr lang="en-GB" dirty="0"/>
          </a:p>
        </p:txBody>
      </p:sp>
      <p:pic>
        <p:nvPicPr>
          <p:cNvPr id="4" name="Content Placeholder 3" descr="compression_and_rarefac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785926"/>
            <a:ext cx="5848020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</a:t>
            </a:r>
            <a:endParaRPr lang="en-GB" dirty="0"/>
          </a:p>
        </p:txBody>
      </p:sp>
      <p:pic>
        <p:nvPicPr>
          <p:cNvPr id="4" name="Content Placeholder 3" descr="compression_and_rarefac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2457276"/>
            <a:ext cx="5848020" cy="3086455"/>
          </a:xfrm>
        </p:spPr>
      </p:pic>
      <p:sp>
        <p:nvSpPr>
          <p:cNvPr id="5" name="Rectangle 4"/>
          <p:cNvSpPr/>
          <p:nvPr/>
        </p:nvSpPr>
        <p:spPr>
          <a:xfrm>
            <a:off x="857224" y="5286388"/>
            <a:ext cx="7000924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</a:t>
            </a:r>
            <a:endParaRPr lang="en-GB" dirty="0"/>
          </a:p>
        </p:txBody>
      </p:sp>
      <p:pic>
        <p:nvPicPr>
          <p:cNvPr id="4" name="Content Placeholder 3" descr="compression_and_rarefac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2457276"/>
            <a:ext cx="5848020" cy="3086455"/>
          </a:xfrm>
        </p:spPr>
      </p:pic>
      <p:sp>
        <p:nvSpPr>
          <p:cNvPr id="5" name="Rectangle 4"/>
          <p:cNvSpPr/>
          <p:nvPr/>
        </p:nvSpPr>
        <p:spPr>
          <a:xfrm>
            <a:off x="857224" y="5286388"/>
            <a:ext cx="7000924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Wave?</a:t>
            </a:r>
            <a:endParaRPr lang="en-GB" dirty="0"/>
          </a:p>
        </p:txBody>
      </p:sp>
      <p:pic>
        <p:nvPicPr>
          <p:cNvPr id="4" name="Content Placeholder 3" descr="compression_and_rarefac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2000" y="1785926"/>
            <a:ext cx="5207454" cy="2748378"/>
          </a:xfrm>
        </p:spPr>
      </p:pic>
      <p:sp>
        <p:nvSpPr>
          <p:cNvPr id="5" name="Rectangle 4"/>
          <p:cNvSpPr/>
          <p:nvPr/>
        </p:nvSpPr>
        <p:spPr>
          <a:xfrm>
            <a:off x="857224" y="5286388"/>
            <a:ext cx="7000924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h3_wav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643042" y="4357694"/>
            <a:ext cx="5382220" cy="16146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472" y="4214818"/>
            <a:ext cx="700092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00100" y="5786454"/>
            <a:ext cx="7000924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42910" y="1857364"/>
            <a:ext cx="700092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Wave?</a:t>
            </a:r>
            <a:endParaRPr lang="en-GB" dirty="0"/>
          </a:p>
        </p:txBody>
      </p:sp>
      <p:pic>
        <p:nvPicPr>
          <p:cNvPr id="4" name="Content Placeholder 3" descr="wave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9226" y="2143116"/>
            <a:ext cx="8349459" cy="3500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Wave?</a:t>
            </a:r>
            <a:endParaRPr lang="en-GB" dirty="0"/>
          </a:p>
        </p:txBody>
      </p:sp>
    </p:spTree>
    <p:controls>
      <p:control spid="1027" name="ShockwaveFlash1" r:id="rId2" imgW="7992591" imgH="5040762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15362" name="Picture 2" descr="http://archive.globalgamejam.org/sites/default/files/uploads/2011/3365/main_800x600.jpg?129639919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Sound?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Many animals are able to sense sound in two key ways: </a:t>
            </a:r>
            <a:r>
              <a:rPr lang="en-GB" b="1" dirty="0" smtClean="0"/>
              <a:t>volume</a:t>
            </a:r>
            <a:r>
              <a:rPr lang="en-GB" dirty="0" smtClean="0"/>
              <a:t> and </a:t>
            </a:r>
            <a:r>
              <a:rPr lang="en-GB" b="1" dirty="0" smtClean="0"/>
              <a:t>pitch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/>
              <a:t>Volume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intensity of the change in pressure, as signified by the amplitude of a wave</a:t>
            </a:r>
          </a:p>
          <a:p>
            <a:r>
              <a:rPr lang="en-GB" b="1" dirty="0" smtClean="0"/>
              <a:t>Pitch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frequency of the change, as signified by the length of the wave and its velocity (i.e., “the speed of sound”)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Wave?</a:t>
            </a:r>
            <a:endParaRPr lang="en-GB" dirty="0"/>
          </a:p>
        </p:txBody>
      </p:sp>
    </p:spTree>
    <p:controls>
      <p:control spid="3074" name="ShockwaveFlash1" r:id="rId2" imgW="7921714" imgH="49688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SOUND BE REPRESENTED DIGITALLY?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Can Sound Be Represented Digitally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 smtClean="0"/>
              <a:t>One method is to represent the wave itself and one approach to do this is </a:t>
            </a:r>
            <a:r>
              <a:rPr lang="en-GB" b="1" dirty="0" smtClean="0"/>
              <a:t>L</a:t>
            </a:r>
            <a:r>
              <a:rPr lang="en-GB" dirty="0" smtClean="0"/>
              <a:t>inear </a:t>
            </a:r>
            <a:r>
              <a:rPr lang="en-GB" b="1" dirty="0" smtClean="0"/>
              <a:t>P</a:t>
            </a:r>
            <a:r>
              <a:rPr lang="en-GB" dirty="0" smtClean="0"/>
              <a:t>ulse </a:t>
            </a:r>
            <a:r>
              <a:rPr lang="en-GB" b="1" dirty="0" smtClean="0"/>
              <a:t>C</a:t>
            </a:r>
            <a:r>
              <a:rPr lang="en-GB" dirty="0" smtClean="0"/>
              <a:t>ode </a:t>
            </a:r>
            <a:r>
              <a:rPr lang="en-GB" b="1" dirty="0" smtClean="0"/>
              <a:t>M</a:t>
            </a:r>
            <a:r>
              <a:rPr lang="en-GB" dirty="0" smtClean="0"/>
              <a:t>odulation (LPCM). </a:t>
            </a:r>
          </a:p>
          <a:p>
            <a:pPr lvl="1"/>
            <a:r>
              <a:rPr lang="en-GB" dirty="0" smtClean="0"/>
              <a:t>An array of integers is created</a:t>
            </a:r>
          </a:p>
          <a:p>
            <a:pPr lvl="1"/>
            <a:r>
              <a:rPr lang="en-GB" dirty="0" smtClean="0"/>
              <a:t>The value of these integers represents the amplitude of the wave</a:t>
            </a:r>
          </a:p>
          <a:p>
            <a:pPr lvl="2"/>
            <a:r>
              <a:rPr lang="en-GB" dirty="0" smtClean="0"/>
              <a:t>With linear coding, the way how bytes correspond to real-world measures - called </a:t>
            </a:r>
            <a:r>
              <a:rPr lang="en-GB" i="1" dirty="0" smtClean="0"/>
              <a:t>quantisation </a:t>
            </a:r>
            <a:r>
              <a:rPr lang="en-GB" dirty="0" smtClean="0"/>
              <a:t>- is uniform across the range</a:t>
            </a:r>
          </a:p>
          <a:p>
            <a:pPr lvl="1"/>
            <a:r>
              <a:rPr lang="en-GB" dirty="0" smtClean="0"/>
              <a:t>The positions in the array represent time, and so each element contains a sample of the wave amplitude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ph idx="1"/>
          </p:nvPr>
        </p:nvGraphicFramePr>
        <p:xfrm>
          <a:off x="1955800" y="3209131"/>
          <a:ext cx="5232400" cy="1308100"/>
        </p:xfrm>
        <a:graphic>
          <a:graphicData uri="http://schemas.openxmlformats.org/presentationml/2006/ole">
            <p:oleObj spid="_x0000_s36866" name="Image" r:id="rId3" imgW="5231746" imgH="130793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Can Sound Be Represented Digitally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b="1" dirty="0" smtClean="0"/>
              <a:t>Sample Rate</a:t>
            </a:r>
            <a:br>
              <a:rPr lang="en-GB" b="1" dirty="0" smtClean="0"/>
            </a:br>
            <a:r>
              <a:rPr lang="en-GB" dirty="0" smtClean="0"/>
              <a:t>How many samples are taken per second (consequently, how much time is represented by each element in the array)?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Bit Depth</a:t>
            </a:r>
            <a:br>
              <a:rPr lang="en-GB" b="1" dirty="0" smtClean="0"/>
            </a:br>
            <a:r>
              <a:rPr lang="en-GB" dirty="0" smtClean="0"/>
              <a:t>How many bits are available to represent the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Can Sound Be Represented Digitally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b="1" dirty="0" smtClean="0"/>
              <a:t>Sample Rate</a:t>
            </a:r>
            <a:br>
              <a:rPr lang="en-GB" b="1" dirty="0" smtClean="0"/>
            </a:br>
            <a:r>
              <a:rPr lang="en-GB" dirty="0" smtClean="0"/>
              <a:t>i.e., range of frequencies which can be recorded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Bit Depth</a:t>
            </a:r>
            <a:br>
              <a:rPr lang="en-GB" b="1" dirty="0" smtClean="0"/>
            </a:br>
            <a:r>
              <a:rPr lang="en-GB" dirty="0" smtClean="0"/>
              <a:t>i.e., the number of amplitude levels which can be represented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pic>
        <p:nvPicPr>
          <p:cNvPr id="5" name="Content Placeholder 3" descr="ITDA-02-sampling1.jpg"/>
          <p:cNvPicPr>
            <a:picLocks noChangeAspect="1"/>
          </p:cNvPicPr>
          <p:nvPr/>
        </p:nvPicPr>
        <p:blipFill>
          <a:blip r:embed="rId2" cstate="print"/>
          <a:srcRect l="50626" t="49868" r="-126" b="4386"/>
          <a:stretch>
            <a:fillRect/>
          </a:stretch>
        </p:blipFill>
        <p:spPr>
          <a:xfrm>
            <a:off x="2214546" y="2428868"/>
            <a:ext cx="5000660" cy="3068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185736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gency FB" pitchFamily="34" charset="0"/>
              </a:rPr>
              <a:t>Source</a:t>
            </a:r>
            <a:endParaRPr lang="en-GB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pic>
        <p:nvPicPr>
          <p:cNvPr id="5" name="Content Placeholder 3" descr="ITDA-02-sampling1.jpg"/>
          <p:cNvPicPr>
            <a:picLocks noChangeAspect="1"/>
          </p:cNvPicPr>
          <p:nvPr/>
        </p:nvPicPr>
        <p:blipFill>
          <a:blip r:embed="rId2" cstate="print"/>
          <a:srcRect l="50626" t="878" r="-126" b="53327"/>
          <a:stretch>
            <a:fillRect/>
          </a:stretch>
        </p:blipFill>
        <p:spPr>
          <a:xfrm>
            <a:off x="2214546" y="2500306"/>
            <a:ext cx="5143536" cy="3159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185736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gency FB" pitchFamily="34" charset="0"/>
              </a:rPr>
              <a:t>Representation (Data)</a:t>
            </a:r>
            <a:endParaRPr lang="en-GB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pic>
        <p:nvPicPr>
          <p:cNvPr id="5" name="Content Placeholder 3" descr="ITDA-02-sampling1.jpg"/>
          <p:cNvPicPr>
            <a:picLocks noChangeAspect="1"/>
          </p:cNvPicPr>
          <p:nvPr/>
        </p:nvPicPr>
        <p:blipFill>
          <a:blip r:embed="rId2" cstate="print"/>
          <a:srcRect l="50626" t="878" r="-126" b="53327"/>
          <a:stretch>
            <a:fillRect/>
          </a:stretch>
        </p:blipFill>
        <p:spPr>
          <a:xfrm>
            <a:off x="2214546" y="2500306"/>
            <a:ext cx="5143536" cy="3159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3174" y="542926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Agency FB" pitchFamily="34" charset="0"/>
              </a:rPr>
              <a:t>Sample Rate</a:t>
            </a:r>
            <a:endParaRPr lang="en-GB" i="1" dirty="0">
              <a:latin typeface="Agency FB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00694" y="564357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71736" y="564357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1250134" y="3250404"/>
            <a:ext cx="928694" cy="1"/>
          </a:xfrm>
          <a:prstGeom prst="straightConnector1">
            <a:avLst/>
          </a:prstGeom>
          <a:ln w="19050">
            <a:solidFill>
              <a:schemeClr val="tx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37740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Agency FB" pitchFamily="34" charset="0"/>
              </a:rPr>
              <a:t>Bit Depth</a:t>
            </a:r>
            <a:endParaRPr lang="en-GB" i="1" dirty="0">
              <a:latin typeface="Agency FB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250134" y="4607727"/>
            <a:ext cx="928694" cy="1"/>
          </a:xfrm>
          <a:prstGeom prst="straightConnector1">
            <a:avLst/>
          </a:prstGeom>
          <a:ln w="19050">
            <a:solidFill>
              <a:schemeClr val="tx1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1736" y="185736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gency FB" pitchFamily="34" charset="0"/>
              </a:rPr>
              <a:t>Representation (Data)</a:t>
            </a:r>
            <a:endParaRPr lang="en-GB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4274" name="Picture 2" descr="https://mir-s3-cdn-cf.behance.net/project_modules/disp/8d178235630455.560626c6755f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720056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pic>
        <p:nvPicPr>
          <p:cNvPr id="5" name="Content Placeholder 3" descr="ITDA-02-sampling1.jpg"/>
          <p:cNvPicPr>
            <a:picLocks noChangeAspect="1"/>
          </p:cNvPicPr>
          <p:nvPr/>
        </p:nvPicPr>
        <p:blipFill>
          <a:blip r:embed="rId2" cstate="print"/>
          <a:srcRect l="419" t="49868" r="50081" b="4386"/>
          <a:stretch>
            <a:fillRect/>
          </a:stretch>
        </p:blipFill>
        <p:spPr>
          <a:xfrm>
            <a:off x="2214546" y="2428868"/>
            <a:ext cx="5000660" cy="3068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185736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gency FB" pitchFamily="34" charset="0"/>
              </a:rPr>
              <a:t>Reconstructed Output</a:t>
            </a:r>
            <a:endParaRPr lang="en-GB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I Write a Program to Create Sound?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517924"/>
            <a:ext cx="3898824" cy="4690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filename=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pickAFile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()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print filename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/Users/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guzdial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/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mediasources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/preamble.wav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sound=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makeSound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(filename)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print sound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Sound of length 421109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samples=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getSamples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(sound)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print samples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Samples, length 421109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print 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getSampleValueAt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(sound,1)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36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print </a:t>
            </a:r>
            <a:r>
              <a:rPr lang="en-US" sz="1800" b="0" dirty="0" err="1">
                <a:ea typeface="ＭＳ Ｐゴシック" pitchFamily="-111" charset="-128"/>
                <a:cs typeface="+mn-cs"/>
              </a:rPr>
              <a:t>getSampleValueAt</a:t>
            </a:r>
            <a:r>
              <a:rPr lang="en-US" sz="1800" b="0" dirty="0">
                <a:ea typeface="ＭＳ Ｐゴシック" pitchFamily="-111" charset="-128"/>
                <a:cs typeface="+mn-cs"/>
              </a:rPr>
              <a:t>(sound,2)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29</a:t>
            </a:r>
          </a:p>
          <a:p>
            <a:pPr>
              <a:defRPr/>
            </a:pPr>
            <a:r>
              <a:rPr lang="en-US" sz="1800" b="0" dirty="0">
                <a:ea typeface="ＭＳ Ｐゴシック" pitchFamily="-111" charset="-128"/>
                <a:cs typeface="+mn-cs"/>
              </a:rPr>
              <a:t>&gt;&gt;&gt; explore(sound)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4941168"/>
            <a:ext cx="464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Open JES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Find an Wav File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Explore the Sound Functions in JES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Ask Questions on Slack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51725"/>
            <a:ext cx="5392823" cy="5022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getLength</a:t>
            </a:r>
            <a:r>
              <a:rPr lang="en-US" sz="1800" dirty="0" smtClean="0">
                <a:ea typeface="ＭＳ Ｐゴシック" pitchFamily="-111" charset="-128"/>
              </a:rPr>
              <a:t>(sound)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220568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getSamplingRate</a:t>
            </a:r>
            <a:r>
              <a:rPr lang="en-US" sz="1800" dirty="0" smtClean="0">
                <a:ea typeface="ＭＳ Ｐゴシック" pitchFamily="-111" charset="-128"/>
              </a:rPr>
              <a:t>(sound)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22050.0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(sound,220568)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68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(sound,220570)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I </a:t>
            </a:r>
            <a:r>
              <a:rPr lang="en-US" sz="1800" dirty="0" err="1" smtClean="0">
                <a:ea typeface="ＭＳ Ｐゴシック" pitchFamily="-111" charset="-128"/>
              </a:rPr>
              <a:t>wasn</a:t>
            </a:r>
            <a:r>
              <a:rPr lang="fr-FR" sz="1800" dirty="0" smtClean="0">
                <a:ea typeface="ＭＳ Ｐゴシック" pitchFamily="-111" charset="-128"/>
              </a:rPr>
              <a:t>'</a:t>
            </a:r>
            <a:r>
              <a:rPr lang="en-US" sz="1800" dirty="0" smtClean="0">
                <a:ea typeface="ＭＳ Ｐゴシック" pitchFamily="-111" charset="-128"/>
              </a:rPr>
              <a:t>t able to do what you wanted.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The error </a:t>
            </a:r>
            <a:r>
              <a:rPr lang="en-US" sz="1800" dirty="0" err="1" smtClean="0">
                <a:ea typeface="ＭＳ Ｐゴシック" pitchFamily="-111" charset="-128"/>
              </a:rPr>
              <a:t>java.lang.ArrayIndexOutOfBoundsException</a:t>
            </a:r>
            <a:r>
              <a:rPr lang="en-US" sz="1800" dirty="0" smtClean="0">
                <a:ea typeface="ＭＳ Ｐゴシック" pitchFamily="-111" charset="-128"/>
              </a:rPr>
              <a:t> has occurred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Please check line 0 of 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(sound,1)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36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</a:t>
            </a:r>
            <a:r>
              <a:rPr lang="en-US" sz="1800" dirty="0" err="1" smtClean="0">
                <a:ea typeface="ＭＳ Ｐゴシック" pitchFamily="-111" charset="-128"/>
              </a:rPr>
              <a:t>setSampleValueAt</a:t>
            </a:r>
            <a:r>
              <a:rPr lang="en-US" sz="1800" dirty="0" smtClean="0">
                <a:ea typeface="ＭＳ Ｐゴシック" pitchFamily="-111" charset="-128"/>
              </a:rPr>
              <a:t>(sound,1,12)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(sound,1)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12</a:t>
            </a:r>
            <a:endParaRPr lang="en-US" sz="1800" dirty="0">
              <a:ea typeface="ＭＳ Ｐゴシック" pitchFamily="-11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4941168"/>
            <a:ext cx="3059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Open JES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Find an Wav File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Explore the Sound Functions in JES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Ask Questions on Slack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51725"/>
            <a:ext cx="5392823" cy="5022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getLength</a:t>
            </a:r>
            <a:r>
              <a:rPr lang="en-US" sz="1800" dirty="0" smtClean="0">
                <a:ea typeface="ＭＳ Ｐゴシック" pitchFamily="-111" charset="-128"/>
              </a:rPr>
              <a:t>(sound)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220568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getSamplingRate</a:t>
            </a:r>
            <a:r>
              <a:rPr lang="en-US" sz="1800" dirty="0" smtClean="0">
                <a:ea typeface="ＭＳ Ｐゴシック" pitchFamily="-111" charset="-128"/>
              </a:rPr>
              <a:t>(sound)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22050.0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(sound,220568)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68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(sound,220570)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I </a:t>
            </a:r>
            <a:r>
              <a:rPr lang="en-US" sz="1800" dirty="0" err="1" smtClean="0">
                <a:ea typeface="ＭＳ Ｐゴシック" pitchFamily="-111" charset="-128"/>
              </a:rPr>
              <a:t>wasn</a:t>
            </a:r>
            <a:r>
              <a:rPr lang="fr-FR" sz="1800" dirty="0" smtClean="0">
                <a:ea typeface="ＭＳ Ｐゴシック" pitchFamily="-111" charset="-128"/>
              </a:rPr>
              <a:t>'</a:t>
            </a:r>
            <a:r>
              <a:rPr lang="en-US" sz="1800" dirty="0" smtClean="0">
                <a:ea typeface="ＭＳ Ｐゴシック" pitchFamily="-111" charset="-128"/>
              </a:rPr>
              <a:t>t able to do what you wanted.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The error </a:t>
            </a:r>
            <a:r>
              <a:rPr lang="en-US" sz="1800" dirty="0" err="1" smtClean="0">
                <a:ea typeface="ＭＳ Ｐゴシック" pitchFamily="-111" charset="-128"/>
              </a:rPr>
              <a:t>java.lang.ArrayIndexOutOfBoundsException</a:t>
            </a:r>
            <a:r>
              <a:rPr lang="en-US" sz="1800" dirty="0" smtClean="0">
                <a:ea typeface="ＭＳ Ｐゴシック" pitchFamily="-111" charset="-128"/>
              </a:rPr>
              <a:t> has occurred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Please check line 0 of 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(sound,1)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36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</a:t>
            </a:r>
            <a:r>
              <a:rPr lang="en-US" sz="1800" dirty="0" err="1" smtClean="0">
                <a:ea typeface="ＭＳ Ｐゴシック" pitchFamily="-111" charset="-128"/>
              </a:rPr>
              <a:t>setSampleValueAt</a:t>
            </a:r>
            <a:r>
              <a:rPr lang="en-US" sz="1800" dirty="0" smtClean="0">
                <a:ea typeface="ＭＳ Ｐゴシック" pitchFamily="-111" charset="-128"/>
              </a:rPr>
              <a:t>(sound,1,12)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&gt;&gt;&gt; print </a:t>
            </a:r>
            <a:r>
              <a:rPr lang="en-US" sz="1800" dirty="0" err="1" smtClean="0">
                <a:ea typeface="ＭＳ Ｐゴシック" pitchFamily="-111" charset="-128"/>
              </a:rPr>
              <a:t>getSampleValueAt</a:t>
            </a:r>
            <a:r>
              <a:rPr lang="en-US" sz="1800" dirty="0" smtClean="0">
                <a:ea typeface="ＭＳ Ｐゴシック" pitchFamily="-111" charset="-128"/>
              </a:rPr>
              <a:t>(sound,1)</a:t>
            </a:r>
          </a:p>
          <a:p>
            <a:pPr>
              <a:defRPr/>
            </a:pPr>
            <a:r>
              <a:rPr lang="en-US" sz="1800" dirty="0" smtClean="0">
                <a:ea typeface="ＭＳ Ｐゴシック" pitchFamily="-111" charset="-128"/>
              </a:rPr>
              <a:t>12</a:t>
            </a:r>
            <a:endParaRPr lang="en-US" sz="1800" dirty="0">
              <a:ea typeface="ＭＳ Ｐゴシック" pitchFamily="-11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4941168"/>
            <a:ext cx="3059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Open JES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Find an Wav File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Explore the Sound Functions in JES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Ask Questions on Slack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notation, the samples defines the position of the components within the speaker</a:t>
            </a:r>
          </a:p>
          <a:p>
            <a:r>
              <a:rPr lang="en-GB" dirty="0" smtClean="0"/>
              <a:t>By changing the position of the speaker rapidly waves rapidly enough, sound is produced</a:t>
            </a:r>
          </a:p>
          <a:p>
            <a:r>
              <a:rPr lang="en-GB" dirty="0" smtClean="0"/>
              <a:t>But, of course, there are thousands of samples...!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ja-JP" altLang="en-US" sz="3600"/>
              <a:t>“</a:t>
            </a:r>
            <a:r>
              <a:rPr lang="en-US" sz="3600" dirty="0"/>
              <a:t>But there are thousands of these samples!</a:t>
            </a:r>
            <a:r>
              <a:rPr lang="ja-JP" altLang="en-US" sz="3600"/>
              <a:t>”</a:t>
            </a:r>
            <a:endParaRPr lang="en-US" sz="36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 we do something to these samples to manipulate them, when there are thousands of them per second?</a:t>
            </a:r>
          </a:p>
          <a:p>
            <a:pPr eaLnBrk="1" hangingPunct="1"/>
            <a:r>
              <a:rPr lang="en-US" dirty="0"/>
              <a:t>We use a loop and get the computer to iterate in order to do something to each sample.</a:t>
            </a:r>
          </a:p>
          <a:p>
            <a:pPr eaLnBrk="1" hangingPunct="1"/>
            <a:r>
              <a:rPr lang="en-US" dirty="0"/>
              <a:t>An example loop: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851920" y="4941168"/>
            <a:ext cx="48830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sz="3200" dirty="0">
                <a:latin typeface="Agency FB" pitchFamily="34" charset="0"/>
              </a:rPr>
              <a:t> sample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</a:rPr>
              <a:t>getSamples</a:t>
            </a:r>
            <a:r>
              <a:rPr lang="en-US" sz="3200" dirty="0">
                <a:latin typeface="Agency FB" pitchFamily="34" charset="0"/>
              </a:rPr>
              <a:t>(sound):</a:t>
            </a:r>
          </a:p>
          <a:p>
            <a:r>
              <a:rPr lang="en-US" sz="3200" dirty="0">
                <a:latin typeface="Agency FB" pitchFamily="34" charset="0"/>
              </a:rPr>
              <a:t>    value =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</a:rPr>
              <a:t>getSample</a:t>
            </a:r>
            <a:r>
              <a:rPr lang="en-US" sz="3200" dirty="0">
                <a:latin typeface="Agency FB" pitchFamily="34" charset="0"/>
              </a:rPr>
              <a:t>(sample)</a:t>
            </a:r>
          </a:p>
          <a:p>
            <a:r>
              <a:rPr lang="en-US" sz="3200" dirty="0">
                <a:latin typeface="Agency FB" pitchFamily="34" charset="0"/>
              </a:rPr>
              <a:t>   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</a:rPr>
              <a:t>setSample</a:t>
            </a:r>
            <a:r>
              <a:rPr lang="en-US" sz="3200" dirty="0">
                <a:latin typeface="Agency FB" pitchFamily="34" charset="0"/>
              </a:rPr>
              <a:t>(</a:t>
            </a:r>
            <a:r>
              <a:rPr lang="en-US" sz="3200" dirty="0" err="1">
                <a:latin typeface="Agency FB" pitchFamily="34" charset="0"/>
              </a:rPr>
              <a:t>sample,value</a:t>
            </a:r>
            <a:r>
              <a:rPr lang="en-US" sz="3200" dirty="0">
                <a:latin typeface="Agency FB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smtClean="0"/>
              <a:t>Recipe to Increase the Volume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03899" y="1484784"/>
            <a:ext cx="5968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  <a:latin typeface="Agency FB" pitchFamily="34" charset="0"/>
              </a:rPr>
              <a:t>def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increaseVolume</a:t>
            </a:r>
            <a:r>
              <a:rPr lang="en-US" sz="3600" dirty="0">
                <a:latin typeface="Agency FB" pitchFamily="34" charset="0"/>
              </a:rPr>
              <a:t>(sound):</a:t>
            </a:r>
          </a:p>
          <a:p>
            <a:r>
              <a:rPr lang="en-US" sz="3600" dirty="0">
                <a:latin typeface="Agency FB" pitchFamily="34" charset="0"/>
              </a:rPr>
              <a:t>  </a:t>
            </a:r>
            <a:r>
              <a:rPr lang="en-US" sz="3600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sz="3600" dirty="0">
                <a:latin typeface="Agency FB" pitchFamily="34" charset="0"/>
              </a:rPr>
              <a:t> sample </a:t>
            </a:r>
            <a:r>
              <a:rPr lang="en-US" sz="3600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solidFill>
                  <a:srgbClr val="800080"/>
                </a:solidFill>
                <a:latin typeface="Agency FB" pitchFamily="34" charset="0"/>
              </a:rPr>
              <a:t>getSamples</a:t>
            </a:r>
            <a:r>
              <a:rPr lang="en-US" sz="3600" dirty="0">
                <a:latin typeface="Agency FB" pitchFamily="34" charset="0"/>
              </a:rPr>
              <a:t>(sound):</a:t>
            </a:r>
          </a:p>
          <a:p>
            <a:r>
              <a:rPr lang="en-US" sz="3600" dirty="0">
                <a:latin typeface="Agency FB" pitchFamily="34" charset="0"/>
              </a:rPr>
              <a:t>    value = </a:t>
            </a:r>
            <a:r>
              <a:rPr lang="en-US" sz="3600" dirty="0" err="1">
                <a:solidFill>
                  <a:srgbClr val="800080"/>
                </a:solidFill>
                <a:latin typeface="Agency FB" pitchFamily="34" charset="0"/>
              </a:rPr>
              <a:t>getSampleValue</a:t>
            </a:r>
            <a:r>
              <a:rPr lang="en-US" sz="3600" dirty="0">
                <a:latin typeface="Agency FB" pitchFamily="34" charset="0"/>
              </a:rPr>
              <a:t>(sample)</a:t>
            </a:r>
          </a:p>
          <a:p>
            <a:r>
              <a:rPr lang="en-US" sz="3600" dirty="0">
                <a:latin typeface="Agency FB" pitchFamily="34" charset="0"/>
              </a:rPr>
              <a:t>    </a:t>
            </a:r>
            <a:r>
              <a:rPr lang="en-US" sz="3600" dirty="0" err="1">
                <a:solidFill>
                  <a:srgbClr val="800080"/>
                </a:solidFill>
                <a:latin typeface="Agency FB" pitchFamily="34" charset="0"/>
              </a:rPr>
              <a:t>setSampleValue</a:t>
            </a:r>
            <a:r>
              <a:rPr lang="en-US" sz="3600" dirty="0">
                <a:latin typeface="Agency FB" pitchFamily="34" charset="0"/>
              </a:rPr>
              <a:t>(</a:t>
            </a:r>
            <a:r>
              <a:rPr lang="en-US" sz="3600" dirty="0" err="1">
                <a:latin typeface="Agency FB" pitchFamily="34" charset="0"/>
              </a:rPr>
              <a:t>sample,value</a:t>
            </a:r>
            <a:r>
              <a:rPr lang="en-US" sz="3600" dirty="0">
                <a:latin typeface="Agency FB" pitchFamily="34" charset="0"/>
              </a:rPr>
              <a:t> * 2)</a:t>
            </a:r>
          </a:p>
          <a:p>
            <a:endParaRPr lang="en-US" sz="3600" dirty="0">
              <a:latin typeface="Agency FB" pitchFamily="34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85800" y="4267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395536" y="4227472"/>
            <a:ext cx="705513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Agency FB" pitchFamily="34" charset="0"/>
              </a:rPr>
              <a:t>Using it:</a:t>
            </a:r>
          </a:p>
          <a:p>
            <a:r>
              <a:rPr lang="en-US" b="0" dirty="0">
                <a:latin typeface="Agency FB" pitchFamily="34" charset="0"/>
              </a:rPr>
              <a:t>&gt;&gt;&gt; f="/Users/</a:t>
            </a:r>
            <a:r>
              <a:rPr lang="en-US" b="0" dirty="0" err="1">
                <a:latin typeface="Agency FB" pitchFamily="34" charset="0"/>
              </a:rPr>
              <a:t>guzdial</a:t>
            </a:r>
            <a:r>
              <a:rPr lang="en-US" b="0" dirty="0">
                <a:latin typeface="Agency FB" pitchFamily="34" charset="0"/>
              </a:rPr>
              <a:t>/</a:t>
            </a:r>
            <a:r>
              <a:rPr lang="en-US" b="0" dirty="0" err="1">
                <a:latin typeface="Agency FB" pitchFamily="34" charset="0"/>
              </a:rPr>
              <a:t>mediasources</a:t>
            </a:r>
            <a:r>
              <a:rPr lang="en-US" b="0" dirty="0">
                <a:latin typeface="Agency FB" pitchFamily="34" charset="0"/>
              </a:rPr>
              <a:t>/gettysburg10.wav"</a:t>
            </a:r>
          </a:p>
          <a:p>
            <a:r>
              <a:rPr lang="en-US" b="0" dirty="0">
                <a:latin typeface="Agency FB" pitchFamily="34" charset="0"/>
              </a:rPr>
              <a:t>&gt;&gt;&gt; s=</a:t>
            </a:r>
            <a:r>
              <a:rPr lang="en-US" b="0" dirty="0" err="1">
                <a:latin typeface="Agency FB" pitchFamily="34" charset="0"/>
              </a:rPr>
              <a:t>makeSound</a:t>
            </a:r>
            <a:r>
              <a:rPr lang="en-US" b="0" dirty="0">
                <a:latin typeface="Agency FB" pitchFamily="34" charset="0"/>
              </a:rPr>
              <a:t>(f)</a:t>
            </a:r>
          </a:p>
          <a:p>
            <a:r>
              <a:rPr lang="en-US" b="0" dirty="0">
                <a:latin typeface="Agency FB" pitchFamily="34" charset="0"/>
              </a:rPr>
              <a:t>&gt;&gt;&gt; </a:t>
            </a:r>
            <a:r>
              <a:rPr lang="en-US" b="0" dirty="0" err="1">
                <a:latin typeface="Agency FB" pitchFamily="34" charset="0"/>
              </a:rPr>
              <a:t>increaseVolume</a:t>
            </a:r>
            <a:r>
              <a:rPr lang="en-US" b="0" dirty="0">
                <a:latin typeface="Agency FB" pitchFamily="34" charset="0"/>
              </a:rPr>
              <a:t>(s)</a:t>
            </a:r>
          </a:p>
          <a:p>
            <a:r>
              <a:rPr lang="en-US" b="0" dirty="0">
                <a:latin typeface="Agency FB" pitchFamily="34" charset="0"/>
              </a:rPr>
              <a:t>&gt;&gt;&gt; play(s)</a:t>
            </a:r>
          </a:p>
          <a:p>
            <a:r>
              <a:rPr lang="en-US" b="0" dirty="0">
                <a:latin typeface="Agency FB" pitchFamily="34" charset="0"/>
              </a:rPr>
              <a:t>&gt;&gt;&gt; </a:t>
            </a:r>
            <a:r>
              <a:rPr lang="en-US" b="0" dirty="0" err="1">
                <a:latin typeface="Agency FB" pitchFamily="34" charset="0"/>
              </a:rPr>
              <a:t>writeSoundTo</a:t>
            </a:r>
            <a:r>
              <a:rPr lang="en-US" b="0" dirty="0">
                <a:latin typeface="Agency FB" pitchFamily="34" charset="0"/>
              </a:rPr>
              <a:t>(s, "/Users/</a:t>
            </a:r>
            <a:r>
              <a:rPr lang="en-US" b="0" dirty="0" err="1">
                <a:latin typeface="Agency FB" pitchFamily="34" charset="0"/>
              </a:rPr>
              <a:t>guzdial</a:t>
            </a:r>
            <a:r>
              <a:rPr lang="en-US" b="0" dirty="0">
                <a:latin typeface="Agency FB" pitchFamily="34" charset="0"/>
              </a:rPr>
              <a:t>/</a:t>
            </a:r>
            <a:r>
              <a:rPr lang="en-US" b="0" dirty="0" err="1">
                <a:latin typeface="Agency FB" pitchFamily="34" charset="0"/>
              </a:rPr>
              <a:t>mediasources</a:t>
            </a:r>
            <a:r>
              <a:rPr lang="en-US" b="0" dirty="0">
                <a:latin typeface="Agency FB" pitchFamily="34" charset="0"/>
              </a:rPr>
              <a:t>/louder-g10.wav")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How did that work?</a:t>
            </a:r>
          </a:p>
        </p:txBody>
      </p:sp>
      <p:sp>
        <p:nvSpPr>
          <p:cNvPr id="3993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1920875"/>
            <a:ext cx="4038600" cy="4433888"/>
          </a:xfrm>
        </p:spPr>
        <p:txBody>
          <a:bodyPr/>
          <a:lstStyle/>
          <a:p>
            <a:pPr eaLnBrk="1" hangingPunct="1"/>
            <a:r>
              <a:rPr lang="en-US"/>
              <a:t>When we evaluate increaseVolume(s), the function increaseVolume is executed</a:t>
            </a:r>
          </a:p>
          <a:p>
            <a:pPr lvl="1" eaLnBrk="1" hangingPunct="1"/>
            <a:r>
              <a:rPr lang="en-US"/>
              <a:t>The sound in variable s becomes known as sound</a:t>
            </a:r>
          </a:p>
          <a:p>
            <a:pPr lvl="1" eaLnBrk="1" hangingPunct="1"/>
            <a:r>
              <a:rPr lang="en-US"/>
              <a:t>sound is a placeholder for the sound object s.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114800" y="4149080"/>
            <a:ext cx="4926349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sample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getSamples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sample,value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sz="3200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4139952" y="2276872"/>
            <a:ext cx="238078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Agency FB" pitchFamily="34" charset="0"/>
                <a:ea typeface="ＭＳ Ｐゴシック" pitchFamily="-111" charset="-128"/>
              </a:rPr>
              <a:t>&gt;&gt;&gt; f=</a:t>
            </a:r>
            <a:r>
              <a:rPr lang="en-US" sz="2400" b="0" dirty="0" err="1">
                <a:latin typeface="Agency FB" pitchFamily="34" charset="0"/>
                <a:ea typeface="ＭＳ Ｐゴシック" pitchFamily="-111" charset="-128"/>
              </a:rPr>
              <a:t>pickAFile</a:t>
            </a:r>
            <a:r>
              <a:rPr lang="en-US" sz="2400" b="0" dirty="0">
                <a:latin typeface="Agency FB" pitchFamily="34" charset="0"/>
                <a:ea typeface="ＭＳ Ｐゴシック" pitchFamily="-111" charset="-128"/>
              </a:rPr>
              <a:t>()</a:t>
            </a:r>
          </a:p>
          <a:p>
            <a:pPr>
              <a:defRPr/>
            </a:pPr>
            <a:r>
              <a:rPr lang="en-US" sz="2400" b="0" dirty="0">
                <a:latin typeface="Agency FB" pitchFamily="34" charset="0"/>
                <a:ea typeface="ＭＳ Ｐゴシック" pitchFamily="-111" charset="-128"/>
              </a:rPr>
              <a:t>&gt;&gt;&gt; s=</a:t>
            </a:r>
            <a:r>
              <a:rPr lang="en-US" sz="2400" b="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400" b="0" dirty="0">
                <a:latin typeface="Agency FB" pitchFamily="34" charset="0"/>
                <a:ea typeface="ＭＳ Ｐゴシック" pitchFamily="-111" charset="-128"/>
              </a:rPr>
              <a:t>(f)</a:t>
            </a:r>
          </a:p>
          <a:p>
            <a:pPr>
              <a:defRPr/>
            </a:pPr>
            <a:r>
              <a:rPr lang="en-US" sz="2400" b="0" dirty="0">
                <a:latin typeface="Agency FB" pitchFamily="34" charset="0"/>
                <a:ea typeface="ＭＳ Ｐゴシック" pitchFamily="-111" charset="-128"/>
              </a:rPr>
              <a:t>&gt;&gt;&gt; </a:t>
            </a:r>
            <a:r>
              <a:rPr lang="en-US" sz="2400" b="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2400" b="0" dirty="0">
                <a:latin typeface="Agency FB" pitchFamily="34" charset="0"/>
                <a:ea typeface="ＭＳ Ｐゴシック" pitchFamily="-111" charset="-128"/>
              </a:rPr>
              <a:t>(s)</a:t>
            </a:r>
          </a:p>
          <a:p>
            <a:pPr>
              <a:defRPr/>
            </a:pPr>
            <a:endParaRPr lang="en-US" sz="2400" dirty="0">
              <a:latin typeface="Agency FB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Starting the loop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ph idx="1"/>
          </p:nvPr>
        </p:nvGraphicFramePr>
        <p:xfrm>
          <a:off x="0" y="4533900"/>
          <a:ext cx="6513513" cy="2324100"/>
        </p:xfrm>
        <a:graphic>
          <a:graphicData uri="http://schemas.openxmlformats.org/presentationml/2006/ole">
            <p:oleObj spid="_x0000_s56322" name="Image" r:id="rId3" imgW="6514286" imgH="2323810" progId="">
              <p:embed/>
            </p:oleObj>
          </a:graphicData>
        </a:graphic>
      </p:graphicFrame>
      <p:sp>
        <p:nvSpPr>
          <p:cNvPr id="40963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35052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>
                <a:solidFill>
                  <a:srgbClr val="800080"/>
                </a:solidFill>
                <a:latin typeface="Constantia" charset="0"/>
              </a:rPr>
              <a:t>getSamples</a:t>
            </a:r>
            <a:r>
              <a:rPr lang="en-US" sz="2100" b="1">
                <a:latin typeface="Constantia" charset="0"/>
              </a:rPr>
              <a:t>(sound)</a:t>
            </a:r>
            <a:r>
              <a:rPr lang="en-US" sz="2100">
                <a:latin typeface="Constantia" charset="0"/>
              </a:rPr>
              <a:t> returns a sequence of all the sample objects in the </a:t>
            </a:r>
            <a:r>
              <a:rPr lang="en-US" sz="2100" b="1">
                <a:latin typeface="Constantia" charset="0"/>
              </a:rPr>
              <a:t>sound</a:t>
            </a:r>
            <a:r>
              <a:rPr lang="en-US" sz="2100">
                <a:latin typeface="Constanti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Constantia" charset="0"/>
              </a:rPr>
              <a:t>The </a:t>
            </a:r>
            <a:r>
              <a:rPr lang="en-US" sz="2100" b="1">
                <a:solidFill>
                  <a:schemeClr val="accent1"/>
                </a:solidFill>
                <a:latin typeface="Constantia" charset="0"/>
              </a:rPr>
              <a:t>for</a:t>
            </a:r>
            <a:r>
              <a:rPr lang="en-US" sz="2100">
                <a:latin typeface="Constantia" charset="0"/>
              </a:rPr>
              <a:t> loop makes </a:t>
            </a:r>
            <a:r>
              <a:rPr lang="en-US" sz="2100" b="1">
                <a:latin typeface="Constantia" charset="0"/>
              </a:rPr>
              <a:t>sample</a:t>
            </a:r>
            <a:r>
              <a:rPr lang="en-US" sz="2100">
                <a:latin typeface="Constantia" charset="0"/>
              </a:rPr>
              <a:t> be the first sample as the block is started.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114800" y="2166938"/>
            <a:ext cx="4994275" cy="1631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def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increaseVolume(sound):</a:t>
            </a:r>
          </a:p>
          <a:p>
            <a:pPr>
              <a:defRPr/>
            </a:pP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for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sample </a:t>
            </a:r>
            <a:r>
              <a:rPr lang="en-US" sz="200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in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</a:t>
            </a:r>
            <a:r>
              <a:rPr lang="en-US" sz="2000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getSamples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(sound):</a:t>
            </a:r>
          </a:p>
          <a:p>
            <a:pPr>
              <a:defRPr/>
            </a:pP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   value = </a:t>
            </a:r>
            <a:r>
              <a:rPr lang="en-US" sz="2000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getSampleValue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(sample)</a:t>
            </a:r>
          </a:p>
          <a:p>
            <a:pPr>
              <a:defRPr/>
            </a:pP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   </a:t>
            </a:r>
            <a:r>
              <a:rPr lang="en-US" sz="2000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setSampleValue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(sample,value * 2)</a:t>
            </a:r>
          </a:p>
          <a:p>
            <a:pPr>
              <a:defRPr/>
            </a:pPr>
            <a:endParaRPr lang="en-US" sz="2000">
              <a:latin typeface="American Typewriter" pitchFamily="-111" charset="0"/>
              <a:ea typeface="ＭＳ Ｐゴシック" pitchFamily="-111" charset="-128"/>
              <a:cs typeface="+mn-cs"/>
            </a:endParaRP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4876800" y="3962400"/>
            <a:ext cx="4267200" cy="86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ea typeface="ＭＳ Ｐゴシック" pitchFamily="-111" charset="-128"/>
                <a:cs typeface="+mn-cs"/>
              </a:rPr>
              <a:t>Compare:</a:t>
            </a:r>
            <a:endParaRPr lang="en-US" sz="2000">
              <a:solidFill>
                <a:schemeClr val="accent1"/>
              </a:solidFill>
              <a:latin typeface="American Typewriter" pitchFamily="-111" charset="0"/>
              <a:ea typeface="ＭＳ Ｐゴシック" pitchFamily="-111" charset="-128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for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pixel </a:t>
            </a:r>
            <a:r>
              <a:rPr lang="en-US" sz="200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in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 </a:t>
            </a:r>
            <a:r>
              <a:rPr lang="en-US" sz="2000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  <a:cs typeface="+mn-cs"/>
              </a:rPr>
              <a:t>getPixels</a:t>
            </a:r>
            <a:r>
              <a:rPr lang="en-US" sz="2000">
                <a:latin typeface="American Typewriter" pitchFamily="-111" charset="0"/>
                <a:ea typeface="ＭＳ Ｐゴシック" pitchFamily="-111" charset="-128"/>
                <a:cs typeface="+mn-cs"/>
              </a:rPr>
              <a:t>(picture):</a:t>
            </a:r>
          </a:p>
        </p:txBody>
      </p:sp>
      <p:sp>
        <p:nvSpPr>
          <p:cNvPr id="40967" name="Line 11"/>
          <p:cNvSpPr>
            <a:spLocks noChangeShapeType="1"/>
          </p:cNvSpPr>
          <p:nvPr/>
        </p:nvSpPr>
        <p:spPr bwMode="auto">
          <a:xfrm flipH="1" flipV="1">
            <a:off x="4343400" y="2895600"/>
            <a:ext cx="609600" cy="1066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4267200" y="2514600"/>
            <a:ext cx="4495800" cy="3810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V="1">
            <a:off x="3505200" y="2667000"/>
            <a:ext cx="609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5298" name="Picture 2" descr="https://mir-s3-cdn-cf.behance.net/project_modules/disp/559ffa35641821.56062726ce1e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75393"/>
          <a:stretch>
            <a:fillRect/>
          </a:stretch>
        </p:blipFill>
        <p:spPr bwMode="auto">
          <a:xfrm>
            <a:off x="823372" y="2204864"/>
            <a:ext cx="7421036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/>
              <a:t>Executing the block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ph idx="1"/>
          </p:nvPr>
        </p:nvGraphicFramePr>
        <p:xfrm>
          <a:off x="1219200" y="4267200"/>
          <a:ext cx="6513513" cy="2324100"/>
        </p:xfrm>
        <a:graphic>
          <a:graphicData uri="http://schemas.openxmlformats.org/presentationml/2006/ole">
            <p:oleObj spid="_x0000_s57346" name="Image" r:id="rId3" imgW="6514286" imgH="2323810" progId="">
              <p:embed/>
            </p:oleObj>
          </a:graphicData>
        </a:graphic>
      </p:graphicFrame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1981200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n"/>
            </a:pPr>
            <a:r>
              <a:rPr lang="en-US" sz="2800" b="0" dirty="0">
                <a:latin typeface="Agency FB" pitchFamily="34" charset="0"/>
              </a:rPr>
              <a:t>We get the value of the sample named </a:t>
            </a:r>
            <a:r>
              <a:rPr lang="en-US" sz="2800" dirty="0">
                <a:latin typeface="Agency FB" pitchFamily="34" charset="0"/>
              </a:rPr>
              <a:t>sample.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n"/>
            </a:pPr>
            <a:r>
              <a:rPr lang="en-US" sz="2800" b="0" dirty="0">
                <a:latin typeface="Agency FB" pitchFamily="34" charset="0"/>
              </a:rPr>
              <a:t>We set the value of the sample to be the current value (variable </a:t>
            </a:r>
            <a:r>
              <a:rPr lang="en-US" sz="2800" dirty="0">
                <a:latin typeface="Agency FB" pitchFamily="34" charset="0"/>
              </a:rPr>
              <a:t>value</a:t>
            </a:r>
            <a:r>
              <a:rPr lang="en-US" sz="2800" b="0" dirty="0">
                <a:latin typeface="Agency FB" pitchFamily="34" charset="0"/>
              </a:rPr>
              <a:t>) times 2</a:t>
            </a:r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3657600" y="3352800"/>
            <a:ext cx="533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4114800" y="2166938"/>
            <a:ext cx="4331635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sample </a:t>
            </a:r>
            <a:r>
              <a:rPr lang="en-US" sz="28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getSamples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sample,value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sz="2800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4343400" y="3124200"/>
            <a:ext cx="4648200" cy="808856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/>
              <a:t>Next sample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ph idx="1"/>
          </p:nvPr>
        </p:nvGraphicFramePr>
        <p:xfrm>
          <a:off x="1295400" y="4038600"/>
          <a:ext cx="6513513" cy="2324100"/>
        </p:xfrm>
        <a:graphic>
          <a:graphicData uri="http://schemas.openxmlformats.org/presentationml/2006/ole">
            <p:oleObj spid="_x0000_s58370" name="Image" r:id="rId3" imgW="6514286" imgH="2323810" progId="">
              <p:embed/>
            </p:oleObj>
          </a:graphicData>
        </a:graphic>
      </p:graphicFrame>
      <p:sp>
        <p:nvSpPr>
          <p:cNvPr id="43011" name="Rectangle 10"/>
          <p:cNvSpPr>
            <a:spLocks noChangeArrowheads="1"/>
          </p:cNvSpPr>
          <p:nvPr/>
        </p:nvSpPr>
        <p:spPr bwMode="auto">
          <a:xfrm>
            <a:off x="457200" y="1981200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n"/>
            </a:pPr>
            <a:r>
              <a:rPr lang="en-US" sz="3200" b="0">
                <a:latin typeface="Agency FB" pitchFamily="34" charset="0"/>
              </a:rPr>
              <a:t>Back to the top of the loop, and </a:t>
            </a:r>
            <a:r>
              <a:rPr lang="en-US" sz="3200">
                <a:latin typeface="Agency FB" pitchFamily="34" charset="0"/>
              </a:rPr>
              <a:t>sample</a:t>
            </a:r>
            <a:r>
              <a:rPr lang="en-US" sz="3200" b="0">
                <a:latin typeface="Agency FB" pitchFamily="34" charset="0"/>
              </a:rPr>
              <a:t> will now be the second sample in the sequence.</a:t>
            </a:r>
          </a:p>
        </p:txBody>
      </p:sp>
      <p:sp>
        <p:nvSpPr>
          <p:cNvPr id="43012" name="Line 11"/>
          <p:cNvSpPr>
            <a:spLocks noChangeShapeType="1"/>
          </p:cNvSpPr>
          <p:nvPr/>
        </p:nvSpPr>
        <p:spPr bwMode="auto">
          <a:xfrm flipV="1">
            <a:off x="3505200" y="2667000"/>
            <a:ext cx="7620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Text Box 14"/>
          <p:cNvSpPr txBox="1">
            <a:spLocks noChangeArrowheads="1"/>
          </p:cNvSpPr>
          <p:nvPr/>
        </p:nvSpPr>
        <p:spPr bwMode="auto">
          <a:xfrm>
            <a:off x="4191000" y="2057400"/>
            <a:ext cx="49530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sample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getSamples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sample,value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sz="3200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43014" name="Rectangle 15"/>
          <p:cNvSpPr>
            <a:spLocks noChangeArrowheads="1"/>
          </p:cNvSpPr>
          <p:nvPr/>
        </p:nvSpPr>
        <p:spPr bwMode="auto">
          <a:xfrm>
            <a:off x="4648200" y="2636912"/>
            <a:ext cx="4495800" cy="3810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/>
              <a:t>And increase that next sample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ph idx="1"/>
          </p:nvPr>
        </p:nvGraphicFramePr>
        <p:xfrm>
          <a:off x="1295400" y="4267200"/>
          <a:ext cx="6513513" cy="2324100"/>
        </p:xfrm>
        <a:graphic>
          <a:graphicData uri="http://schemas.openxmlformats.org/presentationml/2006/ole">
            <p:oleObj spid="_x0000_s59394" name="Image" r:id="rId3" imgW="6514286" imgH="2323810" progId="">
              <p:embed/>
            </p:oleObj>
          </a:graphicData>
        </a:graphic>
      </p:graphicFrame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1981200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n"/>
            </a:pPr>
            <a:r>
              <a:rPr lang="en-US" sz="3200" b="0">
                <a:latin typeface="Agency FB" pitchFamily="34" charset="0"/>
              </a:rPr>
              <a:t>We set the value of </a:t>
            </a:r>
            <a:r>
              <a:rPr lang="en-US" sz="3200" b="0" i="1">
                <a:latin typeface="Agency FB" pitchFamily="34" charset="0"/>
              </a:rPr>
              <a:t>this</a:t>
            </a:r>
            <a:r>
              <a:rPr lang="en-US" sz="3200" b="0">
                <a:latin typeface="Agency FB" pitchFamily="34" charset="0"/>
              </a:rPr>
              <a:t> sample to be the current value (variable </a:t>
            </a:r>
            <a:r>
              <a:rPr lang="en-US" sz="3200">
                <a:latin typeface="Agency FB" pitchFamily="34" charset="0"/>
              </a:rPr>
              <a:t>value</a:t>
            </a:r>
            <a:r>
              <a:rPr lang="en-US" sz="3200" b="0">
                <a:latin typeface="Agency FB" pitchFamily="34" charset="0"/>
              </a:rPr>
              <a:t>) times 2.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4191000" y="2133600"/>
            <a:ext cx="4926349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sample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getSamples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sample,value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sz="3200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4495800" y="3140968"/>
            <a:ext cx="4648200" cy="936104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3429000" y="2667000"/>
            <a:ext cx="998984" cy="617984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And on through the sequence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ph idx="1"/>
          </p:nvPr>
        </p:nvGraphicFramePr>
        <p:xfrm>
          <a:off x="323528" y="4365104"/>
          <a:ext cx="6513513" cy="2324100"/>
        </p:xfrm>
        <a:graphic>
          <a:graphicData uri="http://schemas.openxmlformats.org/presentationml/2006/ole">
            <p:oleObj spid="_x0000_s60418" name="Image" r:id="rId3" imgW="6514286" imgH="2323810" progId="">
              <p:embed/>
            </p:oleObj>
          </a:graphicData>
        </a:graphic>
      </p:graphicFrame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457200" y="1981200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n"/>
            </a:pPr>
            <a:r>
              <a:rPr lang="en-US" sz="3200" b="0">
                <a:latin typeface="Agency FB" pitchFamily="34" charset="0"/>
              </a:rPr>
              <a:t>The loop keeps repeating until </a:t>
            </a:r>
            <a:r>
              <a:rPr lang="en-US" sz="3200" b="0" i="1">
                <a:latin typeface="Agency FB" pitchFamily="34" charset="0"/>
              </a:rPr>
              <a:t>all</a:t>
            </a:r>
            <a:r>
              <a:rPr lang="en-US" sz="3200" b="0">
                <a:latin typeface="Agency FB" pitchFamily="34" charset="0"/>
              </a:rPr>
              <a:t> the samples are doubled</a:t>
            </a:r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4191000" y="2133600"/>
            <a:ext cx="49530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sample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getSamples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sample,value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sz="3200" dirty="0">
              <a:latin typeface="Agency FB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out the increase volume function in JES and test it out yourself</a:t>
            </a:r>
          </a:p>
          <a:p>
            <a:endParaRPr lang="en-GB" dirty="0" smtClean="0"/>
          </a:p>
          <a:p>
            <a:pPr>
              <a:buNone/>
            </a:pPr>
            <a:r>
              <a:rPr lang="en-GB" b="1" dirty="0" smtClean="0"/>
              <a:t>Stretch Goal</a:t>
            </a:r>
          </a:p>
          <a:p>
            <a:r>
              <a:rPr lang="en-GB" dirty="0" smtClean="0"/>
              <a:t>Copy the volume function, and repurpose it to generate a tone using the sin() maths function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TINKERING AUDIO ASSIGNMENT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</a:t>
            </a:r>
            <a:r>
              <a:rPr lang="en-GB" b="1" dirty="0" smtClean="0"/>
              <a:t>six</a:t>
            </a:r>
            <a:r>
              <a:rPr lang="en-GB" dirty="0" smtClean="0"/>
              <a:t> algorithms</a:t>
            </a:r>
          </a:p>
          <a:p>
            <a:r>
              <a:rPr lang="en-GB" dirty="0" smtClean="0"/>
              <a:t>Use the algorithms to create ‘</a:t>
            </a:r>
            <a:r>
              <a:rPr lang="en-GB" dirty="0" err="1" smtClean="0"/>
              <a:t>gameplay</a:t>
            </a:r>
            <a:r>
              <a:rPr lang="en-GB" dirty="0" smtClean="0"/>
              <a:t> theme(s)’ for your mobile app project</a:t>
            </a:r>
          </a:p>
          <a:p>
            <a:endParaRPr lang="en-GB" dirty="0" smtClean="0"/>
          </a:p>
          <a:p>
            <a:pPr algn="ctr">
              <a:buNone/>
            </a:pPr>
            <a:r>
              <a:rPr lang="en-GB" dirty="0" smtClean="0"/>
              <a:t>Assignment Brief Demo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REMARKS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Resources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b="1" dirty="0" smtClean="0"/>
              <a:t>How Sound is Used in Games</a:t>
            </a:r>
            <a:br>
              <a:rPr lang="en-GB" b="1" dirty="0" smtClean="0"/>
            </a:br>
            <a:r>
              <a:rPr lang="en-GB" sz="2400" dirty="0" smtClean="0"/>
              <a:t>http://www.amplifon.co.uk/resources/playing-with-your-mind/</a:t>
            </a:r>
          </a:p>
          <a:p>
            <a:r>
              <a:rPr lang="en-GB" b="1" dirty="0" smtClean="0"/>
              <a:t>How Sound Works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>http://www.educationscotland.gov.uk/resources/s/sound/amplitude.asp</a:t>
            </a:r>
          </a:p>
          <a:p>
            <a:r>
              <a:rPr lang="en-GB" b="1" dirty="0" smtClean="0"/>
              <a:t>Digital Representation of Sound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>http://www.jiscdigitalmedia.ac.uk/guide/an-introduction-to-digital-audio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Resources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b="1" dirty="0" smtClean="0"/>
              <a:t>Frequently Asked Questions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http://www.sciforums.com/threads/speakers-how-do-they-produce-different-sounds-simultaneously.97540</a:t>
            </a:r>
            <a:r>
              <a:rPr lang="en-GB" dirty="0" smtClean="0"/>
              <a:t>/</a:t>
            </a:r>
          </a:p>
          <a:p>
            <a:pPr>
              <a:buNone/>
            </a:pPr>
            <a:endParaRPr lang="en-GB" dirty="0"/>
          </a:p>
          <a:p>
            <a:r>
              <a:rPr lang="en-GB" b="1" dirty="0" smtClean="0"/>
              <a:t>Any Other Questions or Concerns -- Please Email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michael.scott@falmouth.ac.uk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5298" name="Picture 2" descr="https://mir-s3-cdn-cf.behance.net/project_modules/disp/559ffa35641821.56062726ce1e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75485" b="400"/>
          <a:stretch>
            <a:fillRect/>
          </a:stretch>
        </p:blipFill>
        <p:spPr bwMode="auto">
          <a:xfrm>
            <a:off x="827584" y="2276872"/>
            <a:ext cx="742103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Scott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 err="1" smtClean="0"/>
              <a:t>Nyquist</a:t>
            </a:r>
            <a:r>
              <a:rPr lang="en-GB" dirty="0" smtClean="0"/>
              <a:t>-Shannon theorem states that sample must occur at double the bandwidth of the source signal</a:t>
            </a:r>
          </a:p>
          <a:p>
            <a:pPr lvl="1"/>
            <a:r>
              <a:rPr lang="en-GB" dirty="0" smtClean="0"/>
              <a:t>Radio tends to use 22,050 bits per second</a:t>
            </a:r>
          </a:p>
          <a:p>
            <a:pPr lvl="1"/>
            <a:r>
              <a:rPr lang="en-GB" dirty="0" smtClean="0"/>
              <a:t>This enables sounds under 11kHz to be represented</a:t>
            </a:r>
          </a:p>
          <a:p>
            <a:pPr lvl="1"/>
            <a:r>
              <a:rPr lang="en-GB" dirty="0" smtClean="0"/>
              <a:t>Anything above 11kHz will be lost (or distorted), but most human speech is under 8kHz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Can Sound Be Represented Digitally?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element is an integer number (i.e., two bytes)</a:t>
            </a:r>
          </a:p>
          <a:p>
            <a:r>
              <a:rPr lang="en-GB" dirty="0" smtClean="0"/>
              <a:t>What is the range of available combinations?</a:t>
            </a:r>
          </a:p>
          <a:p>
            <a:pPr lvl="1"/>
            <a:r>
              <a:rPr lang="en-GB" dirty="0" smtClean="0"/>
              <a:t>16 bits, 216  = 65,536</a:t>
            </a:r>
          </a:p>
          <a:p>
            <a:r>
              <a:rPr lang="en-GB" dirty="0" smtClean="0"/>
              <a:t>But we want both positive and negative values to indicate compressions and rarefactions.</a:t>
            </a:r>
          </a:p>
          <a:p>
            <a:r>
              <a:rPr lang="en-GB" dirty="0" smtClean="0"/>
              <a:t>What if we use one bit to indicate positive (0) or negative (1)?</a:t>
            </a:r>
          </a:p>
          <a:p>
            <a:pPr lvl="1"/>
            <a:r>
              <a:rPr lang="en-GB" dirty="0" smtClean="0"/>
              <a:t>That leaves us with 15 bits</a:t>
            </a:r>
          </a:p>
          <a:p>
            <a:pPr lvl="1"/>
            <a:r>
              <a:rPr lang="en-GB" dirty="0" smtClean="0"/>
              <a:t>15 bits, 215  = 32,768</a:t>
            </a:r>
          </a:p>
          <a:p>
            <a:pPr lvl="1"/>
            <a:r>
              <a:rPr lang="en-GB" dirty="0" smtClean="0"/>
              <a:t>One of those combinations will stand for zero; we'll use a “positive” one, so that's one less pattern for positive (i.e. up to 32,767)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https://www.youtube.com/watch?v=oF7POPv1GyQ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3600" dirty="0" smtClean="0"/>
              <a:t>By the end of this session, you will be able to: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3600" b="1" dirty="0" smtClean="0"/>
              <a:t>Recognise</a:t>
            </a:r>
            <a:r>
              <a:rPr lang="en-GB" sz="3600" dirty="0" smtClean="0"/>
              <a:t> several ways how sound is used in games</a:t>
            </a:r>
            <a:endParaRPr lang="en-GB" sz="3600" b="1" dirty="0" smtClean="0"/>
          </a:p>
          <a:p>
            <a:r>
              <a:rPr lang="en-GB" sz="3600" b="1" dirty="0" smtClean="0"/>
              <a:t>Explain</a:t>
            </a:r>
            <a:r>
              <a:rPr lang="en-GB" sz="3600" dirty="0" smtClean="0"/>
              <a:t> what sound </a:t>
            </a:r>
            <a:r>
              <a:rPr lang="en-GB" sz="3600" b="1" dirty="0" smtClean="0"/>
              <a:t>and</a:t>
            </a:r>
            <a:r>
              <a:rPr lang="en-GB" sz="3600" dirty="0" smtClean="0"/>
              <a:t> waves are</a:t>
            </a:r>
          </a:p>
          <a:p>
            <a:r>
              <a:rPr lang="en-GB" sz="3600" b="1" dirty="0" smtClean="0"/>
              <a:t>Describe</a:t>
            </a:r>
            <a:r>
              <a:rPr lang="en-GB" sz="3600" dirty="0" smtClean="0"/>
              <a:t> how sound can be represented digitally</a:t>
            </a:r>
            <a:endParaRPr lang="en-GB" sz="3600" b="1" dirty="0" smtClean="0"/>
          </a:p>
          <a:p>
            <a:r>
              <a:rPr lang="en-GB" sz="3600" b="1" dirty="0" smtClean="0"/>
              <a:t>Write</a:t>
            </a:r>
            <a:r>
              <a:rPr lang="en-GB" sz="3600" dirty="0" smtClean="0"/>
              <a:t> a program that will create a sound</a:t>
            </a:r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ue_rewar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are sounds used in games?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1260</Words>
  <Application>Microsoft Office PowerPoint</Application>
  <PresentationFormat>On-screen Show (4:3)</PresentationFormat>
  <Paragraphs>234</Paragraphs>
  <Slides>52</Slides>
  <Notes>2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Image</vt:lpstr>
      <vt:lpstr>An Introduction to Digital Sound</vt:lpstr>
      <vt:lpstr>Introduction</vt:lpstr>
      <vt:lpstr>Introduction</vt:lpstr>
      <vt:lpstr>Introduction</vt:lpstr>
      <vt:lpstr>Introduction</vt:lpstr>
      <vt:lpstr>Introduction</vt:lpstr>
      <vt:lpstr>Learning Objectives</vt:lpstr>
      <vt:lpstr>Slide 8</vt:lpstr>
      <vt:lpstr>How are sounds used in games?</vt:lpstr>
      <vt:lpstr>Slide 10</vt:lpstr>
      <vt:lpstr>What is Sound? What is a Wave?</vt:lpstr>
      <vt:lpstr>What is Sound?</vt:lpstr>
      <vt:lpstr>What is Sound?</vt:lpstr>
      <vt:lpstr>What is Sound?</vt:lpstr>
      <vt:lpstr>What is Sound?</vt:lpstr>
      <vt:lpstr>What is Sound?</vt:lpstr>
      <vt:lpstr>What is a Wave?</vt:lpstr>
      <vt:lpstr>What is a Wave?</vt:lpstr>
      <vt:lpstr>What is a Wave?</vt:lpstr>
      <vt:lpstr>What is Sound?</vt:lpstr>
      <vt:lpstr>What is a Wave?</vt:lpstr>
      <vt:lpstr>HOW CAN SOUND BE REPRESENTED DIGITALLY?</vt:lpstr>
      <vt:lpstr>How Can Sound Be Represented Digitally?</vt:lpstr>
      <vt:lpstr>How Can Sound Be Represented Digitally?</vt:lpstr>
      <vt:lpstr>How Can Sound Be Represented Digitally?</vt:lpstr>
      <vt:lpstr>How Can Sound Be Represented Digitally?</vt:lpstr>
      <vt:lpstr>How Can Sound Be Represented Digitally?</vt:lpstr>
      <vt:lpstr>How Can Sound Be Represented Digitally?</vt:lpstr>
      <vt:lpstr>How Can Sound Be Represented Digitally?</vt:lpstr>
      <vt:lpstr>How Can Sound Be Represented Digitally?</vt:lpstr>
      <vt:lpstr>Can I Write a Program to Create Sound?</vt:lpstr>
      <vt:lpstr>Activity</vt:lpstr>
      <vt:lpstr>Activity</vt:lpstr>
      <vt:lpstr>Activity</vt:lpstr>
      <vt:lpstr>Samples</vt:lpstr>
      <vt:lpstr>“But there are thousands of these samples!”</vt:lpstr>
      <vt:lpstr>Recipe to Increase the Volume</vt:lpstr>
      <vt:lpstr>How did that work?</vt:lpstr>
      <vt:lpstr>Starting the loop</vt:lpstr>
      <vt:lpstr>Executing the block</vt:lpstr>
      <vt:lpstr>Next sample</vt:lpstr>
      <vt:lpstr>And increase that next sample</vt:lpstr>
      <vt:lpstr>And on through the sequence</vt:lpstr>
      <vt:lpstr>Activity</vt:lpstr>
      <vt:lpstr>TINKERING AUDIO ASSIGNMENT</vt:lpstr>
      <vt:lpstr>Coursework</vt:lpstr>
      <vt:lpstr>FINAL REMARKS</vt:lpstr>
      <vt:lpstr>Additional Resources</vt:lpstr>
      <vt:lpstr>Additional Resources</vt:lpstr>
      <vt:lpstr>Thank You For Listening</vt:lpstr>
      <vt:lpstr>How Can Sound Be Represented Digitally?</vt:lpstr>
      <vt:lpstr>How Can Sound Be Represented Digitally?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Adrir Darklance</dc:creator>
  <cp:lastModifiedBy>Adrir Darklance</cp:lastModifiedBy>
  <cp:revision>42</cp:revision>
  <dcterms:created xsi:type="dcterms:W3CDTF">2015-07-09T22:03:31Z</dcterms:created>
  <dcterms:modified xsi:type="dcterms:W3CDTF">2015-11-16T16:10:17Z</dcterms:modified>
</cp:coreProperties>
</file>