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Default Extension="vml" ContentType="application/vnd.openxmlformats-officedocument.vmlDrawing"/>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7" r:id="rId2"/>
    <p:sldId id="269" r:id="rId3"/>
    <p:sldId id="280" r:id="rId4"/>
    <p:sldId id="300" r:id="rId5"/>
    <p:sldId id="301" r:id="rId6"/>
    <p:sldId id="299" r:id="rId7"/>
    <p:sldId id="281" r:id="rId8"/>
    <p:sldId id="295" r:id="rId9"/>
    <p:sldId id="294" r:id="rId10"/>
    <p:sldId id="279" r:id="rId11"/>
    <p:sldId id="270" r:id="rId12"/>
    <p:sldId id="271" r:id="rId13"/>
    <p:sldId id="272" r:id="rId14"/>
    <p:sldId id="273" r:id="rId15"/>
    <p:sldId id="274" r:id="rId16"/>
    <p:sldId id="275" r:id="rId17"/>
    <p:sldId id="276" r:id="rId18"/>
    <p:sldId id="277" r:id="rId19"/>
    <p:sldId id="278" r:id="rId20"/>
    <p:sldId id="291" r:id="rId21"/>
    <p:sldId id="292" r:id="rId22"/>
    <p:sldId id="283" r:id="rId23"/>
    <p:sldId id="296" r:id="rId24"/>
    <p:sldId id="293" r:id="rId25"/>
    <p:sldId id="298" r:id="rId26"/>
    <p:sldId id="297" r:id="rId27"/>
    <p:sldId id="285" r:id="rId28"/>
    <p:sldId id="286" r:id="rId29"/>
    <p:sldId id="287" r:id="rId30"/>
    <p:sldId id="288" r:id="rId31"/>
    <p:sldId id="289" r:id="rId32"/>
    <p:sldId id="290" r:id="rId33"/>
  </p:sldIdLst>
  <p:sldSz cx="9144000" cy="5143500" type="screen16x9"/>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C00"/>
    <a:srgbClr val="FF9900"/>
    <a:srgbClr val="34FB2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30" autoAdjust="0"/>
    <p:restoredTop sz="94660"/>
  </p:normalViewPr>
  <p:slideViewPr>
    <p:cSldViewPr showGuides="1">
      <p:cViewPr>
        <p:scale>
          <a:sx n="50" d="100"/>
          <a:sy n="50" d="100"/>
        </p:scale>
        <p:origin x="-1644" y="-5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C16B9C-8761-4888-AA32-1464BDFEE81D}" type="doc">
      <dgm:prSet loTypeId="urn:microsoft.com/office/officeart/2005/8/layout/pyramid2" loCatId="pyramid" qsTypeId="urn:microsoft.com/office/officeart/2005/8/quickstyle/simple1" qsCatId="simple" csTypeId="urn:microsoft.com/office/officeart/2005/8/colors/accent1_2" csCatId="accent1" phldr="1"/>
      <dgm:spPr/>
    </dgm:pt>
    <dgm:pt modelId="{675EBEC8-617B-436C-AF2A-58D335FA1FCE}">
      <dgm:prSet phldrT="[Text]" custT="1"/>
      <dgm:spPr/>
      <dgm:t>
        <a:bodyPr/>
        <a:lstStyle/>
        <a:p>
          <a:r>
            <a:rPr lang="en-GB" sz="1800" dirty="0" smtClean="0">
              <a:solidFill>
                <a:schemeClr val="tx1"/>
              </a:solidFill>
            </a:rPr>
            <a:t>Scholarly Journals and Conferences Proceedings</a:t>
          </a:r>
          <a:endParaRPr lang="en-GB" sz="1800" dirty="0">
            <a:solidFill>
              <a:schemeClr val="tx1"/>
            </a:solidFill>
          </a:endParaRPr>
        </a:p>
      </dgm:t>
    </dgm:pt>
    <dgm:pt modelId="{8CB48F0C-15D8-4288-AAFF-C6EBB8BB4A63}" type="parTrans" cxnId="{B54E69DE-A27F-46C6-98D3-55C60AD5A5E7}">
      <dgm:prSet/>
      <dgm:spPr/>
      <dgm:t>
        <a:bodyPr/>
        <a:lstStyle/>
        <a:p>
          <a:endParaRPr lang="en-GB" sz="1050">
            <a:solidFill>
              <a:schemeClr val="tx1"/>
            </a:solidFill>
          </a:endParaRPr>
        </a:p>
      </dgm:t>
    </dgm:pt>
    <dgm:pt modelId="{651F7DC4-EB6F-4B04-BCEE-C38ACE057E41}" type="sibTrans" cxnId="{B54E69DE-A27F-46C6-98D3-55C60AD5A5E7}">
      <dgm:prSet/>
      <dgm:spPr/>
      <dgm:t>
        <a:bodyPr/>
        <a:lstStyle/>
        <a:p>
          <a:endParaRPr lang="en-GB" sz="1050">
            <a:solidFill>
              <a:schemeClr val="tx1"/>
            </a:solidFill>
          </a:endParaRPr>
        </a:p>
      </dgm:t>
    </dgm:pt>
    <dgm:pt modelId="{F615E78C-00A2-4840-A8BF-DF18BC53527A}">
      <dgm:prSet phldrT="[Text]" custT="1"/>
      <dgm:spPr/>
      <dgm:t>
        <a:bodyPr/>
        <a:lstStyle/>
        <a:p>
          <a:r>
            <a:rPr lang="en-GB" sz="1800" dirty="0" smtClean="0">
              <a:solidFill>
                <a:schemeClr val="tx1"/>
              </a:solidFill>
            </a:rPr>
            <a:t>Scholarly Books and Book Chapters</a:t>
          </a:r>
          <a:endParaRPr lang="en-GB" sz="1800" dirty="0">
            <a:solidFill>
              <a:schemeClr val="tx1"/>
            </a:solidFill>
          </a:endParaRPr>
        </a:p>
      </dgm:t>
    </dgm:pt>
    <dgm:pt modelId="{EDCA9268-98F9-4691-B4FF-24B0F860616A}" type="parTrans" cxnId="{B72C93D6-FD65-41CF-93C5-B67758C8492E}">
      <dgm:prSet/>
      <dgm:spPr/>
      <dgm:t>
        <a:bodyPr/>
        <a:lstStyle/>
        <a:p>
          <a:endParaRPr lang="en-GB" sz="1050">
            <a:solidFill>
              <a:schemeClr val="tx1"/>
            </a:solidFill>
          </a:endParaRPr>
        </a:p>
      </dgm:t>
    </dgm:pt>
    <dgm:pt modelId="{DA0D067A-38CF-47E7-93B6-385D116146F9}" type="sibTrans" cxnId="{B72C93D6-FD65-41CF-93C5-B67758C8492E}">
      <dgm:prSet/>
      <dgm:spPr/>
      <dgm:t>
        <a:bodyPr/>
        <a:lstStyle/>
        <a:p>
          <a:endParaRPr lang="en-GB" sz="1050">
            <a:solidFill>
              <a:schemeClr val="tx1"/>
            </a:solidFill>
          </a:endParaRPr>
        </a:p>
      </dgm:t>
    </dgm:pt>
    <dgm:pt modelId="{5DD6C48F-FF4C-4AB7-B06B-1F525BA09F7E}">
      <dgm:prSet phldrT="[Text]" custT="1"/>
      <dgm:spPr/>
      <dgm:t>
        <a:bodyPr/>
        <a:lstStyle/>
        <a:p>
          <a:r>
            <a:rPr lang="en-GB" sz="1800" dirty="0" smtClean="0">
              <a:solidFill>
                <a:schemeClr val="tx1"/>
              </a:solidFill>
            </a:rPr>
            <a:t>Government Documents</a:t>
          </a:r>
          <a:endParaRPr lang="en-GB" sz="1800" dirty="0">
            <a:solidFill>
              <a:schemeClr val="tx1"/>
            </a:solidFill>
          </a:endParaRPr>
        </a:p>
      </dgm:t>
    </dgm:pt>
    <dgm:pt modelId="{FC61CA60-A7E0-447A-A78D-65AB9A84FB99}" type="parTrans" cxnId="{63D7E74E-1CEF-4510-83BC-78C787EA9472}">
      <dgm:prSet/>
      <dgm:spPr/>
      <dgm:t>
        <a:bodyPr/>
        <a:lstStyle/>
        <a:p>
          <a:endParaRPr lang="en-GB" sz="1050">
            <a:solidFill>
              <a:schemeClr val="tx1"/>
            </a:solidFill>
          </a:endParaRPr>
        </a:p>
      </dgm:t>
    </dgm:pt>
    <dgm:pt modelId="{31A4B86C-8052-46CF-87DD-7220E1EBC85F}" type="sibTrans" cxnId="{63D7E74E-1CEF-4510-83BC-78C787EA9472}">
      <dgm:prSet/>
      <dgm:spPr/>
      <dgm:t>
        <a:bodyPr/>
        <a:lstStyle/>
        <a:p>
          <a:endParaRPr lang="en-GB" sz="1050">
            <a:solidFill>
              <a:schemeClr val="tx1"/>
            </a:solidFill>
          </a:endParaRPr>
        </a:p>
      </dgm:t>
    </dgm:pt>
    <dgm:pt modelId="{8FAB3AA1-25C5-435E-9022-19A57DE7C3D0}">
      <dgm:prSet phldrT="[Text]" custT="1"/>
      <dgm:spPr/>
      <dgm:t>
        <a:bodyPr/>
        <a:lstStyle/>
        <a:p>
          <a:r>
            <a:rPr lang="en-GB" sz="1800" dirty="0" smtClean="0">
              <a:solidFill>
                <a:schemeClr val="tx1"/>
              </a:solidFill>
            </a:rPr>
            <a:t>Trade Books and Whitepapers</a:t>
          </a:r>
          <a:endParaRPr lang="en-GB" sz="1800" dirty="0">
            <a:solidFill>
              <a:schemeClr val="tx1"/>
            </a:solidFill>
          </a:endParaRPr>
        </a:p>
      </dgm:t>
    </dgm:pt>
    <dgm:pt modelId="{9D7D5DD8-C0F6-4EB9-9719-CECDC835B72C}" type="parTrans" cxnId="{90EF6365-0E4E-41B9-BB2C-7F9173EE6915}">
      <dgm:prSet/>
      <dgm:spPr/>
      <dgm:t>
        <a:bodyPr/>
        <a:lstStyle/>
        <a:p>
          <a:endParaRPr lang="en-GB" sz="1050">
            <a:solidFill>
              <a:schemeClr val="tx1"/>
            </a:solidFill>
          </a:endParaRPr>
        </a:p>
      </dgm:t>
    </dgm:pt>
    <dgm:pt modelId="{13F67ADB-4776-455B-B09D-053BE3BF5488}" type="sibTrans" cxnId="{90EF6365-0E4E-41B9-BB2C-7F9173EE6915}">
      <dgm:prSet/>
      <dgm:spPr/>
      <dgm:t>
        <a:bodyPr/>
        <a:lstStyle/>
        <a:p>
          <a:endParaRPr lang="en-GB" sz="1050">
            <a:solidFill>
              <a:schemeClr val="tx1"/>
            </a:solidFill>
          </a:endParaRPr>
        </a:p>
      </dgm:t>
    </dgm:pt>
    <dgm:pt modelId="{3DDE53AC-A8C7-47C8-8DEE-3B92DDB690F6}">
      <dgm:prSet phldrT="[Text]" custT="1"/>
      <dgm:spPr/>
      <dgm:t>
        <a:bodyPr/>
        <a:lstStyle/>
        <a:p>
          <a:r>
            <a:rPr lang="en-GB" sz="1800" dirty="0" smtClean="0">
              <a:solidFill>
                <a:schemeClr val="tx1"/>
              </a:solidFill>
            </a:rPr>
            <a:t>Specialized Magazines</a:t>
          </a:r>
          <a:endParaRPr lang="en-GB" sz="1800" dirty="0">
            <a:solidFill>
              <a:schemeClr val="tx1"/>
            </a:solidFill>
          </a:endParaRPr>
        </a:p>
      </dgm:t>
    </dgm:pt>
    <dgm:pt modelId="{E921D32F-0D99-45F7-BCBE-E487A6FD5476}" type="parTrans" cxnId="{98BD5EE8-C9D4-455E-9472-3EA2EAF7E212}">
      <dgm:prSet/>
      <dgm:spPr/>
      <dgm:t>
        <a:bodyPr/>
        <a:lstStyle/>
        <a:p>
          <a:endParaRPr lang="en-GB" sz="1050">
            <a:solidFill>
              <a:schemeClr val="tx1"/>
            </a:solidFill>
          </a:endParaRPr>
        </a:p>
      </dgm:t>
    </dgm:pt>
    <dgm:pt modelId="{A65EE5DB-D369-4BEA-A43F-CF6F2321200B}" type="sibTrans" cxnId="{98BD5EE8-C9D4-455E-9472-3EA2EAF7E212}">
      <dgm:prSet/>
      <dgm:spPr/>
      <dgm:t>
        <a:bodyPr/>
        <a:lstStyle/>
        <a:p>
          <a:endParaRPr lang="en-GB" sz="1050">
            <a:solidFill>
              <a:schemeClr val="tx1"/>
            </a:solidFill>
          </a:endParaRPr>
        </a:p>
      </dgm:t>
    </dgm:pt>
    <dgm:pt modelId="{076874A4-5E34-4C56-AB37-272A6568C911}">
      <dgm:prSet phldrT="[Text]" custT="1"/>
      <dgm:spPr/>
      <dgm:t>
        <a:bodyPr/>
        <a:lstStyle/>
        <a:p>
          <a:r>
            <a:rPr lang="en-GB" sz="1800" dirty="0" smtClean="0">
              <a:solidFill>
                <a:schemeClr val="tx1"/>
              </a:solidFill>
            </a:rPr>
            <a:t>General-Interest Magazines and Newspapers</a:t>
          </a:r>
          <a:endParaRPr lang="en-GB" sz="1800" dirty="0">
            <a:solidFill>
              <a:schemeClr val="tx1"/>
            </a:solidFill>
          </a:endParaRPr>
        </a:p>
      </dgm:t>
    </dgm:pt>
    <dgm:pt modelId="{4826BBA1-4DB7-4E77-BF3D-2DE553156C27}" type="parTrans" cxnId="{890A1294-DEA1-4653-8EEC-560AD3BF875B}">
      <dgm:prSet/>
      <dgm:spPr/>
      <dgm:t>
        <a:bodyPr/>
        <a:lstStyle/>
        <a:p>
          <a:endParaRPr lang="en-GB" sz="1050">
            <a:solidFill>
              <a:schemeClr val="tx1"/>
            </a:solidFill>
          </a:endParaRPr>
        </a:p>
      </dgm:t>
    </dgm:pt>
    <dgm:pt modelId="{A695E919-F607-4830-A8B8-5966C07EB7F2}" type="sibTrans" cxnId="{890A1294-DEA1-4653-8EEC-560AD3BF875B}">
      <dgm:prSet/>
      <dgm:spPr/>
      <dgm:t>
        <a:bodyPr/>
        <a:lstStyle/>
        <a:p>
          <a:endParaRPr lang="en-GB" sz="1050">
            <a:solidFill>
              <a:schemeClr val="tx1"/>
            </a:solidFill>
          </a:endParaRPr>
        </a:p>
      </dgm:t>
    </dgm:pt>
    <dgm:pt modelId="{0B97C5F5-D9EE-49A6-B907-6B79862E6FD1}">
      <dgm:prSet phldrT="[Text]" custT="1"/>
      <dgm:spPr/>
      <dgm:t>
        <a:bodyPr/>
        <a:lstStyle/>
        <a:p>
          <a:r>
            <a:rPr lang="en-GB" sz="1800" dirty="0" smtClean="0">
              <a:solidFill>
                <a:schemeClr val="tx1"/>
              </a:solidFill>
            </a:rPr>
            <a:t>General Encyclopaedias</a:t>
          </a:r>
          <a:endParaRPr lang="en-GB" sz="1800" dirty="0">
            <a:solidFill>
              <a:schemeClr val="tx1"/>
            </a:solidFill>
          </a:endParaRPr>
        </a:p>
      </dgm:t>
    </dgm:pt>
    <dgm:pt modelId="{D931C902-5E13-4602-8C48-DECA0FA6B4BF}" type="parTrans" cxnId="{C50F8747-C6BD-408B-964C-B997F3555481}">
      <dgm:prSet/>
      <dgm:spPr/>
      <dgm:t>
        <a:bodyPr/>
        <a:lstStyle/>
        <a:p>
          <a:endParaRPr lang="en-GB" sz="1050">
            <a:solidFill>
              <a:schemeClr val="tx1"/>
            </a:solidFill>
          </a:endParaRPr>
        </a:p>
      </dgm:t>
    </dgm:pt>
    <dgm:pt modelId="{2921A5B2-F7FA-4DBA-8B2F-F7B456A0D88E}" type="sibTrans" cxnId="{C50F8747-C6BD-408B-964C-B997F3555481}">
      <dgm:prSet/>
      <dgm:spPr/>
      <dgm:t>
        <a:bodyPr/>
        <a:lstStyle/>
        <a:p>
          <a:endParaRPr lang="en-GB" sz="1050">
            <a:solidFill>
              <a:schemeClr val="tx1"/>
            </a:solidFill>
          </a:endParaRPr>
        </a:p>
      </dgm:t>
    </dgm:pt>
    <dgm:pt modelId="{0AE1F08C-5BE0-4732-B7BC-7C5FCFF89AF1}">
      <dgm:prSet phldrT="[Text]" custT="1"/>
      <dgm:spPr/>
      <dgm:t>
        <a:bodyPr/>
        <a:lstStyle/>
        <a:p>
          <a:r>
            <a:rPr lang="en-GB" sz="1800" dirty="0" smtClean="0">
              <a:solidFill>
                <a:schemeClr val="tx1"/>
              </a:solidFill>
            </a:rPr>
            <a:t>Specialised Academically-Authored Encyclopaedias</a:t>
          </a:r>
          <a:endParaRPr lang="en-GB" sz="1800" dirty="0">
            <a:solidFill>
              <a:schemeClr val="tx1"/>
            </a:solidFill>
          </a:endParaRPr>
        </a:p>
      </dgm:t>
    </dgm:pt>
    <dgm:pt modelId="{A4386C14-91BC-42B1-8193-19C2333ACB7D}" type="parTrans" cxnId="{CF6927A5-F0E5-48B7-82CF-A80AE110926E}">
      <dgm:prSet/>
      <dgm:spPr/>
      <dgm:t>
        <a:bodyPr/>
        <a:lstStyle/>
        <a:p>
          <a:endParaRPr lang="en-GB" sz="1050">
            <a:solidFill>
              <a:schemeClr val="tx1"/>
            </a:solidFill>
          </a:endParaRPr>
        </a:p>
      </dgm:t>
    </dgm:pt>
    <dgm:pt modelId="{93EB522D-2345-4497-BD2F-5B5BE2B92061}" type="sibTrans" cxnId="{CF6927A5-F0E5-48B7-82CF-A80AE110926E}">
      <dgm:prSet/>
      <dgm:spPr/>
      <dgm:t>
        <a:bodyPr/>
        <a:lstStyle/>
        <a:p>
          <a:endParaRPr lang="en-GB" sz="1050">
            <a:solidFill>
              <a:schemeClr val="tx1"/>
            </a:solidFill>
          </a:endParaRPr>
        </a:p>
      </dgm:t>
    </dgm:pt>
    <dgm:pt modelId="{8841C1B6-E319-40DF-AE5A-1B26449B24A1}">
      <dgm:prSet phldrT="[Text]" custT="1"/>
      <dgm:spPr/>
      <dgm:t>
        <a:bodyPr/>
        <a:lstStyle/>
        <a:p>
          <a:r>
            <a:rPr lang="en-GB" sz="1800" dirty="0" smtClean="0">
              <a:solidFill>
                <a:schemeClr val="tx1"/>
              </a:solidFill>
            </a:rPr>
            <a:t>Websites, Wikipedia, Blogs, etc.</a:t>
          </a:r>
          <a:endParaRPr lang="en-GB" sz="1800" dirty="0">
            <a:solidFill>
              <a:schemeClr val="tx1"/>
            </a:solidFill>
          </a:endParaRPr>
        </a:p>
      </dgm:t>
    </dgm:pt>
    <dgm:pt modelId="{42389339-726B-4B1F-9B17-3E8C89F13807}" type="parTrans" cxnId="{268F31D8-E59E-44FE-8E29-3593F596F354}">
      <dgm:prSet/>
      <dgm:spPr/>
      <dgm:t>
        <a:bodyPr/>
        <a:lstStyle/>
        <a:p>
          <a:endParaRPr lang="en-GB" sz="1050">
            <a:solidFill>
              <a:schemeClr val="tx1"/>
            </a:solidFill>
          </a:endParaRPr>
        </a:p>
      </dgm:t>
    </dgm:pt>
    <dgm:pt modelId="{CCCBBA0A-1FC8-4CAB-BA68-721810E74A23}" type="sibTrans" cxnId="{268F31D8-E59E-44FE-8E29-3593F596F354}">
      <dgm:prSet/>
      <dgm:spPr/>
      <dgm:t>
        <a:bodyPr/>
        <a:lstStyle/>
        <a:p>
          <a:endParaRPr lang="en-GB" sz="1050">
            <a:solidFill>
              <a:schemeClr val="tx1"/>
            </a:solidFill>
          </a:endParaRPr>
        </a:p>
      </dgm:t>
    </dgm:pt>
    <dgm:pt modelId="{41FE7C1F-4810-4C26-BC55-4B137BFF8260}">
      <dgm:prSet phldrT="[Text]" custT="1"/>
      <dgm:spPr/>
      <dgm:t>
        <a:bodyPr/>
        <a:lstStyle/>
        <a:p>
          <a:r>
            <a:rPr lang="en-GB" sz="1800" dirty="0" smtClean="0">
              <a:solidFill>
                <a:schemeClr val="tx1"/>
              </a:solidFill>
            </a:rPr>
            <a:t>4chan, </a:t>
          </a:r>
          <a:r>
            <a:rPr lang="en-GB" sz="1800" dirty="0" err="1" smtClean="0">
              <a:solidFill>
                <a:schemeClr val="tx1"/>
              </a:solidFill>
            </a:rPr>
            <a:t>Reddit</a:t>
          </a:r>
          <a:r>
            <a:rPr lang="en-GB" sz="1800" dirty="0" smtClean="0">
              <a:solidFill>
                <a:schemeClr val="tx1"/>
              </a:solidFill>
            </a:rPr>
            <a:t>, </a:t>
          </a:r>
          <a:r>
            <a:rPr lang="en-GB" sz="1800" dirty="0" err="1" smtClean="0">
              <a:solidFill>
                <a:schemeClr val="tx1"/>
              </a:solidFill>
            </a:rPr>
            <a:t>StackOverflow</a:t>
          </a:r>
          <a:endParaRPr lang="en-GB" sz="1800" dirty="0">
            <a:solidFill>
              <a:schemeClr val="tx1"/>
            </a:solidFill>
          </a:endParaRPr>
        </a:p>
      </dgm:t>
    </dgm:pt>
    <dgm:pt modelId="{0DAD838E-A451-4091-B565-4E6809C6CC0F}" type="parTrans" cxnId="{3E2FA201-36FD-4C79-9604-3C26CC22BCB3}">
      <dgm:prSet/>
      <dgm:spPr/>
      <dgm:t>
        <a:bodyPr/>
        <a:lstStyle/>
        <a:p>
          <a:endParaRPr lang="en-GB" sz="1050">
            <a:solidFill>
              <a:schemeClr val="tx1"/>
            </a:solidFill>
          </a:endParaRPr>
        </a:p>
      </dgm:t>
    </dgm:pt>
    <dgm:pt modelId="{B7BF72AB-4F12-45FE-9158-3E3FB88268B4}" type="sibTrans" cxnId="{3E2FA201-36FD-4C79-9604-3C26CC22BCB3}">
      <dgm:prSet/>
      <dgm:spPr/>
      <dgm:t>
        <a:bodyPr/>
        <a:lstStyle/>
        <a:p>
          <a:endParaRPr lang="en-GB" sz="1050">
            <a:solidFill>
              <a:schemeClr val="tx1"/>
            </a:solidFill>
          </a:endParaRPr>
        </a:p>
      </dgm:t>
    </dgm:pt>
    <dgm:pt modelId="{54007708-B39F-4534-A2B9-50D3380E8B35}" type="pres">
      <dgm:prSet presAssocID="{2CC16B9C-8761-4888-AA32-1464BDFEE81D}" presName="compositeShape" presStyleCnt="0">
        <dgm:presLayoutVars>
          <dgm:dir/>
          <dgm:resizeHandles/>
        </dgm:presLayoutVars>
      </dgm:prSet>
      <dgm:spPr/>
    </dgm:pt>
    <dgm:pt modelId="{A61361BF-A5F5-491C-A5A5-9D4B9B869405}" type="pres">
      <dgm:prSet presAssocID="{2CC16B9C-8761-4888-AA32-1464BDFEE81D}" presName="pyramid" presStyleLbl="node1" presStyleIdx="0" presStyleCnt="1" custScaleY="86251"/>
      <dgm:spPr/>
    </dgm:pt>
    <dgm:pt modelId="{B385098C-D3B4-4207-9B84-C49E62C090F1}" type="pres">
      <dgm:prSet presAssocID="{2CC16B9C-8761-4888-AA32-1464BDFEE81D}" presName="theList" presStyleCnt="0"/>
      <dgm:spPr/>
    </dgm:pt>
    <dgm:pt modelId="{F144CCB0-BC09-42E5-9D23-99A66E05486D}" type="pres">
      <dgm:prSet presAssocID="{675EBEC8-617B-436C-AF2A-58D335FA1FCE}" presName="aNode" presStyleLbl="fgAcc1" presStyleIdx="0" presStyleCnt="10" custScaleX="263097" custScaleY="180349">
        <dgm:presLayoutVars>
          <dgm:bulletEnabled val="1"/>
        </dgm:presLayoutVars>
      </dgm:prSet>
      <dgm:spPr/>
    </dgm:pt>
    <dgm:pt modelId="{92FECB78-52EB-40E3-A377-D6B12688A32F}" type="pres">
      <dgm:prSet presAssocID="{675EBEC8-617B-436C-AF2A-58D335FA1FCE}" presName="aSpace" presStyleCnt="0"/>
      <dgm:spPr/>
    </dgm:pt>
    <dgm:pt modelId="{858656E4-7B3D-4BD6-889F-BE3FBE88E512}" type="pres">
      <dgm:prSet presAssocID="{F615E78C-00A2-4840-A8BF-DF18BC53527A}" presName="aNode" presStyleLbl="fgAcc1" presStyleIdx="1" presStyleCnt="10" custScaleX="263097" custScaleY="180349">
        <dgm:presLayoutVars>
          <dgm:bulletEnabled val="1"/>
        </dgm:presLayoutVars>
      </dgm:prSet>
      <dgm:spPr/>
    </dgm:pt>
    <dgm:pt modelId="{53E5C105-CD91-4F3B-9474-DFC224A4CB35}" type="pres">
      <dgm:prSet presAssocID="{F615E78C-00A2-4840-A8BF-DF18BC53527A}" presName="aSpace" presStyleCnt="0"/>
      <dgm:spPr/>
    </dgm:pt>
    <dgm:pt modelId="{1D8C53A0-3D6A-4E25-8FDB-8350AC839824}" type="pres">
      <dgm:prSet presAssocID="{0AE1F08C-5BE0-4732-B7BC-7C5FCFF89AF1}" presName="aNode" presStyleLbl="fgAcc1" presStyleIdx="2" presStyleCnt="10" custScaleX="263097" custScaleY="180349">
        <dgm:presLayoutVars>
          <dgm:bulletEnabled val="1"/>
        </dgm:presLayoutVars>
      </dgm:prSet>
      <dgm:spPr/>
      <dgm:t>
        <a:bodyPr/>
        <a:lstStyle/>
        <a:p>
          <a:endParaRPr lang="en-GB"/>
        </a:p>
      </dgm:t>
    </dgm:pt>
    <dgm:pt modelId="{548AD53B-F6FB-4A62-BCCF-2373690509F0}" type="pres">
      <dgm:prSet presAssocID="{0AE1F08C-5BE0-4732-B7BC-7C5FCFF89AF1}" presName="aSpace" presStyleCnt="0"/>
      <dgm:spPr/>
    </dgm:pt>
    <dgm:pt modelId="{5EE53895-A746-47B0-9BDD-E8EDD2E0AAA6}" type="pres">
      <dgm:prSet presAssocID="{5DD6C48F-FF4C-4AB7-B06B-1F525BA09F7E}" presName="aNode" presStyleLbl="fgAcc1" presStyleIdx="3" presStyleCnt="10" custScaleX="263097" custScaleY="180349">
        <dgm:presLayoutVars>
          <dgm:bulletEnabled val="1"/>
        </dgm:presLayoutVars>
      </dgm:prSet>
      <dgm:spPr/>
    </dgm:pt>
    <dgm:pt modelId="{A0FE11BF-F27B-474A-96D0-7A122E89C9C9}" type="pres">
      <dgm:prSet presAssocID="{5DD6C48F-FF4C-4AB7-B06B-1F525BA09F7E}" presName="aSpace" presStyleCnt="0"/>
      <dgm:spPr/>
    </dgm:pt>
    <dgm:pt modelId="{E07F06A4-FF66-4FE0-BAF6-0A1EDAD8D7E1}" type="pres">
      <dgm:prSet presAssocID="{8FAB3AA1-25C5-435E-9022-19A57DE7C3D0}" presName="aNode" presStyleLbl="fgAcc1" presStyleIdx="4" presStyleCnt="10" custScaleX="263097" custScaleY="180349">
        <dgm:presLayoutVars>
          <dgm:bulletEnabled val="1"/>
        </dgm:presLayoutVars>
      </dgm:prSet>
      <dgm:spPr/>
    </dgm:pt>
    <dgm:pt modelId="{7AEED75F-0357-497E-9D5A-79B6D96C9C9B}" type="pres">
      <dgm:prSet presAssocID="{8FAB3AA1-25C5-435E-9022-19A57DE7C3D0}" presName="aSpace" presStyleCnt="0"/>
      <dgm:spPr/>
    </dgm:pt>
    <dgm:pt modelId="{290E540B-633D-44FA-83F9-5D101CDC4C7A}" type="pres">
      <dgm:prSet presAssocID="{3DDE53AC-A8C7-47C8-8DEE-3B92DDB690F6}" presName="aNode" presStyleLbl="fgAcc1" presStyleIdx="5" presStyleCnt="10" custScaleX="263097" custScaleY="180349">
        <dgm:presLayoutVars>
          <dgm:bulletEnabled val="1"/>
        </dgm:presLayoutVars>
      </dgm:prSet>
      <dgm:spPr/>
    </dgm:pt>
    <dgm:pt modelId="{AE21FB96-69E7-471B-A19D-9886F9905FA8}" type="pres">
      <dgm:prSet presAssocID="{3DDE53AC-A8C7-47C8-8DEE-3B92DDB690F6}" presName="aSpace" presStyleCnt="0"/>
      <dgm:spPr/>
    </dgm:pt>
    <dgm:pt modelId="{EBC8BF0C-ABE0-4427-B826-03D5FE321476}" type="pres">
      <dgm:prSet presAssocID="{076874A4-5E34-4C56-AB37-272A6568C911}" presName="aNode" presStyleLbl="fgAcc1" presStyleIdx="6" presStyleCnt="10" custScaleX="263097" custScaleY="180349">
        <dgm:presLayoutVars>
          <dgm:bulletEnabled val="1"/>
        </dgm:presLayoutVars>
      </dgm:prSet>
      <dgm:spPr/>
    </dgm:pt>
    <dgm:pt modelId="{463CA496-CC06-4D4E-B161-72C0A2D0405C}" type="pres">
      <dgm:prSet presAssocID="{076874A4-5E34-4C56-AB37-272A6568C911}" presName="aSpace" presStyleCnt="0"/>
      <dgm:spPr/>
    </dgm:pt>
    <dgm:pt modelId="{6C353B0F-1501-4F6E-A075-7CC9AFC63A57}" type="pres">
      <dgm:prSet presAssocID="{0B97C5F5-D9EE-49A6-B907-6B79862E6FD1}" presName="aNode" presStyleLbl="fgAcc1" presStyleIdx="7" presStyleCnt="10" custScaleX="263097" custScaleY="180349">
        <dgm:presLayoutVars>
          <dgm:bulletEnabled val="1"/>
        </dgm:presLayoutVars>
      </dgm:prSet>
      <dgm:spPr/>
    </dgm:pt>
    <dgm:pt modelId="{3E0AC6A8-B1D8-46D2-B073-422D228B9CA1}" type="pres">
      <dgm:prSet presAssocID="{0B97C5F5-D9EE-49A6-B907-6B79862E6FD1}" presName="aSpace" presStyleCnt="0"/>
      <dgm:spPr/>
    </dgm:pt>
    <dgm:pt modelId="{812EF31B-D910-4BEB-9811-84136713D9EB}" type="pres">
      <dgm:prSet presAssocID="{8841C1B6-E319-40DF-AE5A-1B26449B24A1}" presName="aNode" presStyleLbl="fgAcc1" presStyleIdx="8" presStyleCnt="10" custScaleX="263097" custScaleY="180349">
        <dgm:presLayoutVars>
          <dgm:bulletEnabled val="1"/>
        </dgm:presLayoutVars>
      </dgm:prSet>
      <dgm:spPr/>
    </dgm:pt>
    <dgm:pt modelId="{47A400E5-50B7-4128-B550-D5FDBA815291}" type="pres">
      <dgm:prSet presAssocID="{8841C1B6-E319-40DF-AE5A-1B26449B24A1}" presName="aSpace" presStyleCnt="0"/>
      <dgm:spPr/>
    </dgm:pt>
    <dgm:pt modelId="{25238287-EB6A-4557-9FCE-DD79B13F1202}" type="pres">
      <dgm:prSet presAssocID="{41FE7C1F-4810-4C26-BC55-4B137BFF8260}" presName="aNode" presStyleLbl="fgAcc1" presStyleIdx="9" presStyleCnt="10" custScaleX="263097" custScaleY="180349">
        <dgm:presLayoutVars>
          <dgm:bulletEnabled val="1"/>
        </dgm:presLayoutVars>
      </dgm:prSet>
      <dgm:spPr/>
    </dgm:pt>
    <dgm:pt modelId="{B353086E-F7B6-4324-B6EB-7C803B8D4313}" type="pres">
      <dgm:prSet presAssocID="{41FE7C1F-4810-4C26-BC55-4B137BFF8260}" presName="aSpace" presStyleCnt="0"/>
      <dgm:spPr/>
    </dgm:pt>
  </dgm:ptLst>
  <dgm:cxnLst>
    <dgm:cxn modelId="{890A1294-DEA1-4653-8EEC-560AD3BF875B}" srcId="{2CC16B9C-8761-4888-AA32-1464BDFEE81D}" destId="{076874A4-5E34-4C56-AB37-272A6568C911}" srcOrd="6" destOrd="0" parTransId="{4826BBA1-4DB7-4E77-BF3D-2DE553156C27}" sibTransId="{A695E919-F607-4830-A8B8-5966C07EB7F2}"/>
    <dgm:cxn modelId="{8A47610B-3925-4E87-BD5B-CEB130529801}" type="presOf" srcId="{0B97C5F5-D9EE-49A6-B907-6B79862E6FD1}" destId="{6C353B0F-1501-4F6E-A075-7CC9AFC63A57}" srcOrd="0" destOrd="0" presId="urn:microsoft.com/office/officeart/2005/8/layout/pyramid2"/>
    <dgm:cxn modelId="{B72C93D6-FD65-41CF-93C5-B67758C8492E}" srcId="{2CC16B9C-8761-4888-AA32-1464BDFEE81D}" destId="{F615E78C-00A2-4840-A8BF-DF18BC53527A}" srcOrd="1" destOrd="0" parTransId="{EDCA9268-98F9-4691-B4FF-24B0F860616A}" sibTransId="{DA0D067A-38CF-47E7-93B6-385D116146F9}"/>
    <dgm:cxn modelId="{DFFEDC1E-243A-4602-BD00-5A00E6D39139}" type="presOf" srcId="{0AE1F08C-5BE0-4732-B7BC-7C5FCFF89AF1}" destId="{1D8C53A0-3D6A-4E25-8FDB-8350AC839824}" srcOrd="0" destOrd="0" presId="urn:microsoft.com/office/officeart/2005/8/layout/pyramid2"/>
    <dgm:cxn modelId="{3E2FA201-36FD-4C79-9604-3C26CC22BCB3}" srcId="{2CC16B9C-8761-4888-AA32-1464BDFEE81D}" destId="{41FE7C1F-4810-4C26-BC55-4B137BFF8260}" srcOrd="9" destOrd="0" parTransId="{0DAD838E-A451-4091-B565-4E6809C6CC0F}" sibTransId="{B7BF72AB-4F12-45FE-9158-3E3FB88268B4}"/>
    <dgm:cxn modelId="{12A945B2-2E31-4524-9B8B-EC675DFB8F83}" type="presOf" srcId="{5DD6C48F-FF4C-4AB7-B06B-1F525BA09F7E}" destId="{5EE53895-A746-47B0-9BDD-E8EDD2E0AAA6}" srcOrd="0" destOrd="0" presId="urn:microsoft.com/office/officeart/2005/8/layout/pyramid2"/>
    <dgm:cxn modelId="{5B65C5E2-DB68-4AA0-BF53-FADFB2577927}" type="presOf" srcId="{675EBEC8-617B-436C-AF2A-58D335FA1FCE}" destId="{F144CCB0-BC09-42E5-9D23-99A66E05486D}" srcOrd="0" destOrd="0" presId="urn:microsoft.com/office/officeart/2005/8/layout/pyramid2"/>
    <dgm:cxn modelId="{719D1E94-390E-4EC5-91DB-19E2DE224433}" type="presOf" srcId="{2CC16B9C-8761-4888-AA32-1464BDFEE81D}" destId="{54007708-B39F-4534-A2B9-50D3380E8B35}" srcOrd="0" destOrd="0" presId="urn:microsoft.com/office/officeart/2005/8/layout/pyramid2"/>
    <dgm:cxn modelId="{78103022-763F-4374-9A0F-9900CE3FA85E}" type="presOf" srcId="{076874A4-5E34-4C56-AB37-272A6568C911}" destId="{EBC8BF0C-ABE0-4427-B826-03D5FE321476}" srcOrd="0" destOrd="0" presId="urn:microsoft.com/office/officeart/2005/8/layout/pyramid2"/>
    <dgm:cxn modelId="{B54E69DE-A27F-46C6-98D3-55C60AD5A5E7}" srcId="{2CC16B9C-8761-4888-AA32-1464BDFEE81D}" destId="{675EBEC8-617B-436C-AF2A-58D335FA1FCE}" srcOrd="0" destOrd="0" parTransId="{8CB48F0C-15D8-4288-AAFF-C6EBB8BB4A63}" sibTransId="{651F7DC4-EB6F-4B04-BCEE-C38ACE057E41}"/>
    <dgm:cxn modelId="{63D7E74E-1CEF-4510-83BC-78C787EA9472}" srcId="{2CC16B9C-8761-4888-AA32-1464BDFEE81D}" destId="{5DD6C48F-FF4C-4AB7-B06B-1F525BA09F7E}" srcOrd="3" destOrd="0" parTransId="{FC61CA60-A7E0-447A-A78D-65AB9A84FB99}" sibTransId="{31A4B86C-8052-46CF-87DD-7220E1EBC85F}"/>
    <dgm:cxn modelId="{5BF7A223-58E5-4803-B01E-6BBD907F68E7}" type="presOf" srcId="{8841C1B6-E319-40DF-AE5A-1B26449B24A1}" destId="{812EF31B-D910-4BEB-9811-84136713D9EB}" srcOrd="0" destOrd="0" presId="urn:microsoft.com/office/officeart/2005/8/layout/pyramid2"/>
    <dgm:cxn modelId="{2069CE4F-3E61-462F-A62E-4E91B7E7C096}" type="presOf" srcId="{F615E78C-00A2-4840-A8BF-DF18BC53527A}" destId="{858656E4-7B3D-4BD6-889F-BE3FBE88E512}" srcOrd="0" destOrd="0" presId="urn:microsoft.com/office/officeart/2005/8/layout/pyramid2"/>
    <dgm:cxn modelId="{98BD5EE8-C9D4-455E-9472-3EA2EAF7E212}" srcId="{2CC16B9C-8761-4888-AA32-1464BDFEE81D}" destId="{3DDE53AC-A8C7-47C8-8DEE-3B92DDB690F6}" srcOrd="5" destOrd="0" parTransId="{E921D32F-0D99-45F7-BCBE-E487A6FD5476}" sibTransId="{A65EE5DB-D369-4BEA-A43F-CF6F2321200B}"/>
    <dgm:cxn modelId="{90EF6365-0E4E-41B9-BB2C-7F9173EE6915}" srcId="{2CC16B9C-8761-4888-AA32-1464BDFEE81D}" destId="{8FAB3AA1-25C5-435E-9022-19A57DE7C3D0}" srcOrd="4" destOrd="0" parTransId="{9D7D5DD8-C0F6-4EB9-9719-CECDC835B72C}" sibTransId="{13F67ADB-4776-455B-B09D-053BE3BF5488}"/>
    <dgm:cxn modelId="{5BA832EB-7578-42BB-8B3E-EF51B0D562FF}" type="presOf" srcId="{41FE7C1F-4810-4C26-BC55-4B137BFF8260}" destId="{25238287-EB6A-4557-9FCE-DD79B13F1202}" srcOrd="0" destOrd="0" presId="urn:microsoft.com/office/officeart/2005/8/layout/pyramid2"/>
    <dgm:cxn modelId="{CF6927A5-F0E5-48B7-82CF-A80AE110926E}" srcId="{2CC16B9C-8761-4888-AA32-1464BDFEE81D}" destId="{0AE1F08C-5BE0-4732-B7BC-7C5FCFF89AF1}" srcOrd="2" destOrd="0" parTransId="{A4386C14-91BC-42B1-8193-19C2333ACB7D}" sibTransId="{93EB522D-2345-4497-BD2F-5B5BE2B92061}"/>
    <dgm:cxn modelId="{C50F8747-C6BD-408B-964C-B997F3555481}" srcId="{2CC16B9C-8761-4888-AA32-1464BDFEE81D}" destId="{0B97C5F5-D9EE-49A6-B907-6B79862E6FD1}" srcOrd="7" destOrd="0" parTransId="{D931C902-5E13-4602-8C48-DECA0FA6B4BF}" sibTransId="{2921A5B2-F7FA-4DBA-8B2F-F7B456A0D88E}"/>
    <dgm:cxn modelId="{82A567DD-A895-413E-BDF0-7FB55A89E09A}" type="presOf" srcId="{8FAB3AA1-25C5-435E-9022-19A57DE7C3D0}" destId="{E07F06A4-FF66-4FE0-BAF6-0A1EDAD8D7E1}" srcOrd="0" destOrd="0" presId="urn:microsoft.com/office/officeart/2005/8/layout/pyramid2"/>
    <dgm:cxn modelId="{A9E1F479-B9D8-443E-806C-41D3FB0DC030}" type="presOf" srcId="{3DDE53AC-A8C7-47C8-8DEE-3B92DDB690F6}" destId="{290E540B-633D-44FA-83F9-5D101CDC4C7A}" srcOrd="0" destOrd="0" presId="urn:microsoft.com/office/officeart/2005/8/layout/pyramid2"/>
    <dgm:cxn modelId="{268F31D8-E59E-44FE-8E29-3593F596F354}" srcId="{2CC16B9C-8761-4888-AA32-1464BDFEE81D}" destId="{8841C1B6-E319-40DF-AE5A-1B26449B24A1}" srcOrd="8" destOrd="0" parTransId="{42389339-726B-4B1F-9B17-3E8C89F13807}" sibTransId="{CCCBBA0A-1FC8-4CAB-BA68-721810E74A23}"/>
    <dgm:cxn modelId="{D2A27D98-BDD8-410F-B4DF-EA9304BEA80F}" type="presParOf" srcId="{54007708-B39F-4534-A2B9-50D3380E8B35}" destId="{A61361BF-A5F5-491C-A5A5-9D4B9B869405}" srcOrd="0" destOrd="0" presId="urn:microsoft.com/office/officeart/2005/8/layout/pyramid2"/>
    <dgm:cxn modelId="{9BF58949-6F9F-4118-9D13-65126D24E90F}" type="presParOf" srcId="{54007708-B39F-4534-A2B9-50D3380E8B35}" destId="{B385098C-D3B4-4207-9B84-C49E62C090F1}" srcOrd="1" destOrd="0" presId="urn:microsoft.com/office/officeart/2005/8/layout/pyramid2"/>
    <dgm:cxn modelId="{43C81648-D026-4830-8416-F40F104EEA2B}" type="presParOf" srcId="{B385098C-D3B4-4207-9B84-C49E62C090F1}" destId="{F144CCB0-BC09-42E5-9D23-99A66E05486D}" srcOrd="0" destOrd="0" presId="urn:microsoft.com/office/officeart/2005/8/layout/pyramid2"/>
    <dgm:cxn modelId="{C1ABA409-A3FC-42B5-A4E9-45BDDB98FA5C}" type="presParOf" srcId="{B385098C-D3B4-4207-9B84-C49E62C090F1}" destId="{92FECB78-52EB-40E3-A377-D6B12688A32F}" srcOrd="1" destOrd="0" presId="urn:microsoft.com/office/officeart/2005/8/layout/pyramid2"/>
    <dgm:cxn modelId="{C7B0A729-C18B-4010-8AD4-75E5241DB9D6}" type="presParOf" srcId="{B385098C-D3B4-4207-9B84-C49E62C090F1}" destId="{858656E4-7B3D-4BD6-889F-BE3FBE88E512}" srcOrd="2" destOrd="0" presId="urn:microsoft.com/office/officeart/2005/8/layout/pyramid2"/>
    <dgm:cxn modelId="{2BF47FE9-FAE3-4EE2-8C01-147F7F3E537A}" type="presParOf" srcId="{B385098C-D3B4-4207-9B84-C49E62C090F1}" destId="{53E5C105-CD91-4F3B-9474-DFC224A4CB35}" srcOrd="3" destOrd="0" presId="urn:microsoft.com/office/officeart/2005/8/layout/pyramid2"/>
    <dgm:cxn modelId="{F3946C7C-A561-4241-9034-01062EBB3BE4}" type="presParOf" srcId="{B385098C-D3B4-4207-9B84-C49E62C090F1}" destId="{1D8C53A0-3D6A-4E25-8FDB-8350AC839824}" srcOrd="4" destOrd="0" presId="urn:microsoft.com/office/officeart/2005/8/layout/pyramid2"/>
    <dgm:cxn modelId="{A59831FB-59AA-4EA0-A72D-6485A1DD8FF2}" type="presParOf" srcId="{B385098C-D3B4-4207-9B84-C49E62C090F1}" destId="{548AD53B-F6FB-4A62-BCCF-2373690509F0}" srcOrd="5" destOrd="0" presId="urn:microsoft.com/office/officeart/2005/8/layout/pyramid2"/>
    <dgm:cxn modelId="{0EF1E806-5D0D-4674-9CDF-0471E9FBA0CF}" type="presParOf" srcId="{B385098C-D3B4-4207-9B84-C49E62C090F1}" destId="{5EE53895-A746-47B0-9BDD-E8EDD2E0AAA6}" srcOrd="6" destOrd="0" presId="urn:microsoft.com/office/officeart/2005/8/layout/pyramid2"/>
    <dgm:cxn modelId="{38206892-BBFE-4A27-909A-603C4E5F8A6B}" type="presParOf" srcId="{B385098C-D3B4-4207-9B84-C49E62C090F1}" destId="{A0FE11BF-F27B-474A-96D0-7A122E89C9C9}" srcOrd="7" destOrd="0" presId="urn:microsoft.com/office/officeart/2005/8/layout/pyramid2"/>
    <dgm:cxn modelId="{D57F6FBE-E805-4A14-A5C1-5075B7DD9946}" type="presParOf" srcId="{B385098C-D3B4-4207-9B84-C49E62C090F1}" destId="{E07F06A4-FF66-4FE0-BAF6-0A1EDAD8D7E1}" srcOrd="8" destOrd="0" presId="urn:microsoft.com/office/officeart/2005/8/layout/pyramid2"/>
    <dgm:cxn modelId="{CBD6B972-7592-4385-832E-D229D6C5E0F8}" type="presParOf" srcId="{B385098C-D3B4-4207-9B84-C49E62C090F1}" destId="{7AEED75F-0357-497E-9D5A-79B6D96C9C9B}" srcOrd="9" destOrd="0" presId="urn:microsoft.com/office/officeart/2005/8/layout/pyramid2"/>
    <dgm:cxn modelId="{25A7D334-C77E-4CB0-AE03-FB27ACE5B87A}" type="presParOf" srcId="{B385098C-D3B4-4207-9B84-C49E62C090F1}" destId="{290E540B-633D-44FA-83F9-5D101CDC4C7A}" srcOrd="10" destOrd="0" presId="urn:microsoft.com/office/officeart/2005/8/layout/pyramid2"/>
    <dgm:cxn modelId="{DA5CD7BF-433D-4563-A989-E9A8FECDAF13}" type="presParOf" srcId="{B385098C-D3B4-4207-9B84-C49E62C090F1}" destId="{AE21FB96-69E7-471B-A19D-9886F9905FA8}" srcOrd="11" destOrd="0" presId="urn:microsoft.com/office/officeart/2005/8/layout/pyramid2"/>
    <dgm:cxn modelId="{4D4F8D06-D686-42CA-A059-35F8A25D34B2}" type="presParOf" srcId="{B385098C-D3B4-4207-9B84-C49E62C090F1}" destId="{EBC8BF0C-ABE0-4427-B826-03D5FE321476}" srcOrd="12" destOrd="0" presId="urn:microsoft.com/office/officeart/2005/8/layout/pyramid2"/>
    <dgm:cxn modelId="{37C2C0C6-9EFB-4C26-97EB-28CD7FD5A7E2}" type="presParOf" srcId="{B385098C-D3B4-4207-9B84-C49E62C090F1}" destId="{463CA496-CC06-4D4E-B161-72C0A2D0405C}" srcOrd="13" destOrd="0" presId="urn:microsoft.com/office/officeart/2005/8/layout/pyramid2"/>
    <dgm:cxn modelId="{9720CD8A-EE87-4D68-A89B-DDD71FDD7ABF}" type="presParOf" srcId="{B385098C-D3B4-4207-9B84-C49E62C090F1}" destId="{6C353B0F-1501-4F6E-A075-7CC9AFC63A57}" srcOrd="14" destOrd="0" presId="urn:microsoft.com/office/officeart/2005/8/layout/pyramid2"/>
    <dgm:cxn modelId="{1D911289-E7EB-49C7-8D6F-673E96CC94C1}" type="presParOf" srcId="{B385098C-D3B4-4207-9B84-C49E62C090F1}" destId="{3E0AC6A8-B1D8-46D2-B073-422D228B9CA1}" srcOrd="15" destOrd="0" presId="urn:microsoft.com/office/officeart/2005/8/layout/pyramid2"/>
    <dgm:cxn modelId="{FE2D6FD5-9096-453D-BDC2-1A8D3F1B2EB3}" type="presParOf" srcId="{B385098C-D3B4-4207-9B84-C49E62C090F1}" destId="{812EF31B-D910-4BEB-9811-84136713D9EB}" srcOrd="16" destOrd="0" presId="urn:microsoft.com/office/officeart/2005/8/layout/pyramid2"/>
    <dgm:cxn modelId="{9195491D-97B7-41D0-8183-CC371C3D5D2D}" type="presParOf" srcId="{B385098C-D3B4-4207-9B84-C49E62C090F1}" destId="{47A400E5-50B7-4128-B550-D5FDBA815291}" srcOrd="17" destOrd="0" presId="urn:microsoft.com/office/officeart/2005/8/layout/pyramid2"/>
    <dgm:cxn modelId="{411B4CD7-30C4-4419-9D22-27708D774BE8}" type="presParOf" srcId="{B385098C-D3B4-4207-9B84-C49E62C090F1}" destId="{25238287-EB6A-4557-9FCE-DD79B13F1202}" srcOrd="18" destOrd="0" presId="urn:microsoft.com/office/officeart/2005/8/layout/pyramid2"/>
    <dgm:cxn modelId="{7AE31FCB-863E-4961-B22B-8817873D66BF}" type="presParOf" srcId="{B385098C-D3B4-4207-9B84-C49E62C090F1}" destId="{B353086E-F7B6-4324-B6EB-7C803B8D4313}" srcOrd="19" destOrd="0" presId="urn:microsoft.com/office/officeart/2005/8/layout/pyramid2"/>
  </dgm:cxnLst>
  <dgm:bg/>
  <dgm:whole/>
</dgm:dataModel>
</file>

<file path=ppt/diagrams/data2.xml><?xml version="1.0" encoding="utf-8"?>
<dgm:dataModel xmlns:dgm="http://schemas.openxmlformats.org/drawingml/2006/diagram" xmlns:a="http://schemas.openxmlformats.org/drawingml/2006/main">
  <dgm:ptLst>
    <dgm:pt modelId="{4FF88583-3D12-4C2E-9535-ED5124ED5F10}" type="doc">
      <dgm:prSet loTypeId="urn:microsoft.com/office/officeart/2005/8/layout/pyramid2" loCatId="pyramid" qsTypeId="urn:microsoft.com/office/officeart/2005/8/quickstyle/simple1" qsCatId="simple" csTypeId="urn:microsoft.com/office/officeart/2005/8/colors/accent1_2" csCatId="accent1" phldr="1"/>
      <dgm:spPr/>
    </dgm:pt>
    <dgm:pt modelId="{49E08AC5-693B-4313-AF6D-705066966D54}">
      <dgm:prSet phldrT="[Text]"/>
      <dgm:spPr/>
      <dgm:t>
        <a:bodyPr/>
        <a:lstStyle/>
        <a:p>
          <a:r>
            <a:rPr lang="en-GB" dirty="0" smtClean="0"/>
            <a:t>Scholarly Articles and Conference Proceedings</a:t>
          </a:r>
          <a:endParaRPr lang="en-GB" dirty="0"/>
        </a:p>
      </dgm:t>
    </dgm:pt>
    <dgm:pt modelId="{7D5CB74E-3FB6-49DA-A2BC-3E885C11D894}" type="sibTrans" cxnId="{B2981D74-ACF0-4690-966D-C42E5463922B}">
      <dgm:prSet/>
      <dgm:spPr/>
      <dgm:t>
        <a:bodyPr/>
        <a:lstStyle/>
        <a:p>
          <a:endParaRPr lang="en-GB"/>
        </a:p>
      </dgm:t>
    </dgm:pt>
    <dgm:pt modelId="{F1434279-9E11-4DC6-A45F-62A80A954EE6}" type="parTrans" cxnId="{B2981D74-ACF0-4690-966D-C42E5463922B}">
      <dgm:prSet/>
      <dgm:spPr/>
      <dgm:t>
        <a:bodyPr/>
        <a:lstStyle/>
        <a:p>
          <a:endParaRPr lang="en-GB"/>
        </a:p>
      </dgm:t>
    </dgm:pt>
    <dgm:pt modelId="{F8BF9B77-4C85-4B85-88EB-8866C44B82B3}" type="pres">
      <dgm:prSet presAssocID="{4FF88583-3D12-4C2E-9535-ED5124ED5F10}" presName="compositeShape" presStyleCnt="0">
        <dgm:presLayoutVars>
          <dgm:dir/>
          <dgm:resizeHandles/>
        </dgm:presLayoutVars>
      </dgm:prSet>
      <dgm:spPr/>
    </dgm:pt>
    <dgm:pt modelId="{08D7FEBD-4D8F-4B31-A634-B5CC69B710C3}" type="pres">
      <dgm:prSet presAssocID="{4FF88583-3D12-4C2E-9535-ED5124ED5F10}" presName="pyramid" presStyleLbl="node1" presStyleIdx="0" presStyleCnt="1"/>
      <dgm:spPr/>
    </dgm:pt>
    <dgm:pt modelId="{67C5DAD2-15A8-4572-948B-DA0DBA9D229F}" type="pres">
      <dgm:prSet presAssocID="{4FF88583-3D12-4C2E-9535-ED5124ED5F10}" presName="theList" presStyleCnt="0"/>
      <dgm:spPr/>
    </dgm:pt>
    <dgm:pt modelId="{9885F43E-4D19-41B4-9613-66A8432B8E2D}" type="pres">
      <dgm:prSet presAssocID="{49E08AC5-693B-4313-AF6D-705066966D54}" presName="aNode" presStyleLbl="fgAcc1" presStyleIdx="0" presStyleCnt="1" custScaleX="195307">
        <dgm:presLayoutVars>
          <dgm:bulletEnabled val="1"/>
        </dgm:presLayoutVars>
      </dgm:prSet>
      <dgm:spPr/>
      <dgm:t>
        <a:bodyPr/>
        <a:lstStyle/>
        <a:p>
          <a:endParaRPr lang="en-GB"/>
        </a:p>
      </dgm:t>
    </dgm:pt>
    <dgm:pt modelId="{1C91220A-1353-4D66-913A-83F6DDAAB650}" type="pres">
      <dgm:prSet presAssocID="{49E08AC5-693B-4313-AF6D-705066966D54}" presName="aSpace" presStyleCnt="0"/>
      <dgm:spPr/>
    </dgm:pt>
  </dgm:ptLst>
  <dgm:cxnLst>
    <dgm:cxn modelId="{B2981D74-ACF0-4690-966D-C42E5463922B}" srcId="{4FF88583-3D12-4C2E-9535-ED5124ED5F10}" destId="{49E08AC5-693B-4313-AF6D-705066966D54}" srcOrd="0" destOrd="0" parTransId="{F1434279-9E11-4DC6-A45F-62A80A954EE6}" sibTransId="{7D5CB74E-3FB6-49DA-A2BC-3E885C11D894}"/>
    <dgm:cxn modelId="{89513CFF-FB97-4775-897D-F58290CF35D0}" type="presOf" srcId="{49E08AC5-693B-4313-AF6D-705066966D54}" destId="{9885F43E-4D19-41B4-9613-66A8432B8E2D}" srcOrd="0" destOrd="0" presId="urn:microsoft.com/office/officeart/2005/8/layout/pyramid2"/>
    <dgm:cxn modelId="{7A96C881-38D8-4874-B238-4FED422D8EC0}" type="presOf" srcId="{4FF88583-3D12-4C2E-9535-ED5124ED5F10}" destId="{F8BF9B77-4C85-4B85-88EB-8866C44B82B3}" srcOrd="0" destOrd="0" presId="urn:microsoft.com/office/officeart/2005/8/layout/pyramid2"/>
    <dgm:cxn modelId="{811955F0-3BD7-45F7-AAF7-085A76826E3C}" type="presParOf" srcId="{F8BF9B77-4C85-4B85-88EB-8866C44B82B3}" destId="{08D7FEBD-4D8F-4B31-A634-B5CC69B710C3}" srcOrd="0" destOrd="0" presId="urn:microsoft.com/office/officeart/2005/8/layout/pyramid2"/>
    <dgm:cxn modelId="{F1839C29-E764-4A99-8427-24AC6B84DC4E}" type="presParOf" srcId="{F8BF9B77-4C85-4B85-88EB-8866C44B82B3}" destId="{67C5DAD2-15A8-4572-948B-DA0DBA9D229F}" srcOrd="1" destOrd="0" presId="urn:microsoft.com/office/officeart/2005/8/layout/pyramid2"/>
    <dgm:cxn modelId="{C4309B89-85FA-4C68-A1E2-4283CC69352F}" type="presParOf" srcId="{67C5DAD2-15A8-4572-948B-DA0DBA9D229F}" destId="{9885F43E-4D19-41B4-9613-66A8432B8E2D}" srcOrd="0" destOrd="0" presId="urn:microsoft.com/office/officeart/2005/8/layout/pyramid2"/>
    <dgm:cxn modelId="{2F96F268-0C5F-460C-87C0-BB10259C916A}" type="presParOf" srcId="{67C5DAD2-15A8-4572-948B-DA0DBA9D229F}" destId="{1C91220A-1353-4D66-913A-83F6DDAAB650}" srcOrd="1" destOrd="0" presId="urn:microsoft.com/office/officeart/2005/8/layout/pyramid2"/>
  </dgm:cxnLst>
  <dgm:bg/>
  <dgm:whole/>
</dgm:dataModel>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5B40A17F-2F0C-41A2-BF8E-FC9DC80A8675}" type="datetimeFigureOut">
              <a:rPr lang="en-US" smtClean="0"/>
              <a:pPr/>
              <a:t>10/9/2015</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2ACC1590-F561-46A3-9932-E48A9AA1E21F}"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0D4A38A-B85C-42A6-9672-5E0CB3A8797B}" type="datetimeFigureOut">
              <a:rPr lang="en-US" smtClean="0"/>
              <a:pPr/>
              <a:t>10/9/2015</a:t>
            </a:fld>
            <a:endParaRPr lang="en-GB"/>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E2637D0-5057-417C-9C35-719152D94967}"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E2637D0-5057-417C-9C35-719152D94967}"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477684E-7043-44D5-9001-E4234749678B}" type="slidenum">
              <a:rPr lang="en-GB" smtClean="0"/>
              <a:pPr/>
              <a:t>23</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139700" y="768350"/>
            <a:ext cx="6819900" cy="3836988"/>
          </a:xfrm>
          <a:ln/>
        </p:spPr>
      </p:sp>
      <p:sp>
        <p:nvSpPr>
          <p:cNvPr id="33795" name="Notes Placeholder 2"/>
          <p:cNvSpPr>
            <a:spLocks noGrp="1"/>
          </p:cNvSpPr>
          <p:nvPr>
            <p:ph type="body" idx="1"/>
          </p:nvPr>
        </p:nvSpPr>
        <p:spPr>
          <a:noFill/>
          <a:ln/>
        </p:spPr>
        <p:txBody>
          <a:bodyPr/>
          <a:lstStyle/>
          <a:p>
            <a:endParaRPr lang="en-US" dirty="0" smtClean="0"/>
          </a:p>
        </p:txBody>
      </p:sp>
      <p:sp>
        <p:nvSpPr>
          <p:cNvPr id="33796" name="Slide Number Placeholder 3"/>
          <p:cNvSpPr>
            <a:spLocks noGrp="1"/>
          </p:cNvSpPr>
          <p:nvPr>
            <p:ph type="sldNum" sz="quarter" idx="5"/>
          </p:nvPr>
        </p:nvSpPr>
        <p:spPr>
          <a:noFill/>
        </p:spPr>
        <p:txBody>
          <a:bodyPr/>
          <a:lstStyle/>
          <a:p>
            <a:fld id="{E487E596-15A3-42D3-BF6A-FC2664AE47CE}" type="slidenum">
              <a:rPr lang="en-GB" smtClean="0"/>
              <a:pPr/>
              <a:t>24</a:t>
            </a:fld>
            <a:endParaRPr lang="en-GB"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139700" y="768350"/>
            <a:ext cx="6819900" cy="3836988"/>
          </a:xfrm>
          <a:ln/>
        </p:spPr>
      </p:sp>
      <p:sp>
        <p:nvSpPr>
          <p:cNvPr id="41987" name="Notes Placeholder 2"/>
          <p:cNvSpPr>
            <a:spLocks noGrp="1"/>
          </p:cNvSpPr>
          <p:nvPr>
            <p:ph type="body" idx="1"/>
          </p:nvPr>
        </p:nvSpPr>
        <p:spPr>
          <a:noFill/>
          <a:ln/>
        </p:spPr>
        <p:txBody>
          <a:bodyPr/>
          <a:lstStyle/>
          <a:p>
            <a:endParaRPr lang="en-US" dirty="0" smtClean="0"/>
          </a:p>
        </p:txBody>
      </p:sp>
      <p:sp>
        <p:nvSpPr>
          <p:cNvPr id="41988" name="Slide Number Placeholder 3"/>
          <p:cNvSpPr>
            <a:spLocks noGrp="1"/>
          </p:cNvSpPr>
          <p:nvPr>
            <p:ph type="sldNum" sz="quarter" idx="5"/>
          </p:nvPr>
        </p:nvSpPr>
        <p:spPr>
          <a:noFill/>
        </p:spPr>
        <p:txBody>
          <a:bodyPr/>
          <a:lstStyle/>
          <a:p>
            <a:fld id="{0F110D20-BD9E-4FF3-8551-70503693BA46}" type="slidenum">
              <a:rPr lang="en-GB" smtClean="0"/>
              <a:pPr/>
              <a:t>25</a:t>
            </a:fld>
            <a:endParaRPr lang="en-GB"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 y="1815666"/>
            <a:ext cx="9144001" cy="332783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sp>
        <p:nvSpPr>
          <p:cNvPr id="2" name="Title 1"/>
          <p:cNvSpPr>
            <a:spLocks noGrp="1"/>
          </p:cNvSpPr>
          <p:nvPr>
            <p:ph type="ctrTitle"/>
          </p:nvPr>
        </p:nvSpPr>
        <p:spPr>
          <a:xfrm>
            <a:off x="1142976" y="3961208"/>
            <a:ext cx="7772400" cy="1102519"/>
          </a:xfrm>
        </p:spPr>
        <p:txBody>
          <a:bodyPr>
            <a:normAutofit/>
          </a:bodyPr>
          <a:lstStyle>
            <a:lvl1pPr algn="r">
              <a:defRPr sz="4000" b="1">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142976" y="3964791"/>
            <a:ext cx="7786742" cy="746516"/>
          </a:xfrm>
        </p:spPr>
        <p:txBody>
          <a:bodyPr>
            <a:normAutofit/>
          </a:bodyPr>
          <a:lstStyle>
            <a:lvl1pPr marL="0" indent="0" algn="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7" name="Picture 8"/>
          <p:cNvPicPr>
            <a:picLocks noChangeAspect="1" noChangeArrowheads="1"/>
          </p:cNvPicPr>
          <p:nvPr userDrawn="1"/>
        </p:nvPicPr>
        <p:blipFill>
          <a:blip r:embed="rId2" cstate="print"/>
          <a:srcRect/>
          <a:stretch>
            <a:fillRect/>
          </a:stretch>
        </p:blipFill>
        <p:spPr bwMode="auto">
          <a:xfrm>
            <a:off x="-1" y="0"/>
            <a:ext cx="9144001" cy="1815666"/>
          </a:xfrm>
          <a:prstGeom prst="rect">
            <a:avLst/>
          </a:prstGeom>
          <a:noFill/>
          <a:ln w="12700" cap="sq" cmpd="sng">
            <a:noFill/>
            <a:prstDash val="solid"/>
            <a:miter lim="800000"/>
            <a:headEnd type="none" w="sm" len="sm"/>
            <a:tailEnd type="none" w="sm" len="sm"/>
          </a:ln>
        </p:spPr>
      </p:pic>
      <p:pic>
        <p:nvPicPr>
          <p:cNvPr id="10" name="Picture 9" descr="test_logo_i50.gif"/>
          <p:cNvPicPr>
            <a:picLocks noChangeAspect="1"/>
          </p:cNvPicPr>
          <p:nvPr userDrawn="1"/>
        </p:nvPicPr>
        <p:blipFill>
          <a:blip r:embed="rId3" cstate="print"/>
          <a:stretch>
            <a:fillRect/>
          </a:stretch>
        </p:blipFill>
        <p:spPr>
          <a:xfrm>
            <a:off x="142844" y="1500180"/>
            <a:ext cx="1289050" cy="238125"/>
          </a:xfrm>
          <a:prstGeom prst="rect">
            <a:avLst/>
          </a:prstGeom>
        </p:spPr>
      </p:pic>
    </p:spTree>
    <p:extLst>
      <p:ext uri="{BB962C8B-B14F-4D97-AF65-F5344CB8AC3E}">
        <p14:creationId xmlns:p14="http://schemas.microsoft.com/office/powerpoint/2010/main" xmlns="" val="2209757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73AD4-B79B-4AEC-A7AB-9CD19EAEA649}" type="datetimeFigureOut">
              <a:rPr lang="en-GB" smtClean="0"/>
              <a:pPr/>
              <a:t>09/10/2015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160689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273AD4-B79B-4AEC-A7AB-9CD19EAEA649}" type="datetimeFigureOut">
              <a:rPr lang="en-GB" smtClean="0"/>
              <a:pPr/>
              <a:t>09/10/2015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2710169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33404"/>
            <a:ext cx="2057400" cy="422790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433404"/>
            <a:ext cx="6019800" cy="42279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273AD4-B79B-4AEC-A7AB-9CD19EAEA649}" type="datetimeFigureOut">
              <a:rPr lang="en-GB" smtClean="0"/>
              <a:pPr/>
              <a:t>09/10/2015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108545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0273AD4-B79B-4AEC-A7AB-9CD19EAEA649}" type="datetimeFigureOut">
              <a:rPr lang="en-GB" smtClean="0"/>
              <a:pPr/>
              <a:t>09/10/2015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84538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75031"/>
            <a:ext cx="9144000" cy="4768469"/>
          </a:xfrm>
        </p:spPr>
        <p:txBody>
          <a:bodyPr/>
          <a:lstStyle>
            <a:lvl1pPr>
              <a:defRPr b="1" baseline="0"/>
            </a:lvl1pPr>
          </a:lstStyle>
          <a:p>
            <a:r>
              <a:rPr lang="en-US" dirty="0" smtClean="0"/>
              <a:t>Any Questions?</a:t>
            </a:r>
            <a:endParaRPr lang="en-GB" dirty="0"/>
          </a:p>
        </p:txBody>
      </p:sp>
      <p:sp>
        <p:nvSpPr>
          <p:cNvPr id="3" name="Date Placeholder 2"/>
          <p:cNvSpPr>
            <a:spLocks noGrp="1"/>
          </p:cNvSpPr>
          <p:nvPr>
            <p:ph type="dt" sz="half" idx="10"/>
          </p:nvPr>
        </p:nvSpPr>
        <p:spPr/>
        <p:txBody>
          <a:bodyPr/>
          <a:lstStyle/>
          <a:p>
            <a:fld id="{20273AD4-B79B-4AEC-A7AB-9CD19EAEA649}" type="datetimeFigureOut">
              <a:rPr lang="en-GB" smtClean="0"/>
              <a:pPr/>
              <a:t>09/10/2015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5F7976-4FA2-4A6C-896D-A5D385FA752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userDrawn="1"/>
        </p:nvSpPr>
        <p:spPr>
          <a:xfrm>
            <a:off x="-1" y="0"/>
            <a:ext cx="9144001" cy="375032"/>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pic>
        <p:nvPicPr>
          <p:cNvPr id="7" name="Picture 6" descr="soldier_buffer_bw250.png"/>
          <p:cNvPicPr>
            <a:picLocks noChangeAspect="1"/>
          </p:cNvPicPr>
          <p:nvPr userDrawn="1"/>
        </p:nvPicPr>
        <p:blipFill>
          <a:blip r:embed="rId2" cstate="print">
            <a:duotone>
              <a:prstClr val="black"/>
              <a:schemeClr val="accent4">
                <a:tint val="45000"/>
                <a:satMod val="400000"/>
              </a:schemeClr>
            </a:duotone>
          </a:blip>
          <a:stretch>
            <a:fillRect/>
          </a:stretch>
        </p:blipFill>
        <p:spPr>
          <a:xfrm flipH="1">
            <a:off x="6143636" y="-149127"/>
            <a:ext cx="2841656" cy="5096884"/>
          </a:xfrm>
          <a:prstGeom prst="rect">
            <a:avLst/>
          </a:prstGeom>
        </p:spPr>
      </p:pic>
      <p:sp>
        <p:nvSpPr>
          <p:cNvPr id="2" name="Title 1"/>
          <p:cNvSpPr>
            <a:spLocks noGrp="1"/>
          </p:cNvSpPr>
          <p:nvPr>
            <p:ph type="title"/>
          </p:nvPr>
        </p:nvSpPr>
        <p:spPr>
          <a:xfrm>
            <a:off x="722313" y="3305176"/>
            <a:ext cx="6992959" cy="1021556"/>
          </a:xfrm>
        </p:spPr>
        <p:txBody>
          <a:bodyPr anchor="t"/>
          <a:lstStyle>
            <a:lvl1pPr algn="l">
              <a:defRPr sz="4000" b="1" cap="all"/>
            </a:lvl1pPr>
          </a:lstStyle>
          <a:p>
            <a:r>
              <a:rPr lang="en-US" dirty="0" smtClean="0"/>
              <a:t>Click to edit Master title style</a:t>
            </a:r>
            <a:endParaRPr lang="en-GB" dirty="0"/>
          </a:p>
        </p:txBody>
      </p:sp>
      <p:sp>
        <p:nvSpPr>
          <p:cNvPr id="3" name="Text Placeholder 2"/>
          <p:cNvSpPr>
            <a:spLocks noGrp="1"/>
          </p:cNvSpPr>
          <p:nvPr>
            <p:ph type="body" idx="1"/>
          </p:nvPr>
        </p:nvSpPr>
        <p:spPr>
          <a:xfrm>
            <a:off x="722313" y="2180035"/>
            <a:ext cx="699295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273AD4-B79B-4AEC-A7AB-9CD19EAEA649}" type="datetimeFigureOut">
              <a:rPr lang="en-GB" smtClean="0"/>
              <a:pPr/>
              <a:t>09/10/2015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32954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0273AD4-B79B-4AEC-A7AB-9CD19EAEA649}" type="datetimeFigureOut">
              <a:rPr lang="en-GB" smtClean="0"/>
              <a:pPr/>
              <a:t>09/10/2015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3595573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0273AD4-B79B-4AEC-A7AB-9CD19EAEA649}" type="datetimeFigureOut">
              <a:rPr lang="en-GB" smtClean="0"/>
              <a:pPr/>
              <a:t>09/10/2015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43431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0273AD4-B79B-4AEC-A7AB-9CD19EAEA649}" type="datetimeFigureOut">
              <a:rPr lang="en-GB" smtClean="0"/>
              <a:pPr/>
              <a:t>09/10/2015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188900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73AD4-B79B-4AEC-A7AB-9CD19EAEA649}" type="datetimeFigureOut">
              <a:rPr lang="en-GB" smtClean="0"/>
              <a:pPr/>
              <a:t>09/10/2015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72163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325054"/>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325055"/>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196593"/>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73AD4-B79B-4AEC-A7AB-9CD19EAEA649}" type="datetimeFigureOut">
              <a:rPr lang="en-GB" smtClean="0"/>
              <a:pPr/>
              <a:t>09/10/2015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5F7976-4FA2-4A6C-896D-A5D385FA752D}" type="slidenum">
              <a:rPr lang="en-GB" smtClean="0"/>
              <a:pPr/>
              <a:t>‹#›</a:t>
            </a:fld>
            <a:endParaRPr lang="en-GB"/>
          </a:p>
        </p:txBody>
      </p:sp>
    </p:spTree>
    <p:extLst>
      <p:ext uri="{BB962C8B-B14F-4D97-AF65-F5344CB8AC3E}">
        <p14:creationId xmlns:p14="http://schemas.microsoft.com/office/powerpoint/2010/main" xmlns="" val="364112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2145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285867"/>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latin typeface="Century Gothic" pitchFamily="34" charset="0"/>
              </a:defRPr>
            </a:lvl1pPr>
          </a:lstStyle>
          <a:p>
            <a:fld id="{20273AD4-B79B-4AEC-A7AB-9CD19EAEA649}" type="datetimeFigureOut">
              <a:rPr lang="en-GB" smtClean="0"/>
              <a:pPr/>
              <a:t>09/10/2015</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latin typeface="Century Gothic" pitchFamily="34" charset="0"/>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355F7976-4FA2-4A6C-896D-A5D385FA752D}" type="slidenum">
              <a:rPr lang="en-GB" smtClean="0"/>
              <a:pPr/>
              <a:t>‹#›</a:t>
            </a:fld>
            <a:endParaRPr lang="en-GB"/>
          </a:p>
        </p:txBody>
      </p:sp>
      <p:pic>
        <p:nvPicPr>
          <p:cNvPr id="7" name="Picture 8"/>
          <p:cNvPicPr>
            <a:picLocks noChangeAspect="1" noChangeArrowheads="1"/>
          </p:cNvPicPr>
          <p:nvPr userDrawn="1"/>
        </p:nvPicPr>
        <p:blipFill>
          <a:blip r:embed="rId14" cstate="print"/>
          <a:srcRect t="2951" b="79342"/>
          <a:stretch>
            <a:fillRect/>
          </a:stretch>
        </p:blipFill>
        <p:spPr bwMode="auto">
          <a:xfrm>
            <a:off x="-1" y="0"/>
            <a:ext cx="9144001" cy="375032"/>
          </a:xfrm>
          <a:prstGeom prst="rect">
            <a:avLst/>
          </a:prstGeom>
          <a:noFill/>
          <a:ln w="12700" cap="sq" cmpd="sng">
            <a:noFill/>
            <a:prstDash val="solid"/>
            <a:miter lim="800000"/>
            <a:headEnd type="none" w="sm" len="sm"/>
            <a:tailEnd type="none" w="sm" len="sm"/>
          </a:ln>
        </p:spPr>
      </p:pic>
      <p:pic>
        <p:nvPicPr>
          <p:cNvPr id="8" name="Picture 7" descr="test_logo_i50.gif"/>
          <p:cNvPicPr>
            <a:picLocks noChangeAspect="1"/>
          </p:cNvPicPr>
          <p:nvPr userDrawn="1"/>
        </p:nvPicPr>
        <p:blipFill>
          <a:blip r:embed="rId15" cstate="print"/>
          <a:stretch>
            <a:fillRect/>
          </a:stretch>
        </p:blipFill>
        <p:spPr>
          <a:xfrm>
            <a:off x="129985" y="107139"/>
            <a:ext cx="870115" cy="160736"/>
          </a:xfrm>
          <a:prstGeom prst="rect">
            <a:avLst/>
          </a:prstGeom>
        </p:spPr>
      </p:pic>
    </p:spTree>
    <p:extLst>
      <p:ext uri="{BB962C8B-B14F-4D97-AF65-F5344CB8AC3E}">
        <p14:creationId xmlns:p14="http://schemas.microsoft.com/office/powerpoint/2010/main" xmlns="" val="848091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bg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Century Gothic"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Century Gothic"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Century Gothic"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Century Gothic"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Century Gothic"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rmAutofit/>
          </a:bodyPr>
          <a:lstStyle/>
          <a:p>
            <a:r>
              <a:rPr lang="en-GB" sz="3600" dirty="0" smtClean="0"/>
              <a:t>Academic Writing</a:t>
            </a:r>
            <a:endParaRPr lang="en-GB" sz="3600" dirty="0"/>
          </a:p>
        </p:txBody>
      </p:sp>
      <p:sp>
        <p:nvSpPr>
          <p:cNvPr id="10" name="Subtitle 9"/>
          <p:cNvSpPr>
            <a:spLocks noGrp="1"/>
          </p:cNvSpPr>
          <p:nvPr>
            <p:ph type="subTitle" idx="1"/>
          </p:nvPr>
        </p:nvSpPr>
        <p:spPr>
          <a:xfrm>
            <a:off x="1142976" y="3964791"/>
            <a:ext cx="7786742" cy="551175"/>
          </a:xfrm>
        </p:spPr>
        <p:txBody>
          <a:bodyPr/>
          <a:lstStyle/>
          <a:p>
            <a:r>
              <a:rPr lang="en-GB" dirty="0" smtClean="0"/>
              <a:t>COMP130: Game Platform History</a:t>
            </a:r>
            <a:endParaRPr lang="en-GB" dirty="0"/>
          </a:p>
        </p:txBody>
      </p:sp>
    </p:spTree>
    <p:extLst>
      <p:ext uri="{BB962C8B-B14F-4D97-AF65-F5344CB8AC3E}">
        <p14:creationId xmlns:p14="http://schemas.microsoft.com/office/powerpoint/2010/main" xmlns="" val="3453872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DISCUSSIONS</a:t>
            </a:r>
            <a:endParaRPr lang="en-GB" dirty="0"/>
          </a:p>
        </p:txBody>
      </p:sp>
      <p:sp>
        <p:nvSpPr>
          <p:cNvPr id="3" name="Text Placeholder 2"/>
          <p:cNvSpPr>
            <a:spLocks noGrp="1"/>
          </p:cNvSpPr>
          <p:nvPr>
            <p:ph type="body" idx="1"/>
          </p:nvPr>
        </p:nvSpPr>
        <p:spPr/>
        <p:txBody>
          <a:bodyPr/>
          <a:lstStyle/>
          <a:p>
            <a:r>
              <a:rPr lang="en-GB" dirty="0" smtClean="0"/>
              <a:t>Crafting Appropriate Discussion</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Discussions</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What is a ‘discussion’ in an academic context? What does a discussion do?</a:t>
            </a:r>
          </a:p>
          <a:p>
            <a:endParaRPr lang="en-GB" dirty="0" smtClean="0"/>
          </a:p>
          <a:p>
            <a:endParaRPr lang="en-GB" dirty="0" smtClean="0"/>
          </a:p>
          <a:p>
            <a:r>
              <a:rPr lang="en-GB" b="1" dirty="0" smtClean="0"/>
              <a:t>Discuss in Slack for 5 minutes</a:t>
            </a:r>
          </a:p>
          <a:p>
            <a:r>
              <a:rPr lang="en-GB" b="1" dirty="0" smtClean="0"/>
              <a:t>Someone will present the discussion and findings</a:t>
            </a:r>
          </a:p>
          <a:p>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Effective Discussions</a:t>
            </a:r>
            <a:endParaRPr lang="en-GB" dirty="0"/>
          </a:p>
        </p:txBody>
      </p:sp>
      <p:sp>
        <p:nvSpPr>
          <p:cNvPr id="5" name="Content Placeholder 4"/>
          <p:cNvSpPr>
            <a:spLocks noGrp="1"/>
          </p:cNvSpPr>
          <p:nvPr>
            <p:ph idx="1"/>
          </p:nvPr>
        </p:nvSpPr>
        <p:spPr/>
        <p:txBody>
          <a:bodyPr>
            <a:normAutofit fontScale="85000" lnSpcReduction="20000"/>
          </a:bodyPr>
          <a:lstStyle/>
          <a:p>
            <a:r>
              <a:rPr lang="en-GB" dirty="0" smtClean="0"/>
              <a:t>Relevant</a:t>
            </a:r>
          </a:p>
          <a:p>
            <a:r>
              <a:rPr lang="en-GB" dirty="0" smtClean="0"/>
              <a:t>Manageable in terms of research and other practical considerations</a:t>
            </a:r>
          </a:p>
          <a:p>
            <a:r>
              <a:rPr lang="en-GB" dirty="0" smtClean="0"/>
              <a:t>Specific, yet sustainable</a:t>
            </a:r>
          </a:p>
          <a:p>
            <a:r>
              <a:rPr lang="en-GB" dirty="0" smtClean="0"/>
              <a:t>Original</a:t>
            </a:r>
          </a:p>
          <a:p>
            <a:r>
              <a:rPr lang="en-GB" dirty="0" smtClean="0"/>
              <a:t>Consistent with Requirements</a:t>
            </a:r>
          </a:p>
          <a:p>
            <a:r>
              <a:rPr lang="en-GB" dirty="0" smtClean="0"/>
              <a:t>Clear and Simple</a:t>
            </a:r>
          </a:p>
          <a:p>
            <a:r>
              <a:rPr lang="en-GB" dirty="0" smtClean="0"/>
              <a:t>Interesting </a:t>
            </a:r>
            <a:endParaRPr lang="en-GB" dirty="0"/>
          </a:p>
        </p:txBody>
      </p:sp>
      <p:sp>
        <p:nvSpPr>
          <p:cNvPr id="6" name="TextBox 5"/>
          <p:cNvSpPr txBox="1"/>
          <p:nvPr/>
        </p:nvSpPr>
        <p:spPr>
          <a:xfrm>
            <a:off x="3347864" y="4515966"/>
            <a:ext cx="5400600" cy="276999"/>
          </a:xfrm>
          <a:prstGeom prst="rect">
            <a:avLst/>
          </a:prstGeom>
          <a:noFill/>
        </p:spPr>
        <p:txBody>
          <a:bodyPr wrap="square" rtlCol="0">
            <a:spAutoFit/>
          </a:bodyPr>
          <a:lstStyle/>
          <a:p>
            <a:pPr algn="r"/>
            <a:r>
              <a:rPr lang="en-GB" sz="1200" dirty="0" smtClean="0"/>
              <a:t>http://www.socscidiss.bham.ac.uk/research-question.html</a:t>
            </a:r>
            <a:endParaRPr lang="en-GB"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Effective Discussions</a:t>
            </a:r>
            <a:endParaRPr lang="en-GB" dirty="0"/>
          </a:p>
        </p:txBody>
      </p:sp>
      <p:sp>
        <p:nvSpPr>
          <p:cNvPr id="5" name="Content Placeholder 4"/>
          <p:cNvSpPr>
            <a:spLocks noGrp="1"/>
          </p:cNvSpPr>
          <p:nvPr>
            <p:ph idx="1"/>
          </p:nvPr>
        </p:nvSpPr>
        <p:spPr/>
        <p:txBody>
          <a:bodyPr>
            <a:normAutofit fontScale="62500" lnSpcReduction="20000"/>
          </a:bodyPr>
          <a:lstStyle/>
          <a:p>
            <a:pPr>
              <a:buNone/>
            </a:pPr>
            <a:r>
              <a:rPr lang="en-GB" dirty="0" smtClean="0"/>
              <a:t>Relevant:</a:t>
            </a:r>
          </a:p>
          <a:p>
            <a:pPr>
              <a:buNone/>
            </a:pPr>
            <a:endParaRPr lang="en-GB" dirty="0" smtClean="0"/>
          </a:p>
          <a:p>
            <a:pPr indent="17463">
              <a:buNone/>
            </a:pPr>
            <a:r>
              <a:rPr lang="en-GB" dirty="0" smtClean="0"/>
              <a:t>The question will be of academic and intellectual interest to people in the field you have chosen to study. The question arises from issues raised in the literature or in practice.</a:t>
            </a:r>
          </a:p>
          <a:p>
            <a:pPr indent="17463">
              <a:buNone/>
            </a:pPr>
            <a:r>
              <a:rPr lang="en-GB" dirty="0" smtClean="0"/>
              <a:t/>
            </a:r>
            <a:br>
              <a:rPr lang="en-GB" dirty="0" smtClean="0"/>
            </a:br>
            <a:r>
              <a:rPr lang="en-GB" dirty="0" smtClean="0"/>
              <a:t>You should be able to establish a clear purpose for your research in relation to the chosen field. For example, are you filling a gap in knowledge, analysing academic assumptions or professional practice, monitoring a development in practice, comparing different approaches or testing theories within a specific population?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Effective Discussions</a:t>
            </a:r>
            <a:endParaRPr lang="en-GB" dirty="0"/>
          </a:p>
        </p:txBody>
      </p:sp>
      <p:sp>
        <p:nvSpPr>
          <p:cNvPr id="5" name="Content Placeholder 4"/>
          <p:cNvSpPr>
            <a:spLocks noGrp="1"/>
          </p:cNvSpPr>
          <p:nvPr>
            <p:ph idx="1"/>
          </p:nvPr>
        </p:nvSpPr>
        <p:spPr/>
        <p:txBody>
          <a:bodyPr>
            <a:normAutofit fontScale="62500" lnSpcReduction="20000"/>
          </a:bodyPr>
          <a:lstStyle/>
          <a:p>
            <a:pPr>
              <a:buNone/>
            </a:pPr>
            <a:r>
              <a:rPr lang="en-GB" dirty="0" smtClean="0"/>
              <a:t>Manageable:</a:t>
            </a:r>
          </a:p>
          <a:p>
            <a:pPr>
              <a:buNone/>
            </a:pPr>
            <a:endParaRPr lang="en-GB" dirty="0" smtClean="0"/>
          </a:p>
          <a:p>
            <a:pPr indent="17463">
              <a:buNone/>
            </a:pPr>
            <a:r>
              <a:rPr lang="en-GB" dirty="0" smtClean="0"/>
              <a:t>You need to be realistic about the scope and scale of the project. The question you ask must be within your ability to tackle. Can this data be accessed within the limited </a:t>
            </a:r>
            <a:r>
              <a:rPr lang="en-GB" i="1" dirty="0" smtClean="0"/>
              <a:t>time</a:t>
            </a:r>
            <a:r>
              <a:rPr lang="en-GB" dirty="0" smtClean="0"/>
              <a:t> and </a:t>
            </a:r>
            <a:r>
              <a:rPr lang="en-GB" i="1" dirty="0" smtClean="0"/>
              <a:t>resources</a:t>
            </a:r>
            <a:r>
              <a:rPr lang="en-GB" dirty="0" smtClean="0"/>
              <a:t> you have available to you?</a:t>
            </a:r>
          </a:p>
          <a:p>
            <a:pPr indent="17463">
              <a:buNone/>
            </a:pPr>
            <a:r>
              <a:rPr lang="en-GB" dirty="0" smtClean="0"/>
              <a:t/>
            </a:r>
            <a:br>
              <a:rPr lang="en-GB" dirty="0" smtClean="0"/>
            </a:br>
            <a:r>
              <a:rPr lang="en-GB" dirty="0" smtClean="0"/>
              <a:t>Sometimes a research question appears feasible, but when you start your fieldwork or library study, it proves otherwise. In this situation, it is important to write up the problems honestly and to reflect on what has been learnt.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Effective Discussions</a:t>
            </a:r>
            <a:endParaRPr lang="en-GB" dirty="0"/>
          </a:p>
        </p:txBody>
      </p:sp>
      <p:sp>
        <p:nvSpPr>
          <p:cNvPr id="5" name="Content Placeholder 4"/>
          <p:cNvSpPr>
            <a:spLocks noGrp="1"/>
          </p:cNvSpPr>
          <p:nvPr>
            <p:ph idx="1"/>
          </p:nvPr>
        </p:nvSpPr>
        <p:spPr/>
        <p:txBody>
          <a:bodyPr>
            <a:normAutofit lnSpcReduction="10000"/>
          </a:bodyPr>
          <a:lstStyle/>
          <a:p>
            <a:pPr>
              <a:buNone/>
            </a:pPr>
            <a:r>
              <a:rPr lang="en-GB" dirty="0" smtClean="0"/>
              <a:t>Specific, yet sustainable:</a:t>
            </a:r>
          </a:p>
          <a:p>
            <a:pPr>
              <a:buNone/>
            </a:pPr>
            <a:endParaRPr lang="en-GB" dirty="0" smtClean="0"/>
          </a:p>
          <a:p>
            <a:pPr indent="17463">
              <a:buNone/>
            </a:pPr>
            <a:r>
              <a:rPr lang="en-GB" sz="2400" dirty="0" smtClean="0"/>
              <a:t>The question should not simply copy others. It should show your own imagination and your ability to construct and develop research issues. </a:t>
            </a:r>
          </a:p>
          <a:p>
            <a:pPr indent="17463">
              <a:buNone/>
            </a:pPr>
            <a:endParaRPr lang="en-GB" sz="2400" dirty="0" smtClean="0"/>
          </a:p>
          <a:p>
            <a:pPr indent="17463">
              <a:buNone/>
            </a:pPr>
            <a:r>
              <a:rPr lang="en-GB" sz="2400" dirty="0" smtClean="0"/>
              <a:t>It needs to give sufficient scope to develop into a research project in the future.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Effective Discussions</a:t>
            </a:r>
            <a:endParaRPr lang="en-GB" dirty="0"/>
          </a:p>
        </p:txBody>
      </p:sp>
      <p:sp>
        <p:nvSpPr>
          <p:cNvPr id="5" name="Content Placeholder 4"/>
          <p:cNvSpPr>
            <a:spLocks noGrp="1"/>
          </p:cNvSpPr>
          <p:nvPr>
            <p:ph idx="1"/>
          </p:nvPr>
        </p:nvSpPr>
        <p:spPr/>
        <p:txBody>
          <a:bodyPr>
            <a:normAutofit fontScale="92500" lnSpcReduction="10000"/>
          </a:bodyPr>
          <a:lstStyle/>
          <a:p>
            <a:pPr>
              <a:buNone/>
            </a:pPr>
            <a:r>
              <a:rPr lang="en-GB" dirty="0" smtClean="0"/>
              <a:t>Consistent with requirements:</a:t>
            </a:r>
          </a:p>
          <a:p>
            <a:pPr>
              <a:buNone/>
            </a:pPr>
            <a:endParaRPr lang="en-GB" dirty="0" smtClean="0"/>
          </a:p>
          <a:p>
            <a:pPr indent="17463">
              <a:buNone/>
            </a:pPr>
            <a:r>
              <a:rPr lang="en-GB" sz="2000" dirty="0" smtClean="0"/>
              <a:t>The question must allow you the scope to satisfy the learning outcomes of the course.</a:t>
            </a:r>
          </a:p>
          <a:p>
            <a:pPr indent="17463">
              <a:buNone/>
            </a:pPr>
            <a:r>
              <a:rPr lang="en-GB" sz="2000" dirty="0" smtClean="0"/>
              <a:t/>
            </a:r>
            <a:br>
              <a:rPr lang="en-GB" sz="2000" dirty="0" smtClean="0"/>
            </a:br>
            <a:r>
              <a:rPr lang="en-GB" sz="2000" dirty="0" smtClean="0"/>
              <a:t>For example, in this module you should conduct a theoretical study, one that does not contain analysis of empirical data. You should conduct an appropriate review of the academic literature and show how you have gone about using theoretical models and reasoning to produce new insights about the subject.</a:t>
            </a:r>
          </a:p>
          <a:p>
            <a:pPr indent="17463">
              <a:buNone/>
            </a:pPr>
            <a:endParaRPr lang="en-GB"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Effective Discussions</a:t>
            </a:r>
            <a:endParaRPr lang="en-GB" dirty="0"/>
          </a:p>
        </p:txBody>
      </p:sp>
      <p:sp>
        <p:nvSpPr>
          <p:cNvPr id="5" name="Content Placeholder 4"/>
          <p:cNvSpPr>
            <a:spLocks noGrp="1"/>
          </p:cNvSpPr>
          <p:nvPr>
            <p:ph idx="1"/>
          </p:nvPr>
        </p:nvSpPr>
        <p:spPr/>
        <p:txBody>
          <a:bodyPr>
            <a:normAutofit fontScale="55000" lnSpcReduction="20000"/>
          </a:bodyPr>
          <a:lstStyle/>
          <a:p>
            <a:pPr>
              <a:buNone/>
            </a:pPr>
            <a:r>
              <a:rPr lang="en-GB" dirty="0" smtClean="0"/>
              <a:t>Clear and Simple:</a:t>
            </a:r>
          </a:p>
          <a:p>
            <a:pPr>
              <a:buNone/>
            </a:pPr>
            <a:endParaRPr lang="en-GB" dirty="0" smtClean="0"/>
          </a:p>
          <a:p>
            <a:pPr indent="17463">
              <a:buNone/>
            </a:pPr>
            <a:r>
              <a:rPr lang="en-GB" sz="3200" dirty="0" smtClean="0"/>
              <a:t>The complexity of a question can frequently hide unclear thoughts and lead to a confused research process. A very elaborate research question, or a question which is not differentiated into different parts, may hide concepts that are contradictory or not relevant. This needs to be clear and thought-through, but it is one of the hardest parts of your work.</a:t>
            </a:r>
          </a:p>
          <a:p>
            <a:pPr indent="17463">
              <a:buNone/>
            </a:pPr>
            <a:r>
              <a:rPr lang="en-GB" sz="3200" dirty="0" smtClean="0"/>
              <a:t/>
            </a:r>
            <a:br>
              <a:rPr lang="en-GB" sz="3200" dirty="0" smtClean="0"/>
            </a:br>
            <a:r>
              <a:rPr lang="en-GB" sz="3200" dirty="0" smtClean="0"/>
              <a:t>You may feel tempted to 'make do' with a broad and vague research question for the moment. However, a muddled question is likely to generate muddled data and equally muddled analysis.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Effective Discussions</a:t>
            </a:r>
            <a:endParaRPr lang="en-GB" dirty="0"/>
          </a:p>
        </p:txBody>
      </p:sp>
      <p:sp>
        <p:nvSpPr>
          <p:cNvPr id="5" name="Content Placeholder 4"/>
          <p:cNvSpPr>
            <a:spLocks noGrp="1"/>
          </p:cNvSpPr>
          <p:nvPr>
            <p:ph idx="1"/>
          </p:nvPr>
        </p:nvSpPr>
        <p:spPr/>
        <p:txBody>
          <a:bodyPr>
            <a:normAutofit/>
          </a:bodyPr>
          <a:lstStyle/>
          <a:p>
            <a:pPr>
              <a:buNone/>
            </a:pPr>
            <a:r>
              <a:rPr lang="en-GB" dirty="0" smtClean="0"/>
              <a:t>Clear and Simple:</a:t>
            </a:r>
          </a:p>
          <a:p>
            <a:pPr>
              <a:buNone/>
            </a:pPr>
            <a:endParaRPr lang="en-GB" sz="2200" dirty="0" smtClean="0"/>
          </a:p>
          <a:p>
            <a:pPr indent="17463">
              <a:buNone/>
            </a:pPr>
            <a:r>
              <a:rPr lang="en-GB" sz="2000" dirty="0" smtClean="0"/>
              <a:t>If you create a clear and simple research question, you may find that it becomes more complex as you think about the situation you are studying and undertake the literature review. Having one key question with several sub-components will guide your research here.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Effective Discussions</a:t>
            </a:r>
            <a:endParaRPr lang="en-GB" dirty="0"/>
          </a:p>
        </p:txBody>
      </p:sp>
      <p:sp>
        <p:nvSpPr>
          <p:cNvPr id="5" name="Content Placeholder 4"/>
          <p:cNvSpPr>
            <a:spLocks noGrp="1"/>
          </p:cNvSpPr>
          <p:nvPr>
            <p:ph idx="1"/>
          </p:nvPr>
        </p:nvSpPr>
        <p:spPr/>
        <p:txBody>
          <a:bodyPr>
            <a:normAutofit lnSpcReduction="10000"/>
          </a:bodyPr>
          <a:lstStyle/>
          <a:p>
            <a:pPr>
              <a:buNone/>
            </a:pPr>
            <a:r>
              <a:rPr lang="en-GB" dirty="0" smtClean="0"/>
              <a:t>Interesting:</a:t>
            </a:r>
          </a:p>
          <a:p>
            <a:pPr>
              <a:buNone/>
            </a:pPr>
            <a:endParaRPr lang="en-GB" sz="2200" dirty="0" smtClean="0"/>
          </a:p>
          <a:p>
            <a:pPr indent="17463">
              <a:buNone/>
            </a:pPr>
            <a:r>
              <a:rPr lang="en-GB" sz="2000" dirty="0" smtClean="0"/>
              <a:t>The question needs to intrigue you and maintain your interest throughout the project. There are two traps to avoid:</a:t>
            </a:r>
          </a:p>
          <a:p>
            <a:pPr marL="901700" lvl="1" indent="-360363"/>
            <a:r>
              <a:rPr lang="en-GB" sz="1800" dirty="0" smtClean="0"/>
              <a:t>Some questions are </a:t>
            </a:r>
            <a:r>
              <a:rPr lang="en-GB" sz="1800" i="1" dirty="0" smtClean="0"/>
              <a:t>convenient</a:t>
            </a:r>
            <a:r>
              <a:rPr lang="en-GB" sz="1800" dirty="0" smtClean="0"/>
              <a:t> – the best you can come up with when asked to state a question or, perhaps, the question fits in with the assessment so you decide it will suffice.</a:t>
            </a:r>
          </a:p>
          <a:p>
            <a:pPr marL="901700" lvl="1" indent="-360363"/>
            <a:r>
              <a:rPr lang="en-GB" sz="1800" dirty="0" smtClean="0"/>
              <a:t>Some questions are </a:t>
            </a:r>
            <a:r>
              <a:rPr lang="en-GB" sz="1800" i="1" dirty="0" smtClean="0"/>
              <a:t>fads</a:t>
            </a:r>
            <a:r>
              <a:rPr lang="en-GB" sz="1800" dirty="0" smtClean="0"/>
              <a:t> – they arise out of a set of personal circumstances, for example a job application. Once the circumstances change you may lose interest for the topic and it becomes very tedious.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SCHOLARLY LITERATURE</a:t>
            </a:r>
            <a:endParaRPr lang="en-GB" dirty="0"/>
          </a:p>
        </p:txBody>
      </p:sp>
      <p:sp>
        <p:nvSpPr>
          <p:cNvPr id="3" name="Text Placeholder 2"/>
          <p:cNvSpPr>
            <a:spLocks noGrp="1"/>
          </p:cNvSpPr>
          <p:nvPr>
            <p:ph type="body" idx="1"/>
          </p:nvPr>
        </p:nvSpPr>
        <p:spPr/>
        <p:txBody>
          <a:bodyPr/>
          <a:lstStyle/>
          <a:p>
            <a:r>
              <a:rPr lang="en-GB" dirty="0" smtClean="0"/>
              <a:t>Referencing Appropriate Work</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Discussion and Arguments</a:t>
            </a:r>
            <a:endParaRPr lang="en-GB" dirty="0"/>
          </a:p>
        </p:txBody>
      </p:sp>
      <p:sp>
        <p:nvSpPr>
          <p:cNvPr id="6" name="Content Placeholder 5"/>
          <p:cNvSpPr>
            <a:spLocks noGrp="1"/>
          </p:cNvSpPr>
          <p:nvPr>
            <p:ph idx="1"/>
          </p:nvPr>
        </p:nvSpPr>
        <p:spPr/>
        <p:txBody>
          <a:bodyPr>
            <a:normAutofit fontScale="85000" lnSpcReduction="10000"/>
          </a:bodyPr>
          <a:lstStyle/>
          <a:p>
            <a:r>
              <a:rPr lang="en-GB" dirty="0" smtClean="0"/>
              <a:t>The core of academic discussion is evidence-based argument</a:t>
            </a:r>
          </a:p>
          <a:p>
            <a:pPr lvl="1"/>
            <a:r>
              <a:rPr lang="en-GB" dirty="0" smtClean="0"/>
              <a:t>The goal of your writing is to present a new idea </a:t>
            </a:r>
          </a:p>
          <a:p>
            <a:pPr lvl="1"/>
            <a:r>
              <a:rPr lang="en-GB" dirty="0" smtClean="0"/>
              <a:t>Show that the idea is true (or, at least, supported by most of the credible available evidence)</a:t>
            </a:r>
          </a:p>
          <a:p>
            <a:pPr lvl="1"/>
            <a:r>
              <a:rPr lang="en-GB" dirty="0" smtClean="0"/>
              <a:t>Defend the idea</a:t>
            </a:r>
          </a:p>
          <a:p>
            <a:pPr lvl="1"/>
            <a:r>
              <a:rPr lang="en-GB" dirty="0" smtClean="0"/>
              <a:t>Propose useful applications of the idea or how the idea could be developed further</a:t>
            </a:r>
          </a:p>
          <a:p>
            <a:pPr lvl="1"/>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Discussion and Arguments</a:t>
            </a:r>
            <a:endParaRPr lang="en-GB" dirty="0"/>
          </a:p>
        </p:txBody>
      </p:sp>
      <p:sp>
        <p:nvSpPr>
          <p:cNvPr id="6" name="Content Placeholder 5"/>
          <p:cNvSpPr>
            <a:spLocks noGrp="1"/>
          </p:cNvSpPr>
          <p:nvPr>
            <p:ph idx="1"/>
          </p:nvPr>
        </p:nvSpPr>
        <p:spPr/>
        <p:txBody>
          <a:bodyPr>
            <a:normAutofit fontScale="85000" lnSpcReduction="10000"/>
          </a:bodyPr>
          <a:lstStyle/>
          <a:p>
            <a:r>
              <a:rPr lang="en-GB" dirty="0" smtClean="0"/>
              <a:t>A useful way to structure an argument (and subsequently the flow and structure of the work)  is “SEED”</a:t>
            </a:r>
          </a:p>
          <a:p>
            <a:endParaRPr lang="en-GB" dirty="0" smtClean="0"/>
          </a:p>
          <a:p>
            <a:pPr lvl="1"/>
            <a:r>
              <a:rPr lang="en-GB" dirty="0" smtClean="0"/>
              <a:t>S: make a </a:t>
            </a:r>
            <a:r>
              <a:rPr lang="en-GB" i="1" dirty="0" smtClean="0"/>
              <a:t>statement</a:t>
            </a:r>
            <a:endParaRPr lang="en-GB" dirty="0" smtClean="0"/>
          </a:p>
          <a:p>
            <a:pPr lvl="1"/>
            <a:r>
              <a:rPr lang="en-GB" dirty="0" smtClean="0"/>
              <a:t>E: </a:t>
            </a:r>
            <a:r>
              <a:rPr lang="en-GB" i="1" dirty="0" smtClean="0"/>
              <a:t>expand</a:t>
            </a:r>
            <a:r>
              <a:rPr lang="en-GB" dirty="0" smtClean="0"/>
              <a:t> on the statement</a:t>
            </a:r>
          </a:p>
          <a:p>
            <a:pPr lvl="1"/>
            <a:r>
              <a:rPr lang="en-GB" dirty="0" smtClean="0"/>
              <a:t>E: provide </a:t>
            </a:r>
            <a:r>
              <a:rPr lang="en-GB" i="1" dirty="0" smtClean="0"/>
              <a:t>evidence</a:t>
            </a:r>
            <a:endParaRPr lang="en-GB" dirty="0" smtClean="0"/>
          </a:p>
          <a:p>
            <a:pPr lvl="1"/>
            <a:r>
              <a:rPr lang="en-GB" dirty="0" smtClean="0"/>
              <a:t>D: develop the statement in light of the evidence</a:t>
            </a:r>
          </a:p>
          <a:p>
            <a:pPr lvl="1"/>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GETTING STARTED ON THE ESSAY</a:t>
            </a:r>
            <a:endParaRPr lang="en-GB" dirty="0"/>
          </a:p>
        </p:txBody>
      </p:sp>
      <p:sp>
        <p:nvSpPr>
          <p:cNvPr id="5" name="Text Placeholder 4"/>
          <p:cNvSpPr>
            <a:spLocks noGrp="1"/>
          </p:cNvSpPr>
          <p:nvPr>
            <p:ph type="body" idx="1"/>
          </p:nvPr>
        </p:nvSpPr>
        <p:spPr/>
        <p:txBody>
          <a:bodyPr/>
          <a:lstStyle/>
          <a:p>
            <a:r>
              <a:rPr lang="en-GB" dirty="0" smtClean="0"/>
              <a:t>Writing Your Game Platform History Essay</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sz="3200" dirty="0" smtClean="0"/>
              <a:t>The process of writing an essay</a:t>
            </a:r>
            <a:endParaRPr lang="en-GB" b="1" dirty="0"/>
          </a:p>
        </p:txBody>
      </p:sp>
      <p:sp>
        <p:nvSpPr>
          <p:cNvPr id="7" name="Content Placeholder 6"/>
          <p:cNvSpPr>
            <a:spLocks noGrp="1"/>
          </p:cNvSpPr>
          <p:nvPr>
            <p:ph idx="1"/>
          </p:nvPr>
        </p:nvSpPr>
        <p:spPr>
          <a:xfrm>
            <a:off x="457200" y="1383618"/>
            <a:ext cx="7787208" cy="3294366"/>
          </a:xfrm>
        </p:spPr>
        <p:txBody>
          <a:bodyPr>
            <a:normAutofit fontScale="85000" lnSpcReduction="10000"/>
          </a:bodyPr>
          <a:lstStyle/>
          <a:p>
            <a:pPr>
              <a:buNone/>
            </a:pPr>
            <a:endParaRPr lang="en-GB" i="1" dirty="0" smtClean="0"/>
          </a:p>
          <a:p>
            <a:pPr indent="17463" algn="just">
              <a:buNone/>
            </a:pPr>
            <a:r>
              <a:rPr lang="en-GB" i="1" dirty="0" smtClean="0"/>
              <a:t>‘Writing  an essay does not simply ‘happen’ on a particular day. Effectively, you start the writing process as soon as you begin to study the topic of your next essay.’</a:t>
            </a:r>
          </a:p>
          <a:p>
            <a:pPr indent="17463">
              <a:buNone/>
            </a:pPr>
            <a:r>
              <a:rPr lang="en-GB" dirty="0" smtClean="0"/>
              <a:t/>
            </a:r>
            <a:br>
              <a:rPr lang="en-GB" dirty="0" smtClean="0"/>
            </a:br>
            <a:r>
              <a:rPr lang="en-GB" dirty="0" err="1" smtClean="0"/>
              <a:t>Northedge</a:t>
            </a:r>
            <a:r>
              <a:rPr lang="en-GB" dirty="0" smtClean="0"/>
              <a:t> 2005: 297</a:t>
            </a:r>
            <a:r>
              <a:rPr lang="en-GB" b="1" dirty="0" smtClean="0"/>
              <a:t/>
            </a:r>
            <a:br>
              <a:rPr lang="en-GB" b="1" dirty="0" smtClean="0"/>
            </a:b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 name="Rectangle 28"/>
          <p:cNvSpPr>
            <a:spLocks noGrp="1" noChangeArrowheads="1"/>
          </p:cNvSpPr>
          <p:nvPr>
            <p:ph type="title"/>
          </p:nvPr>
        </p:nvSpPr>
        <p:spPr/>
        <p:txBody>
          <a:bodyPr>
            <a:normAutofit/>
          </a:bodyPr>
          <a:lstStyle/>
          <a:p>
            <a:r>
              <a:rPr lang="en-GB" sz="2900" dirty="0" smtClean="0"/>
              <a:t>Stages of Essay Writing</a:t>
            </a:r>
          </a:p>
        </p:txBody>
      </p:sp>
      <p:graphicFrame>
        <p:nvGraphicFramePr>
          <p:cNvPr id="1026" name="Content Placeholder 1025"/>
          <p:cNvGraphicFramePr>
            <a:graphicFrameLocks/>
          </p:cNvGraphicFramePr>
          <p:nvPr>
            <p:ph idx="1"/>
          </p:nvPr>
        </p:nvGraphicFramePr>
        <p:xfrm>
          <a:off x="457200" y="1329612"/>
          <a:ext cx="8229600" cy="3294460"/>
        </p:xfrm>
        <a:graphic>
          <a:graphicData uri="http://schemas.openxmlformats.org/drawingml/2006/compatibility">
            <com:legacyDrawing xmlns:com="http://schemas.openxmlformats.org/drawingml/2006/compatibility" spid="_x0000_s1026"/>
          </a:graphicData>
        </a:graphic>
      </p:graphicFrame>
      <p:sp>
        <p:nvSpPr>
          <p:cNvPr id="1044" name="Rectangle 20"/>
          <p:cNvSpPr>
            <a:spLocks noChangeArrowheads="1"/>
          </p:cNvSpPr>
          <p:nvPr/>
        </p:nvSpPr>
        <p:spPr bwMode="auto">
          <a:xfrm>
            <a:off x="3707904" y="1275606"/>
            <a:ext cx="3143250" cy="369332"/>
          </a:xfrm>
          <a:prstGeom prst="rect">
            <a:avLst/>
          </a:prstGeom>
          <a:noFill/>
          <a:ln w="9525">
            <a:noFill/>
            <a:miter lim="800000"/>
            <a:headEnd/>
            <a:tailEnd/>
          </a:ln>
        </p:spPr>
        <p:txBody>
          <a:bodyPr>
            <a:spAutoFit/>
          </a:bodyPr>
          <a:lstStyle/>
          <a:p>
            <a:pPr eaLnBrk="1" hangingPunct="1"/>
            <a:r>
              <a:rPr lang="en-GB" sz="1800" dirty="0" smtClean="0">
                <a:solidFill>
                  <a:schemeClr val="bg1"/>
                </a:solidFill>
                <a:latin typeface="Arial" charset="0"/>
              </a:rPr>
              <a:t>1. Clarify </a:t>
            </a:r>
            <a:r>
              <a:rPr lang="en-GB" sz="1800" dirty="0">
                <a:solidFill>
                  <a:schemeClr val="bg1"/>
                </a:solidFill>
                <a:latin typeface="Arial" charset="0"/>
              </a:rPr>
              <a:t>task</a:t>
            </a:r>
          </a:p>
        </p:txBody>
      </p:sp>
      <p:sp>
        <p:nvSpPr>
          <p:cNvPr id="1045" name="Rectangle 21"/>
          <p:cNvSpPr>
            <a:spLocks noChangeArrowheads="1"/>
          </p:cNvSpPr>
          <p:nvPr/>
        </p:nvSpPr>
        <p:spPr bwMode="auto">
          <a:xfrm>
            <a:off x="4882134" y="1761661"/>
            <a:ext cx="3578299" cy="646331"/>
          </a:xfrm>
          <a:prstGeom prst="rect">
            <a:avLst/>
          </a:prstGeom>
          <a:noFill/>
          <a:ln w="9525">
            <a:noFill/>
            <a:miter lim="800000"/>
            <a:headEnd/>
            <a:tailEnd/>
          </a:ln>
        </p:spPr>
        <p:txBody>
          <a:bodyPr wrap="square">
            <a:spAutoFit/>
          </a:bodyPr>
          <a:lstStyle/>
          <a:p>
            <a:pPr algn="ctr" eaLnBrk="1" hangingPunct="1">
              <a:lnSpc>
                <a:spcPct val="90000"/>
              </a:lnSpc>
              <a:spcBef>
                <a:spcPct val="20000"/>
              </a:spcBef>
            </a:pPr>
            <a:r>
              <a:rPr lang="en-GB" sz="1800" dirty="0">
                <a:solidFill>
                  <a:schemeClr val="bg1"/>
                </a:solidFill>
                <a:latin typeface="Arial" charset="0"/>
              </a:rPr>
              <a:t>	</a:t>
            </a:r>
            <a:r>
              <a:rPr lang="en-GB" sz="1800" dirty="0" smtClean="0">
                <a:solidFill>
                  <a:schemeClr val="bg1"/>
                </a:solidFill>
                <a:latin typeface="Arial" charset="0"/>
              </a:rPr>
              <a:t>2. Collect </a:t>
            </a:r>
            <a:r>
              <a:rPr lang="en-GB" sz="1800" dirty="0">
                <a:solidFill>
                  <a:schemeClr val="bg1"/>
                </a:solidFill>
                <a:latin typeface="Arial" charset="0"/>
              </a:rPr>
              <a:t>and </a:t>
            </a:r>
            <a:r>
              <a:rPr lang="en-GB" sz="1800" dirty="0" smtClean="0">
                <a:solidFill>
                  <a:schemeClr val="bg1"/>
                </a:solidFill>
                <a:latin typeface="Arial" charset="0"/>
              </a:rPr>
              <a:t>record</a:t>
            </a:r>
          </a:p>
          <a:p>
            <a:pPr algn="ctr" eaLnBrk="1" hangingPunct="1">
              <a:lnSpc>
                <a:spcPct val="90000"/>
              </a:lnSpc>
              <a:spcBef>
                <a:spcPct val="20000"/>
              </a:spcBef>
            </a:pPr>
            <a:r>
              <a:rPr lang="en-GB" dirty="0">
                <a:solidFill>
                  <a:schemeClr val="bg1"/>
                </a:solidFill>
                <a:latin typeface="Arial" charset="0"/>
              </a:rPr>
              <a:t> </a:t>
            </a:r>
            <a:r>
              <a:rPr lang="en-GB" dirty="0" smtClean="0">
                <a:solidFill>
                  <a:schemeClr val="bg1"/>
                </a:solidFill>
                <a:latin typeface="Arial" charset="0"/>
              </a:rPr>
              <a:t>   </a:t>
            </a:r>
            <a:r>
              <a:rPr lang="en-GB" sz="1800" dirty="0" smtClean="0">
                <a:solidFill>
                  <a:schemeClr val="bg1"/>
                </a:solidFill>
                <a:latin typeface="Arial" charset="0"/>
              </a:rPr>
              <a:t> </a:t>
            </a:r>
            <a:r>
              <a:rPr lang="en-GB" dirty="0" smtClean="0">
                <a:solidFill>
                  <a:schemeClr val="bg1"/>
                </a:solidFill>
                <a:latin typeface="Arial" charset="0"/>
              </a:rPr>
              <a:t>   </a:t>
            </a:r>
            <a:r>
              <a:rPr lang="en-GB" sz="1800" dirty="0" smtClean="0">
                <a:solidFill>
                  <a:schemeClr val="bg1"/>
                </a:solidFill>
                <a:latin typeface="Arial" charset="0"/>
              </a:rPr>
              <a:t>information</a:t>
            </a:r>
            <a:endParaRPr lang="en-GB" sz="1800" dirty="0">
              <a:solidFill>
                <a:schemeClr val="bg1"/>
              </a:solidFill>
              <a:latin typeface="Arial" charset="0"/>
            </a:endParaRPr>
          </a:p>
        </p:txBody>
      </p:sp>
      <p:sp>
        <p:nvSpPr>
          <p:cNvPr id="1046" name="Rectangle 22"/>
          <p:cNvSpPr>
            <a:spLocks noChangeArrowheads="1"/>
          </p:cNvSpPr>
          <p:nvPr/>
        </p:nvSpPr>
        <p:spPr bwMode="auto">
          <a:xfrm>
            <a:off x="6494194" y="2867025"/>
            <a:ext cx="2326278" cy="341632"/>
          </a:xfrm>
          <a:prstGeom prst="rect">
            <a:avLst/>
          </a:prstGeom>
          <a:noFill/>
          <a:ln w="9525">
            <a:noFill/>
            <a:miter lim="800000"/>
            <a:headEnd/>
            <a:tailEnd/>
          </a:ln>
        </p:spPr>
        <p:txBody>
          <a:bodyPr wrap="none">
            <a:spAutoFit/>
          </a:bodyPr>
          <a:lstStyle/>
          <a:p>
            <a:pPr eaLnBrk="1" hangingPunct="1">
              <a:lnSpc>
                <a:spcPct val="90000"/>
              </a:lnSpc>
              <a:spcBef>
                <a:spcPct val="20000"/>
              </a:spcBef>
            </a:pPr>
            <a:r>
              <a:rPr lang="en-GB" sz="1800" dirty="0" smtClean="0">
                <a:solidFill>
                  <a:schemeClr val="bg1"/>
                </a:solidFill>
                <a:latin typeface="Arial" charset="0"/>
              </a:rPr>
              <a:t>3. Organise </a:t>
            </a:r>
            <a:r>
              <a:rPr lang="en-GB" sz="1800" dirty="0">
                <a:solidFill>
                  <a:schemeClr val="bg1"/>
                </a:solidFill>
                <a:latin typeface="Arial" charset="0"/>
              </a:rPr>
              <a:t>and plan</a:t>
            </a:r>
          </a:p>
        </p:txBody>
      </p:sp>
      <p:sp>
        <p:nvSpPr>
          <p:cNvPr id="1047" name="Rectangle 23"/>
          <p:cNvSpPr>
            <a:spLocks noChangeArrowheads="1"/>
          </p:cNvSpPr>
          <p:nvPr/>
        </p:nvSpPr>
        <p:spPr bwMode="auto">
          <a:xfrm>
            <a:off x="5956300" y="3923206"/>
            <a:ext cx="2927350" cy="646331"/>
          </a:xfrm>
          <a:prstGeom prst="rect">
            <a:avLst/>
          </a:prstGeom>
          <a:noFill/>
          <a:ln w="9525">
            <a:noFill/>
            <a:miter lim="800000"/>
            <a:headEnd/>
            <a:tailEnd/>
          </a:ln>
        </p:spPr>
        <p:txBody>
          <a:bodyPr>
            <a:spAutoFit/>
          </a:bodyPr>
          <a:lstStyle/>
          <a:p>
            <a:pPr eaLnBrk="1" hangingPunct="1"/>
            <a:r>
              <a:rPr lang="en-GB" sz="1800" dirty="0" smtClean="0">
                <a:solidFill>
                  <a:schemeClr val="bg1"/>
                </a:solidFill>
                <a:latin typeface="Arial" charset="0"/>
              </a:rPr>
              <a:t>4. Engage, reflect and</a:t>
            </a:r>
          </a:p>
          <a:p>
            <a:pPr eaLnBrk="1" hangingPunct="1"/>
            <a:r>
              <a:rPr lang="en-GB" dirty="0">
                <a:solidFill>
                  <a:schemeClr val="bg1"/>
                </a:solidFill>
                <a:latin typeface="Arial" charset="0"/>
              </a:rPr>
              <a:t> </a:t>
            </a:r>
            <a:r>
              <a:rPr lang="en-GB" dirty="0" smtClean="0">
                <a:solidFill>
                  <a:schemeClr val="bg1"/>
                </a:solidFill>
                <a:latin typeface="Arial" charset="0"/>
              </a:rPr>
              <a:t>  </a:t>
            </a:r>
            <a:r>
              <a:rPr lang="en-GB" sz="1800" dirty="0" smtClean="0">
                <a:solidFill>
                  <a:schemeClr val="bg1"/>
                </a:solidFill>
                <a:latin typeface="Arial" charset="0"/>
              </a:rPr>
              <a:t> </a:t>
            </a:r>
            <a:r>
              <a:rPr lang="en-GB" sz="1800" dirty="0">
                <a:solidFill>
                  <a:schemeClr val="bg1"/>
                </a:solidFill>
                <a:latin typeface="Arial" charset="0"/>
              </a:rPr>
              <a:t>evaluate	</a:t>
            </a:r>
          </a:p>
        </p:txBody>
      </p:sp>
      <p:sp>
        <p:nvSpPr>
          <p:cNvPr id="1048" name="Rectangle 24"/>
          <p:cNvSpPr>
            <a:spLocks noChangeArrowheads="1"/>
          </p:cNvSpPr>
          <p:nvPr/>
        </p:nvSpPr>
        <p:spPr bwMode="auto">
          <a:xfrm>
            <a:off x="3065592" y="4407954"/>
            <a:ext cx="3450625" cy="369332"/>
          </a:xfrm>
          <a:prstGeom prst="rect">
            <a:avLst/>
          </a:prstGeom>
          <a:noFill/>
          <a:ln w="9525">
            <a:noFill/>
            <a:miter lim="800000"/>
            <a:headEnd/>
            <a:tailEnd/>
          </a:ln>
        </p:spPr>
        <p:txBody>
          <a:bodyPr wrap="none">
            <a:spAutoFit/>
          </a:bodyPr>
          <a:lstStyle/>
          <a:p>
            <a:pPr eaLnBrk="1" hangingPunct="1">
              <a:spcBef>
                <a:spcPct val="20000"/>
              </a:spcBef>
            </a:pPr>
            <a:r>
              <a:rPr lang="en-GB" sz="1800" dirty="0" smtClean="0">
                <a:solidFill>
                  <a:schemeClr val="bg1"/>
                </a:solidFill>
                <a:latin typeface="Arial" charset="0"/>
              </a:rPr>
              <a:t>5. Write an outline </a:t>
            </a:r>
            <a:r>
              <a:rPr lang="en-GB" sz="1800" dirty="0">
                <a:solidFill>
                  <a:schemeClr val="bg1"/>
                </a:solidFill>
                <a:latin typeface="Arial" charset="0"/>
              </a:rPr>
              <a:t>and first draft</a:t>
            </a:r>
          </a:p>
        </p:txBody>
      </p:sp>
      <p:sp>
        <p:nvSpPr>
          <p:cNvPr id="1049" name="Rectangle 25"/>
          <p:cNvSpPr>
            <a:spLocks noChangeArrowheads="1"/>
          </p:cNvSpPr>
          <p:nvPr/>
        </p:nvSpPr>
        <p:spPr bwMode="auto">
          <a:xfrm>
            <a:off x="440785" y="3968938"/>
            <a:ext cx="2390398" cy="646331"/>
          </a:xfrm>
          <a:prstGeom prst="rect">
            <a:avLst/>
          </a:prstGeom>
          <a:noFill/>
          <a:ln w="9525">
            <a:noFill/>
            <a:miter lim="800000"/>
            <a:headEnd/>
            <a:tailEnd/>
          </a:ln>
        </p:spPr>
        <p:txBody>
          <a:bodyPr wrap="none">
            <a:spAutoFit/>
          </a:bodyPr>
          <a:lstStyle/>
          <a:p>
            <a:pPr eaLnBrk="1" hangingPunct="1">
              <a:spcBef>
                <a:spcPct val="20000"/>
              </a:spcBef>
            </a:pPr>
            <a:r>
              <a:rPr lang="en-GB" sz="1800" dirty="0" smtClean="0">
                <a:solidFill>
                  <a:schemeClr val="bg1"/>
                </a:solidFill>
                <a:latin typeface="Arial" charset="0"/>
              </a:rPr>
              <a:t>6. Review and revise </a:t>
            </a:r>
            <a:br>
              <a:rPr lang="en-GB" sz="1800" dirty="0" smtClean="0">
                <a:solidFill>
                  <a:schemeClr val="bg1"/>
                </a:solidFill>
                <a:latin typeface="Arial" charset="0"/>
              </a:rPr>
            </a:br>
            <a:r>
              <a:rPr lang="en-GB" sz="1800" dirty="0" smtClean="0">
                <a:solidFill>
                  <a:schemeClr val="bg1"/>
                </a:solidFill>
                <a:latin typeface="Arial" charset="0"/>
              </a:rPr>
              <a:t>your </a:t>
            </a:r>
            <a:r>
              <a:rPr lang="en-GB" sz="1800" dirty="0">
                <a:solidFill>
                  <a:schemeClr val="bg1"/>
                </a:solidFill>
                <a:latin typeface="Arial" charset="0"/>
              </a:rPr>
              <a:t>first draft</a:t>
            </a:r>
          </a:p>
        </p:txBody>
      </p:sp>
      <p:sp>
        <p:nvSpPr>
          <p:cNvPr id="1050" name="Rectangle 26"/>
          <p:cNvSpPr>
            <a:spLocks noChangeArrowheads="1"/>
          </p:cNvSpPr>
          <p:nvPr/>
        </p:nvSpPr>
        <p:spPr bwMode="auto">
          <a:xfrm>
            <a:off x="971600" y="2888817"/>
            <a:ext cx="1656184" cy="369332"/>
          </a:xfrm>
          <a:prstGeom prst="rect">
            <a:avLst/>
          </a:prstGeom>
          <a:noFill/>
          <a:ln w="9525">
            <a:noFill/>
            <a:miter lim="800000"/>
            <a:headEnd/>
            <a:tailEnd/>
          </a:ln>
        </p:spPr>
        <p:txBody>
          <a:bodyPr wrap="square">
            <a:spAutoFit/>
          </a:bodyPr>
          <a:lstStyle/>
          <a:p>
            <a:pPr eaLnBrk="1" hangingPunct="1"/>
            <a:r>
              <a:rPr lang="en-GB" sz="1800" dirty="0" smtClean="0">
                <a:solidFill>
                  <a:schemeClr val="bg1"/>
                </a:solidFill>
                <a:latin typeface="Arial" charset="0"/>
              </a:rPr>
              <a:t>7. Final </a:t>
            </a:r>
            <a:r>
              <a:rPr lang="en-GB" sz="1800" dirty="0">
                <a:solidFill>
                  <a:schemeClr val="bg1"/>
                </a:solidFill>
                <a:latin typeface="Arial" charset="0"/>
              </a:rPr>
              <a:t>draft</a:t>
            </a:r>
          </a:p>
        </p:txBody>
      </p:sp>
      <p:sp>
        <p:nvSpPr>
          <p:cNvPr id="11" name="TextBox 10"/>
          <p:cNvSpPr txBox="1"/>
          <p:nvPr/>
        </p:nvSpPr>
        <p:spPr>
          <a:xfrm>
            <a:off x="3571868" y="857238"/>
            <a:ext cx="3672408" cy="369332"/>
          </a:xfrm>
          <a:prstGeom prst="rect">
            <a:avLst/>
          </a:prstGeom>
          <a:noFill/>
        </p:spPr>
        <p:txBody>
          <a:bodyPr wrap="square" rtlCol="0">
            <a:spAutoFit/>
          </a:bodyPr>
          <a:lstStyle/>
          <a:p>
            <a:r>
              <a:rPr lang="en-GB" dirty="0" smtClean="0">
                <a:solidFill>
                  <a:schemeClr val="bg1"/>
                </a:solidFill>
                <a:cs typeface="Arial" charset="0"/>
              </a:rPr>
              <a:t>Cottrell 2008: 176-177</a:t>
            </a:r>
            <a:endParaRPr lang="en-GB"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www.csu.edu.au/__data/assets/image/0003/82623/essay_structure.gif"/>
          <p:cNvPicPr>
            <a:picLocks noChangeAspect="1" noChangeArrowheads="1"/>
          </p:cNvPicPr>
          <p:nvPr/>
        </p:nvPicPr>
        <p:blipFill>
          <a:blip r:embed="rId3" cstate="print"/>
          <a:srcRect/>
          <a:stretch>
            <a:fillRect/>
          </a:stretch>
        </p:blipFill>
        <p:spPr bwMode="auto">
          <a:xfrm>
            <a:off x="1043608" y="951570"/>
            <a:ext cx="6995191" cy="36729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MIND MAPS</a:t>
            </a:r>
            <a:endParaRPr lang="en-GB" dirty="0"/>
          </a:p>
        </p:txBody>
      </p:sp>
      <p:sp>
        <p:nvSpPr>
          <p:cNvPr id="5" name="Text Placeholder 4"/>
          <p:cNvSpPr>
            <a:spLocks noGrp="1"/>
          </p:cNvSpPr>
          <p:nvPr>
            <p:ph type="body" idx="1"/>
          </p:nvPr>
        </p:nvSpPr>
        <p:spPr/>
        <p:txBody>
          <a:bodyPr/>
          <a:lstStyle/>
          <a:p>
            <a:r>
              <a:rPr lang="en-GB" dirty="0" smtClean="0"/>
              <a:t>Using Your Notes to Plan Your Essay</a:t>
            </a:r>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Mind Maps</a:t>
            </a:r>
            <a:endParaRPr lang="en-GB" dirty="0"/>
          </a:p>
        </p:txBody>
      </p:sp>
      <p:pic>
        <p:nvPicPr>
          <p:cNvPr id="74754" name="Picture 2" descr="http://www.usingmindmaps.com/images/mind-map-examples-520.jpg"/>
          <p:cNvPicPr>
            <a:picLocks noChangeAspect="1" noChangeArrowheads="1"/>
          </p:cNvPicPr>
          <p:nvPr/>
        </p:nvPicPr>
        <p:blipFill>
          <a:blip r:embed="rId2" cstate="print"/>
          <a:srcRect/>
          <a:stretch>
            <a:fillRect/>
          </a:stretch>
        </p:blipFill>
        <p:spPr bwMode="auto">
          <a:xfrm>
            <a:off x="971600" y="1329612"/>
            <a:ext cx="7113240" cy="326251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Mind Maps</a:t>
            </a:r>
            <a:endParaRPr lang="en-GB" dirty="0"/>
          </a:p>
        </p:txBody>
      </p:sp>
      <p:sp>
        <p:nvSpPr>
          <p:cNvPr id="5" name="Content Placeholder 4"/>
          <p:cNvSpPr>
            <a:spLocks noGrp="1"/>
          </p:cNvSpPr>
          <p:nvPr>
            <p:ph idx="1"/>
          </p:nvPr>
        </p:nvSpPr>
        <p:spPr/>
        <p:txBody>
          <a:bodyPr>
            <a:normAutofit fontScale="77500" lnSpcReduction="20000"/>
          </a:bodyPr>
          <a:lstStyle/>
          <a:p>
            <a:r>
              <a:rPr lang="en-GB" dirty="0" smtClean="0"/>
              <a:t>A technique developed by Tony </a:t>
            </a:r>
            <a:r>
              <a:rPr lang="en-GB" dirty="0" err="1" smtClean="0"/>
              <a:t>Buzan</a:t>
            </a:r>
            <a:r>
              <a:rPr lang="en-GB" dirty="0" smtClean="0"/>
              <a:t> to represent words, ideas, tasks, or other objects which are connected to and arranged around a central key theme</a:t>
            </a:r>
          </a:p>
          <a:p>
            <a:r>
              <a:rPr lang="en-GB" dirty="0" smtClean="0"/>
              <a:t>Mind maps are a tool that assists us to think and remember, solve problems and take action</a:t>
            </a:r>
          </a:p>
          <a:p>
            <a:r>
              <a:rPr lang="en-GB" dirty="0" smtClean="0"/>
              <a:t>A non-linear way of organising information which captures a flow of ideas</a:t>
            </a:r>
          </a:p>
          <a:p>
            <a:r>
              <a:rPr lang="en-GB" dirty="0" smtClean="0"/>
              <a:t>Can be applied to structuring an essay</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Drawing a Mind Map</a:t>
            </a:r>
            <a:endParaRPr lang="en-GB" dirty="0"/>
          </a:p>
        </p:txBody>
      </p:sp>
      <p:sp>
        <p:nvSpPr>
          <p:cNvPr id="5" name="Content Placeholder 4"/>
          <p:cNvSpPr>
            <a:spLocks noGrp="1"/>
          </p:cNvSpPr>
          <p:nvPr>
            <p:ph idx="1"/>
          </p:nvPr>
        </p:nvSpPr>
        <p:spPr/>
        <p:txBody>
          <a:bodyPr>
            <a:normAutofit fontScale="70000" lnSpcReduction="20000"/>
          </a:bodyPr>
          <a:lstStyle/>
          <a:p>
            <a:pPr marL="514350" indent="-514350">
              <a:buFont typeface="+mj-lt"/>
              <a:buAutoNum type="arabicPeriod"/>
            </a:pPr>
            <a:r>
              <a:rPr lang="en-GB" dirty="0" smtClean="0"/>
              <a:t>Centre First</a:t>
            </a:r>
          </a:p>
          <a:p>
            <a:pPr marL="544513" lvl="1" indent="0">
              <a:buNone/>
            </a:pPr>
            <a:r>
              <a:rPr lang="en-GB" dirty="0" smtClean="0"/>
              <a:t>Place a word or image in the middle of a page. This symbolizes what you want to think about.</a:t>
            </a:r>
          </a:p>
          <a:p>
            <a:pPr marL="487363" indent="-514350">
              <a:buFont typeface="+mj-lt"/>
              <a:buAutoNum type="arabicPeriod"/>
            </a:pPr>
            <a:r>
              <a:rPr lang="en-GB" dirty="0" smtClean="0"/>
              <a:t>Think!</a:t>
            </a:r>
          </a:p>
          <a:p>
            <a:pPr marL="487363" indent="-514350">
              <a:buNone/>
            </a:pPr>
            <a:r>
              <a:rPr lang="en-GB" dirty="0" smtClean="0"/>
              <a:t>	Adopt an open, creative attitude. Let go of your apprehension about quality and </a:t>
            </a:r>
            <a:r>
              <a:rPr lang="en-GB" i="1" dirty="0" smtClean="0"/>
              <a:t>think</a:t>
            </a:r>
            <a:r>
              <a:rPr lang="en-GB" dirty="0" smtClean="0"/>
              <a:t>!</a:t>
            </a:r>
          </a:p>
          <a:p>
            <a:pPr marL="487363" indent="-514350">
              <a:buAutoNum type="arabicPeriod" startAt="3"/>
            </a:pPr>
            <a:r>
              <a:rPr lang="en-GB" dirty="0" smtClean="0"/>
              <a:t>Associate</a:t>
            </a:r>
          </a:p>
          <a:p>
            <a:pPr marL="487363" indent="-514350">
              <a:buNone/>
            </a:pPr>
            <a:r>
              <a:rPr lang="en-GB" dirty="0" smtClean="0"/>
              <a:t>	As ideas emerge, write down one or two words about your idea and connect them to your central theme.</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Scholarly Work</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What is a ‘scholarly’ work? How do you know if something is scholarly?</a:t>
            </a:r>
          </a:p>
          <a:p>
            <a:endParaRPr lang="en-GB" dirty="0" smtClean="0"/>
          </a:p>
          <a:p>
            <a:endParaRPr lang="en-GB" dirty="0" smtClean="0"/>
          </a:p>
          <a:p>
            <a:r>
              <a:rPr lang="en-GB" b="1" dirty="0" smtClean="0"/>
              <a:t>Discuss in Slack for 5 minutes</a:t>
            </a:r>
          </a:p>
          <a:p>
            <a:r>
              <a:rPr lang="en-GB" b="1" dirty="0" smtClean="0"/>
              <a:t>Someone will present the discussion and findings</a:t>
            </a:r>
            <a:endParaRPr lang="en-GB"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Drawing a Mind Map</a:t>
            </a:r>
            <a:endParaRPr lang="en-GB" dirty="0"/>
          </a:p>
        </p:txBody>
      </p:sp>
      <p:sp>
        <p:nvSpPr>
          <p:cNvPr id="5" name="Content Placeholder 4"/>
          <p:cNvSpPr>
            <a:spLocks noGrp="1"/>
          </p:cNvSpPr>
          <p:nvPr>
            <p:ph idx="1"/>
          </p:nvPr>
        </p:nvSpPr>
        <p:spPr/>
        <p:txBody>
          <a:bodyPr>
            <a:normAutofit fontScale="70000" lnSpcReduction="20000"/>
          </a:bodyPr>
          <a:lstStyle/>
          <a:p>
            <a:pPr marL="514350" indent="-514350">
              <a:buNone/>
            </a:pPr>
            <a:r>
              <a:rPr lang="en-GB" dirty="0" smtClean="0"/>
              <a:t>4.	Think Fast!</a:t>
            </a:r>
          </a:p>
          <a:p>
            <a:pPr marL="544513" lvl="1" indent="0">
              <a:buNone/>
            </a:pPr>
            <a:r>
              <a:rPr lang="en-GB" dirty="0" smtClean="0"/>
              <a:t>You may find you work best in short bursts of activity. Use this time productively.</a:t>
            </a:r>
          </a:p>
          <a:p>
            <a:pPr marL="487363" indent="-514350">
              <a:buNone/>
            </a:pPr>
            <a:r>
              <a:rPr lang="en-GB" dirty="0" smtClean="0"/>
              <a:t>5.	Break Boundaries</a:t>
            </a:r>
          </a:p>
          <a:p>
            <a:pPr marL="487363" indent="-514350">
              <a:buNone/>
            </a:pPr>
            <a:r>
              <a:rPr lang="en-GB" dirty="0" smtClean="0"/>
              <a:t>	The bigger the piece of paper, the more ideas you will have.</a:t>
            </a:r>
          </a:p>
          <a:p>
            <a:pPr marL="487363" indent="-514350">
              <a:buAutoNum type="arabicPeriod" startAt="6"/>
            </a:pPr>
            <a:r>
              <a:rPr lang="en-GB" dirty="0" smtClean="0"/>
              <a:t>Don’t judge</a:t>
            </a:r>
          </a:p>
          <a:p>
            <a:pPr marL="487363" indent="-514350">
              <a:buNone/>
            </a:pPr>
            <a:r>
              <a:rPr lang="en-GB" dirty="0" smtClean="0"/>
              <a:t>	Put down everything you can think of, this exercise is to help you reflect upon and </a:t>
            </a:r>
            <a:r>
              <a:rPr lang="en-GB" dirty="0" err="1" smtClean="0"/>
              <a:t>connext</a:t>
            </a:r>
            <a:r>
              <a:rPr lang="en-GB" dirty="0" smtClean="0"/>
              <a:t> on your thoughts and ideas.</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Drawing a Mind Map</a:t>
            </a:r>
            <a:endParaRPr lang="en-GB" dirty="0"/>
          </a:p>
        </p:txBody>
      </p:sp>
      <p:sp>
        <p:nvSpPr>
          <p:cNvPr id="5" name="Content Placeholder 4"/>
          <p:cNvSpPr>
            <a:spLocks noGrp="1"/>
          </p:cNvSpPr>
          <p:nvPr>
            <p:ph idx="1"/>
          </p:nvPr>
        </p:nvSpPr>
        <p:spPr/>
        <p:txBody>
          <a:bodyPr>
            <a:normAutofit fontScale="77500" lnSpcReduction="20000"/>
          </a:bodyPr>
          <a:lstStyle/>
          <a:p>
            <a:pPr marL="514350" indent="-514350">
              <a:buNone/>
            </a:pPr>
            <a:r>
              <a:rPr lang="en-GB" dirty="0" smtClean="0"/>
              <a:t>7.	Keep Moving!</a:t>
            </a:r>
          </a:p>
          <a:p>
            <a:pPr marL="544513" lvl="1" indent="0">
              <a:buNone/>
            </a:pPr>
            <a:r>
              <a:rPr lang="en-GB" dirty="0" smtClean="0"/>
              <a:t>Momentum is important to make use of your time drawing a mind map – if you cannot think of something draw empty lines from the themes and ideas.</a:t>
            </a:r>
          </a:p>
          <a:p>
            <a:pPr marL="487363" indent="-514350">
              <a:buNone/>
            </a:pPr>
            <a:r>
              <a:rPr lang="en-GB" dirty="0" smtClean="0"/>
              <a:t>8.	Allow organisation</a:t>
            </a:r>
          </a:p>
          <a:p>
            <a:pPr marL="487363" indent="-514350">
              <a:buNone/>
            </a:pPr>
            <a:r>
              <a:rPr lang="en-GB" dirty="0" smtClean="0"/>
              <a:t>	Sometimes you will see relationships and connections immediately and can add more branches. Sometimes you don’t but may discover new connections later, so connect these to the central theme.</a:t>
            </a:r>
          </a:p>
          <a:p>
            <a:pPr marL="487363" indent="-514350">
              <a:buNone/>
            </a:pPr>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Drawing a Mind Map</a:t>
            </a:r>
            <a:endParaRPr lang="en-GB" dirty="0"/>
          </a:p>
        </p:txBody>
      </p:sp>
      <p:sp>
        <p:nvSpPr>
          <p:cNvPr id="5" name="Content Placeholder 4"/>
          <p:cNvSpPr>
            <a:spLocks noGrp="1"/>
          </p:cNvSpPr>
          <p:nvPr>
            <p:ph idx="1"/>
          </p:nvPr>
        </p:nvSpPr>
        <p:spPr/>
        <p:txBody>
          <a:bodyPr anchor="ctr">
            <a:normAutofit/>
          </a:bodyPr>
          <a:lstStyle/>
          <a:p>
            <a:pPr marL="487363" indent="-514350" algn="ctr">
              <a:buNone/>
            </a:pPr>
            <a:r>
              <a:rPr lang="en-GB" dirty="0" smtClean="0"/>
              <a:t>https://bubbl.us/mindmap</a:t>
            </a:r>
          </a:p>
          <a:p>
            <a:pPr marL="487363" indent="-514350" algn="ctr">
              <a:buNone/>
            </a:pPr>
            <a:endParaRPr lang="en-GB" dirty="0" smtClean="0"/>
          </a:p>
          <a:p>
            <a:pPr marL="487363" indent="-514350" algn="ctr">
              <a:buNone/>
            </a:pPr>
            <a:r>
              <a:rPr lang="en-GB" dirty="0" smtClean="0"/>
              <a:t>Extend your notes by drawing a mind map and post it to Slack!</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Pyramid of Sources</a:t>
            </a:r>
            <a:endParaRPr lang="en-GB" dirty="0"/>
          </a:p>
        </p:txBody>
      </p:sp>
      <p:graphicFrame>
        <p:nvGraphicFramePr>
          <p:cNvPr id="4" name="Content Placeholder 3"/>
          <p:cNvGraphicFramePr>
            <a:graphicFrameLocks noGrp="1"/>
          </p:cNvGraphicFramePr>
          <p:nvPr>
            <p:ph idx="1"/>
          </p:nvPr>
        </p:nvGraphicFramePr>
        <p:xfrm>
          <a:off x="457200" y="1285875"/>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Pyramid of Sources</a:t>
            </a:r>
            <a:endParaRPr lang="en-GB" dirty="0"/>
          </a:p>
        </p:txBody>
      </p:sp>
      <p:graphicFrame>
        <p:nvGraphicFramePr>
          <p:cNvPr id="6" name="Content Placeholder 5"/>
          <p:cNvGraphicFramePr>
            <a:graphicFrameLocks noGrp="1"/>
          </p:cNvGraphicFramePr>
          <p:nvPr>
            <p:ph idx="1"/>
          </p:nvPr>
        </p:nvGraphicFramePr>
        <p:xfrm>
          <a:off x="457200" y="1285875"/>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Pyramid of Sources</a:t>
            </a:r>
            <a:endParaRPr lang="en-GB" dirty="0"/>
          </a:p>
        </p:txBody>
      </p:sp>
      <p:pic>
        <p:nvPicPr>
          <p:cNvPr id="20482" name="Picture 2" descr="http://www.ebmpyramid.org/images/pyramid.gif"/>
          <p:cNvPicPr>
            <a:picLocks noGrp="1" noChangeAspect="1" noChangeArrowheads="1"/>
          </p:cNvPicPr>
          <p:nvPr>
            <p:ph idx="1"/>
          </p:nvPr>
        </p:nvPicPr>
        <p:blipFill>
          <a:blip r:embed="rId2"/>
          <a:srcRect/>
          <a:stretch>
            <a:fillRect/>
          </a:stretch>
        </p:blipFill>
        <p:spPr bwMode="auto">
          <a:xfrm>
            <a:off x="1428728" y="1232287"/>
            <a:ext cx="6250046" cy="3519944"/>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Appropriateness of Sources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It is important to question the appropriateness of the sources you are using in your academic work.</a:t>
            </a:r>
          </a:p>
          <a:p>
            <a:r>
              <a:rPr lang="en-GB" dirty="0" smtClean="0"/>
              <a:t>It is important to determine:</a:t>
            </a:r>
          </a:p>
          <a:p>
            <a:endParaRPr lang="en-GB" dirty="0" smtClean="0"/>
          </a:p>
          <a:p>
            <a:pPr lvl="1"/>
            <a:r>
              <a:rPr lang="en-GB" b="1" dirty="0" smtClean="0"/>
              <a:t>Validity</a:t>
            </a:r>
            <a:r>
              <a:rPr lang="en-GB" dirty="0" smtClean="0"/>
              <a:t>: are claims based upon a correct interpretation of the evidence?</a:t>
            </a:r>
          </a:p>
          <a:p>
            <a:pPr lvl="1"/>
            <a:r>
              <a:rPr lang="en-GB" b="1" dirty="0" smtClean="0"/>
              <a:t>Rigor</a:t>
            </a:r>
            <a:r>
              <a:rPr lang="en-GB" dirty="0" smtClean="0"/>
              <a:t>: was the method of collecting evidence appropriate enough to ensure comprehensive coverage while also avoiding bias?</a:t>
            </a:r>
          </a:p>
          <a:p>
            <a:pPr lvl="1"/>
            <a:endParaRPr lang="en-GB" dirty="0" smtClean="0"/>
          </a:p>
          <a:p>
            <a:endParaRPr lang="en-GB"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Appropriateness of Sources</a:t>
            </a:r>
            <a:endParaRPr lang="en-GB" dirty="0"/>
          </a:p>
        </p:txBody>
      </p:sp>
      <p:sp>
        <p:nvSpPr>
          <p:cNvPr id="3" name="Content Placeholder 2"/>
          <p:cNvSpPr>
            <a:spLocks noGrp="1"/>
          </p:cNvSpPr>
          <p:nvPr>
            <p:ph idx="1"/>
          </p:nvPr>
        </p:nvSpPr>
        <p:spPr/>
        <p:txBody>
          <a:bodyPr>
            <a:normAutofit fontScale="92500" lnSpcReduction="10000"/>
          </a:bodyPr>
          <a:lstStyle/>
          <a:p>
            <a:pPr lvl="1"/>
            <a:r>
              <a:rPr lang="en-GB" b="1" dirty="0" smtClean="0"/>
              <a:t>Reliability</a:t>
            </a:r>
            <a:r>
              <a:rPr lang="en-GB" dirty="0" smtClean="0"/>
              <a:t>: has the claim been replicated or, at least, been reviewed by other academics</a:t>
            </a:r>
          </a:p>
          <a:p>
            <a:pPr lvl="1"/>
            <a:r>
              <a:rPr lang="en-GB" b="1" dirty="0" smtClean="0"/>
              <a:t>Authoritativeness</a:t>
            </a:r>
            <a:r>
              <a:rPr lang="en-GB" dirty="0" smtClean="0"/>
              <a:t>: do we know who the author is? does the author have enough experience in the field to present a fair and balanced argument?</a:t>
            </a:r>
          </a:p>
          <a:p>
            <a:pPr lvl="1"/>
            <a:r>
              <a:rPr lang="en-GB" b="1" dirty="0" smtClean="0"/>
              <a:t>Venue: </a:t>
            </a:r>
            <a:r>
              <a:rPr lang="en-GB" dirty="0" smtClean="0"/>
              <a:t>is the publisher reputable and free of undue editorial influences?</a:t>
            </a:r>
            <a:endParaRPr lang="en-GB" b="1" dirty="0" smtClean="0"/>
          </a:p>
          <a:p>
            <a:pPr lvl="1"/>
            <a:endParaRPr lang="en-GB" dirty="0" smtClean="0"/>
          </a:p>
          <a:p>
            <a:endParaRPr lang="en-GB"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Appropriateness of Sources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There are </a:t>
            </a:r>
            <a:r>
              <a:rPr lang="en-GB" i="1" dirty="0" smtClean="0"/>
              <a:t>of course</a:t>
            </a:r>
            <a:r>
              <a:rPr lang="en-GB" dirty="0" smtClean="0"/>
              <a:t> exceptions where sources are presented as </a:t>
            </a:r>
            <a:r>
              <a:rPr lang="en-GB" i="1" dirty="0" smtClean="0"/>
              <a:t>artefacts</a:t>
            </a:r>
            <a:r>
              <a:rPr lang="en-GB" dirty="0" smtClean="0"/>
              <a:t> and/or </a:t>
            </a:r>
            <a:r>
              <a:rPr lang="en-GB" i="1" dirty="0" smtClean="0"/>
              <a:t>archives;</a:t>
            </a:r>
          </a:p>
          <a:p>
            <a:endParaRPr lang="en-GB" i="1" dirty="0" smtClean="0"/>
          </a:p>
          <a:p>
            <a:pPr lvl="1"/>
            <a:r>
              <a:rPr lang="en-GB" dirty="0" smtClean="0"/>
              <a:t>It would be fine to cite a newspaper as a form of evidence for a claim based on the reception of a new technology</a:t>
            </a:r>
          </a:p>
          <a:p>
            <a:pPr lvl="1"/>
            <a:r>
              <a:rPr lang="en-GB" dirty="0" smtClean="0"/>
              <a:t>It would be fine to cite a manufacturer’s technical manual to avoid describing the technical feature of the platform</a:t>
            </a:r>
          </a:p>
          <a:p>
            <a:endParaRPr lang="en-GB" dirty="0" smtClean="0"/>
          </a:p>
          <a:p>
            <a:r>
              <a:rPr lang="en-GB" dirty="0" smtClean="0"/>
              <a:t>The </a:t>
            </a:r>
            <a:r>
              <a:rPr lang="en-GB" b="1" i="1" dirty="0" smtClean="0"/>
              <a:t>way</a:t>
            </a:r>
            <a:r>
              <a:rPr lang="en-GB" dirty="0" smtClean="0"/>
              <a:t> in which sources are </a:t>
            </a:r>
            <a:r>
              <a:rPr lang="en-GB" b="1" i="1" dirty="0" smtClean="0"/>
              <a:t>used</a:t>
            </a:r>
            <a:r>
              <a:rPr lang="en-GB" dirty="0" smtClean="0"/>
              <a:t> is therefore important.</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1066</Words>
  <Application>Microsoft Office PowerPoint</Application>
  <PresentationFormat>On-screen Show (16:9)</PresentationFormat>
  <Paragraphs>159</Paragraphs>
  <Slides>32</Slides>
  <Notes>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Academic Writing</vt:lpstr>
      <vt:lpstr>SCHOLARLY LITERATURE</vt:lpstr>
      <vt:lpstr>Scholarly Work</vt:lpstr>
      <vt:lpstr>Pyramid of Sources</vt:lpstr>
      <vt:lpstr>Pyramid of Sources</vt:lpstr>
      <vt:lpstr>A Pyramid of Sources</vt:lpstr>
      <vt:lpstr>Appropriateness of Sources</vt:lpstr>
      <vt:lpstr>Appropriateness of Sources</vt:lpstr>
      <vt:lpstr>Appropriateness of Sources</vt:lpstr>
      <vt:lpstr>DISCUSSIONS</vt:lpstr>
      <vt:lpstr>Discussions</vt:lpstr>
      <vt:lpstr>Effective Discussions</vt:lpstr>
      <vt:lpstr>Effective Discussions</vt:lpstr>
      <vt:lpstr>Effective Discussions</vt:lpstr>
      <vt:lpstr>Effective Discussions</vt:lpstr>
      <vt:lpstr>Effective Discussions</vt:lpstr>
      <vt:lpstr>Effective Discussions</vt:lpstr>
      <vt:lpstr>Effective Discussions</vt:lpstr>
      <vt:lpstr>Effective Discussions</vt:lpstr>
      <vt:lpstr>Discussion and Arguments</vt:lpstr>
      <vt:lpstr>Discussion and Arguments</vt:lpstr>
      <vt:lpstr>GETTING STARTED ON THE ESSAY</vt:lpstr>
      <vt:lpstr>The process of writing an essay</vt:lpstr>
      <vt:lpstr>Stages of Essay Writing</vt:lpstr>
      <vt:lpstr>Slide 25</vt:lpstr>
      <vt:lpstr>MIND MAPS</vt:lpstr>
      <vt:lpstr>Mind Maps</vt:lpstr>
      <vt:lpstr>Mind Maps</vt:lpstr>
      <vt:lpstr>Drawing a Mind Map</vt:lpstr>
      <vt:lpstr>Drawing a Mind Map</vt:lpstr>
      <vt:lpstr>Drawing a Mind Map</vt:lpstr>
      <vt:lpstr>Drawing a Mind Map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Tanya Krzywinska</dc:creator>
  <cp:lastModifiedBy>Adrir Darklance</cp:lastModifiedBy>
  <cp:revision>128</cp:revision>
  <dcterms:created xsi:type="dcterms:W3CDTF">2013-10-11T07:28:59Z</dcterms:created>
  <dcterms:modified xsi:type="dcterms:W3CDTF">2015-10-09T21:11:11Z</dcterms:modified>
</cp:coreProperties>
</file>