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60" r:id="rId3"/>
    <p:sldId id="264" r:id="rId4"/>
    <p:sldId id="266" r:id="rId5"/>
    <p:sldId id="267" r:id="rId6"/>
    <p:sldId id="318" r:id="rId7"/>
    <p:sldId id="319" r:id="rId8"/>
    <p:sldId id="320" r:id="rId9"/>
    <p:sldId id="321" r:id="rId10"/>
    <p:sldId id="322" r:id="rId11"/>
    <p:sldId id="268" r:id="rId12"/>
    <p:sldId id="269" r:id="rId13"/>
    <p:sldId id="316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317" r:id="rId23"/>
    <p:sldId id="279" r:id="rId24"/>
    <p:sldId id="280" r:id="rId25"/>
    <p:sldId id="281" r:id="rId26"/>
    <p:sldId id="282" r:id="rId27"/>
    <p:sldId id="283" r:id="rId28"/>
    <p:sldId id="261" r:id="rId29"/>
    <p:sldId id="273" r:id="rId30"/>
    <p:sldId id="284" r:id="rId31"/>
    <p:sldId id="285" r:id="rId32"/>
    <p:sldId id="286" r:id="rId33"/>
    <p:sldId id="287" r:id="rId34"/>
    <p:sldId id="323" r:id="rId35"/>
    <p:sldId id="311" r:id="rId36"/>
    <p:sldId id="313" r:id="rId37"/>
    <p:sldId id="312" r:id="rId38"/>
    <p:sldId id="315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402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7E18F-3FAC-4D2F-A303-A2324CF700C9}" v="22" dt="2019-02-23T10:43:22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97475" autoAdjust="0"/>
  </p:normalViewPr>
  <p:slideViewPr>
    <p:cSldViewPr>
      <p:cViewPr varScale="1">
        <p:scale>
          <a:sx n="126" d="100"/>
          <a:sy n="126" d="100"/>
        </p:scale>
        <p:origin x="120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eth Lewis" userId="0ca0577c-2ada-4abb-9a17-e7a804bbaaa5" providerId="ADAL" clId="{A247E18F-3FAC-4D2F-A303-A2324CF700C9}"/>
    <pc:docChg chg="undo custSel addSld delSld modSld">
      <pc:chgData name="Gareth Lewis" userId="0ca0577c-2ada-4abb-9a17-e7a804bbaaa5" providerId="ADAL" clId="{A247E18F-3FAC-4D2F-A303-A2324CF700C9}" dt="2019-02-23T10:43:52.145" v="1924" actId="1036"/>
      <pc:docMkLst>
        <pc:docMk/>
      </pc:docMkLst>
      <pc:sldChg chg="modSp">
        <pc:chgData name="Gareth Lewis" userId="0ca0577c-2ada-4abb-9a17-e7a804bbaaa5" providerId="ADAL" clId="{A247E18F-3FAC-4D2F-A303-A2324CF700C9}" dt="2019-02-23T10:21:01.248" v="309" actId="20577"/>
        <pc:sldMkLst>
          <pc:docMk/>
          <pc:sldMk cId="0" sldId="257"/>
        </pc:sldMkLst>
        <pc:spChg chg="mod">
          <ac:chgData name="Gareth Lewis" userId="0ca0577c-2ada-4abb-9a17-e7a804bbaaa5" providerId="ADAL" clId="{A247E18F-3FAC-4D2F-A303-A2324CF700C9}" dt="2019-02-23T10:21:01.248" v="309" actId="20577"/>
          <ac:spMkLst>
            <pc:docMk/>
            <pc:sldMk cId="0" sldId="257"/>
            <ac:spMk id="116741" creationId="{00000000-0000-0000-0000-000000000000}"/>
          </ac:spMkLst>
        </pc:spChg>
      </pc:sldChg>
      <pc:sldChg chg="modSp">
        <pc:chgData name="Gareth Lewis" userId="0ca0577c-2ada-4abb-9a17-e7a804bbaaa5" providerId="ADAL" clId="{A247E18F-3FAC-4D2F-A303-A2324CF700C9}" dt="2019-02-23T10:42:04.154" v="1843" actId="20577"/>
        <pc:sldMkLst>
          <pc:docMk/>
          <pc:sldMk cId="0" sldId="260"/>
        </pc:sldMkLst>
        <pc:spChg chg="mod">
          <ac:chgData name="Gareth Lewis" userId="0ca0577c-2ada-4abb-9a17-e7a804bbaaa5" providerId="ADAL" clId="{A247E18F-3FAC-4D2F-A303-A2324CF700C9}" dt="2019-02-23T10:42:04.154" v="1843" actId="20577"/>
          <ac:spMkLst>
            <pc:docMk/>
            <pc:sldMk cId="0" sldId="260"/>
            <ac:spMk id="3" creationId="{00000000-0000-0000-0000-000000000000}"/>
          </ac:spMkLst>
        </pc:spChg>
      </pc:sldChg>
      <pc:sldChg chg="del">
        <pc:chgData name="Gareth Lewis" userId="0ca0577c-2ada-4abb-9a17-e7a804bbaaa5" providerId="ADAL" clId="{A247E18F-3FAC-4D2F-A303-A2324CF700C9}" dt="2019-02-23T10:10:28.989" v="54" actId="2696"/>
        <pc:sldMkLst>
          <pc:docMk/>
          <pc:sldMk cId="0" sldId="262"/>
        </pc:sldMkLst>
      </pc:sldChg>
      <pc:sldChg chg="del">
        <pc:chgData name="Gareth Lewis" userId="0ca0577c-2ada-4abb-9a17-e7a804bbaaa5" providerId="ADAL" clId="{A247E18F-3FAC-4D2F-A303-A2324CF700C9}" dt="2019-02-23T10:41:11.258" v="1818" actId="2696"/>
        <pc:sldMkLst>
          <pc:docMk/>
          <pc:sldMk cId="0" sldId="263"/>
        </pc:sldMkLst>
      </pc:sldChg>
      <pc:sldChg chg="modSp">
        <pc:chgData name="Gareth Lewis" userId="0ca0577c-2ada-4abb-9a17-e7a804bbaaa5" providerId="ADAL" clId="{A247E18F-3FAC-4D2F-A303-A2324CF700C9}" dt="2019-02-23T10:21:53.078" v="310" actId="6549"/>
        <pc:sldMkLst>
          <pc:docMk/>
          <pc:sldMk cId="0" sldId="267"/>
        </pc:sldMkLst>
        <pc:spChg chg="mod">
          <ac:chgData name="Gareth Lewis" userId="0ca0577c-2ada-4abb-9a17-e7a804bbaaa5" providerId="ADAL" clId="{A247E18F-3FAC-4D2F-A303-A2324CF700C9}" dt="2019-02-23T10:21:53.078" v="310" actId="6549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Gareth Lewis" userId="0ca0577c-2ada-4abb-9a17-e7a804bbaaa5" providerId="ADAL" clId="{A247E18F-3FAC-4D2F-A303-A2324CF700C9}" dt="2019-02-23T10:34:00.969" v="1570" actId="6549"/>
        <pc:sldMkLst>
          <pc:docMk/>
          <pc:sldMk cId="0" sldId="268"/>
        </pc:sldMkLst>
        <pc:spChg chg="mod">
          <ac:chgData name="Gareth Lewis" userId="0ca0577c-2ada-4abb-9a17-e7a804bbaaa5" providerId="ADAL" clId="{A247E18F-3FAC-4D2F-A303-A2324CF700C9}" dt="2019-02-23T10:34:00.969" v="1570" actId="6549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Gareth Lewis" userId="0ca0577c-2ada-4abb-9a17-e7a804bbaaa5" providerId="ADAL" clId="{A247E18F-3FAC-4D2F-A303-A2324CF700C9}" dt="2019-02-23T10:12:32.425" v="100" actId="20577"/>
        <pc:sldMkLst>
          <pc:docMk/>
          <pc:sldMk cId="0" sldId="271"/>
        </pc:sldMkLst>
        <pc:spChg chg="mod">
          <ac:chgData name="Gareth Lewis" userId="0ca0577c-2ada-4abb-9a17-e7a804bbaaa5" providerId="ADAL" clId="{A247E18F-3FAC-4D2F-A303-A2324CF700C9}" dt="2019-02-23T10:12:32.425" v="100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Gareth Lewis" userId="0ca0577c-2ada-4abb-9a17-e7a804bbaaa5" providerId="ADAL" clId="{A247E18F-3FAC-4D2F-A303-A2324CF700C9}" dt="2019-02-23T10:37:13.089" v="1779" actId="20577"/>
        <pc:sldMkLst>
          <pc:docMk/>
          <pc:sldMk cId="0" sldId="272"/>
        </pc:sldMkLst>
        <pc:spChg chg="mod">
          <ac:chgData name="Gareth Lewis" userId="0ca0577c-2ada-4abb-9a17-e7a804bbaaa5" providerId="ADAL" clId="{A247E18F-3FAC-4D2F-A303-A2324CF700C9}" dt="2019-02-23T10:37:13.089" v="1779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Gareth Lewis" userId="0ca0577c-2ada-4abb-9a17-e7a804bbaaa5" providerId="ADAL" clId="{A247E18F-3FAC-4D2F-A303-A2324CF700C9}" dt="2019-02-23T10:07:03.252" v="52" actId="20577"/>
        <pc:sldMkLst>
          <pc:docMk/>
          <pc:sldMk cId="0" sldId="275"/>
        </pc:sldMkLst>
        <pc:spChg chg="mod">
          <ac:chgData name="Gareth Lewis" userId="0ca0577c-2ada-4abb-9a17-e7a804bbaaa5" providerId="ADAL" clId="{A247E18F-3FAC-4D2F-A303-A2324CF700C9}" dt="2019-02-23T10:07:03.252" v="52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Gareth Lewis" userId="0ca0577c-2ada-4abb-9a17-e7a804bbaaa5" providerId="ADAL" clId="{A247E18F-3FAC-4D2F-A303-A2324CF700C9}" dt="2019-02-23T10:07:14.071" v="53" actId="20577"/>
        <pc:sldMkLst>
          <pc:docMk/>
          <pc:sldMk cId="0" sldId="276"/>
        </pc:sldMkLst>
        <pc:spChg chg="mod">
          <ac:chgData name="Gareth Lewis" userId="0ca0577c-2ada-4abb-9a17-e7a804bbaaa5" providerId="ADAL" clId="{A247E18F-3FAC-4D2F-A303-A2324CF700C9}" dt="2019-02-23T10:07:14.071" v="53" actId="20577"/>
          <ac:spMkLst>
            <pc:docMk/>
            <pc:sldMk cId="0" sldId="276"/>
            <ac:spMk id="3" creationId="{00000000-0000-0000-0000-000000000000}"/>
          </ac:spMkLst>
        </pc:spChg>
      </pc:sldChg>
      <pc:sldChg chg="del">
        <pc:chgData name="Gareth Lewis" userId="0ca0577c-2ada-4abb-9a17-e7a804bbaaa5" providerId="ADAL" clId="{A247E18F-3FAC-4D2F-A303-A2324CF700C9}" dt="2019-02-23T10:10:29.809" v="55" actId="2696"/>
        <pc:sldMkLst>
          <pc:docMk/>
          <pc:sldMk cId="0" sldId="288"/>
        </pc:sldMkLst>
      </pc:sldChg>
      <pc:sldChg chg="del">
        <pc:chgData name="Gareth Lewis" userId="0ca0577c-2ada-4abb-9a17-e7a804bbaaa5" providerId="ADAL" clId="{A247E18F-3FAC-4D2F-A303-A2324CF700C9}" dt="2019-02-23T10:10:30.446" v="56" actId="2696"/>
        <pc:sldMkLst>
          <pc:docMk/>
          <pc:sldMk cId="0" sldId="289"/>
        </pc:sldMkLst>
      </pc:sldChg>
      <pc:sldChg chg="del">
        <pc:chgData name="Gareth Lewis" userId="0ca0577c-2ada-4abb-9a17-e7a804bbaaa5" providerId="ADAL" clId="{A247E18F-3FAC-4D2F-A303-A2324CF700C9}" dt="2019-02-23T10:10:31.342" v="57" actId="2696"/>
        <pc:sldMkLst>
          <pc:docMk/>
          <pc:sldMk cId="0" sldId="290"/>
        </pc:sldMkLst>
      </pc:sldChg>
      <pc:sldChg chg="del">
        <pc:chgData name="Gareth Lewis" userId="0ca0577c-2ada-4abb-9a17-e7a804bbaaa5" providerId="ADAL" clId="{A247E18F-3FAC-4D2F-A303-A2324CF700C9}" dt="2019-02-23T10:10:31.879" v="58" actId="2696"/>
        <pc:sldMkLst>
          <pc:docMk/>
          <pc:sldMk cId="0" sldId="291"/>
        </pc:sldMkLst>
      </pc:sldChg>
      <pc:sldChg chg="del">
        <pc:chgData name="Gareth Lewis" userId="0ca0577c-2ada-4abb-9a17-e7a804bbaaa5" providerId="ADAL" clId="{A247E18F-3FAC-4D2F-A303-A2324CF700C9}" dt="2019-02-23T10:10:33.243" v="59" actId="2696"/>
        <pc:sldMkLst>
          <pc:docMk/>
          <pc:sldMk cId="0" sldId="292"/>
        </pc:sldMkLst>
      </pc:sldChg>
      <pc:sldChg chg="del">
        <pc:chgData name="Gareth Lewis" userId="0ca0577c-2ada-4abb-9a17-e7a804bbaaa5" providerId="ADAL" clId="{A247E18F-3FAC-4D2F-A303-A2324CF700C9}" dt="2019-02-23T10:40:53.373" v="1813" actId="2696"/>
        <pc:sldMkLst>
          <pc:docMk/>
          <pc:sldMk cId="0" sldId="293"/>
        </pc:sldMkLst>
      </pc:sldChg>
      <pc:sldChg chg="del">
        <pc:chgData name="Gareth Lewis" userId="0ca0577c-2ada-4abb-9a17-e7a804bbaaa5" providerId="ADAL" clId="{A247E18F-3FAC-4D2F-A303-A2324CF700C9}" dt="2019-02-23T10:41:02.085" v="1814" actId="2696"/>
        <pc:sldMkLst>
          <pc:docMk/>
          <pc:sldMk cId="0" sldId="294"/>
        </pc:sldMkLst>
      </pc:sldChg>
      <pc:sldChg chg="del">
        <pc:chgData name="Gareth Lewis" userId="0ca0577c-2ada-4abb-9a17-e7a804bbaaa5" providerId="ADAL" clId="{A247E18F-3FAC-4D2F-A303-A2324CF700C9}" dt="2019-02-23T10:41:05.648" v="1815" actId="2696"/>
        <pc:sldMkLst>
          <pc:docMk/>
          <pc:sldMk cId="0" sldId="295"/>
        </pc:sldMkLst>
      </pc:sldChg>
      <pc:sldChg chg="del">
        <pc:chgData name="Gareth Lewis" userId="0ca0577c-2ada-4abb-9a17-e7a804bbaaa5" providerId="ADAL" clId="{A247E18F-3FAC-4D2F-A303-A2324CF700C9}" dt="2019-02-23T10:41:12.695" v="1819" actId="2696"/>
        <pc:sldMkLst>
          <pc:docMk/>
          <pc:sldMk cId="0" sldId="296"/>
        </pc:sldMkLst>
      </pc:sldChg>
      <pc:sldChg chg="del">
        <pc:chgData name="Gareth Lewis" userId="0ca0577c-2ada-4abb-9a17-e7a804bbaaa5" providerId="ADAL" clId="{A247E18F-3FAC-4D2F-A303-A2324CF700C9}" dt="2019-02-23T10:41:09.046" v="1816" actId="2696"/>
        <pc:sldMkLst>
          <pc:docMk/>
          <pc:sldMk cId="0" sldId="297"/>
        </pc:sldMkLst>
      </pc:sldChg>
      <pc:sldChg chg="del">
        <pc:chgData name="Gareth Lewis" userId="0ca0577c-2ada-4abb-9a17-e7a804bbaaa5" providerId="ADAL" clId="{A247E18F-3FAC-4D2F-A303-A2324CF700C9}" dt="2019-02-23T10:41:09.725" v="1817" actId="2696"/>
        <pc:sldMkLst>
          <pc:docMk/>
          <pc:sldMk cId="0" sldId="298"/>
        </pc:sldMkLst>
      </pc:sldChg>
      <pc:sldChg chg="del">
        <pc:chgData name="Gareth Lewis" userId="0ca0577c-2ada-4abb-9a17-e7a804bbaaa5" providerId="ADAL" clId="{A247E18F-3FAC-4D2F-A303-A2324CF700C9}" dt="2019-02-23T10:41:13.670" v="1820" actId="2696"/>
        <pc:sldMkLst>
          <pc:docMk/>
          <pc:sldMk cId="0" sldId="299"/>
        </pc:sldMkLst>
      </pc:sldChg>
      <pc:sldChg chg="del">
        <pc:chgData name="Gareth Lewis" userId="0ca0577c-2ada-4abb-9a17-e7a804bbaaa5" providerId="ADAL" clId="{A247E18F-3FAC-4D2F-A303-A2324CF700C9}" dt="2019-02-23T10:41:14.318" v="1821" actId="2696"/>
        <pc:sldMkLst>
          <pc:docMk/>
          <pc:sldMk cId="0" sldId="300"/>
        </pc:sldMkLst>
      </pc:sldChg>
      <pc:sldChg chg="del">
        <pc:chgData name="Gareth Lewis" userId="0ca0577c-2ada-4abb-9a17-e7a804bbaaa5" providerId="ADAL" clId="{A247E18F-3FAC-4D2F-A303-A2324CF700C9}" dt="2019-02-23T10:41:14.910" v="1822" actId="2696"/>
        <pc:sldMkLst>
          <pc:docMk/>
          <pc:sldMk cId="0" sldId="301"/>
        </pc:sldMkLst>
      </pc:sldChg>
      <pc:sldChg chg="del">
        <pc:chgData name="Gareth Lewis" userId="0ca0577c-2ada-4abb-9a17-e7a804bbaaa5" providerId="ADAL" clId="{A247E18F-3FAC-4D2F-A303-A2324CF700C9}" dt="2019-02-23T10:41:15.433" v="1823" actId="2696"/>
        <pc:sldMkLst>
          <pc:docMk/>
          <pc:sldMk cId="0" sldId="302"/>
        </pc:sldMkLst>
      </pc:sldChg>
      <pc:sldChg chg="del">
        <pc:chgData name="Gareth Lewis" userId="0ca0577c-2ada-4abb-9a17-e7a804bbaaa5" providerId="ADAL" clId="{A247E18F-3FAC-4D2F-A303-A2324CF700C9}" dt="2019-02-23T10:41:15.973" v="1824" actId="2696"/>
        <pc:sldMkLst>
          <pc:docMk/>
          <pc:sldMk cId="0" sldId="303"/>
        </pc:sldMkLst>
      </pc:sldChg>
      <pc:sldChg chg="del">
        <pc:chgData name="Gareth Lewis" userId="0ca0577c-2ada-4abb-9a17-e7a804bbaaa5" providerId="ADAL" clId="{A247E18F-3FAC-4D2F-A303-A2324CF700C9}" dt="2019-02-23T10:41:16.505" v="1825" actId="2696"/>
        <pc:sldMkLst>
          <pc:docMk/>
          <pc:sldMk cId="0" sldId="304"/>
        </pc:sldMkLst>
      </pc:sldChg>
      <pc:sldChg chg="del">
        <pc:chgData name="Gareth Lewis" userId="0ca0577c-2ada-4abb-9a17-e7a804bbaaa5" providerId="ADAL" clId="{A247E18F-3FAC-4D2F-A303-A2324CF700C9}" dt="2019-02-23T10:41:16.998" v="1826" actId="2696"/>
        <pc:sldMkLst>
          <pc:docMk/>
          <pc:sldMk cId="0" sldId="305"/>
        </pc:sldMkLst>
      </pc:sldChg>
      <pc:sldChg chg="del">
        <pc:chgData name="Gareth Lewis" userId="0ca0577c-2ada-4abb-9a17-e7a804bbaaa5" providerId="ADAL" clId="{A247E18F-3FAC-4D2F-A303-A2324CF700C9}" dt="2019-02-23T10:41:17.646" v="1827" actId="2696"/>
        <pc:sldMkLst>
          <pc:docMk/>
          <pc:sldMk cId="0" sldId="306"/>
        </pc:sldMkLst>
      </pc:sldChg>
      <pc:sldChg chg="del">
        <pc:chgData name="Gareth Lewis" userId="0ca0577c-2ada-4abb-9a17-e7a804bbaaa5" providerId="ADAL" clId="{A247E18F-3FAC-4D2F-A303-A2324CF700C9}" dt="2019-02-23T10:41:18.272" v="1828" actId="2696"/>
        <pc:sldMkLst>
          <pc:docMk/>
          <pc:sldMk cId="0" sldId="307"/>
        </pc:sldMkLst>
      </pc:sldChg>
      <pc:sldChg chg="del">
        <pc:chgData name="Gareth Lewis" userId="0ca0577c-2ada-4abb-9a17-e7a804bbaaa5" providerId="ADAL" clId="{A247E18F-3FAC-4D2F-A303-A2324CF700C9}" dt="2019-02-23T10:41:18.935" v="1829" actId="2696"/>
        <pc:sldMkLst>
          <pc:docMk/>
          <pc:sldMk cId="0" sldId="308"/>
        </pc:sldMkLst>
      </pc:sldChg>
      <pc:sldChg chg="del">
        <pc:chgData name="Gareth Lewis" userId="0ca0577c-2ada-4abb-9a17-e7a804bbaaa5" providerId="ADAL" clId="{A247E18F-3FAC-4D2F-A303-A2324CF700C9}" dt="2019-02-23T10:41:19.628" v="1830" actId="2696"/>
        <pc:sldMkLst>
          <pc:docMk/>
          <pc:sldMk cId="0" sldId="309"/>
        </pc:sldMkLst>
      </pc:sldChg>
      <pc:sldChg chg="del">
        <pc:chgData name="Gareth Lewis" userId="0ca0577c-2ada-4abb-9a17-e7a804bbaaa5" providerId="ADAL" clId="{A247E18F-3FAC-4D2F-A303-A2324CF700C9}" dt="2019-02-23T10:41:20.310" v="1831" actId="2696"/>
        <pc:sldMkLst>
          <pc:docMk/>
          <pc:sldMk cId="0" sldId="310"/>
        </pc:sldMkLst>
      </pc:sldChg>
      <pc:sldChg chg="del">
        <pc:chgData name="Gareth Lewis" userId="0ca0577c-2ada-4abb-9a17-e7a804bbaaa5" providerId="ADAL" clId="{A247E18F-3FAC-4D2F-A303-A2324CF700C9}" dt="2019-02-23T10:41:45.915" v="1832" actId="2696"/>
        <pc:sldMkLst>
          <pc:docMk/>
          <pc:sldMk cId="0" sldId="314"/>
        </pc:sldMkLst>
      </pc:sldChg>
      <pc:sldChg chg="modSp add">
        <pc:chgData name="Gareth Lewis" userId="0ca0577c-2ada-4abb-9a17-e7a804bbaaa5" providerId="ADAL" clId="{A247E18F-3FAC-4D2F-A303-A2324CF700C9}" dt="2019-02-23T10:39:08.183" v="1812" actId="14"/>
        <pc:sldMkLst>
          <pc:docMk/>
          <pc:sldMk cId="709795682" sldId="317"/>
        </pc:sldMkLst>
        <pc:spChg chg="mod">
          <ac:chgData name="Gareth Lewis" userId="0ca0577c-2ada-4abb-9a17-e7a804bbaaa5" providerId="ADAL" clId="{A247E18F-3FAC-4D2F-A303-A2324CF700C9}" dt="2019-02-23T10:39:08.183" v="1812" actId="14"/>
          <ac:spMkLst>
            <pc:docMk/>
            <pc:sldMk cId="709795682" sldId="317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A247E18F-3FAC-4D2F-A303-A2324CF700C9}" dt="2019-02-23T10:26:08.465" v="683" actId="20577"/>
        <pc:sldMkLst>
          <pc:docMk/>
          <pc:sldMk cId="1876305203" sldId="318"/>
        </pc:sldMkLst>
        <pc:spChg chg="mod">
          <ac:chgData name="Gareth Lewis" userId="0ca0577c-2ada-4abb-9a17-e7a804bbaaa5" providerId="ADAL" clId="{A247E18F-3FAC-4D2F-A303-A2324CF700C9}" dt="2019-02-23T10:26:08.465" v="683" actId="20577"/>
          <ac:spMkLst>
            <pc:docMk/>
            <pc:sldMk cId="1876305203" sldId="318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A247E18F-3FAC-4D2F-A303-A2324CF700C9}" dt="2019-02-23T10:27:44.297" v="867" actId="20577"/>
        <pc:sldMkLst>
          <pc:docMk/>
          <pc:sldMk cId="2958701144" sldId="319"/>
        </pc:sldMkLst>
        <pc:spChg chg="mod">
          <ac:chgData name="Gareth Lewis" userId="0ca0577c-2ada-4abb-9a17-e7a804bbaaa5" providerId="ADAL" clId="{A247E18F-3FAC-4D2F-A303-A2324CF700C9}" dt="2019-02-23T10:27:44.297" v="867" actId="20577"/>
          <ac:spMkLst>
            <pc:docMk/>
            <pc:sldMk cId="2958701144" sldId="319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A247E18F-3FAC-4D2F-A303-A2324CF700C9}" dt="2019-02-23T10:30:01.531" v="1116" actId="20577"/>
        <pc:sldMkLst>
          <pc:docMk/>
          <pc:sldMk cId="2886994206" sldId="320"/>
        </pc:sldMkLst>
        <pc:spChg chg="mod">
          <ac:chgData name="Gareth Lewis" userId="0ca0577c-2ada-4abb-9a17-e7a804bbaaa5" providerId="ADAL" clId="{A247E18F-3FAC-4D2F-A303-A2324CF700C9}" dt="2019-02-23T10:30:01.531" v="1116" actId="20577"/>
          <ac:spMkLst>
            <pc:docMk/>
            <pc:sldMk cId="2886994206" sldId="320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A247E18F-3FAC-4D2F-A303-A2324CF700C9}" dt="2019-02-23T10:33:28.337" v="1531" actId="27636"/>
        <pc:sldMkLst>
          <pc:docMk/>
          <pc:sldMk cId="3984553595" sldId="321"/>
        </pc:sldMkLst>
        <pc:spChg chg="mod">
          <ac:chgData name="Gareth Lewis" userId="0ca0577c-2ada-4abb-9a17-e7a804bbaaa5" providerId="ADAL" clId="{A247E18F-3FAC-4D2F-A303-A2324CF700C9}" dt="2019-02-23T10:33:28.337" v="1531" actId="27636"/>
          <ac:spMkLst>
            <pc:docMk/>
            <pc:sldMk cId="3984553595" sldId="321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A247E18F-3FAC-4D2F-A303-A2324CF700C9}" dt="2019-02-23T10:35:44.079" v="1765" actId="20577"/>
        <pc:sldMkLst>
          <pc:docMk/>
          <pc:sldMk cId="2548590206" sldId="322"/>
        </pc:sldMkLst>
        <pc:spChg chg="mod">
          <ac:chgData name="Gareth Lewis" userId="0ca0577c-2ada-4abb-9a17-e7a804bbaaa5" providerId="ADAL" clId="{A247E18F-3FAC-4D2F-A303-A2324CF700C9}" dt="2019-02-23T10:35:44.079" v="1765" actId="20577"/>
          <ac:spMkLst>
            <pc:docMk/>
            <pc:sldMk cId="2548590206" sldId="322"/>
            <ac:spMk id="3" creationId="{00000000-0000-0000-0000-000000000000}"/>
          </ac:spMkLst>
        </pc:spChg>
      </pc:sldChg>
      <pc:sldChg chg="addSp modSp add">
        <pc:chgData name="Gareth Lewis" userId="0ca0577c-2ada-4abb-9a17-e7a804bbaaa5" providerId="ADAL" clId="{A247E18F-3FAC-4D2F-A303-A2324CF700C9}" dt="2019-02-23T10:43:52.145" v="1924" actId="1036"/>
        <pc:sldMkLst>
          <pc:docMk/>
          <pc:sldMk cId="789797615" sldId="323"/>
        </pc:sldMkLst>
        <pc:spChg chg="mod">
          <ac:chgData name="Gareth Lewis" userId="0ca0577c-2ada-4abb-9a17-e7a804bbaaa5" providerId="ADAL" clId="{A247E18F-3FAC-4D2F-A303-A2324CF700C9}" dt="2019-02-23T10:43:49.803" v="1919" actId="404"/>
          <ac:spMkLst>
            <pc:docMk/>
            <pc:sldMk cId="789797615" sldId="323"/>
            <ac:spMk id="3" creationId="{00000000-0000-0000-0000-000000000000}"/>
          </ac:spMkLst>
        </pc:spChg>
        <pc:picChg chg="add mod">
          <ac:chgData name="Gareth Lewis" userId="0ca0577c-2ada-4abb-9a17-e7a804bbaaa5" providerId="ADAL" clId="{A247E18F-3FAC-4D2F-A303-A2324CF700C9}" dt="2019-02-23T10:43:52.145" v="1924" actId="1036"/>
          <ac:picMkLst>
            <pc:docMk/>
            <pc:sldMk cId="789797615" sldId="323"/>
            <ac:picMk id="2" creationId="{B020C73D-89D6-468C-B711-C7B284633A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2/23/2019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Ss</a:t>
            </a:r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/>
              <a:t>Ss</a:t>
            </a:r>
          </a:p>
          <a:p>
            <a:pPr lvl="8"/>
            <a:r>
              <a:rPr lang="en-US" dirty="0"/>
              <a:t>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uk-news/2018/nov/06/arron-banks-firm-and-leave-eu-face-135k-fine-over-data-misuse" TargetMode="External"/><Relationship Id="rId2" Type="http://schemas.openxmlformats.org/officeDocument/2006/relationships/hyperlink" Target="https://www.thedrum.com/news/2019/01/15/pro-brexit-ads-throw-spotlight-facebook-s-political-ad-transparency-pled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guardian.com/uk-news/2018/mar/23/leaked-cambridge-analyticas-blueprint-for-trump-victory" TargetMode="External"/><Relationship Id="rId4" Type="http://schemas.openxmlformats.org/officeDocument/2006/relationships/hyperlink" Target="https://www.theguardian.com/politics/2018/nov/02/arron-banks-inquiry-why-is-8m-leaveeu-funding-under-review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uardian.com/politics/2008/jun/12/defence.terroris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5720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COMP260: Game Architecture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Computing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3862789"/>
            <a:ext cx="8712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05: </a:t>
            </a:r>
            <a:r>
              <a:rPr kumimoji="0" lang="en-GB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A primer on network security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Key terms:</a:t>
            </a:r>
          </a:p>
          <a:p>
            <a:pPr lvl="2"/>
            <a:r>
              <a:rPr lang="en-GB" dirty="0"/>
              <a:t>Vulnerability</a:t>
            </a:r>
          </a:p>
          <a:p>
            <a:pPr lvl="3"/>
            <a:r>
              <a:rPr lang="en-GB" dirty="0"/>
              <a:t>A component of a network and/or process that leaves a system open to exploitation</a:t>
            </a:r>
          </a:p>
          <a:p>
            <a:pPr lvl="4"/>
            <a:r>
              <a:rPr lang="en-GB" dirty="0"/>
              <a:t>Physical issues</a:t>
            </a:r>
          </a:p>
          <a:p>
            <a:pPr lvl="4"/>
            <a:r>
              <a:rPr lang="en-GB" dirty="0"/>
              <a:t>Protocol issues</a:t>
            </a:r>
          </a:p>
          <a:p>
            <a:pPr lvl="4"/>
            <a:r>
              <a:rPr lang="en-GB" dirty="0"/>
              <a:t>Staff issues</a:t>
            </a:r>
          </a:p>
          <a:p>
            <a:pPr lvl="4"/>
            <a:r>
              <a:rPr lang="en-GB" dirty="0"/>
              <a:t>Process issues</a:t>
            </a:r>
          </a:p>
          <a:p>
            <a:pPr lvl="5"/>
            <a:r>
              <a:rPr lang="en-GB" dirty="0"/>
              <a:t>Organisations may have approaches that leave them vulnerable:</a:t>
            </a:r>
          </a:p>
          <a:p>
            <a:pPr lvl="6"/>
            <a:r>
              <a:rPr lang="en-GB" dirty="0"/>
              <a:t>Weak passwords as company policy</a:t>
            </a:r>
          </a:p>
          <a:p>
            <a:pPr lvl="6"/>
            <a:r>
              <a:rPr lang="en-GB" dirty="0"/>
              <a:t>Poor protocol / networking approaches (HTTP vs. HTTPS, unencrypted packet data)</a:t>
            </a:r>
          </a:p>
          <a:p>
            <a:pPr lvl="6"/>
            <a:r>
              <a:rPr lang="en-GB" dirty="0"/>
              <a:t>Poor data management policies (unencrypted customer data &amp; company data)</a:t>
            </a:r>
          </a:p>
          <a:p>
            <a:pPr lvl="6"/>
            <a:r>
              <a:rPr lang="en-GB" dirty="0"/>
              <a:t>Poor data disposal policies (not wiping drives on PCs, </a:t>
            </a:r>
            <a:r>
              <a:rPr lang="en-GB" dirty="0" err="1"/>
              <a:t>usb</a:t>
            </a:r>
            <a:r>
              <a:rPr lang="en-GB" dirty="0"/>
              <a:t> etc)</a:t>
            </a:r>
          </a:p>
          <a:p>
            <a:pPr lvl="6"/>
            <a:r>
              <a:rPr lang="en-GB" dirty="0"/>
              <a:t>Data centre security issues</a:t>
            </a:r>
          </a:p>
          <a:p>
            <a:pPr lvl="4"/>
            <a:r>
              <a:rPr lang="en-GB" dirty="0"/>
              <a:t>Customer issues</a:t>
            </a:r>
          </a:p>
          <a:p>
            <a:pPr lvl="5"/>
            <a:r>
              <a:rPr lang="en-GB" dirty="0"/>
              <a:t>Weak passwords / shared passwords</a:t>
            </a:r>
          </a:p>
          <a:p>
            <a:pPr lvl="5"/>
            <a:r>
              <a:rPr lang="en-GB" dirty="0"/>
              <a:t>Using shared machines</a:t>
            </a:r>
          </a:p>
          <a:p>
            <a:pPr lvl="5"/>
            <a:r>
              <a:rPr lang="en-GB" dirty="0"/>
              <a:t>Poor </a:t>
            </a:r>
            <a:r>
              <a:rPr lang="en-GB" dirty="0" err="1"/>
              <a:t>wifi</a:t>
            </a:r>
            <a:r>
              <a:rPr lang="en-GB" dirty="0"/>
              <a:t> choices (man in the middle ‘coffee shop’)</a:t>
            </a:r>
          </a:p>
          <a:p>
            <a:pPr lvl="5"/>
            <a:r>
              <a:rPr lang="en-GB" dirty="0"/>
              <a:t>Overly trusting attitude / greed (</a:t>
            </a:r>
            <a:r>
              <a:rPr lang="en-GB" dirty="0" err="1"/>
              <a:t>phising</a:t>
            </a:r>
            <a:r>
              <a:rPr lang="en-GB" dirty="0"/>
              <a:t> / boiler rooms)</a:t>
            </a:r>
          </a:p>
          <a:p>
            <a:pPr lvl="2"/>
            <a:r>
              <a:rPr lang="en-GB" dirty="0"/>
              <a:t>Threat</a:t>
            </a:r>
          </a:p>
          <a:p>
            <a:pPr lvl="2"/>
            <a:r>
              <a:rPr lang="en-GB" dirty="0"/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54859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Key terms:</a:t>
            </a:r>
          </a:p>
          <a:p>
            <a:pPr lvl="2"/>
            <a:r>
              <a:rPr lang="en-GB" dirty="0"/>
              <a:t>Vulnerability</a:t>
            </a:r>
          </a:p>
          <a:p>
            <a:pPr lvl="2"/>
            <a:r>
              <a:rPr lang="en-GB" dirty="0"/>
              <a:t>Threat</a:t>
            </a:r>
          </a:p>
          <a:p>
            <a:pPr lvl="3"/>
            <a:r>
              <a:rPr lang="en-GB" dirty="0"/>
              <a:t>The potential for a violation of security</a:t>
            </a:r>
          </a:p>
          <a:p>
            <a:pPr lvl="4"/>
            <a:r>
              <a:rPr lang="en-GB" dirty="0"/>
              <a:t>Natural disasters</a:t>
            </a:r>
          </a:p>
          <a:p>
            <a:pPr lvl="4"/>
            <a:r>
              <a:rPr lang="en-GB" dirty="0"/>
              <a:t>Insiders or malicious and disgruntled employees</a:t>
            </a:r>
          </a:p>
          <a:p>
            <a:pPr lvl="4"/>
            <a:r>
              <a:rPr lang="en-GB" dirty="0"/>
              <a:t>Hackers</a:t>
            </a:r>
          </a:p>
          <a:p>
            <a:pPr lvl="4"/>
            <a:r>
              <a:rPr lang="en-GB" dirty="0"/>
              <a:t>Non-malicious employees</a:t>
            </a:r>
          </a:p>
          <a:p>
            <a:pPr lvl="4"/>
            <a:r>
              <a:rPr lang="en-GB" dirty="0"/>
              <a:t>Users</a:t>
            </a:r>
          </a:p>
          <a:p>
            <a:pPr lvl="2"/>
            <a:r>
              <a:rPr lang="en-GB" dirty="0"/>
              <a:t>Attack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Key terms:</a:t>
            </a:r>
          </a:p>
          <a:p>
            <a:pPr lvl="2"/>
            <a:r>
              <a:rPr lang="en-GB" dirty="0"/>
              <a:t>Vulnerability</a:t>
            </a:r>
          </a:p>
          <a:p>
            <a:pPr lvl="2"/>
            <a:r>
              <a:rPr lang="en-GB" dirty="0"/>
              <a:t>Threat</a:t>
            </a:r>
          </a:p>
          <a:p>
            <a:pPr lvl="2"/>
            <a:r>
              <a:rPr lang="en-GB" dirty="0"/>
              <a:t>Attack</a:t>
            </a:r>
          </a:p>
          <a:p>
            <a:pPr lvl="3"/>
            <a:r>
              <a:rPr lang="en-GB" dirty="0"/>
              <a:t>An attempted violation</a:t>
            </a:r>
          </a:p>
          <a:p>
            <a:pPr lvl="3"/>
            <a:r>
              <a:rPr lang="en-GB" dirty="0"/>
              <a:t>Attack = vulnerability + method + threat + motive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Key terms:</a:t>
            </a:r>
          </a:p>
          <a:p>
            <a:pPr lvl="2"/>
            <a:r>
              <a:rPr lang="en-GB" dirty="0"/>
              <a:t>Vulnerability</a:t>
            </a:r>
          </a:p>
          <a:p>
            <a:pPr lvl="2"/>
            <a:r>
              <a:rPr lang="en-GB" dirty="0"/>
              <a:t>Threat</a:t>
            </a:r>
          </a:p>
          <a:p>
            <a:pPr lvl="2"/>
            <a:r>
              <a:rPr lang="en-GB" dirty="0"/>
              <a:t>Attack</a:t>
            </a:r>
          </a:p>
          <a:p>
            <a:pPr lvl="3"/>
            <a:r>
              <a:rPr lang="en-GB" dirty="0"/>
              <a:t>An attempted violation</a:t>
            </a:r>
          </a:p>
          <a:p>
            <a:pPr lvl="3"/>
            <a:r>
              <a:rPr lang="en-GB" dirty="0"/>
              <a:t>Attack = vulnerability + method + threat + motive</a:t>
            </a:r>
          </a:p>
          <a:p>
            <a:pPr lvl="3"/>
            <a:r>
              <a:rPr lang="en-GB" dirty="0"/>
              <a:t>Motives:</a:t>
            </a:r>
          </a:p>
          <a:p>
            <a:pPr lvl="4"/>
            <a:r>
              <a:rPr lang="en-GB" dirty="0" err="1"/>
              <a:t>LoLs</a:t>
            </a:r>
            <a:r>
              <a:rPr lang="en-GB" dirty="0"/>
              <a:t> / Demonstrate skill</a:t>
            </a:r>
          </a:p>
          <a:p>
            <a:pPr lvl="4"/>
            <a:r>
              <a:rPr lang="en-GB" dirty="0"/>
              <a:t>need to find / share information</a:t>
            </a:r>
          </a:p>
          <a:p>
            <a:pPr lvl="4"/>
            <a:r>
              <a:rPr lang="en-GB" dirty="0"/>
              <a:t>Blackmail / financial</a:t>
            </a:r>
          </a:p>
          <a:p>
            <a:pPr lvl="4"/>
            <a:r>
              <a:rPr lang="en-GB" dirty="0"/>
              <a:t>Acquire resources</a:t>
            </a:r>
          </a:p>
          <a:p>
            <a:pPr lvl="5"/>
            <a:r>
              <a:rPr lang="en-GB" dirty="0"/>
              <a:t>Physical </a:t>
            </a:r>
            <a:r>
              <a:rPr lang="en-GB" dirty="0" err="1"/>
              <a:t>cpu</a:t>
            </a:r>
            <a:r>
              <a:rPr lang="en-GB" dirty="0"/>
              <a:t> / storage / networking</a:t>
            </a:r>
          </a:p>
          <a:p>
            <a:pPr lvl="5"/>
            <a:r>
              <a:rPr lang="en-GB" dirty="0"/>
              <a:t>Users / user data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Types of attack</a:t>
            </a:r>
          </a:p>
          <a:p>
            <a:pPr lvl="2"/>
            <a:r>
              <a:rPr lang="en-GB" dirty="0"/>
              <a:t>Passive </a:t>
            </a:r>
          </a:p>
          <a:p>
            <a:pPr lvl="2"/>
            <a:r>
              <a:rPr lang="en-GB" dirty="0"/>
              <a:t>Active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Types of attack</a:t>
            </a:r>
          </a:p>
          <a:p>
            <a:pPr lvl="2"/>
            <a:r>
              <a:rPr lang="en-GB" dirty="0"/>
              <a:t>Passive </a:t>
            </a:r>
          </a:p>
          <a:p>
            <a:pPr lvl="3"/>
            <a:r>
              <a:rPr lang="en-GB" dirty="0"/>
              <a:t>Traffic analysis</a:t>
            </a:r>
          </a:p>
          <a:p>
            <a:pPr lvl="4"/>
            <a:r>
              <a:rPr lang="en-GB" dirty="0"/>
              <a:t>Where are packets going to?</a:t>
            </a:r>
          </a:p>
          <a:p>
            <a:pPr lvl="3"/>
            <a:r>
              <a:rPr lang="en-GB" dirty="0"/>
              <a:t>Reading content</a:t>
            </a:r>
          </a:p>
          <a:p>
            <a:pPr lvl="4"/>
            <a:r>
              <a:rPr lang="en-GB" dirty="0"/>
              <a:t>What is in packets?</a:t>
            </a:r>
          </a:p>
          <a:p>
            <a:pPr lvl="2"/>
            <a:r>
              <a:rPr lang="en-GB" dirty="0"/>
              <a:t>Active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Types of attack</a:t>
            </a:r>
          </a:p>
          <a:p>
            <a:pPr lvl="2"/>
            <a:r>
              <a:rPr lang="en-GB" dirty="0"/>
              <a:t>Passive </a:t>
            </a:r>
          </a:p>
          <a:p>
            <a:pPr lvl="2"/>
            <a:r>
              <a:rPr lang="en-GB" dirty="0"/>
              <a:t>Active</a:t>
            </a:r>
          </a:p>
          <a:p>
            <a:pPr lvl="3"/>
            <a:r>
              <a:rPr lang="en-GB" dirty="0"/>
              <a:t>Credential mis-use</a:t>
            </a:r>
          </a:p>
          <a:p>
            <a:pPr lvl="4"/>
            <a:r>
              <a:rPr lang="en-GB" dirty="0"/>
              <a:t>Stolen account details</a:t>
            </a:r>
          </a:p>
          <a:p>
            <a:pPr lvl="4"/>
            <a:r>
              <a:rPr lang="en-GB" dirty="0"/>
              <a:t>Acquired account details</a:t>
            </a:r>
          </a:p>
          <a:p>
            <a:pPr lvl="4"/>
            <a:r>
              <a:rPr lang="en-GB" dirty="0"/>
              <a:t>‘Cracked’ account details</a:t>
            </a:r>
          </a:p>
          <a:p>
            <a:pPr lvl="3"/>
            <a:r>
              <a:rPr lang="en-GB" dirty="0"/>
              <a:t>Packet fabrication</a:t>
            </a:r>
          </a:p>
          <a:p>
            <a:pPr lvl="4"/>
            <a:r>
              <a:rPr lang="en-GB" dirty="0"/>
              <a:t>Message replay</a:t>
            </a:r>
          </a:p>
          <a:p>
            <a:pPr lvl="4"/>
            <a:r>
              <a:rPr lang="en-GB" dirty="0"/>
              <a:t>Message modification</a:t>
            </a:r>
          </a:p>
          <a:p>
            <a:pPr lvl="4"/>
            <a:r>
              <a:rPr lang="en-GB" dirty="0"/>
              <a:t>Message spamming (</a:t>
            </a:r>
            <a:r>
              <a:rPr lang="en-GB" dirty="0" err="1"/>
              <a:t>DDoS</a:t>
            </a:r>
            <a:r>
              <a:rPr lang="en-GB" dirty="0"/>
              <a:t> attacks)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Escalation of security breaches</a:t>
            </a:r>
          </a:p>
          <a:p>
            <a:pPr lvl="2"/>
            <a:r>
              <a:rPr lang="en-GB" dirty="0"/>
              <a:t>LOLs</a:t>
            </a:r>
          </a:p>
          <a:p>
            <a:pPr lvl="2"/>
            <a:r>
              <a:rPr lang="en-GB" dirty="0"/>
              <a:t>Solo / team hackers demonstrate their ‘value’</a:t>
            </a:r>
          </a:p>
          <a:p>
            <a:pPr lvl="2"/>
            <a:r>
              <a:rPr lang="en-GB" dirty="0"/>
              <a:t>Digital / political </a:t>
            </a:r>
            <a:r>
              <a:rPr lang="en-GB" dirty="0" err="1"/>
              <a:t>hacktivism</a:t>
            </a:r>
            <a:endParaRPr lang="en-GB" dirty="0"/>
          </a:p>
          <a:p>
            <a:pPr lvl="2"/>
            <a:r>
              <a:rPr lang="en-GB" dirty="0"/>
              <a:t>Financial gain</a:t>
            </a:r>
          </a:p>
          <a:p>
            <a:pPr lvl="2"/>
            <a:r>
              <a:rPr lang="en-GB" dirty="0"/>
              <a:t>Blackmail</a:t>
            </a:r>
          </a:p>
          <a:p>
            <a:pPr lvl="2"/>
            <a:r>
              <a:rPr lang="en-GB" dirty="0"/>
              <a:t>Building </a:t>
            </a:r>
            <a:r>
              <a:rPr lang="en-GB" dirty="0" err="1"/>
              <a:t>botnets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Escalation of security breaches</a:t>
            </a:r>
          </a:p>
          <a:p>
            <a:pPr lvl="2"/>
            <a:r>
              <a:rPr lang="en-GB" dirty="0"/>
              <a:t>LOLs</a:t>
            </a:r>
          </a:p>
          <a:p>
            <a:pPr lvl="3"/>
            <a:r>
              <a:rPr lang="en-GB" dirty="0"/>
              <a:t>Generally low-impact issues where accounts will be hacked for amusement, rather than serious consideration</a:t>
            </a:r>
          </a:p>
          <a:p>
            <a:pPr lvl="4"/>
            <a:r>
              <a:rPr lang="en-GB" dirty="0"/>
              <a:t>Social media spoof posts</a:t>
            </a:r>
          </a:p>
          <a:p>
            <a:pPr lvl="4"/>
            <a:r>
              <a:rPr lang="en-GB" dirty="0"/>
              <a:t>Comedy emails </a:t>
            </a:r>
          </a:p>
          <a:p>
            <a:pPr lvl="4"/>
            <a:r>
              <a:rPr lang="en-GB" dirty="0"/>
              <a:t>etc</a:t>
            </a:r>
          </a:p>
          <a:p>
            <a:pPr lvl="2"/>
            <a:r>
              <a:rPr lang="en-GB" dirty="0"/>
              <a:t>Solo / team hackers demonstrate their ‘value’</a:t>
            </a:r>
          </a:p>
          <a:p>
            <a:pPr lvl="2"/>
            <a:r>
              <a:rPr lang="en-GB" dirty="0"/>
              <a:t>Digital / political </a:t>
            </a:r>
            <a:r>
              <a:rPr lang="en-GB" dirty="0" err="1"/>
              <a:t>hacktivism</a:t>
            </a:r>
            <a:endParaRPr lang="en-GB" dirty="0"/>
          </a:p>
          <a:p>
            <a:pPr lvl="2"/>
            <a:r>
              <a:rPr lang="en-GB" dirty="0"/>
              <a:t>Financial gain</a:t>
            </a:r>
          </a:p>
          <a:p>
            <a:pPr lvl="2"/>
            <a:r>
              <a:rPr lang="en-GB" dirty="0"/>
              <a:t>Blackmail</a:t>
            </a:r>
          </a:p>
          <a:p>
            <a:pPr lvl="2"/>
            <a:r>
              <a:rPr lang="en-GB" dirty="0"/>
              <a:t>Building </a:t>
            </a:r>
            <a:r>
              <a:rPr lang="en-GB" dirty="0" err="1"/>
              <a:t>botnets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Escalation of security breaches</a:t>
            </a:r>
          </a:p>
          <a:p>
            <a:pPr lvl="2"/>
            <a:r>
              <a:rPr lang="en-GB" dirty="0"/>
              <a:t>LOLs</a:t>
            </a:r>
          </a:p>
          <a:p>
            <a:pPr lvl="2"/>
            <a:r>
              <a:rPr lang="en-GB" dirty="0"/>
              <a:t>Solo / team hackers demonstrate their ‘value’</a:t>
            </a:r>
          </a:p>
          <a:p>
            <a:pPr lvl="3"/>
            <a:r>
              <a:rPr lang="en-GB" dirty="0"/>
              <a:t>Hackers break in to (typically) US government servers to</a:t>
            </a:r>
          </a:p>
          <a:p>
            <a:pPr lvl="4"/>
            <a:r>
              <a:rPr lang="en-GB" dirty="0"/>
              <a:t>illustrate weaknesses in security (white hatters)</a:t>
            </a:r>
          </a:p>
          <a:p>
            <a:pPr lvl="4"/>
            <a:r>
              <a:rPr lang="en-GB" dirty="0"/>
              <a:t>Look for UFO evidence / whistle blowing</a:t>
            </a:r>
          </a:p>
          <a:p>
            <a:pPr lvl="3"/>
            <a:r>
              <a:rPr lang="en-GB" dirty="0"/>
              <a:t>Generally get extradited to US to face long charges</a:t>
            </a:r>
          </a:p>
          <a:p>
            <a:pPr lvl="4"/>
            <a:r>
              <a:rPr lang="en-GB" dirty="0"/>
              <a:t>Laurie Love http://www.bbc.co.uk/news/uk-england-suffolk-42166200</a:t>
            </a:r>
          </a:p>
          <a:p>
            <a:pPr lvl="4"/>
            <a:r>
              <a:rPr lang="en-GB" dirty="0"/>
              <a:t>Gary McKinnon https://en.wikipedia.org/wiki/Gary_McKinnon</a:t>
            </a:r>
          </a:p>
          <a:p>
            <a:pPr lvl="4"/>
            <a:r>
              <a:rPr lang="en-GB" dirty="0"/>
              <a:t>Marcus Hutchins https://krebsonsecurity.com/2017/09/who-is-marcus-hutchins/</a:t>
            </a:r>
          </a:p>
          <a:p>
            <a:pPr lvl="2"/>
            <a:r>
              <a:rPr lang="en-GB" dirty="0"/>
              <a:t>Digital / political </a:t>
            </a:r>
            <a:r>
              <a:rPr lang="en-GB" dirty="0" err="1"/>
              <a:t>hacktivism</a:t>
            </a:r>
            <a:endParaRPr lang="en-GB" dirty="0"/>
          </a:p>
          <a:p>
            <a:pPr lvl="2"/>
            <a:r>
              <a:rPr lang="en-GB" dirty="0"/>
              <a:t>Financial gain</a:t>
            </a:r>
          </a:p>
          <a:p>
            <a:pPr lvl="2"/>
            <a:r>
              <a:rPr lang="en-GB" dirty="0"/>
              <a:t>Blackmail</a:t>
            </a:r>
          </a:p>
          <a:p>
            <a:pPr lvl="2"/>
            <a:r>
              <a:rPr lang="en-GB" dirty="0"/>
              <a:t>Building </a:t>
            </a:r>
            <a:r>
              <a:rPr lang="en-GB" dirty="0" err="1"/>
              <a:t>botnets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Today’s lecture:</a:t>
            </a:r>
          </a:p>
          <a:p>
            <a:pPr lvl="1"/>
            <a:r>
              <a:rPr lang="en-GB" dirty="0"/>
              <a:t>Definition of terms</a:t>
            </a:r>
          </a:p>
          <a:p>
            <a:pPr lvl="1"/>
            <a:r>
              <a:rPr lang="en-GB" dirty="0"/>
              <a:t>Internet-enabled vs. Internet-centric organisations</a:t>
            </a:r>
          </a:p>
          <a:p>
            <a:pPr lvl="1"/>
            <a:r>
              <a:rPr lang="en-GB" dirty="0"/>
              <a:t>Passwords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Escalation of security breaches</a:t>
            </a:r>
          </a:p>
          <a:p>
            <a:pPr lvl="2"/>
            <a:r>
              <a:rPr lang="en-GB" dirty="0"/>
              <a:t>LOLs</a:t>
            </a:r>
          </a:p>
          <a:p>
            <a:pPr lvl="2"/>
            <a:r>
              <a:rPr lang="en-GB" dirty="0"/>
              <a:t>Solo / team hackers demonstrate their ‘value’</a:t>
            </a:r>
          </a:p>
          <a:p>
            <a:pPr lvl="2"/>
            <a:r>
              <a:rPr lang="en-GB" dirty="0"/>
              <a:t>Digital / political </a:t>
            </a:r>
            <a:r>
              <a:rPr lang="en-GB" dirty="0" err="1"/>
              <a:t>hacktivism</a:t>
            </a:r>
            <a:endParaRPr lang="en-GB" dirty="0"/>
          </a:p>
          <a:p>
            <a:pPr lvl="3"/>
            <a:r>
              <a:rPr lang="en-GB" dirty="0"/>
              <a:t>Defined as ‘subversive use of computers and networks to promote a political agenda or social change</a:t>
            </a:r>
          </a:p>
          <a:p>
            <a:pPr lvl="4"/>
            <a:r>
              <a:rPr lang="en-GB" dirty="0"/>
              <a:t>https://techcrunch.com/2017/02/22/the-dramatic-rise-in-hacktivism/</a:t>
            </a:r>
          </a:p>
          <a:p>
            <a:pPr lvl="4"/>
            <a:r>
              <a:rPr lang="en-GB" dirty="0"/>
              <a:t>http://www.computerweekly.com/opinion/Hacktivism-Good-or-Evil</a:t>
            </a:r>
          </a:p>
          <a:p>
            <a:pPr lvl="3"/>
            <a:r>
              <a:rPr lang="en-GB" dirty="0"/>
              <a:t>Can be government organised</a:t>
            </a:r>
          </a:p>
          <a:p>
            <a:pPr lvl="4"/>
            <a:r>
              <a:rPr lang="en-GB" dirty="0"/>
              <a:t>http://fortune.com/2017/12/11/russian-hacking-election-confession/</a:t>
            </a:r>
          </a:p>
          <a:p>
            <a:pPr lvl="4"/>
            <a:r>
              <a:rPr lang="en-GB" dirty="0"/>
              <a:t>https://www.theguardian.com/technology/2017/oct/23/kaspersky-lab-security-firm-win-trust-russian-spying-scandal-antivirus</a:t>
            </a:r>
          </a:p>
          <a:p>
            <a:pPr lvl="2"/>
            <a:r>
              <a:rPr lang="en-GB" dirty="0"/>
              <a:t>Financial gain</a:t>
            </a:r>
          </a:p>
          <a:p>
            <a:pPr lvl="2"/>
            <a:r>
              <a:rPr lang="en-GB" dirty="0"/>
              <a:t>Blackmail</a:t>
            </a:r>
          </a:p>
          <a:p>
            <a:pPr lvl="2"/>
            <a:r>
              <a:rPr lang="en-GB" dirty="0"/>
              <a:t>Building </a:t>
            </a:r>
            <a:r>
              <a:rPr lang="en-GB" dirty="0" err="1"/>
              <a:t>botnets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Escalation of security breaches</a:t>
            </a:r>
          </a:p>
          <a:p>
            <a:pPr lvl="2"/>
            <a:r>
              <a:rPr lang="en-GB" dirty="0"/>
              <a:t>LOLs</a:t>
            </a:r>
          </a:p>
          <a:p>
            <a:pPr lvl="2"/>
            <a:r>
              <a:rPr lang="en-GB" dirty="0"/>
              <a:t>Solo / team hackers demonstrate their ‘value’</a:t>
            </a:r>
          </a:p>
          <a:p>
            <a:pPr lvl="2"/>
            <a:r>
              <a:rPr lang="en-GB" dirty="0"/>
              <a:t>Digital / political </a:t>
            </a:r>
            <a:r>
              <a:rPr lang="en-GB" dirty="0" err="1"/>
              <a:t>hacktivism</a:t>
            </a:r>
            <a:endParaRPr lang="en-GB" dirty="0"/>
          </a:p>
          <a:p>
            <a:pPr lvl="3"/>
            <a:r>
              <a:rPr lang="en-GB" dirty="0"/>
              <a:t>This is spying / activism in the 21</a:t>
            </a:r>
            <a:r>
              <a:rPr lang="en-GB" baseline="30000" dirty="0"/>
              <a:t>st</a:t>
            </a:r>
            <a:r>
              <a:rPr lang="en-GB" dirty="0"/>
              <a:t> century</a:t>
            </a:r>
          </a:p>
          <a:p>
            <a:pPr lvl="4"/>
            <a:r>
              <a:rPr lang="en-GB" dirty="0"/>
              <a:t>Evidence of politically motivated </a:t>
            </a:r>
            <a:r>
              <a:rPr lang="en-GB" dirty="0" err="1"/>
              <a:t>DDoS</a:t>
            </a:r>
            <a:r>
              <a:rPr lang="en-GB" dirty="0"/>
              <a:t> attacks to bring down services</a:t>
            </a:r>
          </a:p>
          <a:p>
            <a:pPr lvl="4"/>
            <a:r>
              <a:rPr lang="en-GB" dirty="0"/>
              <a:t>Hacking Isis Twitter accounts</a:t>
            </a:r>
          </a:p>
          <a:p>
            <a:pPr lvl="4"/>
            <a:r>
              <a:rPr lang="en-GB" dirty="0"/>
              <a:t>Defacing websites</a:t>
            </a:r>
          </a:p>
          <a:p>
            <a:pPr lvl="3"/>
            <a:r>
              <a:rPr lang="en-GB" dirty="0"/>
              <a:t>Also commercial</a:t>
            </a:r>
          </a:p>
          <a:p>
            <a:pPr lvl="4"/>
            <a:r>
              <a:rPr lang="en-GB" dirty="0"/>
              <a:t>https://www.networkworld.com/article/2998251/malware-cybercrime/sony-bmg-rootkit-scandal-10-years-later.html</a:t>
            </a:r>
          </a:p>
          <a:p>
            <a:pPr lvl="2"/>
            <a:r>
              <a:rPr lang="en-GB" dirty="0"/>
              <a:t>Financial gain</a:t>
            </a:r>
          </a:p>
          <a:p>
            <a:pPr lvl="2"/>
            <a:r>
              <a:rPr lang="en-GB" dirty="0"/>
              <a:t>Building </a:t>
            </a:r>
            <a:r>
              <a:rPr lang="en-GB" dirty="0" err="1"/>
              <a:t>botnets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Escalation of security breaches</a:t>
            </a:r>
          </a:p>
          <a:p>
            <a:pPr lvl="2"/>
            <a:r>
              <a:rPr lang="en-GB" dirty="0"/>
              <a:t>LOLs</a:t>
            </a:r>
          </a:p>
          <a:p>
            <a:pPr lvl="2"/>
            <a:r>
              <a:rPr lang="en-GB" dirty="0"/>
              <a:t>Solo / team hackers demonstrate their ‘value’</a:t>
            </a:r>
          </a:p>
          <a:p>
            <a:pPr lvl="2"/>
            <a:r>
              <a:rPr lang="en-GB" dirty="0"/>
              <a:t>Digital / political </a:t>
            </a:r>
            <a:r>
              <a:rPr lang="en-GB" dirty="0" err="1"/>
              <a:t>hacktivism</a:t>
            </a:r>
            <a:endParaRPr lang="en-GB" dirty="0"/>
          </a:p>
          <a:p>
            <a:pPr lvl="3"/>
            <a:r>
              <a:rPr lang="en-GB" dirty="0"/>
              <a:t>Use of Facebook data to target Brexit / US Election voting</a:t>
            </a:r>
          </a:p>
          <a:p>
            <a:pPr lvl="4"/>
            <a:r>
              <a:rPr lang="en-GB" sz="1400" dirty="0">
                <a:hlinkClick r:id="rId2"/>
              </a:rPr>
              <a:t>https://www.thedrum.com/news/2019/01/15/pro-brexit-ads-throw-spotlight-facebook-s-political-ad-transparency-pledge</a:t>
            </a:r>
            <a:endParaRPr lang="en-GB" sz="1400" dirty="0"/>
          </a:p>
          <a:p>
            <a:pPr lvl="4"/>
            <a:r>
              <a:rPr lang="en-GB" sz="1400" dirty="0">
                <a:hlinkClick r:id="rId3"/>
              </a:rPr>
              <a:t>https://www.theguardian.com/uk-news/2018/nov/06/arron-banks-firm-and-leave-eu-face-135k-fine-over-data-misuse</a:t>
            </a:r>
            <a:endParaRPr lang="en-GB" sz="1400" dirty="0"/>
          </a:p>
          <a:p>
            <a:pPr lvl="4"/>
            <a:r>
              <a:rPr lang="en-GB" sz="1400" dirty="0">
                <a:hlinkClick r:id="rId4"/>
              </a:rPr>
              <a:t>https://www.theguardian.com/politics/2018/nov/02/arron-banks-inquiry-why-is-8m-leaveeu-funding-under-review</a:t>
            </a:r>
            <a:endParaRPr lang="en-GB" sz="1400" dirty="0"/>
          </a:p>
          <a:p>
            <a:pPr lvl="4"/>
            <a:r>
              <a:rPr lang="en-GB" sz="1400" dirty="0">
                <a:hlinkClick r:id="rId5"/>
              </a:rPr>
              <a:t>https://www.theguardian.com/uk-news/2018/mar/23/leaked-cambridge-analyticas-blueprint-for-trump-victory</a:t>
            </a:r>
            <a:endParaRPr lang="en-GB" sz="1400" dirty="0"/>
          </a:p>
          <a:p>
            <a:pPr lvl="5"/>
            <a:endParaRPr lang="en-GB" sz="1400" dirty="0"/>
          </a:p>
          <a:p>
            <a:pPr lvl="2"/>
            <a:r>
              <a:rPr lang="en-GB" dirty="0"/>
              <a:t>Financial gain</a:t>
            </a:r>
          </a:p>
          <a:p>
            <a:pPr lvl="2"/>
            <a:r>
              <a:rPr lang="en-GB" dirty="0"/>
              <a:t>Building </a:t>
            </a:r>
            <a:r>
              <a:rPr lang="en-GB" dirty="0" err="1"/>
              <a:t>botnets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79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Escalation of security breaches</a:t>
            </a:r>
          </a:p>
          <a:p>
            <a:pPr lvl="2"/>
            <a:r>
              <a:rPr lang="en-GB" dirty="0"/>
              <a:t>LOLs</a:t>
            </a:r>
          </a:p>
          <a:p>
            <a:pPr lvl="2"/>
            <a:r>
              <a:rPr lang="en-GB" dirty="0"/>
              <a:t>Solo / team hackers demonstrate their ‘value’</a:t>
            </a:r>
          </a:p>
          <a:p>
            <a:pPr lvl="2"/>
            <a:r>
              <a:rPr lang="en-GB" dirty="0"/>
              <a:t>Digital / political </a:t>
            </a:r>
            <a:r>
              <a:rPr lang="en-GB" dirty="0" err="1"/>
              <a:t>hacktivism</a:t>
            </a:r>
            <a:endParaRPr lang="en-GB" dirty="0"/>
          </a:p>
          <a:p>
            <a:pPr lvl="2"/>
            <a:r>
              <a:rPr lang="en-GB" dirty="0"/>
              <a:t>Financial gain</a:t>
            </a:r>
          </a:p>
          <a:p>
            <a:pPr lvl="3"/>
            <a:r>
              <a:rPr lang="en-GB" dirty="0"/>
              <a:t>Strong driver for any illegal activities -&gt; £££</a:t>
            </a:r>
          </a:p>
          <a:p>
            <a:pPr lvl="3"/>
            <a:r>
              <a:rPr lang="en-GB" dirty="0"/>
              <a:t>Fraudulent transactions / Identity theft</a:t>
            </a:r>
          </a:p>
          <a:p>
            <a:pPr lvl="4"/>
            <a:r>
              <a:rPr lang="en-GB" dirty="0"/>
              <a:t>Phishing: http://www.phishing.org/common-phishing-scams</a:t>
            </a:r>
          </a:p>
          <a:p>
            <a:pPr lvl="2"/>
            <a:r>
              <a:rPr lang="en-GB" dirty="0"/>
              <a:t>Building </a:t>
            </a:r>
            <a:r>
              <a:rPr lang="en-GB" dirty="0" err="1"/>
              <a:t>botnets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Escalation of security breaches</a:t>
            </a:r>
          </a:p>
          <a:p>
            <a:pPr lvl="2"/>
            <a:r>
              <a:rPr lang="en-GB" dirty="0"/>
              <a:t>LOLs</a:t>
            </a:r>
          </a:p>
          <a:p>
            <a:pPr lvl="2"/>
            <a:r>
              <a:rPr lang="en-GB" dirty="0"/>
              <a:t>Solo / team hackers demonstrate their ‘value’</a:t>
            </a:r>
          </a:p>
          <a:p>
            <a:pPr lvl="2"/>
            <a:r>
              <a:rPr lang="en-GB" dirty="0"/>
              <a:t>Digital / political </a:t>
            </a:r>
            <a:r>
              <a:rPr lang="en-GB" dirty="0" err="1"/>
              <a:t>hacktivism</a:t>
            </a:r>
            <a:endParaRPr lang="en-GB" dirty="0"/>
          </a:p>
          <a:p>
            <a:pPr lvl="2"/>
            <a:r>
              <a:rPr lang="en-GB" dirty="0"/>
              <a:t>Financial gain</a:t>
            </a:r>
          </a:p>
          <a:p>
            <a:pPr lvl="3"/>
            <a:r>
              <a:rPr lang="en-GB" dirty="0" err="1"/>
              <a:t>Ransomware</a:t>
            </a:r>
            <a:endParaRPr lang="en-GB" dirty="0"/>
          </a:p>
          <a:p>
            <a:pPr lvl="4"/>
            <a:r>
              <a:rPr lang="en-GB" dirty="0"/>
              <a:t>Encrypting user data and charging a fee to decrypt</a:t>
            </a:r>
          </a:p>
          <a:p>
            <a:pPr lvl="4"/>
            <a:r>
              <a:rPr lang="en-GB" dirty="0"/>
              <a:t>https://www.tripwire.com/state-of-security/security-data-protection/cyber-security/10-significant-ransomware-attacks-2017/</a:t>
            </a:r>
          </a:p>
          <a:p>
            <a:pPr lvl="2"/>
            <a:r>
              <a:rPr lang="en-GB" dirty="0"/>
              <a:t>Blackmail</a:t>
            </a:r>
          </a:p>
          <a:p>
            <a:pPr lvl="2"/>
            <a:r>
              <a:rPr lang="en-GB" dirty="0"/>
              <a:t>Building </a:t>
            </a:r>
            <a:r>
              <a:rPr lang="en-GB" dirty="0" err="1"/>
              <a:t>botnets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Escalation of security breaches</a:t>
            </a:r>
          </a:p>
          <a:p>
            <a:pPr lvl="2"/>
            <a:r>
              <a:rPr lang="en-GB" dirty="0"/>
              <a:t>LOLs</a:t>
            </a:r>
          </a:p>
          <a:p>
            <a:pPr lvl="2"/>
            <a:r>
              <a:rPr lang="en-GB" dirty="0"/>
              <a:t>Solo / team hackers demonstrate their ‘value’</a:t>
            </a:r>
          </a:p>
          <a:p>
            <a:pPr lvl="2"/>
            <a:r>
              <a:rPr lang="en-GB" dirty="0"/>
              <a:t>Digital / political </a:t>
            </a:r>
            <a:r>
              <a:rPr lang="en-GB" dirty="0" err="1"/>
              <a:t>hacktivism</a:t>
            </a:r>
            <a:endParaRPr lang="en-GB" dirty="0"/>
          </a:p>
          <a:p>
            <a:pPr lvl="2"/>
            <a:r>
              <a:rPr lang="en-GB" dirty="0"/>
              <a:t>Financial gain</a:t>
            </a:r>
          </a:p>
          <a:p>
            <a:pPr lvl="3"/>
            <a:r>
              <a:rPr lang="en-GB" dirty="0"/>
              <a:t>Selling sensitive data</a:t>
            </a:r>
          </a:p>
          <a:p>
            <a:pPr lvl="4"/>
            <a:r>
              <a:rPr lang="en-GB" dirty="0"/>
              <a:t>Typically email addresses / credit card details taken from organisations:</a:t>
            </a:r>
          </a:p>
          <a:p>
            <a:pPr lvl="4"/>
            <a:r>
              <a:rPr lang="en-GB" sz="1600" dirty="0"/>
              <a:t>https://www.theguardian.com/technology/2016/dec/14/yahoo-hack-security-of-one-billion-accounts-breached</a:t>
            </a:r>
            <a:endParaRPr lang="en-GB" dirty="0"/>
          </a:p>
          <a:p>
            <a:pPr lvl="4"/>
            <a:r>
              <a:rPr lang="en-GB" sz="1600" dirty="0"/>
              <a:t>https://siliconangle.com/blog/2017/12/31/forever-21-confirms-credit-card-details-stolen-hack-sales-network/</a:t>
            </a:r>
          </a:p>
          <a:p>
            <a:pPr lvl="2"/>
            <a:r>
              <a:rPr lang="en-GB" dirty="0"/>
              <a:t>Blackmail</a:t>
            </a:r>
          </a:p>
          <a:p>
            <a:pPr lvl="2"/>
            <a:r>
              <a:rPr lang="en-GB" dirty="0"/>
              <a:t>Building </a:t>
            </a:r>
            <a:r>
              <a:rPr lang="en-GB" dirty="0" err="1"/>
              <a:t>botnets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Escalation of security breaches</a:t>
            </a:r>
          </a:p>
          <a:p>
            <a:pPr lvl="2"/>
            <a:r>
              <a:rPr lang="en-GB" dirty="0"/>
              <a:t>LOLs</a:t>
            </a:r>
          </a:p>
          <a:p>
            <a:pPr lvl="2"/>
            <a:r>
              <a:rPr lang="en-GB" dirty="0"/>
              <a:t>Solo / team hackers demonstrate their ‘value’</a:t>
            </a:r>
          </a:p>
          <a:p>
            <a:pPr lvl="2"/>
            <a:r>
              <a:rPr lang="en-GB" dirty="0"/>
              <a:t>Digital / political </a:t>
            </a:r>
            <a:r>
              <a:rPr lang="en-GB" dirty="0" err="1"/>
              <a:t>hacktivism</a:t>
            </a:r>
            <a:endParaRPr lang="en-GB" dirty="0"/>
          </a:p>
          <a:p>
            <a:pPr lvl="2"/>
            <a:r>
              <a:rPr lang="en-GB" dirty="0"/>
              <a:t>Financial gain</a:t>
            </a:r>
          </a:p>
          <a:p>
            <a:pPr lvl="2"/>
            <a:r>
              <a:rPr lang="en-GB" dirty="0"/>
              <a:t>Blackmail</a:t>
            </a:r>
          </a:p>
          <a:p>
            <a:pPr lvl="3"/>
            <a:r>
              <a:rPr lang="en-GB" dirty="0"/>
              <a:t>Acquiring ‘compromising’ information</a:t>
            </a:r>
          </a:p>
          <a:p>
            <a:pPr lvl="4"/>
            <a:r>
              <a:rPr lang="en-GB" dirty="0"/>
              <a:t>Webcam blackmail: </a:t>
            </a:r>
          </a:p>
          <a:p>
            <a:pPr lvl="5"/>
            <a:r>
              <a:rPr lang="en-GB" sz="1700" dirty="0"/>
              <a:t>https://www.getsafeonline.org/social-networking/webcam-blackmail/</a:t>
            </a:r>
          </a:p>
          <a:p>
            <a:pPr lvl="4"/>
            <a:r>
              <a:rPr lang="en-GB" dirty="0"/>
              <a:t>Organisational blackmail:</a:t>
            </a:r>
          </a:p>
          <a:p>
            <a:pPr lvl="5"/>
            <a:r>
              <a:rPr lang="en-GB" sz="1800" dirty="0"/>
              <a:t>https://www.forbes.com/sites/davelewis/2014/11/24/sony-pictures-hacked-and-blackmailed/#58e58f0d42b2</a:t>
            </a:r>
          </a:p>
          <a:p>
            <a:pPr lvl="2"/>
            <a:r>
              <a:rPr lang="en-GB" dirty="0"/>
              <a:t>Building </a:t>
            </a:r>
            <a:r>
              <a:rPr lang="en-GB" dirty="0" err="1"/>
              <a:t>botnets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Escalation of security breaches</a:t>
            </a:r>
          </a:p>
          <a:p>
            <a:pPr lvl="2"/>
            <a:r>
              <a:rPr lang="en-GB" dirty="0"/>
              <a:t>LOLs</a:t>
            </a:r>
          </a:p>
          <a:p>
            <a:pPr lvl="2"/>
            <a:r>
              <a:rPr lang="en-GB" dirty="0"/>
              <a:t>Solo / team hackers demonstrate their ‘value’</a:t>
            </a:r>
          </a:p>
          <a:p>
            <a:pPr lvl="2"/>
            <a:r>
              <a:rPr lang="en-GB" dirty="0"/>
              <a:t>Digital / political </a:t>
            </a:r>
            <a:r>
              <a:rPr lang="en-GB" dirty="0" err="1"/>
              <a:t>hacktivism</a:t>
            </a:r>
            <a:endParaRPr lang="en-GB" dirty="0"/>
          </a:p>
          <a:p>
            <a:pPr lvl="2"/>
            <a:r>
              <a:rPr lang="en-GB" dirty="0"/>
              <a:t>Financial gain</a:t>
            </a:r>
          </a:p>
          <a:p>
            <a:pPr lvl="2"/>
            <a:r>
              <a:rPr lang="en-GB" dirty="0"/>
              <a:t>Blackmail</a:t>
            </a:r>
          </a:p>
          <a:p>
            <a:pPr lvl="2"/>
            <a:r>
              <a:rPr lang="en-GB" dirty="0"/>
              <a:t>Building </a:t>
            </a:r>
            <a:r>
              <a:rPr lang="en-GB" dirty="0" err="1"/>
              <a:t>botnets</a:t>
            </a:r>
            <a:endParaRPr lang="en-GB" dirty="0"/>
          </a:p>
          <a:p>
            <a:pPr lvl="3"/>
            <a:r>
              <a:rPr lang="en-GB" dirty="0"/>
              <a:t>Intrinsic value of computer </a:t>
            </a:r>
            <a:r>
              <a:rPr lang="en-GB" dirty="0" err="1"/>
              <a:t>cpu</a:t>
            </a:r>
            <a:r>
              <a:rPr lang="en-GB" dirty="0"/>
              <a:t>, </a:t>
            </a:r>
            <a:r>
              <a:rPr lang="en-GB" dirty="0" err="1"/>
              <a:t>gpu</a:t>
            </a:r>
            <a:r>
              <a:rPr lang="en-GB" dirty="0"/>
              <a:t>, memory &amp; network resources</a:t>
            </a:r>
          </a:p>
          <a:p>
            <a:pPr lvl="3"/>
            <a:r>
              <a:rPr lang="en-GB" dirty="0"/>
              <a:t>Compromising PCs with software to </a:t>
            </a:r>
          </a:p>
          <a:p>
            <a:pPr lvl="4"/>
            <a:r>
              <a:rPr lang="en-GB" dirty="0"/>
              <a:t>co-ordinate </a:t>
            </a:r>
            <a:r>
              <a:rPr lang="en-GB" dirty="0" err="1"/>
              <a:t>DDoS</a:t>
            </a:r>
            <a:r>
              <a:rPr lang="en-GB" dirty="0"/>
              <a:t> attacks</a:t>
            </a:r>
          </a:p>
          <a:p>
            <a:pPr lvl="4"/>
            <a:r>
              <a:rPr lang="en-GB" dirty="0" err="1"/>
              <a:t>bitcoin</a:t>
            </a:r>
            <a:r>
              <a:rPr lang="en-GB" dirty="0"/>
              <a:t> mining ;)</a:t>
            </a:r>
          </a:p>
          <a:p>
            <a:pPr lvl="4"/>
            <a:r>
              <a:rPr lang="en-GB" dirty="0"/>
              <a:t>Torrent hosts</a:t>
            </a:r>
          </a:p>
          <a:p>
            <a:pPr lvl="4"/>
            <a:r>
              <a:rPr lang="en-GB" dirty="0"/>
              <a:t>Email farms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Internet-enabled vs. Internet-centric organisations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Internet-enabled vs. Internet-centric organisations</a:t>
            </a:r>
          </a:p>
          <a:p>
            <a:pPr lvl="1"/>
            <a:r>
              <a:rPr lang="en-GB" dirty="0"/>
              <a:t>We live in an internet protocol age</a:t>
            </a:r>
          </a:p>
          <a:p>
            <a:pPr lvl="2"/>
            <a:r>
              <a:rPr lang="en-GB" dirty="0"/>
              <a:t>Not all individuals and organisations have the same need or use of the internet:</a:t>
            </a:r>
          </a:p>
          <a:p>
            <a:pPr lvl="2"/>
            <a:r>
              <a:rPr lang="en-GB" dirty="0"/>
              <a:t>Internet-enabled organisations</a:t>
            </a:r>
          </a:p>
          <a:p>
            <a:pPr lvl="3"/>
            <a:r>
              <a:rPr lang="en-GB" dirty="0"/>
              <a:t>Organisations that use the internet for non-critical business activities</a:t>
            </a:r>
          </a:p>
          <a:p>
            <a:pPr lvl="2"/>
            <a:r>
              <a:rPr lang="en-GB" dirty="0"/>
              <a:t>Internet-centric organisations</a:t>
            </a:r>
          </a:p>
          <a:p>
            <a:pPr lvl="3"/>
            <a:r>
              <a:rPr lang="en-GB" dirty="0"/>
              <a:t>Organisations whose business is predicated by the internet</a:t>
            </a:r>
          </a:p>
          <a:p>
            <a:pPr lvl="2"/>
            <a:endParaRPr lang="en-GB" dirty="0"/>
          </a:p>
          <a:p>
            <a:pPr lvl="3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terms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Internet-enabled vs. Internet-centric organisations</a:t>
            </a:r>
          </a:p>
          <a:p>
            <a:pPr lvl="1"/>
            <a:r>
              <a:rPr lang="en-GB" dirty="0"/>
              <a:t>We live in an internet protocol age</a:t>
            </a:r>
          </a:p>
          <a:p>
            <a:pPr lvl="2"/>
            <a:r>
              <a:rPr lang="en-GB" dirty="0"/>
              <a:t>Not all individuals and organisations have the same need or use of the internet:</a:t>
            </a:r>
          </a:p>
          <a:p>
            <a:pPr lvl="2"/>
            <a:r>
              <a:rPr lang="en-GB" dirty="0"/>
              <a:t>Internet-enabled organisations</a:t>
            </a:r>
          </a:p>
          <a:p>
            <a:pPr lvl="3"/>
            <a:r>
              <a:rPr lang="en-GB" dirty="0"/>
              <a:t>Organisations that use the internet for non-critical business activities</a:t>
            </a:r>
          </a:p>
          <a:p>
            <a:pPr lvl="4"/>
            <a:r>
              <a:rPr lang="en-GB" dirty="0"/>
              <a:t>Banks with online banking</a:t>
            </a:r>
          </a:p>
          <a:p>
            <a:pPr lvl="4"/>
            <a:r>
              <a:rPr lang="en-GB" dirty="0"/>
              <a:t>Bricks and mortar shops with online shopping channels</a:t>
            </a:r>
          </a:p>
          <a:p>
            <a:pPr lvl="4"/>
            <a:r>
              <a:rPr lang="en-GB" dirty="0"/>
              <a:t>Offline companies with a web marketing presence (website, social media etc)</a:t>
            </a:r>
          </a:p>
          <a:p>
            <a:pPr lvl="4"/>
            <a:r>
              <a:rPr lang="en-GB" dirty="0"/>
              <a:t>Traditional products with IP components (</a:t>
            </a:r>
            <a:r>
              <a:rPr lang="en-GB" dirty="0" err="1"/>
              <a:t>IoT</a:t>
            </a:r>
            <a:r>
              <a:rPr lang="en-GB" dirty="0"/>
              <a:t> enabled toaster)</a:t>
            </a:r>
          </a:p>
          <a:p>
            <a:pPr lvl="2"/>
            <a:endParaRPr lang="en-GB" dirty="0"/>
          </a:p>
          <a:p>
            <a:pPr lvl="3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Internet-enabled vs. Internet-centric organisations</a:t>
            </a:r>
          </a:p>
          <a:p>
            <a:pPr lvl="1"/>
            <a:r>
              <a:rPr lang="en-GB" dirty="0"/>
              <a:t>We live in an internet protocol age</a:t>
            </a:r>
          </a:p>
          <a:p>
            <a:pPr lvl="2"/>
            <a:r>
              <a:rPr lang="en-GB" dirty="0"/>
              <a:t>Not all individuals and organisations have the same need or use of the internet:</a:t>
            </a:r>
          </a:p>
          <a:p>
            <a:pPr lvl="2"/>
            <a:r>
              <a:rPr lang="en-GB" dirty="0"/>
              <a:t>Internet-enabled organisations</a:t>
            </a:r>
          </a:p>
          <a:p>
            <a:pPr lvl="3"/>
            <a:r>
              <a:rPr lang="en-GB" dirty="0"/>
              <a:t>Risk for these companies is that network security / IP understanding isn’t necessarily core to their business culture</a:t>
            </a:r>
          </a:p>
          <a:p>
            <a:pPr lvl="3"/>
            <a:r>
              <a:rPr lang="en-GB" dirty="0"/>
              <a:t>Hackers will target these firms</a:t>
            </a:r>
          </a:p>
          <a:p>
            <a:pPr lvl="4"/>
            <a:r>
              <a:rPr lang="en-GB" dirty="0"/>
              <a:t>For the </a:t>
            </a:r>
            <a:r>
              <a:rPr lang="en-GB" dirty="0" err="1"/>
              <a:t>LoLs</a:t>
            </a:r>
            <a:endParaRPr lang="en-GB" dirty="0"/>
          </a:p>
          <a:p>
            <a:pPr lvl="4"/>
            <a:r>
              <a:rPr lang="en-GB" dirty="0"/>
              <a:t>To prove they can</a:t>
            </a:r>
          </a:p>
          <a:p>
            <a:pPr lvl="4"/>
            <a:r>
              <a:rPr lang="en-GB" dirty="0"/>
              <a:t>For </a:t>
            </a:r>
            <a:r>
              <a:rPr lang="en-GB" dirty="0" err="1"/>
              <a:t>hacktivism</a:t>
            </a:r>
            <a:endParaRPr lang="en-GB" dirty="0"/>
          </a:p>
          <a:p>
            <a:pPr lvl="4"/>
            <a:r>
              <a:rPr lang="en-GB" dirty="0"/>
              <a:t>For profit</a:t>
            </a:r>
          </a:p>
          <a:p>
            <a:pPr lvl="4"/>
            <a:r>
              <a:rPr lang="en-GB" dirty="0"/>
              <a:t>For their computing resources</a:t>
            </a:r>
          </a:p>
          <a:p>
            <a:pPr lvl="3">
              <a:buNone/>
            </a:pPr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Internet-enabled vs. Internet-centric organisations</a:t>
            </a:r>
          </a:p>
          <a:p>
            <a:pPr lvl="1"/>
            <a:r>
              <a:rPr lang="en-GB" dirty="0"/>
              <a:t>We live in an internet protocol age</a:t>
            </a:r>
          </a:p>
          <a:p>
            <a:pPr lvl="2"/>
            <a:r>
              <a:rPr lang="en-GB" dirty="0"/>
              <a:t>Not all individuals and organisations have the same need or use of the internet:</a:t>
            </a:r>
          </a:p>
          <a:p>
            <a:pPr lvl="2"/>
            <a:r>
              <a:rPr lang="en-GB" dirty="0"/>
              <a:t>Internet-centric organisations</a:t>
            </a:r>
          </a:p>
          <a:p>
            <a:pPr lvl="3"/>
            <a:r>
              <a:rPr lang="en-GB" dirty="0"/>
              <a:t>Organisations whose business is predicated by the internet</a:t>
            </a:r>
          </a:p>
          <a:p>
            <a:pPr lvl="4"/>
            <a:r>
              <a:rPr lang="en-GB" dirty="0"/>
              <a:t>Social media companies (Twitter, FB, blogging)</a:t>
            </a:r>
          </a:p>
          <a:p>
            <a:pPr lvl="4"/>
            <a:r>
              <a:rPr lang="en-GB" dirty="0"/>
              <a:t>Purely on-line stores and services (Amazon, </a:t>
            </a:r>
            <a:r>
              <a:rPr lang="en-GB" dirty="0" err="1"/>
              <a:t>ebay</a:t>
            </a:r>
            <a:r>
              <a:rPr lang="en-GB" dirty="0"/>
              <a:t>, Steam)</a:t>
            </a:r>
          </a:p>
          <a:p>
            <a:pPr lvl="4"/>
            <a:r>
              <a:rPr lang="en-GB" dirty="0" err="1"/>
              <a:t>GaaS</a:t>
            </a:r>
            <a:r>
              <a:rPr lang="en-GB" dirty="0"/>
              <a:t> (</a:t>
            </a:r>
            <a:r>
              <a:rPr lang="en-GB" dirty="0" err="1"/>
              <a:t>WoW</a:t>
            </a:r>
            <a:r>
              <a:rPr lang="en-GB" dirty="0"/>
              <a:t>, Clash of Clans etc)</a:t>
            </a:r>
          </a:p>
          <a:p>
            <a:pPr lvl="4"/>
            <a:r>
              <a:rPr lang="en-GB" dirty="0"/>
              <a:t>Technology service providers (</a:t>
            </a:r>
            <a:r>
              <a:rPr lang="en-GB" dirty="0" err="1"/>
              <a:t>github</a:t>
            </a:r>
            <a:r>
              <a:rPr lang="en-GB" dirty="0"/>
              <a:t>, </a:t>
            </a:r>
            <a:r>
              <a:rPr lang="en-GB" dirty="0" err="1"/>
              <a:t>trello</a:t>
            </a:r>
            <a:r>
              <a:rPr lang="en-GB" dirty="0"/>
              <a:t>, </a:t>
            </a:r>
            <a:r>
              <a:rPr lang="en-GB" dirty="0" err="1"/>
              <a:t>teamviewer</a:t>
            </a:r>
            <a:r>
              <a:rPr lang="en-GB" dirty="0"/>
              <a:t>, </a:t>
            </a:r>
            <a:r>
              <a:rPr lang="en-GB" dirty="0" err="1"/>
              <a:t>google</a:t>
            </a:r>
            <a:r>
              <a:rPr lang="en-GB" dirty="0"/>
              <a:t>, yahoo etc)</a:t>
            </a:r>
          </a:p>
          <a:p>
            <a:pPr lvl="2"/>
            <a:endParaRPr lang="en-GB" dirty="0"/>
          </a:p>
          <a:p>
            <a:pPr lvl="3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Internet-enabled vs. Internet-centric organisations</a:t>
            </a:r>
          </a:p>
          <a:p>
            <a:pPr lvl="1"/>
            <a:r>
              <a:rPr lang="en-GB" dirty="0"/>
              <a:t>We live in an internet protocol age</a:t>
            </a:r>
          </a:p>
          <a:p>
            <a:pPr lvl="2"/>
            <a:r>
              <a:rPr lang="en-GB" dirty="0"/>
              <a:t>Not all individuals and organisations have the same need or use of the internet:</a:t>
            </a:r>
          </a:p>
          <a:p>
            <a:pPr lvl="2"/>
            <a:r>
              <a:rPr lang="en-GB" dirty="0"/>
              <a:t>Internet-centric organisations</a:t>
            </a:r>
          </a:p>
          <a:p>
            <a:pPr lvl="3"/>
            <a:r>
              <a:rPr lang="en-GB" dirty="0"/>
              <a:t>Risk for these organisations is that their entire business is (generally) predicated around being secure</a:t>
            </a:r>
          </a:p>
          <a:p>
            <a:pPr lvl="4"/>
            <a:r>
              <a:rPr lang="en-GB" dirty="0"/>
              <a:t>Being insecure suggests an existential issue</a:t>
            </a:r>
          </a:p>
          <a:p>
            <a:pPr lvl="3"/>
            <a:r>
              <a:rPr lang="en-GB" dirty="0"/>
              <a:t>Hackers will target these firms</a:t>
            </a:r>
          </a:p>
          <a:p>
            <a:pPr lvl="4"/>
            <a:r>
              <a:rPr lang="en-GB" dirty="0"/>
              <a:t>For the </a:t>
            </a:r>
            <a:r>
              <a:rPr lang="en-GB" dirty="0" err="1"/>
              <a:t>LoLs</a:t>
            </a:r>
            <a:endParaRPr lang="en-GB" dirty="0"/>
          </a:p>
          <a:p>
            <a:pPr lvl="4"/>
            <a:r>
              <a:rPr lang="en-GB" dirty="0"/>
              <a:t>To prove they can</a:t>
            </a:r>
          </a:p>
          <a:p>
            <a:pPr lvl="4"/>
            <a:r>
              <a:rPr lang="en-GB" dirty="0"/>
              <a:t>For </a:t>
            </a:r>
            <a:r>
              <a:rPr lang="en-GB" dirty="0" err="1"/>
              <a:t>hacktivism</a:t>
            </a:r>
            <a:endParaRPr lang="en-GB" dirty="0"/>
          </a:p>
          <a:p>
            <a:pPr lvl="4"/>
            <a:r>
              <a:rPr lang="en-GB" dirty="0"/>
              <a:t>For profit</a:t>
            </a:r>
          </a:p>
          <a:p>
            <a:pPr lvl="4"/>
            <a:r>
              <a:rPr lang="en-GB" dirty="0"/>
              <a:t>For their computing resources</a:t>
            </a:r>
          </a:p>
          <a:p>
            <a:pPr lvl="2"/>
            <a:endParaRPr lang="en-GB" dirty="0"/>
          </a:p>
          <a:p>
            <a:pPr lvl="3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Passwords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lvl="1"/>
            <a:r>
              <a:rPr lang="en-GB" sz="2000" dirty="0"/>
              <a:t>A short video on why your passwords are terrible</a:t>
            </a:r>
          </a:p>
          <a:p>
            <a:pPr lvl="2"/>
            <a:endParaRPr lang="en-GB" dirty="0"/>
          </a:p>
          <a:p>
            <a:pPr lvl="3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20C73D-89D6-468C-B711-C7B28463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61286"/>
            <a:ext cx="6948264" cy="395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97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Conclusions</a:t>
            </a:r>
          </a:p>
          <a:p>
            <a:pPr lvl="1"/>
            <a:r>
              <a:rPr lang="en-GB" dirty="0"/>
              <a:t>‘Hackers’ want to get into computer systems as the system have inherent value</a:t>
            </a:r>
          </a:p>
          <a:p>
            <a:pPr lvl="2"/>
            <a:r>
              <a:rPr lang="en-GB" dirty="0"/>
              <a:t>Financial value</a:t>
            </a:r>
          </a:p>
          <a:p>
            <a:pPr lvl="2"/>
            <a:r>
              <a:rPr lang="en-GB" dirty="0"/>
              <a:t>Value of data</a:t>
            </a:r>
          </a:p>
          <a:p>
            <a:pPr lvl="2"/>
            <a:r>
              <a:rPr lang="en-GB" dirty="0"/>
              <a:t>Value of visibility / eyeballs</a:t>
            </a:r>
          </a:p>
          <a:p>
            <a:pPr lvl="2"/>
            <a:r>
              <a:rPr lang="en-GB" dirty="0"/>
              <a:t>Value of accomplishment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Conclusions</a:t>
            </a:r>
          </a:p>
          <a:p>
            <a:pPr lvl="1"/>
            <a:r>
              <a:rPr lang="en-GB" dirty="0"/>
              <a:t>Generally with security, human factors are the weakest and easiest to exploit</a:t>
            </a:r>
          </a:p>
          <a:p>
            <a:pPr lvl="2"/>
            <a:r>
              <a:rPr lang="en-GB" dirty="0"/>
              <a:t>Employees and users have their own needs that are not always aligned to good security</a:t>
            </a:r>
          </a:p>
          <a:p>
            <a:pPr lvl="3"/>
            <a:r>
              <a:rPr lang="en-GB" dirty="0"/>
              <a:t>Ease of use vs. strength of security</a:t>
            </a:r>
          </a:p>
          <a:p>
            <a:pPr lvl="4"/>
            <a:r>
              <a:rPr lang="en-GB" dirty="0"/>
              <a:t>Easy to remember passwords vs. Strong passwords</a:t>
            </a:r>
          </a:p>
          <a:p>
            <a:pPr lvl="4"/>
            <a:r>
              <a:rPr lang="en-GB" dirty="0"/>
              <a:t>Storing vs. Remembering</a:t>
            </a:r>
          </a:p>
          <a:p>
            <a:pPr lvl="4"/>
            <a:r>
              <a:rPr lang="en-GB" dirty="0"/>
              <a:t>Sharing vs. Security</a:t>
            </a:r>
          </a:p>
          <a:p>
            <a:pPr lvl="4"/>
            <a:r>
              <a:rPr lang="en-GB" dirty="0"/>
              <a:t>2FA is a pain if you are in a poor mobile area</a:t>
            </a:r>
          </a:p>
          <a:p>
            <a:pPr lvl="4"/>
            <a:r>
              <a:rPr lang="en-GB" dirty="0"/>
              <a:t>In transaction checks ‘slow’ people down</a:t>
            </a:r>
          </a:p>
          <a:p>
            <a:pPr lvl="3"/>
            <a:r>
              <a:rPr lang="en-GB" dirty="0"/>
              <a:t>People assume the best of intentions</a:t>
            </a:r>
          </a:p>
          <a:p>
            <a:pPr lvl="4"/>
            <a:r>
              <a:rPr lang="en-GB" dirty="0"/>
              <a:t>Ideal for </a:t>
            </a:r>
            <a:r>
              <a:rPr lang="en-GB" dirty="0" err="1"/>
              <a:t>phishers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Key terms:</a:t>
            </a:r>
          </a:p>
          <a:p>
            <a:pPr lvl="2"/>
            <a:r>
              <a:rPr lang="en-GB" dirty="0"/>
              <a:t>Vulnerability</a:t>
            </a:r>
          </a:p>
          <a:p>
            <a:pPr lvl="2"/>
            <a:r>
              <a:rPr lang="en-GB" dirty="0"/>
              <a:t>Threat</a:t>
            </a:r>
          </a:p>
          <a:p>
            <a:pPr lvl="2"/>
            <a:r>
              <a:rPr lang="en-GB" dirty="0"/>
              <a:t>Attack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Key terms:</a:t>
            </a:r>
          </a:p>
          <a:p>
            <a:pPr lvl="2"/>
            <a:r>
              <a:rPr lang="en-GB" dirty="0"/>
              <a:t>Vulnerability</a:t>
            </a:r>
          </a:p>
          <a:p>
            <a:pPr lvl="3"/>
            <a:r>
              <a:rPr lang="en-GB" dirty="0"/>
              <a:t>A component of a network and/or process that leaves a system open to exploitation</a:t>
            </a:r>
          </a:p>
          <a:p>
            <a:pPr lvl="4"/>
            <a:r>
              <a:rPr lang="en-GB" dirty="0"/>
              <a:t>Physical issues</a:t>
            </a:r>
          </a:p>
          <a:p>
            <a:pPr lvl="4"/>
            <a:r>
              <a:rPr lang="en-GB" dirty="0"/>
              <a:t>Protocol issues</a:t>
            </a:r>
          </a:p>
          <a:p>
            <a:pPr lvl="4"/>
            <a:r>
              <a:rPr lang="en-GB" dirty="0"/>
              <a:t>Staff issues</a:t>
            </a:r>
          </a:p>
          <a:p>
            <a:pPr lvl="4"/>
            <a:r>
              <a:rPr lang="en-GB" dirty="0"/>
              <a:t>Process issues</a:t>
            </a:r>
          </a:p>
          <a:p>
            <a:pPr lvl="4"/>
            <a:r>
              <a:rPr lang="en-GB" dirty="0"/>
              <a:t>Customer issues</a:t>
            </a:r>
          </a:p>
          <a:p>
            <a:pPr lvl="2"/>
            <a:r>
              <a:rPr lang="en-GB" dirty="0"/>
              <a:t>Threat</a:t>
            </a:r>
          </a:p>
          <a:p>
            <a:pPr lvl="2"/>
            <a:r>
              <a:rPr lang="en-GB" dirty="0"/>
              <a:t>Attack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Key terms:</a:t>
            </a:r>
          </a:p>
          <a:p>
            <a:pPr lvl="2"/>
            <a:r>
              <a:rPr lang="en-GB" dirty="0"/>
              <a:t>Vulnerability</a:t>
            </a:r>
          </a:p>
          <a:p>
            <a:pPr lvl="3"/>
            <a:r>
              <a:rPr lang="en-GB" dirty="0"/>
              <a:t>A component of a network and/or process that leaves a system open to exploitation</a:t>
            </a:r>
          </a:p>
          <a:p>
            <a:pPr lvl="4"/>
            <a:r>
              <a:rPr lang="en-GB" dirty="0"/>
              <a:t>Physical issues</a:t>
            </a:r>
          </a:p>
          <a:p>
            <a:pPr lvl="5"/>
            <a:r>
              <a:rPr lang="en-GB" dirty="0"/>
              <a:t>Location of computers, routers, cables, access points and so on</a:t>
            </a:r>
          </a:p>
          <a:p>
            <a:pPr lvl="5"/>
            <a:r>
              <a:rPr lang="en-GB" dirty="0"/>
              <a:t>Physical assets can be compromised / taken / lost</a:t>
            </a:r>
          </a:p>
          <a:p>
            <a:pPr lvl="6"/>
            <a:r>
              <a:rPr lang="en-GB" dirty="0"/>
              <a:t>Common to see portable devices (laptops / </a:t>
            </a:r>
            <a:r>
              <a:rPr lang="en-GB" dirty="0" err="1"/>
              <a:t>usb</a:t>
            </a:r>
            <a:r>
              <a:rPr lang="en-GB" dirty="0"/>
              <a:t> devices) ‘lost’, left behind or stolen</a:t>
            </a:r>
          </a:p>
          <a:p>
            <a:pPr lvl="7"/>
            <a:r>
              <a:rPr lang="en-GB" sz="1600" dirty="0">
                <a:hlinkClick r:id="rId2"/>
              </a:rPr>
              <a:t>https://www.theguardian.com/politics/2008/jun/12/defence.terrorism</a:t>
            </a:r>
            <a:endParaRPr lang="en-GB" sz="1600" dirty="0"/>
          </a:p>
          <a:p>
            <a:pPr lvl="6"/>
            <a:r>
              <a:rPr lang="en-GB" dirty="0"/>
              <a:t>China infiltrating US firms through motherboard hacks</a:t>
            </a:r>
          </a:p>
          <a:p>
            <a:pPr lvl="7"/>
            <a:r>
              <a:rPr lang="en-GB" sz="1500" dirty="0"/>
              <a:t>https://www.bloomberg.com/news/features/2018-10-04/the-big-hack-how-china-used-a-tiny-chip-to-infiltrate-america-s-top-companies</a:t>
            </a:r>
          </a:p>
          <a:p>
            <a:pPr lvl="6"/>
            <a:endParaRPr lang="en-GB" dirty="0"/>
          </a:p>
          <a:p>
            <a:pPr lvl="6"/>
            <a:r>
              <a:rPr lang="en-GB" dirty="0"/>
              <a:t>Data has significant value!</a:t>
            </a:r>
          </a:p>
          <a:p>
            <a:pPr lvl="4"/>
            <a:r>
              <a:rPr lang="en-GB" dirty="0"/>
              <a:t>Protocol issues</a:t>
            </a:r>
          </a:p>
          <a:p>
            <a:pPr lvl="4"/>
            <a:r>
              <a:rPr lang="en-GB" dirty="0"/>
              <a:t>Staff issues</a:t>
            </a:r>
          </a:p>
          <a:p>
            <a:pPr lvl="4"/>
            <a:r>
              <a:rPr lang="en-GB" dirty="0"/>
              <a:t>Process issues</a:t>
            </a:r>
          </a:p>
          <a:p>
            <a:pPr lvl="4"/>
            <a:r>
              <a:rPr lang="en-GB" dirty="0"/>
              <a:t>Customer issues</a:t>
            </a:r>
          </a:p>
          <a:p>
            <a:pPr lvl="2"/>
            <a:r>
              <a:rPr lang="en-GB" dirty="0"/>
              <a:t>Threat</a:t>
            </a:r>
          </a:p>
          <a:p>
            <a:pPr lvl="2"/>
            <a:r>
              <a:rPr lang="en-GB" dirty="0"/>
              <a:t>Attack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30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Key terms:</a:t>
            </a:r>
          </a:p>
          <a:p>
            <a:pPr lvl="2"/>
            <a:r>
              <a:rPr lang="en-GB" dirty="0"/>
              <a:t>Vulnerability</a:t>
            </a:r>
          </a:p>
          <a:p>
            <a:pPr lvl="3"/>
            <a:r>
              <a:rPr lang="en-GB" dirty="0"/>
              <a:t>A component of a network and/or process that leaves a system open to exploitation</a:t>
            </a:r>
          </a:p>
          <a:p>
            <a:pPr lvl="4"/>
            <a:r>
              <a:rPr lang="en-GB" dirty="0"/>
              <a:t>Physical issues</a:t>
            </a:r>
          </a:p>
          <a:p>
            <a:pPr lvl="4"/>
            <a:r>
              <a:rPr lang="en-GB" dirty="0"/>
              <a:t>Protocol issues</a:t>
            </a:r>
          </a:p>
          <a:p>
            <a:pPr lvl="5"/>
            <a:r>
              <a:rPr lang="en-GB" dirty="0"/>
              <a:t>Protocols are open formats (as providers need to be able to see what they are to implement them)</a:t>
            </a:r>
          </a:p>
          <a:p>
            <a:pPr lvl="5"/>
            <a:r>
              <a:rPr lang="en-GB" dirty="0"/>
              <a:t>Protocol data can be captured / copied and decoded</a:t>
            </a:r>
          </a:p>
          <a:p>
            <a:pPr lvl="4"/>
            <a:r>
              <a:rPr lang="en-GB" dirty="0"/>
              <a:t>Staff issues</a:t>
            </a:r>
          </a:p>
          <a:p>
            <a:pPr lvl="4"/>
            <a:r>
              <a:rPr lang="en-GB" dirty="0"/>
              <a:t>Process issues</a:t>
            </a:r>
          </a:p>
          <a:p>
            <a:pPr lvl="4"/>
            <a:r>
              <a:rPr lang="en-GB" dirty="0"/>
              <a:t>Customer issues</a:t>
            </a:r>
          </a:p>
          <a:p>
            <a:pPr lvl="2"/>
            <a:r>
              <a:rPr lang="en-GB" dirty="0"/>
              <a:t>Threat</a:t>
            </a:r>
          </a:p>
          <a:p>
            <a:pPr lvl="2"/>
            <a:r>
              <a:rPr lang="en-GB" dirty="0"/>
              <a:t>Attack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70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Key terms:</a:t>
            </a:r>
          </a:p>
          <a:p>
            <a:pPr lvl="2"/>
            <a:r>
              <a:rPr lang="en-GB" dirty="0"/>
              <a:t>Vulnerability</a:t>
            </a:r>
          </a:p>
          <a:p>
            <a:pPr lvl="3"/>
            <a:r>
              <a:rPr lang="en-GB" dirty="0"/>
              <a:t>A component of a network and/or process that leaves a system open to exploitation</a:t>
            </a:r>
          </a:p>
          <a:p>
            <a:pPr lvl="4"/>
            <a:r>
              <a:rPr lang="en-GB" dirty="0"/>
              <a:t>Physical issues</a:t>
            </a:r>
          </a:p>
          <a:p>
            <a:pPr lvl="4"/>
            <a:r>
              <a:rPr lang="en-GB" dirty="0"/>
              <a:t>Protocol issues</a:t>
            </a:r>
          </a:p>
          <a:p>
            <a:pPr lvl="4"/>
            <a:r>
              <a:rPr lang="en-GB" dirty="0"/>
              <a:t>Staff issues</a:t>
            </a:r>
          </a:p>
          <a:p>
            <a:pPr lvl="5"/>
            <a:r>
              <a:rPr lang="en-GB" dirty="0"/>
              <a:t>Staff may use weak passwords, leave passwords in plain sight</a:t>
            </a:r>
          </a:p>
          <a:p>
            <a:pPr lvl="5"/>
            <a:r>
              <a:rPr lang="en-GB" dirty="0"/>
              <a:t>Staff may be hoodwinked into revealing passwords / sensitive data</a:t>
            </a:r>
          </a:p>
          <a:p>
            <a:pPr lvl="5"/>
            <a:r>
              <a:rPr lang="en-GB" dirty="0"/>
              <a:t>Staff may be coerced into revealing passwords / sensitive data</a:t>
            </a:r>
          </a:p>
          <a:p>
            <a:pPr lvl="5"/>
            <a:r>
              <a:rPr lang="en-GB" dirty="0"/>
              <a:t>Disgruntled staff may reveal passwords / sensitive data for malevolent ends</a:t>
            </a:r>
          </a:p>
          <a:p>
            <a:pPr lvl="4"/>
            <a:r>
              <a:rPr lang="en-GB" dirty="0"/>
              <a:t>Process issues</a:t>
            </a:r>
          </a:p>
          <a:p>
            <a:pPr lvl="4"/>
            <a:r>
              <a:rPr lang="en-GB" dirty="0"/>
              <a:t>Customer issues</a:t>
            </a:r>
          </a:p>
          <a:p>
            <a:pPr lvl="2"/>
            <a:r>
              <a:rPr lang="en-GB" dirty="0"/>
              <a:t>Threat</a:t>
            </a:r>
          </a:p>
          <a:p>
            <a:pPr lvl="2"/>
            <a:r>
              <a:rPr lang="en-GB" dirty="0"/>
              <a:t>Attack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99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Definition of terms</a:t>
            </a:r>
          </a:p>
          <a:p>
            <a:pPr lvl="1"/>
            <a:r>
              <a:rPr lang="en-GB" dirty="0"/>
              <a:t>Key terms:</a:t>
            </a:r>
          </a:p>
          <a:p>
            <a:pPr lvl="2"/>
            <a:r>
              <a:rPr lang="en-GB" dirty="0"/>
              <a:t>Vulnerability</a:t>
            </a:r>
          </a:p>
          <a:p>
            <a:pPr lvl="3"/>
            <a:r>
              <a:rPr lang="en-GB" dirty="0"/>
              <a:t>A component of a network and/or process that leaves a system open to exploitation</a:t>
            </a:r>
          </a:p>
          <a:p>
            <a:pPr lvl="4"/>
            <a:r>
              <a:rPr lang="en-GB" dirty="0"/>
              <a:t>Physical issues</a:t>
            </a:r>
          </a:p>
          <a:p>
            <a:pPr lvl="4"/>
            <a:r>
              <a:rPr lang="en-GB" dirty="0"/>
              <a:t>Protocol issues</a:t>
            </a:r>
          </a:p>
          <a:p>
            <a:pPr lvl="4"/>
            <a:r>
              <a:rPr lang="en-GB" dirty="0"/>
              <a:t>Staff issues</a:t>
            </a:r>
          </a:p>
          <a:p>
            <a:pPr lvl="4"/>
            <a:r>
              <a:rPr lang="en-GB" dirty="0"/>
              <a:t>Process issues</a:t>
            </a:r>
          </a:p>
          <a:p>
            <a:pPr lvl="5"/>
            <a:r>
              <a:rPr lang="en-GB" dirty="0"/>
              <a:t>Organisations may have approaches that leave them vulnerable:</a:t>
            </a:r>
          </a:p>
          <a:p>
            <a:pPr lvl="6"/>
            <a:r>
              <a:rPr lang="en-GB" dirty="0"/>
              <a:t>Weak passwords as company policy</a:t>
            </a:r>
          </a:p>
          <a:p>
            <a:pPr lvl="6"/>
            <a:r>
              <a:rPr lang="en-GB" dirty="0"/>
              <a:t>Poor protocol / networking approaches (HTTP vs. HTTPS, unencrypted packet data)</a:t>
            </a:r>
          </a:p>
          <a:p>
            <a:pPr lvl="6"/>
            <a:r>
              <a:rPr lang="en-GB" dirty="0"/>
              <a:t>Poor data management policies (unencrypted customer data &amp; company data)</a:t>
            </a:r>
          </a:p>
          <a:p>
            <a:pPr lvl="6"/>
            <a:r>
              <a:rPr lang="en-GB" dirty="0"/>
              <a:t>Poor data disposal policies (not wiping drives on PCs, </a:t>
            </a:r>
            <a:r>
              <a:rPr lang="en-GB" dirty="0" err="1"/>
              <a:t>usb</a:t>
            </a:r>
            <a:r>
              <a:rPr lang="en-GB" dirty="0"/>
              <a:t> etc)</a:t>
            </a:r>
          </a:p>
          <a:p>
            <a:pPr lvl="6"/>
            <a:r>
              <a:rPr lang="en-GB" dirty="0"/>
              <a:t>Data centre security issues</a:t>
            </a:r>
          </a:p>
          <a:p>
            <a:pPr lvl="4"/>
            <a:r>
              <a:rPr lang="en-GB" dirty="0"/>
              <a:t>Customer issues</a:t>
            </a:r>
          </a:p>
          <a:p>
            <a:pPr lvl="2"/>
            <a:r>
              <a:rPr lang="en-GB" dirty="0"/>
              <a:t>Threat</a:t>
            </a:r>
          </a:p>
          <a:p>
            <a:pPr lvl="2"/>
            <a:r>
              <a:rPr lang="en-GB" dirty="0"/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398455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8717</TotalTime>
  <Words>1920</Words>
  <Application>Microsoft Office PowerPoint</Application>
  <PresentationFormat>On-screen Show (4:3)</PresentationFormat>
  <Paragraphs>402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Gareth Lewis</cp:lastModifiedBy>
  <cp:revision>478</cp:revision>
  <dcterms:created xsi:type="dcterms:W3CDTF">2008-11-22T10:38:31Z</dcterms:created>
  <dcterms:modified xsi:type="dcterms:W3CDTF">2019-02-23T10:43:55Z</dcterms:modified>
</cp:coreProperties>
</file>