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1"/>
  </p:notesMasterIdLst>
  <p:sldIdLst>
    <p:sldId id="256" r:id="rId2"/>
    <p:sldId id="257" r:id="rId3"/>
    <p:sldId id="369" r:id="rId4"/>
    <p:sldId id="370" r:id="rId5"/>
    <p:sldId id="383" r:id="rId6"/>
    <p:sldId id="384" r:id="rId7"/>
    <p:sldId id="385" r:id="rId8"/>
    <p:sldId id="386" r:id="rId9"/>
    <p:sldId id="38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6D3"/>
    <a:srgbClr val="DFF5EF"/>
    <a:srgbClr val="374A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748" autoAdjust="0"/>
  </p:normalViewPr>
  <p:slideViewPr>
    <p:cSldViewPr snapToGrid="0">
      <p:cViewPr varScale="1">
        <p:scale>
          <a:sx n="62" d="100"/>
          <a:sy n="62" d="100"/>
        </p:scale>
        <p:origin x="389" y="43"/>
      </p:cViewPr>
      <p:guideLst/>
    </p:cSldViewPr>
  </p:slideViewPr>
  <p:notesTextViewPr>
    <p:cViewPr>
      <p:scale>
        <a:sx n="76" d="100"/>
        <a:sy n="7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2DEE9-9293-4490-8F66-A05790B90834}" type="datetimeFigureOut">
              <a:rPr lang="en-GB" smtClean="0"/>
              <a:t>15/10/2020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78481-FA28-4FA6-B042-ACE270DC45B3}" type="slidenum">
              <a:rPr lang="en-GB" smtClean="0"/>
              <a:t>‹#›</a:t>
            </a:fld>
            <a:endParaRPr lang="en-GB"/>
          </a:p>
        </p:txBody>
      </p:sp>
    </p:spTree>
    <p:extLst>
      <p:ext uri="{BB962C8B-B14F-4D97-AF65-F5344CB8AC3E}">
        <p14:creationId xmlns:p14="http://schemas.microsoft.com/office/powerpoint/2010/main" val="72421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this week, we’ve looked at quite a lot of geometrical operations, to see how they can help us discover relationships between physical objects, such as whether they’re intersecting or colliding, and how close they are. We’re going to go back to the realm of physics now, and look at the next step of collision processing, which is what happens to the objects when they do intersect.</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start by going back to our consideration of forces and object motion from Newtonian mechanics to see how we can apply the appropriate laws that predict the behaviour of interacting objects in our simulations to create plausible-looking physical responses to collisions, and then we’ll look at some techniques we might need to use to compensate for virtual objects not being solid – remember that we detected collisions by seeing if part of one object is actually inside another, which is not something that happens in the real world, so we want to avoid having it look like it does in our simulations.</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how an object will behave when it interacts with others, we need to consider two key physical properties. The first is</a:t>
            </a:r>
          </a:p>
          <a:p>
            <a:endParaRPr lang="en-GB" dirty="0"/>
          </a:p>
          <a:p>
            <a:r>
              <a:rPr lang="en-GB" dirty="0"/>
              <a:t>Momentum, which is often used metaphorically to describe something that seems to be keeping going without any external influences, and which it would require an effort to stop. In physics, the momentum of an object is equal to its mass times its velocity, so it’s a measure of “how much stuff” is moving, and “how quickly” (as well as in which direction, from the velocity being a vector). As you might guess from the formula, the unit for momentum is</a:t>
            </a:r>
          </a:p>
          <a:p>
            <a:endParaRPr lang="en-GB" dirty="0"/>
          </a:p>
          <a:p>
            <a:r>
              <a:rPr lang="en-GB" dirty="0" err="1"/>
              <a:t>Kgm</a:t>
            </a:r>
            <a:r>
              <a:rPr lang="en-GB" dirty="0"/>
              <a:t>/s.</a:t>
            </a:r>
          </a:p>
          <a:p>
            <a:endParaRPr lang="en-GB" dirty="0"/>
          </a:p>
          <a:p>
            <a:r>
              <a:rPr lang="en-GB" dirty="0"/>
              <a:t>Any object that’s moving also has kinetic energy, which comes in various forms and can be due to a variety of motions, including vibrations and rotations. The one we’re concerned with here is translational kinetic energy, which is the energy an object has because it is moving from one position to another. Like momentum, this is also proportional to the mass, and this time to the squared magnitude of the velocity; as energy is a scalar rather than directional quantity, it doesn’t matter which direction the object is travelling in, but increases quadratically as the object speeds up. If we combined the units in the usual way, we’d get something like </a:t>
            </a:r>
          </a:p>
          <a:p>
            <a:endParaRPr lang="en-GB" dirty="0"/>
          </a:p>
          <a:p>
            <a:r>
              <a:rPr lang="en-GB" dirty="0"/>
              <a:t>Kg-metre/s-</a:t>
            </a:r>
            <a:r>
              <a:rPr lang="en-GB" dirty="0" err="1"/>
              <a:t>allsquared</a:t>
            </a:r>
            <a:r>
              <a:rPr lang="en-GB" dirty="0"/>
              <a:t>, which is a little cumbersome, so it’s referred to as a Joule after the English physicist James Prescott Joule. Note that this isn’t the same as a Newton, which was </a:t>
            </a:r>
            <a:r>
              <a:rPr lang="en-GB" dirty="0" err="1"/>
              <a:t>kgm</a:t>
            </a:r>
            <a:r>
              <a:rPr lang="en-GB" dirty="0"/>
              <a:t>/s^2 as it involved the acceleration; in this case, the ‘squared’ comes from the squaring of the speed rather than the fact that it’s a second derivative.</a:t>
            </a:r>
          </a:p>
        </p:txBody>
      </p:sp>
      <p:sp>
        <p:nvSpPr>
          <p:cNvPr id="4" name="Slide Number Placeholder 3"/>
          <p:cNvSpPr>
            <a:spLocks noGrp="1"/>
          </p:cNvSpPr>
          <p:nvPr>
            <p:ph type="sldNum" sz="quarter" idx="5"/>
          </p:nvPr>
        </p:nvSpPr>
        <p:spPr/>
        <p:txBody>
          <a:bodyPr/>
          <a:lstStyle/>
          <a:p>
            <a:fld id="{6F178481-FA28-4FA6-B042-ACE270DC45B3}" type="slidenum">
              <a:rPr lang="en-GB" smtClean="0"/>
              <a:t>3</a:t>
            </a:fld>
            <a:endParaRPr lang="en-GB"/>
          </a:p>
        </p:txBody>
      </p:sp>
    </p:spTree>
    <p:extLst>
      <p:ext uri="{BB962C8B-B14F-4D97-AF65-F5344CB8AC3E}">
        <p14:creationId xmlns:p14="http://schemas.microsoft.com/office/powerpoint/2010/main" val="220021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two properties are useful because of what happens to them during collisions. You might have heard of the principles of conservation of momentum and conservation of energy; these tell us that</a:t>
            </a:r>
          </a:p>
          <a:p>
            <a:endParaRPr lang="en-GB" dirty="0"/>
          </a:p>
          <a:p>
            <a:r>
              <a:rPr lang="en-GB" dirty="0"/>
              <a:t>When two objects collide, the total momentum is conserved. This doesn’t necessarily mean that each object will have the same momentum coming out of the collision as it did going in, but that the combined momentum of both will be the same before and afterwards; we could write</a:t>
            </a:r>
          </a:p>
          <a:p>
            <a:endParaRPr lang="en-GB" dirty="0"/>
          </a:p>
          <a:p>
            <a:r>
              <a:rPr lang="en-GB" dirty="0"/>
              <a:t>P1 + p2 = p’1 + p’2, where p1 and p2 are the momentums of the objects before the collision, and p’1 and 2 are their momentums afterwards.</a:t>
            </a:r>
          </a:p>
          <a:p>
            <a:endParaRPr lang="en-GB" dirty="0"/>
          </a:p>
          <a:p>
            <a:r>
              <a:rPr lang="en-GB" dirty="0"/>
              <a:t>Kinetic energy may also be conserved in the same way, in which case the collision is called ‘elastic’; often, though,</a:t>
            </a:r>
          </a:p>
          <a:p>
            <a:endParaRPr lang="en-GB" dirty="0"/>
          </a:p>
          <a:p>
            <a:r>
              <a:rPr lang="en-GB" dirty="0"/>
              <a:t>Some of the energy is converted to a different form, such as sound or heat, which results in an inelastic collision; we refer to the converted energy as ‘lost’ because it’s no longer within the system we’re modelling. Usually, the energy loss is very small, so we can reasonably model most collisions as elastic,</a:t>
            </a:r>
          </a:p>
          <a:p>
            <a:endParaRPr lang="en-GB" dirty="0"/>
          </a:p>
          <a:p>
            <a:r>
              <a:rPr lang="en-GB" dirty="0"/>
              <a:t>Which helps us to calculate the velocities of the objects after they’ve collided; there’s a</a:t>
            </a:r>
          </a:p>
          <a:p>
            <a:endParaRPr lang="en-GB" dirty="0"/>
          </a:p>
          <a:p>
            <a:r>
              <a:rPr lang="en-GB" dirty="0"/>
              <a:t>video demonstrating how to do this linked from this slide and on </a:t>
            </a:r>
            <a:r>
              <a:rPr lang="en-GB" dirty="0" err="1"/>
              <a:t>LearningSpace</a:t>
            </a:r>
            <a:r>
              <a:rPr lang="en-GB" dirty="0"/>
              <a:t>.</a:t>
            </a:r>
          </a:p>
        </p:txBody>
      </p:sp>
      <p:sp>
        <p:nvSpPr>
          <p:cNvPr id="4" name="Slide Number Placeholder 3"/>
          <p:cNvSpPr>
            <a:spLocks noGrp="1"/>
          </p:cNvSpPr>
          <p:nvPr>
            <p:ph type="sldNum" sz="quarter" idx="5"/>
          </p:nvPr>
        </p:nvSpPr>
        <p:spPr/>
        <p:txBody>
          <a:bodyPr/>
          <a:lstStyle/>
          <a:p>
            <a:fld id="{6F178481-FA28-4FA6-B042-ACE270DC45B3}" type="slidenum">
              <a:rPr lang="en-GB" smtClean="0"/>
              <a:t>4</a:t>
            </a:fld>
            <a:endParaRPr lang="en-GB"/>
          </a:p>
        </p:txBody>
      </p:sp>
    </p:spTree>
    <p:extLst>
      <p:ext uri="{BB962C8B-B14F-4D97-AF65-F5344CB8AC3E}">
        <p14:creationId xmlns:p14="http://schemas.microsoft.com/office/powerpoint/2010/main" val="687993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watch the examples in the videos, you’ll notice that he assumes that the two objects are travelling directly towards each other, which isn’t always going to be the case. So</a:t>
            </a:r>
          </a:p>
          <a:p>
            <a:endParaRPr lang="en-GB" dirty="0"/>
          </a:p>
          <a:p>
            <a:r>
              <a:rPr lang="en-GB" dirty="0"/>
              <a:t>what happens if objects collide at an angle, or offset, for instance these two circles moving with velocities before impact of v1 and v2… It’s actually not as complex as we might think, as</a:t>
            </a:r>
          </a:p>
          <a:p>
            <a:endParaRPr lang="en-GB" dirty="0"/>
          </a:p>
          <a:p>
            <a:r>
              <a:rPr lang="en-GB" dirty="0"/>
              <a:t>The force from the collision acts along a single line, called the contact normal, which is perpendicular to both surfaces at the point of impact. This is the force described by Newton’s third law as being “equal and opposite”; it has the same magnitude for both objects, and acts along the contact normal away from the surface of each, so in opposite directions. As usual, we can</a:t>
            </a:r>
          </a:p>
          <a:p>
            <a:endParaRPr lang="en-GB" dirty="0"/>
          </a:p>
          <a:p>
            <a:r>
              <a:rPr lang="en-GB" dirty="0"/>
              <a:t>Split the objects’ velocities into components by resolving, or projecting, them in two perpendicular directions;</a:t>
            </a:r>
          </a:p>
          <a:p>
            <a:endParaRPr lang="en-GB" dirty="0"/>
          </a:p>
          <a:p>
            <a:r>
              <a:rPr lang="en-GB" dirty="0"/>
              <a:t>Since the component of the velocity perpendicular to the contact normal is not affected by the force (and if we ignore the effects of friction, which is generally handled separately), then we only need to consider the objects’ velocities parallel to the force direction, which gives essentially the same setup as if the objects were travelling straight towards each other, with just the directional portion of the velocities.</a:t>
            </a:r>
          </a:p>
          <a:p>
            <a:endParaRPr lang="en-GB" dirty="0"/>
          </a:p>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5</a:t>
            </a:fld>
            <a:endParaRPr lang="en-GB"/>
          </a:p>
        </p:txBody>
      </p:sp>
    </p:spTree>
    <p:extLst>
      <p:ext uri="{BB962C8B-B14F-4D97-AF65-F5344CB8AC3E}">
        <p14:creationId xmlns:p14="http://schemas.microsoft.com/office/powerpoint/2010/main" val="144905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split the velocities along arbitrary vectors like this, we’re effectively performing a</a:t>
            </a:r>
          </a:p>
          <a:p>
            <a:endParaRPr lang="en-GB" dirty="0"/>
          </a:p>
          <a:p>
            <a:r>
              <a:rPr lang="en-GB" dirty="0"/>
              <a:t>Change in coordinate system, considering the object’s positions and velocities relative to a</a:t>
            </a:r>
          </a:p>
          <a:p>
            <a:endParaRPr lang="en-GB" dirty="0"/>
          </a:p>
          <a:p>
            <a:r>
              <a:rPr lang="en-GB" dirty="0"/>
              <a:t>local set of axes that are parallel to and perpendicular to the contact normal, which are often referred to as u and v to distinguish them from the world x and y.</a:t>
            </a:r>
          </a:p>
          <a:p>
            <a:endParaRPr lang="en-GB" dirty="0"/>
          </a:p>
          <a:p>
            <a:r>
              <a:rPr lang="en-GB" dirty="0"/>
              <a:t>Changing the coordinate system this way is actually the same operation as rotating the objects; if you imagine rotating the </a:t>
            </a:r>
            <a:r>
              <a:rPr lang="en-GB" dirty="0" err="1"/>
              <a:t>uv</a:t>
            </a:r>
            <a:r>
              <a:rPr lang="en-GB" dirty="0"/>
              <a:t> coordinate system so that it lines up with</a:t>
            </a:r>
          </a:p>
          <a:p>
            <a:endParaRPr lang="en-GB" dirty="0"/>
          </a:p>
          <a:p>
            <a:r>
              <a:rPr lang="en-GB" dirty="0"/>
              <a:t>the usual x y one, </a:t>
            </a:r>
          </a:p>
        </p:txBody>
      </p:sp>
      <p:sp>
        <p:nvSpPr>
          <p:cNvPr id="4" name="Slide Number Placeholder 3"/>
          <p:cNvSpPr>
            <a:spLocks noGrp="1"/>
          </p:cNvSpPr>
          <p:nvPr>
            <p:ph type="sldNum" sz="quarter" idx="5"/>
          </p:nvPr>
        </p:nvSpPr>
        <p:spPr/>
        <p:txBody>
          <a:bodyPr/>
          <a:lstStyle/>
          <a:p>
            <a:fld id="{6F178481-FA28-4FA6-B042-ACE270DC45B3}" type="slidenum">
              <a:rPr lang="en-GB" smtClean="0"/>
              <a:t>6</a:t>
            </a:fld>
            <a:endParaRPr lang="en-GB"/>
          </a:p>
        </p:txBody>
      </p:sp>
    </p:spTree>
    <p:extLst>
      <p:ext uri="{BB962C8B-B14F-4D97-AF65-F5344CB8AC3E}">
        <p14:creationId xmlns:p14="http://schemas.microsoft.com/office/powerpoint/2010/main" val="364744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so, and arrange things</a:t>
            </a:r>
          </a:p>
          <a:p>
            <a:endParaRPr lang="en-GB" dirty="0"/>
          </a:p>
          <a:p>
            <a:r>
              <a:rPr lang="en-GB" dirty="0"/>
              <a:t>so that the origins of the two coordinate systems coincide, then the object’s coordinates in the </a:t>
            </a:r>
            <a:r>
              <a:rPr lang="en-GB" dirty="0" err="1"/>
              <a:t>uv</a:t>
            </a:r>
            <a:r>
              <a:rPr lang="en-GB" dirty="0"/>
              <a:t> system are the same as they would be if the rotation that describes the</a:t>
            </a:r>
          </a:p>
          <a:p>
            <a:endParaRPr lang="en-GB" dirty="0"/>
          </a:p>
          <a:p>
            <a:r>
              <a:rPr lang="en-GB" dirty="0"/>
              <a:t>mapping between the two coordinate systems were applied to</a:t>
            </a:r>
          </a:p>
          <a:p>
            <a:endParaRPr lang="en-GB" dirty="0"/>
          </a:p>
          <a:p>
            <a:r>
              <a:rPr lang="en-GB" dirty="0"/>
              <a:t>rotate the objects in the </a:t>
            </a:r>
            <a:r>
              <a:rPr lang="en-GB" dirty="0" err="1"/>
              <a:t>xy</a:t>
            </a:r>
            <a:r>
              <a:rPr lang="en-GB" dirty="0"/>
              <a:t> coordinate space. Don’t worry if that doesn’t make much sense at the moment, as we’ll be looking at coordinate transformations in more detail in a couple of weeks; for now,</a:t>
            </a:r>
          </a:p>
          <a:p>
            <a:endParaRPr lang="en-GB" dirty="0"/>
          </a:p>
          <a:p>
            <a:r>
              <a:rPr lang="en-GB" dirty="0"/>
              <a:t>The key point is that it’s essentially what we’re doing when we resolve the vectors into their components and consider the reaction force as acting along the u axis, which is parallel to the contact normal,</a:t>
            </a:r>
          </a:p>
          <a:p>
            <a:endParaRPr lang="en-GB" dirty="0"/>
          </a:p>
          <a:p>
            <a:r>
              <a:rPr lang="en-GB" dirty="0"/>
              <a:t>So we find the collision response just using the u components, given by the projections of the velocities along the normal. Since we can imagine the direction of u as being horizontal,</a:t>
            </a:r>
          </a:p>
          <a:p>
            <a:endParaRPr lang="en-GB" dirty="0"/>
          </a:p>
          <a:p>
            <a:r>
              <a:rPr lang="en-GB" dirty="0"/>
              <a:t>Or defined by the basis vector (1, 0), this simplifies our calculations for the velocities, which we can just treat as the magnitudes of the projections of the actual velocities without having to worry about what direction they’re really in, and then apply the results back to the normal direction in </a:t>
            </a:r>
            <a:r>
              <a:rPr lang="en-GB" dirty="0" err="1"/>
              <a:t>xy</a:t>
            </a:r>
            <a:r>
              <a:rPr lang="en-GB" dirty="0"/>
              <a:t> space.</a:t>
            </a:r>
          </a:p>
          <a:p>
            <a:endParaRPr lang="en-GB" dirty="0"/>
          </a:p>
          <a:p>
            <a:r>
              <a:rPr lang="en-GB" dirty="0"/>
              <a:t>Transforming between coordinate systems is a trick you’ll come across frequently in computer graphics, where we often work in multiple spaces; while the space here, which you might call “collision space”, is temporary, since it’s linked to a force that only acts instantaneously, there are more persistent spaces defined by the world and the objects in it, including the camera or viewpoint, that we need to switch between to make our calculations more manageable. </a:t>
            </a:r>
          </a:p>
        </p:txBody>
      </p:sp>
      <p:sp>
        <p:nvSpPr>
          <p:cNvPr id="4" name="Slide Number Placeholder 3"/>
          <p:cNvSpPr>
            <a:spLocks noGrp="1"/>
          </p:cNvSpPr>
          <p:nvPr>
            <p:ph type="sldNum" sz="quarter" idx="5"/>
          </p:nvPr>
        </p:nvSpPr>
        <p:spPr/>
        <p:txBody>
          <a:bodyPr/>
          <a:lstStyle/>
          <a:p>
            <a:fld id="{6F178481-FA28-4FA6-B042-ACE270DC45B3}" type="slidenum">
              <a:rPr lang="en-GB" smtClean="0"/>
              <a:t>7</a:t>
            </a:fld>
            <a:endParaRPr lang="en-GB"/>
          </a:p>
        </p:txBody>
      </p:sp>
    </p:spTree>
    <p:extLst>
      <p:ext uri="{BB962C8B-B14F-4D97-AF65-F5344CB8AC3E}">
        <p14:creationId xmlns:p14="http://schemas.microsoft.com/office/powerpoint/2010/main" val="313020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Speaking of tricks, the last thing to mention when it comes to collision response is how to make it look like our virtual objects are actually solid. The velocity calculations we’ve just covered are based on real physics, but if you remember our steps for simulation,</a:t>
            </a:r>
          </a:p>
          <a:p>
            <a:endParaRPr lang="en-GB" dirty="0"/>
          </a:p>
          <a:p>
            <a:r>
              <a:rPr lang="en-GB" dirty="0"/>
              <a:t>you’ll note that we’re calculating the external forces (including those from collisions) </a:t>
            </a:r>
            <a:r>
              <a:rPr lang="en-GB" i="1" dirty="0"/>
              <a:t>after</a:t>
            </a:r>
            <a:r>
              <a:rPr lang="en-GB" i="0" dirty="0"/>
              <a:t> we’ve moved the object to its new position</a:t>
            </a:r>
          </a:p>
          <a:p>
            <a:endParaRPr lang="en-GB" i="0" dirty="0"/>
          </a:p>
          <a:p>
            <a:r>
              <a:rPr lang="en-GB" i="0" dirty="0"/>
              <a:t>– so there’s a distinct possibility that two objects could end up intersecting, as a side-effect of the fact that we have to sample the time in discrete intervals so may not catch the exact moment that the edges of the objects touch. Our collision tests can handle this, but the physical models don’t factor it in, so if the intersection is large then the new velocities might not be enough to separate the object by the next timestep, which can look a little unconvincing, so we may need to step in and adjust things manually.</a:t>
            </a:r>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8</a:t>
            </a:fld>
            <a:endParaRPr lang="en-GB"/>
          </a:p>
        </p:txBody>
      </p:sp>
    </p:spTree>
    <p:extLst>
      <p:ext uri="{BB962C8B-B14F-4D97-AF65-F5344CB8AC3E}">
        <p14:creationId xmlns:p14="http://schemas.microsoft.com/office/powerpoint/2010/main" val="119007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common way to do this is to make use of the</a:t>
            </a:r>
          </a:p>
          <a:p>
            <a:endParaRPr lang="en-GB" dirty="0"/>
          </a:p>
          <a:p>
            <a:r>
              <a:rPr lang="en-GB" dirty="0"/>
              <a:t>depth of penetration, which we can calculate using similar geometric methods to those in the previous part of this lecture, to find the maximum distance between a vertex of one object and the surface of another that it’s inside. Once we have this information, there are a</a:t>
            </a:r>
          </a:p>
          <a:p>
            <a:endParaRPr lang="en-GB" dirty="0"/>
          </a:p>
          <a:p>
            <a:r>
              <a:rPr lang="en-GB" dirty="0"/>
              <a:t>few possible things we could do with it:</a:t>
            </a:r>
          </a:p>
          <a:p>
            <a:endParaRPr lang="en-GB" dirty="0"/>
          </a:p>
          <a:p>
            <a:r>
              <a:rPr lang="en-GB" dirty="0"/>
              <a:t>The most direct thing is to simply move one or both objects so that they no longer intersect, usually along the collision normal; this is simple, but means that our simulation is a little out of sync – we normally try not to interfere so directly as it can cause a knock-on reaction, including</a:t>
            </a:r>
          </a:p>
          <a:p>
            <a:endParaRPr lang="en-GB" dirty="0"/>
          </a:p>
          <a:p>
            <a:r>
              <a:rPr lang="en-GB" dirty="0"/>
              <a:t>risking moving the objects into others that are nearby, or just look a little jumpy.</a:t>
            </a:r>
          </a:p>
          <a:p>
            <a:endParaRPr lang="en-GB" dirty="0"/>
          </a:p>
          <a:p>
            <a:r>
              <a:rPr lang="en-GB" dirty="0"/>
              <a:t>Another option is to adjust the velocity, calculating what it would need to be to move the objects enough to separate them within the next timestep. This is a fairly common approach, as it doesn’t run the risks of upsetting the balance that directly setting the position does, but is still fairly simple and controllable.</a:t>
            </a:r>
          </a:p>
          <a:p>
            <a:endParaRPr lang="en-GB" dirty="0"/>
          </a:p>
          <a:p>
            <a:r>
              <a:rPr lang="en-GB" dirty="0"/>
              <a:t>The most physically realistic method is to apply a force that would produce the desired change in velocity, which is often known as a penalty force. This subtler tactic ought to give a smoother result, as it allows the required motion to happen “naturally” during the subsequent calculations, though it does require extra computation and it can be tricky to get the magnitude of the force balanced between too small to separate the objects and so large that it creates instabilities. The method chosen generally depends on the application and how the time stepping, or integration, is handled./ This depth correction and the change of coordinate systems are two of several techniques we need to apply to make our simulations more robust, straightforward and manageable; we’ll have a look at some more in the next video.</a:t>
            </a:r>
          </a:p>
        </p:txBody>
      </p:sp>
      <p:sp>
        <p:nvSpPr>
          <p:cNvPr id="4" name="Slide Number Placeholder 3"/>
          <p:cNvSpPr>
            <a:spLocks noGrp="1"/>
          </p:cNvSpPr>
          <p:nvPr>
            <p:ph type="sldNum" sz="quarter" idx="5"/>
          </p:nvPr>
        </p:nvSpPr>
        <p:spPr/>
        <p:txBody>
          <a:bodyPr/>
          <a:lstStyle/>
          <a:p>
            <a:fld id="{6F178481-FA28-4FA6-B042-ACE270DC45B3}" type="slidenum">
              <a:rPr lang="en-GB" smtClean="0"/>
              <a:t>9</a:t>
            </a:fld>
            <a:endParaRPr lang="en-GB"/>
          </a:p>
        </p:txBody>
      </p:sp>
    </p:spTree>
    <p:extLst>
      <p:ext uri="{BB962C8B-B14F-4D97-AF65-F5344CB8AC3E}">
        <p14:creationId xmlns:p14="http://schemas.microsoft.com/office/powerpoint/2010/main" val="4046842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classroom.com/Class/momentum/u4l1a.cf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physicsclassroom.com/class/energy/u5l1c.cf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hysicsclassroom.com/class/momentum/Lesson-2/Momentum-Conservation-Princip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khanacademy.org/science/physics/linear-momentum/elastic-and-inelastic-collisions/v/solving-elastic-collision-problems-the-hard-wa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hanacademy.org/science/physics/forces-newtons-laws/normal-contact-force/a/what-is-normal-for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3255818" y="1964267"/>
            <a:ext cx="7904307" cy="2421464"/>
          </a:xfrm>
        </p:spPr>
        <p:txBody>
          <a:bodyPr/>
          <a:lstStyle/>
          <a:p>
            <a:r>
              <a:rPr lang="en-US" i="1" dirty="0"/>
              <a:t>Week 5: Mechanics II</a:t>
            </a:r>
            <a:br>
              <a:rPr lang="en-US" dirty="0"/>
            </a:br>
            <a:r>
              <a:rPr lang="en-US" b="1" dirty="0"/>
              <a:t>Part 3: Collision Response</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431689" y="4385732"/>
            <a:ext cx="7728436"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Apply </a:t>
            </a:r>
            <a:r>
              <a:rPr lang="en-US" sz="2800" dirty="0"/>
              <a:t>the physical laws that predict the behavior of colliding objects</a:t>
            </a:r>
          </a:p>
          <a:p>
            <a:pPr lvl="0"/>
            <a:r>
              <a:rPr lang="en-US" sz="2800" b="1" dirty="0">
                <a:solidFill>
                  <a:schemeClr val="accent4"/>
                </a:solidFill>
              </a:rPr>
              <a:t>Outline</a:t>
            </a:r>
            <a:r>
              <a:rPr lang="en-US" sz="2800" dirty="0"/>
              <a:t> methods to compensate for the fact that virtual objects aren’t solid</a:t>
            </a:r>
          </a:p>
          <a:p>
            <a:pPr lvl="0"/>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6A5B-DBD0-43C6-831A-017C6C3262BD}"/>
              </a:ext>
            </a:extLst>
          </p:cNvPr>
          <p:cNvSpPr>
            <a:spLocks noGrp="1"/>
          </p:cNvSpPr>
          <p:nvPr>
            <p:ph type="title"/>
          </p:nvPr>
        </p:nvSpPr>
        <p:spPr/>
        <p:txBody>
          <a:bodyPr/>
          <a:lstStyle/>
          <a:p>
            <a:r>
              <a:rPr lang="en-GB" dirty="0"/>
              <a:t>Momentum and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D789-A627-49F3-A074-C1D18B520F16}"/>
                  </a:ext>
                </a:extLst>
              </p:cNvPr>
              <p:cNvSpPr>
                <a:spLocks noGrp="1"/>
              </p:cNvSpPr>
              <p:nvPr>
                <p:ph idx="1"/>
              </p:nvPr>
            </p:nvSpPr>
            <p:spPr/>
            <p:txBody>
              <a:bodyPr/>
              <a:lstStyle/>
              <a:p>
                <a:r>
                  <a:rPr lang="en-GB" dirty="0"/>
                  <a:t>A </a:t>
                </a:r>
                <a:r>
                  <a:rPr lang="en-GB" dirty="0">
                    <a:solidFill>
                      <a:schemeClr val="accent4"/>
                    </a:solidFill>
                  </a:rPr>
                  <a:t>moving object </a:t>
                </a:r>
                <a:r>
                  <a:rPr lang="en-GB" dirty="0"/>
                  <a:t>has </a:t>
                </a:r>
                <a:r>
                  <a:rPr lang="en-GB" b="1" dirty="0">
                    <a:solidFill>
                      <a:schemeClr val="accent4"/>
                    </a:solidFill>
                    <a:hlinkClick r:id="rId3"/>
                  </a:rPr>
                  <a:t>momentum</a:t>
                </a:r>
                <a:r>
                  <a:rPr lang="en-GB" dirty="0"/>
                  <a:t> proportional to its </a:t>
                </a:r>
                <a:r>
                  <a:rPr lang="en-GB" dirty="0">
                    <a:solidFill>
                      <a:schemeClr val="accent4"/>
                    </a:solidFill>
                  </a:rPr>
                  <a:t>mass</a:t>
                </a:r>
                <a:r>
                  <a:rPr lang="en-GB" dirty="0"/>
                  <a:t> </a:t>
                </a:r>
                <a14:m>
                  <m:oMath xmlns:m="http://schemas.openxmlformats.org/officeDocument/2006/math">
                    <m:r>
                      <a:rPr lang="en-GB" i="1" dirty="0" smtClean="0">
                        <a:solidFill>
                          <a:schemeClr val="accent4"/>
                        </a:solidFill>
                        <a:latin typeface="Cambria Math" panose="02040503050406030204" pitchFamily="18" charset="0"/>
                      </a:rPr>
                      <m:t>𝑚</m:t>
                    </m:r>
                  </m:oMath>
                </a14:m>
                <a:r>
                  <a:rPr lang="en-GB" dirty="0">
                    <a:solidFill>
                      <a:schemeClr val="accent4"/>
                    </a:solidFill>
                  </a:rPr>
                  <a:t> </a:t>
                </a:r>
                <a:r>
                  <a:rPr lang="en-GB" dirty="0"/>
                  <a:t>and </a:t>
                </a:r>
                <a:r>
                  <a:rPr lang="en-GB" dirty="0">
                    <a:solidFill>
                      <a:schemeClr val="accent4"/>
                    </a:solidFill>
                  </a:rPr>
                  <a:t>velocity</a:t>
                </a:r>
                <a:r>
                  <a:rPr lang="en-GB" dirty="0"/>
                  <a:t> </a:t>
                </a:r>
                <a14:m>
                  <m:oMath xmlns:m="http://schemas.openxmlformats.org/officeDocument/2006/math">
                    <m:r>
                      <a:rPr lang="en-GB" b="1" i="0" dirty="0" smtClean="0">
                        <a:solidFill>
                          <a:schemeClr val="accent4"/>
                        </a:solidFill>
                        <a:latin typeface="Cambria Math" panose="02040503050406030204" pitchFamily="18" charset="0"/>
                      </a:rPr>
                      <m:t>𝐯</m:t>
                    </m:r>
                  </m:oMath>
                </a14:m>
                <a:br>
                  <a:rPr lang="en-GB" b="1" dirty="0"/>
                </a:br>
                <a14:m>
                  <m:oMath xmlns:m="http://schemas.openxmlformats.org/officeDocument/2006/math">
                    <m:r>
                      <a:rPr lang="en-GB" b="1" i="0" smtClean="0">
                        <a:solidFill>
                          <a:schemeClr val="accent4"/>
                        </a:solidFill>
                        <a:latin typeface="Cambria Math" panose="02040503050406030204" pitchFamily="18" charset="0"/>
                      </a:rPr>
                      <m:t>𝐩</m:t>
                    </m:r>
                    <m:r>
                      <a:rPr lang="en-GB" b="1" i="1"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𝑚</m:t>
                    </m:r>
                    <m:r>
                      <a:rPr lang="en-GB" b="1" i="0" smtClean="0">
                        <a:solidFill>
                          <a:schemeClr val="accent4"/>
                        </a:solidFill>
                        <a:latin typeface="Cambria Math" panose="02040503050406030204" pitchFamily="18" charset="0"/>
                      </a:rPr>
                      <m:t>𝐯</m:t>
                    </m:r>
                  </m:oMath>
                </a14:m>
                <a:endParaRPr lang="en-GB" b="1" dirty="0">
                  <a:solidFill>
                    <a:schemeClr val="accent4"/>
                  </a:solidFill>
                </a:endParaRPr>
              </a:p>
              <a:p>
                <a:r>
                  <a:rPr lang="en-GB" dirty="0"/>
                  <a:t>A moving object also has </a:t>
                </a:r>
                <a:r>
                  <a:rPr lang="en-GB" b="1" dirty="0">
                    <a:hlinkClick r:id="rId4"/>
                  </a:rPr>
                  <a:t>kinetic energy</a:t>
                </a:r>
                <a:r>
                  <a:rPr lang="en-GB" b="1" dirty="0"/>
                  <a:t> </a:t>
                </a:r>
                <a:r>
                  <a:rPr lang="en-GB" dirty="0"/>
                  <a:t>proportional to its </a:t>
                </a:r>
                <a:r>
                  <a:rPr lang="en-GB" dirty="0">
                    <a:solidFill>
                      <a:schemeClr val="accent4"/>
                    </a:solidFill>
                  </a:rPr>
                  <a:t>mass</a:t>
                </a:r>
                <a:r>
                  <a:rPr lang="en-GB" dirty="0"/>
                  <a:t> and the </a:t>
                </a:r>
                <a:r>
                  <a:rPr lang="en-GB" dirty="0">
                    <a:solidFill>
                      <a:schemeClr val="accent4"/>
                    </a:solidFill>
                  </a:rPr>
                  <a:t>square of its speed</a:t>
                </a:r>
                <a:br>
                  <a:rPr lang="en-GB" dirty="0"/>
                </a:br>
                <a14:m>
                  <m:oMath xmlns:m="http://schemas.openxmlformats.org/officeDocument/2006/math">
                    <m:r>
                      <a:rPr lang="en-GB" b="0" i="1" smtClean="0">
                        <a:solidFill>
                          <a:schemeClr val="accent4"/>
                        </a:solidFill>
                        <a:latin typeface="Cambria Math" panose="02040503050406030204" pitchFamily="18" charset="0"/>
                      </a:rPr>
                      <m:t>𝐸</m:t>
                    </m:r>
                    <m:r>
                      <a:rPr lang="en-GB" b="0" i="1" smtClean="0">
                        <a:solidFill>
                          <a:schemeClr val="accent4"/>
                        </a:solidFill>
                        <a:latin typeface="Cambria Math" panose="02040503050406030204" pitchFamily="18" charset="0"/>
                      </a:rPr>
                      <m:t>=</m:t>
                    </m:r>
                    <m:box>
                      <m:boxPr>
                        <m:ctrlPr>
                          <a:rPr lang="en-GB" b="0" i="1" smtClean="0">
                            <a:solidFill>
                              <a:schemeClr val="accent4"/>
                            </a:solidFill>
                            <a:latin typeface="Cambria Math" panose="02040503050406030204" pitchFamily="18" charset="0"/>
                          </a:rPr>
                        </m:ctrlPr>
                      </m:boxPr>
                      <m:e>
                        <m:argPr>
                          <m:argSz m:val="-1"/>
                        </m:argPr>
                        <m:f>
                          <m:fPr>
                            <m:ctrlPr>
                              <a:rPr lang="en-GB" b="0" i="1" smtClean="0">
                                <a:solidFill>
                                  <a:schemeClr val="accent4"/>
                                </a:solidFill>
                                <a:latin typeface="Cambria Math" panose="02040503050406030204" pitchFamily="18" charset="0"/>
                              </a:rPr>
                            </m:ctrlPr>
                          </m:fPr>
                          <m:num>
                            <m:r>
                              <a:rPr lang="en-GB" b="0" i="1" smtClean="0">
                                <a:solidFill>
                                  <a:schemeClr val="accent4"/>
                                </a:solidFill>
                                <a:latin typeface="Cambria Math" panose="02040503050406030204" pitchFamily="18" charset="0"/>
                              </a:rPr>
                              <m:t>1</m:t>
                            </m:r>
                          </m:num>
                          <m:den>
                            <m:r>
                              <a:rPr lang="en-GB" b="0" i="1" smtClean="0">
                                <a:solidFill>
                                  <a:schemeClr val="accent4"/>
                                </a:solidFill>
                                <a:latin typeface="Cambria Math" panose="02040503050406030204" pitchFamily="18" charset="0"/>
                              </a:rPr>
                              <m:t>2</m:t>
                            </m:r>
                          </m:den>
                        </m:f>
                        <m:r>
                          <a:rPr lang="en-GB" b="0" i="1" smtClean="0">
                            <a:solidFill>
                              <a:schemeClr val="accent4"/>
                            </a:solidFill>
                            <a:latin typeface="Cambria Math" panose="02040503050406030204" pitchFamily="18" charset="0"/>
                          </a:rPr>
                          <m:t>𝑚</m:t>
                        </m:r>
                        <m:sSup>
                          <m:sSupPr>
                            <m:ctrlPr>
                              <a:rPr lang="en-GB" b="0" i="1" smtClean="0">
                                <a:solidFill>
                                  <a:schemeClr val="accent4"/>
                                </a:solidFill>
                                <a:latin typeface="Cambria Math" panose="02040503050406030204" pitchFamily="18" charset="0"/>
                              </a:rPr>
                            </m:ctrlPr>
                          </m:sSupPr>
                          <m:e>
                            <m:d>
                              <m:dPr>
                                <m:begChr m:val="‖"/>
                                <m:endChr m:val="‖"/>
                                <m:ctrlPr>
                                  <a:rPr lang="en-GB" b="0" i="1" smtClean="0">
                                    <a:solidFill>
                                      <a:schemeClr val="accent4"/>
                                    </a:solidFill>
                                    <a:latin typeface="Cambria Math" panose="02040503050406030204" pitchFamily="18" charset="0"/>
                                  </a:rPr>
                                </m:ctrlPr>
                              </m:dPr>
                              <m:e>
                                <m:r>
                                  <a:rPr lang="en-GB" b="1" i="0" smtClean="0">
                                    <a:solidFill>
                                      <a:schemeClr val="accent4"/>
                                    </a:solidFill>
                                    <a:latin typeface="Cambria Math" panose="02040503050406030204" pitchFamily="18" charset="0"/>
                                  </a:rPr>
                                  <m:t>𝐯</m:t>
                                </m:r>
                              </m:e>
                            </m:d>
                          </m:e>
                          <m:sup>
                            <m:r>
                              <a:rPr lang="en-GB" b="0" i="1" smtClean="0">
                                <a:solidFill>
                                  <a:schemeClr val="accent4"/>
                                </a:solidFill>
                                <a:latin typeface="Cambria Math" panose="02040503050406030204" pitchFamily="18" charset="0"/>
                              </a:rPr>
                              <m:t>2</m:t>
                            </m:r>
                          </m:sup>
                        </m:sSup>
                      </m:e>
                    </m:box>
                  </m:oMath>
                </a14:m>
                <a:endParaRPr lang="en-GB" dirty="0"/>
              </a:p>
            </p:txBody>
          </p:sp>
        </mc:Choice>
        <mc:Fallback xmlns="">
          <p:sp>
            <p:nvSpPr>
              <p:cNvPr id="3" name="Content Placeholder 2">
                <a:extLst>
                  <a:ext uri="{FF2B5EF4-FFF2-40B4-BE49-F238E27FC236}">
                    <a16:creationId xmlns:a16="http://schemas.microsoft.com/office/drawing/2014/main" id="{0EC7D789-A627-49F3-A074-C1D18B520F16}"/>
                  </a:ext>
                </a:extLst>
              </p:cNvPr>
              <p:cNvSpPr>
                <a:spLocks noGrp="1" noRot="1" noChangeAspect="1" noMove="1" noResize="1" noEditPoints="1" noAdjustHandles="1" noChangeArrowheads="1" noChangeShapeType="1" noTextEdit="1"/>
              </p:cNvSpPr>
              <p:nvPr>
                <p:ph idx="1"/>
              </p:nvPr>
            </p:nvSpPr>
            <p:spPr>
              <a:blipFill>
                <a:blip r:embed="rId5"/>
                <a:stretch>
                  <a:fillRect l="-1084" t="-1669"/>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0B01B1CD-42E5-445E-B3D2-05D786EA4CBB}"/>
              </a:ext>
              <a:ext uri="{C183D7F6-B498-43B3-948B-1728B52AA6E4}">
                <adec:decorative xmlns:adec="http://schemas.microsoft.com/office/drawing/2017/decorative" val="1"/>
              </a:ext>
            </a:extLst>
          </p:cNvPr>
          <p:cNvSpPr/>
          <p:nvPr/>
        </p:nvSpPr>
        <p:spPr>
          <a:xfrm>
            <a:off x="6870357" y="2842054"/>
            <a:ext cx="2829697" cy="586946"/>
          </a:xfrm>
          <a:prstGeom prst="wedgeRectCallout">
            <a:avLst>
              <a:gd name="adj1" fmla="val -67534"/>
              <a:gd name="adj2" fmla="val 30446"/>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Unit: </a:t>
            </a:r>
            <a:r>
              <a:rPr lang="en-GB" sz="2000" dirty="0" err="1">
                <a:solidFill>
                  <a:schemeClr val="tx1"/>
                </a:solidFill>
              </a:rPr>
              <a:t>kgm</a:t>
            </a:r>
            <a:r>
              <a:rPr lang="en-GB" sz="2000" dirty="0">
                <a:solidFill>
                  <a:schemeClr val="tx1"/>
                </a:solidFill>
              </a:rPr>
              <a:t>/s or kgms</a:t>
            </a:r>
            <a:r>
              <a:rPr lang="en-GB" sz="2000" baseline="30000" dirty="0">
                <a:solidFill>
                  <a:schemeClr val="tx1"/>
                </a:solidFill>
              </a:rPr>
              <a:t>-1</a:t>
            </a:r>
          </a:p>
        </p:txBody>
      </p:sp>
      <p:sp>
        <p:nvSpPr>
          <p:cNvPr id="5" name="Speech Bubble: Rectangle 4">
            <a:extLst>
              <a:ext uri="{FF2B5EF4-FFF2-40B4-BE49-F238E27FC236}">
                <a16:creationId xmlns:a16="http://schemas.microsoft.com/office/drawing/2014/main" id="{54AE665B-D49D-47DC-8C6A-777542EAA580}"/>
              </a:ext>
              <a:ext uri="{C183D7F6-B498-43B3-948B-1728B52AA6E4}">
                <adec:decorative xmlns:adec="http://schemas.microsoft.com/office/drawing/2017/decorative" val="1"/>
              </a:ext>
            </a:extLst>
          </p:cNvPr>
          <p:cNvSpPr/>
          <p:nvPr/>
        </p:nvSpPr>
        <p:spPr>
          <a:xfrm>
            <a:off x="7022757" y="4353926"/>
            <a:ext cx="3393989" cy="737058"/>
          </a:xfrm>
          <a:prstGeom prst="wedgeRectCallout">
            <a:avLst>
              <a:gd name="adj1" fmla="val -66547"/>
              <a:gd name="adj2" fmla="val -6437"/>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000" dirty="0">
                <a:solidFill>
                  <a:schemeClr val="tx1"/>
                </a:solidFill>
              </a:rPr>
              <a:t>Unit: Joule (J), representing kg(m/s)</a:t>
            </a:r>
            <a:r>
              <a:rPr lang="en-GB" sz="2000" baseline="30000" dirty="0">
                <a:solidFill>
                  <a:schemeClr val="tx1"/>
                </a:solidFill>
              </a:rPr>
              <a:t>2</a:t>
            </a:r>
            <a:r>
              <a:rPr lang="en-GB" sz="2000" dirty="0">
                <a:solidFill>
                  <a:schemeClr val="tx1"/>
                </a:solidFill>
              </a:rPr>
              <a:t> or kg(</a:t>
            </a:r>
            <a:r>
              <a:rPr lang="en-GB" sz="2000" dirty="0" err="1">
                <a:solidFill>
                  <a:schemeClr val="tx1"/>
                </a:solidFill>
              </a:rPr>
              <a:t>ms</a:t>
            </a:r>
            <a:r>
              <a:rPr lang="en-GB" sz="2000" dirty="0">
                <a:solidFill>
                  <a:schemeClr val="tx1"/>
                </a:solidFill>
              </a:rPr>
              <a:t>)</a:t>
            </a:r>
            <a:r>
              <a:rPr lang="en-GB" sz="2000" baseline="30000" dirty="0">
                <a:solidFill>
                  <a:schemeClr val="tx1"/>
                </a:solidFill>
              </a:rPr>
              <a:t>-2</a:t>
            </a:r>
          </a:p>
        </p:txBody>
      </p:sp>
    </p:spTree>
    <p:extLst>
      <p:ext uri="{BB962C8B-B14F-4D97-AF65-F5344CB8AC3E}">
        <p14:creationId xmlns:p14="http://schemas.microsoft.com/office/powerpoint/2010/main" val="16863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D661-9159-4689-AE30-FE02B0C69BF3}"/>
              </a:ext>
            </a:extLst>
          </p:cNvPr>
          <p:cNvSpPr>
            <a:spLocks noGrp="1"/>
          </p:cNvSpPr>
          <p:nvPr>
            <p:ph type="title"/>
          </p:nvPr>
        </p:nvSpPr>
        <p:spPr/>
        <p:txBody>
          <a:bodyPr/>
          <a:lstStyle/>
          <a:p>
            <a:r>
              <a:rPr lang="en-GB" dirty="0"/>
              <a:t>Conservation</a:t>
            </a:r>
          </a:p>
        </p:txBody>
      </p:sp>
      <p:sp>
        <p:nvSpPr>
          <p:cNvPr id="3" name="Content Placeholder 2">
            <a:extLst>
              <a:ext uri="{FF2B5EF4-FFF2-40B4-BE49-F238E27FC236}">
                <a16:creationId xmlns:a16="http://schemas.microsoft.com/office/drawing/2014/main" id="{D40C2152-4218-44E5-97F7-84E1B451EF5D}"/>
              </a:ext>
            </a:extLst>
          </p:cNvPr>
          <p:cNvSpPr>
            <a:spLocks noGrp="1"/>
          </p:cNvSpPr>
          <p:nvPr>
            <p:ph idx="1"/>
          </p:nvPr>
        </p:nvSpPr>
        <p:spPr>
          <a:xfrm>
            <a:off x="685801" y="2142067"/>
            <a:ext cx="10131425" cy="4592365"/>
          </a:xfrm>
        </p:spPr>
        <p:txBody>
          <a:bodyPr>
            <a:normAutofit/>
          </a:bodyPr>
          <a:lstStyle/>
          <a:p>
            <a:r>
              <a:rPr lang="en-GB" dirty="0"/>
              <a:t>When two objects collide, the </a:t>
            </a:r>
            <a:r>
              <a:rPr lang="en-GB" dirty="0">
                <a:solidFill>
                  <a:schemeClr val="accent4"/>
                </a:solidFill>
                <a:hlinkClick r:id="rId3"/>
              </a:rPr>
              <a:t>total momentum is conserved</a:t>
            </a:r>
            <a:endParaRPr lang="en-GB" dirty="0">
              <a:solidFill>
                <a:schemeClr val="accent4"/>
              </a:solidFill>
            </a:endParaRPr>
          </a:p>
          <a:p>
            <a:r>
              <a:rPr lang="en-GB" dirty="0"/>
              <a:t>In an </a:t>
            </a:r>
            <a:r>
              <a:rPr lang="en-GB" dirty="0">
                <a:solidFill>
                  <a:schemeClr val="accent4"/>
                </a:solidFill>
              </a:rPr>
              <a:t>elastic</a:t>
            </a:r>
            <a:r>
              <a:rPr lang="en-GB" dirty="0"/>
              <a:t> collision, the </a:t>
            </a:r>
            <a:r>
              <a:rPr lang="en-GB" dirty="0">
                <a:solidFill>
                  <a:schemeClr val="accent4"/>
                </a:solidFill>
              </a:rPr>
              <a:t>total kinetic energy </a:t>
            </a:r>
            <a:r>
              <a:rPr lang="en-GB" dirty="0"/>
              <a:t>is also </a:t>
            </a:r>
            <a:r>
              <a:rPr lang="en-GB" dirty="0">
                <a:solidFill>
                  <a:schemeClr val="accent4"/>
                </a:solidFill>
              </a:rPr>
              <a:t>conserved</a:t>
            </a:r>
          </a:p>
          <a:p>
            <a:r>
              <a:rPr lang="en-GB" dirty="0"/>
              <a:t>In an </a:t>
            </a:r>
            <a:r>
              <a:rPr lang="en-GB" dirty="0">
                <a:solidFill>
                  <a:schemeClr val="accent4"/>
                </a:solidFill>
              </a:rPr>
              <a:t>inelastic</a:t>
            </a:r>
            <a:r>
              <a:rPr lang="en-GB" dirty="0"/>
              <a:t> collision, some </a:t>
            </a:r>
            <a:r>
              <a:rPr lang="en-GB" dirty="0">
                <a:solidFill>
                  <a:schemeClr val="accent4"/>
                </a:solidFill>
              </a:rPr>
              <a:t>kinetic energy is ‘lost’ </a:t>
            </a:r>
            <a:r>
              <a:rPr lang="en-GB" dirty="0"/>
              <a:t>(e.g. as sound, heat etc)</a:t>
            </a:r>
          </a:p>
          <a:p>
            <a:r>
              <a:rPr lang="en-GB" dirty="0"/>
              <a:t>These can be used to </a:t>
            </a:r>
            <a:r>
              <a:rPr lang="en-GB" dirty="0">
                <a:solidFill>
                  <a:schemeClr val="accent4"/>
                </a:solidFill>
              </a:rPr>
              <a:t>calculate the velocities </a:t>
            </a:r>
            <a:r>
              <a:rPr lang="en-GB" dirty="0"/>
              <a:t>of the objects after collision</a:t>
            </a:r>
          </a:p>
          <a:p>
            <a:pPr lvl="1"/>
            <a:r>
              <a:rPr lang="en-GB" dirty="0"/>
              <a:t>Example </a:t>
            </a:r>
            <a:r>
              <a:rPr lang="en-GB" dirty="0">
                <a:hlinkClick r:id="rId4"/>
              </a:rPr>
              <a:t>here</a:t>
            </a:r>
            <a:endParaRPr lang="en-GB" dirty="0"/>
          </a:p>
        </p:txBody>
      </p:sp>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B529DE04-30C7-4B8C-B516-73BC6B880049}"/>
                  </a:ext>
                  <a:ext uri="{C183D7F6-B498-43B3-948B-1728B52AA6E4}">
                    <adec:decorative xmlns:adec="http://schemas.microsoft.com/office/drawing/2017/decorative" val="1"/>
                  </a:ext>
                </a:extLst>
              </p:cNvPr>
              <p:cNvSpPr/>
              <p:nvPr/>
            </p:nvSpPr>
            <p:spPr>
              <a:xfrm>
                <a:off x="9613555" y="1482811"/>
                <a:ext cx="2137719" cy="534544"/>
              </a:xfrm>
              <a:prstGeom prst="wedgeRectCallout">
                <a:avLst>
                  <a:gd name="adj1" fmla="val -44712"/>
                  <a:gd name="adj2" fmla="val 84318"/>
                </a:avLst>
              </a:prstGeom>
              <a:ln/>
            </p:spPr>
            <p:style>
              <a:lnRef idx="0">
                <a:schemeClr val="accent1"/>
              </a:lnRef>
              <a:fillRef idx="3">
                <a:schemeClr val="accent1"/>
              </a:fillRef>
              <a:effectRef idx="3">
                <a:schemeClr val="accent1"/>
              </a:effectRef>
              <a:fontRef idx="minor">
                <a:schemeClr val="lt1"/>
              </a:fontRef>
            </p:style>
            <p:txBody>
              <a:bodyPr rtlCol="0" anchor="ct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1" i="0" smtClean="0">
                            <a:solidFill>
                              <a:schemeClr val="tx1"/>
                            </a:solidFill>
                            <a:latin typeface="Cambria Math" panose="02040503050406030204" pitchFamily="18" charset="0"/>
                          </a:rPr>
                          <m:t>𝐩</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e>
                      <m:sub>
                        <m:r>
                          <a:rPr lang="en-GB" b="0" i="1" smtClean="0">
                            <a:solidFill>
                              <a:schemeClr val="tx1"/>
                            </a:solidFill>
                            <a:latin typeface="Cambria Math" panose="02040503050406030204" pitchFamily="18" charset="0"/>
                          </a:rPr>
                          <m:t>2</m:t>
                        </m:r>
                      </m:sub>
                    </m:sSub>
                    <m:r>
                      <a:rPr lang="en-GB" b="1" i="1" smtClean="0">
                        <a:solidFill>
                          <a:schemeClr val="tx1"/>
                        </a:solidFill>
                        <a:latin typeface="Cambria Math" panose="02040503050406030204" pitchFamily="18" charset="0"/>
                      </a:rPr>
                      <m:t>=</m:t>
                    </m:r>
                  </m:oMath>
                </a14:m>
                <a:r>
                  <a:rPr lang="en-GB" dirty="0">
                    <a:solidFill>
                      <a:schemeClr val="tx1"/>
                    </a:solidFill>
                  </a:rPr>
                  <a:t> </a:t>
                </a:r>
                <a14:m>
                  <m:oMath xmlns:m="http://schemas.openxmlformats.org/officeDocument/2006/math">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r>
                          <a:rPr lang="en-GB" b="1" i="0" smtClean="0">
                            <a:solidFill>
                              <a:schemeClr val="tx1"/>
                            </a:solidFill>
                            <a:latin typeface="Cambria Math" panose="02040503050406030204" pitchFamily="18" charset="0"/>
                          </a:rPr>
                          <m:t>′</m:t>
                        </m:r>
                      </m:e>
                      <m:sub>
                        <m:r>
                          <a:rPr lang="en-GB" i="1">
                            <a:solidFill>
                              <a:schemeClr val="tx1"/>
                            </a:solidFill>
                            <a:latin typeface="Cambria Math" panose="02040503050406030204" pitchFamily="18" charset="0"/>
                          </a:rPr>
                          <m:t>1</m:t>
                        </m:r>
                      </m:sub>
                    </m:sSub>
                    <m:r>
                      <a:rPr lang="en-GB" i="1">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r>
                          <a:rPr lang="en-GB" b="1" i="0" smtClean="0">
                            <a:solidFill>
                              <a:schemeClr val="tx1"/>
                            </a:solidFill>
                            <a:latin typeface="Cambria Math" panose="02040503050406030204" pitchFamily="18" charset="0"/>
                          </a:rPr>
                          <m:t>′</m:t>
                        </m:r>
                      </m:e>
                      <m:sub>
                        <m:r>
                          <a:rPr lang="en-GB" i="1">
                            <a:solidFill>
                              <a:schemeClr val="tx1"/>
                            </a:solidFill>
                            <a:latin typeface="Cambria Math" panose="02040503050406030204" pitchFamily="18" charset="0"/>
                          </a:rPr>
                          <m:t>2</m:t>
                        </m:r>
                      </m:sub>
                    </m:sSub>
                  </m:oMath>
                </a14:m>
                <a:endParaRPr lang="en-GB" dirty="0">
                  <a:solidFill>
                    <a:schemeClr val="tx1"/>
                  </a:solidFill>
                </a:endParaRPr>
              </a:p>
            </p:txBody>
          </p:sp>
        </mc:Choice>
        <mc:Fallback>
          <p:sp>
            <p:nvSpPr>
              <p:cNvPr id="5" name="Speech Bubble: Rectangle 4">
                <a:extLst>
                  <a:ext uri="{FF2B5EF4-FFF2-40B4-BE49-F238E27FC236}">
                    <a16:creationId xmlns:a16="http://schemas.microsoft.com/office/drawing/2014/main" id="{B529DE04-30C7-4B8C-B516-73BC6B880049}"/>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613555" y="1482811"/>
                <a:ext cx="2137719" cy="534544"/>
              </a:xfrm>
              <a:prstGeom prst="wedgeRectCallout">
                <a:avLst>
                  <a:gd name="adj1" fmla="val -44712"/>
                  <a:gd name="adj2" fmla="val 84318"/>
                </a:avLst>
              </a:prstGeom>
              <a:blipFill>
                <a:blip r:embed="rId5"/>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12707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9E19-1DC1-B543-A882-BD188D53431B}"/>
              </a:ext>
            </a:extLst>
          </p:cNvPr>
          <p:cNvSpPr>
            <a:spLocks noGrp="1"/>
          </p:cNvSpPr>
          <p:nvPr>
            <p:ph type="title"/>
          </p:nvPr>
        </p:nvSpPr>
        <p:spPr/>
        <p:txBody>
          <a:bodyPr/>
          <a:lstStyle/>
          <a:p>
            <a:r>
              <a:rPr lang="en-US" dirty="0"/>
              <a:t>Contact normal</a:t>
            </a:r>
          </a:p>
        </p:txBody>
      </p:sp>
      <p:sp>
        <p:nvSpPr>
          <p:cNvPr id="3" name="Content Placeholder 2">
            <a:extLst>
              <a:ext uri="{FF2B5EF4-FFF2-40B4-BE49-F238E27FC236}">
                <a16:creationId xmlns:a16="http://schemas.microsoft.com/office/drawing/2014/main" id="{7CFAEA66-FD8C-0141-9F1D-C15B7540A56F}"/>
              </a:ext>
            </a:extLst>
          </p:cNvPr>
          <p:cNvSpPr>
            <a:spLocks noGrp="1"/>
          </p:cNvSpPr>
          <p:nvPr>
            <p:ph idx="1"/>
          </p:nvPr>
        </p:nvSpPr>
        <p:spPr>
          <a:xfrm>
            <a:off x="1097280" y="2108201"/>
            <a:ext cx="5700030" cy="3760891"/>
          </a:xfrm>
        </p:spPr>
        <p:txBody>
          <a:bodyPr/>
          <a:lstStyle/>
          <a:p>
            <a:r>
              <a:rPr lang="en-US" dirty="0"/>
              <a:t>Reaction force acts along the </a:t>
            </a:r>
            <a:r>
              <a:rPr lang="en-US" b="1" dirty="0">
                <a:hlinkClick r:id="rId3"/>
              </a:rPr>
              <a:t>contact normal </a:t>
            </a:r>
            <a:r>
              <a:rPr lang="en-US" b="1" dirty="0"/>
              <a:t>– </a:t>
            </a:r>
            <a:r>
              <a:rPr lang="en-US" dirty="0">
                <a:solidFill>
                  <a:schemeClr val="accent4"/>
                </a:solidFill>
              </a:rPr>
              <a:t>perpendicular</a:t>
            </a:r>
            <a:r>
              <a:rPr lang="en-US" dirty="0"/>
              <a:t> to both surfaces</a:t>
            </a:r>
          </a:p>
          <a:p>
            <a:r>
              <a:rPr lang="en-US" dirty="0"/>
              <a:t>Component of velocity </a:t>
            </a:r>
            <a:r>
              <a:rPr lang="en-US" dirty="0">
                <a:solidFill>
                  <a:schemeClr val="accent4"/>
                </a:solidFill>
              </a:rPr>
              <a:t>parallel</a:t>
            </a:r>
            <a:r>
              <a:rPr lang="en-US" dirty="0"/>
              <a:t> to the normal </a:t>
            </a:r>
            <a:r>
              <a:rPr lang="en-US" dirty="0">
                <a:solidFill>
                  <a:schemeClr val="accent4"/>
                </a:solidFill>
              </a:rPr>
              <a:t>changes</a:t>
            </a:r>
            <a:r>
              <a:rPr lang="en-US" dirty="0"/>
              <a:t>; component </a:t>
            </a:r>
            <a:r>
              <a:rPr lang="en-US" dirty="0">
                <a:solidFill>
                  <a:schemeClr val="accent4"/>
                </a:solidFill>
              </a:rPr>
              <a:t>perpendicular</a:t>
            </a:r>
            <a:r>
              <a:rPr lang="en-US" dirty="0"/>
              <a:t> to the normal </a:t>
            </a:r>
            <a:r>
              <a:rPr lang="en-US" dirty="0">
                <a:solidFill>
                  <a:schemeClr val="accent4"/>
                </a:solidFill>
              </a:rPr>
              <a:t>does not </a:t>
            </a:r>
            <a:r>
              <a:rPr lang="en-US" dirty="0"/>
              <a:t>(disregarding friction)</a:t>
            </a:r>
          </a:p>
        </p:txBody>
      </p:sp>
      <p:grpSp>
        <p:nvGrpSpPr>
          <p:cNvPr id="29" name="Group 28">
            <a:extLst>
              <a:ext uri="{FF2B5EF4-FFF2-40B4-BE49-F238E27FC236}">
                <a16:creationId xmlns:a16="http://schemas.microsoft.com/office/drawing/2014/main" id="{21421E2C-766A-441C-B540-AB8160F147AF}"/>
              </a:ext>
              <a:ext uri="{C183D7F6-B498-43B3-948B-1728B52AA6E4}">
                <adec:decorative xmlns:adec="http://schemas.microsoft.com/office/drawing/2017/decorative" val="1"/>
              </a:ext>
            </a:extLst>
          </p:cNvPr>
          <p:cNvGrpSpPr/>
          <p:nvPr/>
        </p:nvGrpSpPr>
        <p:grpSpPr>
          <a:xfrm>
            <a:off x="7467728" y="2658472"/>
            <a:ext cx="4573926" cy="3301234"/>
            <a:chOff x="7467728" y="2658472"/>
            <a:chExt cx="4573926" cy="3301234"/>
          </a:xfrm>
        </p:grpSpPr>
        <p:sp>
          <p:nvSpPr>
            <p:cNvPr id="21" name="Oval 20">
              <a:extLst>
                <a:ext uri="{FF2B5EF4-FFF2-40B4-BE49-F238E27FC236}">
                  <a16:creationId xmlns:a16="http://schemas.microsoft.com/office/drawing/2014/main" id="{09005E5A-E11A-754C-842C-396BB006B191}"/>
                </a:ext>
                <a:ext uri="{C183D7F6-B498-43B3-948B-1728B52AA6E4}">
                  <adec:decorative xmlns:adec="http://schemas.microsoft.com/office/drawing/2017/decorative" val="1"/>
                </a:ext>
              </a:extLst>
            </p:cNvPr>
            <p:cNvSpPr/>
            <p:nvPr/>
          </p:nvSpPr>
          <p:spPr>
            <a:xfrm rot="2411354">
              <a:off x="7556908" y="2658472"/>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7C82C4A3-F3C2-534D-A271-35EA9ACC8D81}"/>
                </a:ext>
              </a:extLst>
            </p:cNvPr>
            <p:cNvSpPr/>
            <p:nvPr/>
          </p:nvSpPr>
          <p:spPr>
            <a:xfrm rot="2411354">
              <a:off x="9391227" y="4264650"/>
              <a:ext cx="1583346" cy="1583346"/>
            </a:xfrm>
            <a:prstGeom prst="ellipse">
              <a:avLst/>
            </a:pr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A82D5B2C-7150-4B18-821A-9242A89D8717}"/>
                </a:ext>
              </a:extLst>
            </p:cNvPr>
            <p:cNvCxnSpPr>
              <a:cxnSpLocks/>
            </p:cNvCxnSpPr>
            <p:nvPr/>
          </p:nvCxnSpPr>
          <p:spPr>
            <a:xfrm flipH="1">
              <a:off x="7876007" y="4886640"/>
              <a:ext cx="350014" cy="98245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7B78AF-B24D-4968-AEC5-4ADBA4EA0E20}"/>
                </a:ext>
              </a:extLst>
            </p:cNvPr>
            <p:cNvCxnSpPr>
              <a:cxnSpLocks/>
            </p:cNvCxnSpPr>
            <p:nvPr/>
          </p:nvCxnSpPr>
          <p:spPr>
            <a:xfrm flipV="1">
              <a:off x="10945379" y="4359543"/>
              <a:ext cx="697328" cy="33139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91771DF-D713-40B8-853A-4FB4AEC8A2BC}"/>
                    </a:ext>
                  </a:extLst>
                </p:cNvPr>
                <p:cNvSpPr/>
                <p:nvPr/>
              </p:nvSpPr>
              <p:spPr>
                <a:xfrm>
                  <a:off x="7467728" y="5590374"/>
                  <a:ext cx="464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FFC000"/>
                                </a:solidFill>
                                <a:latin typeface="Cambria Math" panose="02040503050406030204" pitchFamily="18" charset="0"/>
                              </a:rPr>
                            </m:ctrlPr>
                          </m:sSubPr>
                          <m:e>
                            <m:r>
                              <a:rPr lang="en-GB" b="1" i="0" smtClean="0">
                                <a:solidFill>
                                  <a:srgbClr val="FFC000"/>
                                </a:solidFill>
                                <a:latin typeface="Cambria Math" panose="02040503050406030204" pitchFamily="18" charset="0"/>
                              </a:rPr>
                              <m:t>𝐯</m:t>
                            </m:r>
                          </m:e>
                          <m:sub>
                            <m:r>
                              <a:rPr lang="en-GB" i="1">
                                <a:solidFill>
                                  <a:srgbClr val="FFC000"/>
                                </a:solidFill>
                                <a:latin typeface="Cambria Math" panose="02040503050406030204" pitchFamily="18" charset="0"/>
                              </a:rPr>
                              <m:t>1</m:t>
                            </m:r>
                          </m:sub>
                        </m:sSub>
                      </m:oMath>
                    </m:oMathPara>
                  </a14:m>
                  <a:endParaRPr lang="en-GB" dirty="0">
                    <a:solidFill>
                      <a:srgbClr val="FFC000"/>
                    </a:solidFill>
                  </a:endParaRPr>
                </a:p>
              </p:txBody>
            </p:sp>
          </mc:Choice>
          <mc:Fallback xmlns="">
            <p:sp>
              <p:nvSpPr>
                <p:cNvPr id="27" name="Rectangle 26">
                  <a:extLst>
                    <a:ext uri="{FF2B5EF4-FFF2-40B4-BE49-F238E27FC236}">
                      <a16:creationId xmlns:a16="http://schemas.microsoft.com/office/drawing/2014/main" id="{791771DF-D713-40B8-853A-4FB4AEC8A2BC}"/>
                    </a:ext>
                  </a:extLst>
                </p:cNvPr>
                <p:cNvSpPr>
                  <a:spLocks noRot="1" noChangeAspect="1" noMove="1" noResize="1" noEditPoints="1" noAdjustHandles="1" noChangeArrowheads="1" noChangeShapeType="1" noTextEdit="1"/>
                </p:cNvSpPr>
                <p:nvPr/>
              </p:nvSpPr>
              <p:spPr>
                <a:xfrm>
                  <a:off x="7467728" y="5590374"/>
                  <a:ext cx="464551" cy="369332"/>
                </a:xfrm>
                <a:prstGeom prst="rect">
                  <a:avLst/>
                </a:prstGeom>
                <a:blipFill>
                  <a:blip r:embed="rId4"/>
                  <a:stretch>
                    <a:fillRect b="-16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57038534-B42B-4854-9F82-6A39564D24C5}"/>
                    </a:ext>
                  </a:extLst>
                </p:cNvPr>
                <p:cNvSpPr/>
                <p:nvPr/>
              </p:nvSpPr>
              <p:spPr>
                <a:xfrm>
                  <a:off x="11571782" y="4321607"/>
                  <a:ext cx="46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3"/>
                                </a:solidFill>
                                <a:latin typeface="Cambria Math" panose="02040503050406030204" pitchFamily="18" charset="0"/>
                              </a:rPr>
                            </m:ctrlPr>
                          </m:sSubPr>
                          <m:e>
                            <m:r>
                              <a:rPr lang="en-GB" b="1" i="0" smtClean="0">
                                <a:solidFill>
                                  <a:schemeClr val="accent3"/>
                                </a:solidFill>
                                <a:latin typeface="Cambria Math" panose="02040503050406030204" pitchFamily="18" charset="0"/>
                              </a:rPr>
                              <m:t>𝐯</m:t>
                            </m:r>
                          </m:e>
                          <m:sub>
                            <m:r>
                              <a:rPr lang="en-GB" b="0" i="1" smtClean="0">
                                <a:solidFill>
                                  <a:schemeClr val="accent3"/>
                                </a:solidFill>
                                <a:latin typeface="Cambria Math" panose="02040503050406030204" pitchFamily="18" charset="0"/>
                              </a:rPr>
                              <m:t>2</m:t>
                            </m:r>
                          </m:sub>
                        </m:sSub>
                      </m:oMath>
                    </m:oMathPara>
                  </a14:m>
                  <a:endParaRPr lang="en-GB" dirty="0">
                    <a:solidFill>
                      <a:schemeClr val="accent3"/>
                    </a:solidFill>
                  </a:endParaRPr>
                </a:p>
              </p:txBody>
            </p:sp>
          </mc:Choice>
          <mc:Fallback xmlns="">
            <p:sp>
              <p:nvSpPr>
                <p:cNvPr id="28" name="Rectangle 27">
                  <a:extLst>
                    <a:ext uri="{FF2B5EF4-FFF2-40B4-BE49-F238E27FC236}">
                      <a16:creationId xmlns:a16="http://schemas.microsoft.com/office/drawing/2014/main" id="{57038534-B42B-4854-9F82-6A39564D24C5}"/>
                    </a:ext>
                  </a:extLst>
                </p:cNvPr>
                <p:cNvSpPr>
                  <a:spLocks noRot="1" noChangeAspect="1" noMove="1" noResize="1" noEditPoints="1" noAdjustHandles="1" noChangeArrowheads="1" noChangeShapeType="1" noTextEdit="1"/>
                </p:cNvSpPr>
                <p:nvPr/>
              </p:nvSpPr>
              <p:spPr>
                <a:xfrm>
                  <a:off x="11571782" y="4321607"/>
                  <a:ext cx="469872" cy="369332"/>
                </a:xfrm>
                <a:prstGeom prst="rect">
                  <a:avLst/>
                </a:prstGeom>
                <a:blipFill>
                  <a:blip r:embed="rId5"/>
                  <a:stretch>
                    <a:fillRect b="-1639"/>
                  </a:stretch>
                </a:blipFill>
              </p:spPr>
              <p:txBody>
                <a:bodyPr/>
                <a:lstStyle/>
                <a:p>
                  <a:r>
                    <a:rPr lang="en-GB">
                      <a:noFill/>
                    </a:rPr>
                    <a:t> </a:t>
                  </a:r>
                </a:p>
              </p:txBody>
            </p:sp>
          </mc:Fallback>
        </mc:AlternateContent>
      </p:grpSp>
      <p:grpSp>
        <p:nvGrpSpPr>
          <p:cNvPr id="4" name="Group 3">
            <a:extLst>
              <a:ext uri="{FF2B5EF4-FFF2-40B4-BE49-F238E27FC236}">
                <a16:creationId xmlns:a16="http://schemas.microsoft.com/office/drawing/2014/main" id="{A6E37451-74B0-4D9A-B6C5-D30B635B87FD}"/>
              </a:ext>
              <a:ext uri="{C183D7F6-B498-43B3-948B-1728B52AA6E4}">
                <adec:decorative xmlns:adec="http://schemas.microsoft.com/office/drawing/2017/decorative" val="1"/>
              </a:ext>
            </a:extLst>
          </p:cNvPr>
          <p:cNvGrpSpPr/>
          <p:nvPr/>
        </p:nvGrpSpPr>
        <p:grpSpPr>
          <a:xfrm>
            <a:off x="8892159" y="3690751"/>
            <a:ext cx="1346965" cy="1668982"/>
            <a:chOff x="8892159" y="3690751"/>
            <a:chExt cx="1346965" cy="1668982"/>
          </a:xfrm>
        </p:grpSpPr>
        <p:cxnSp>
          <p:nvCxnSpPr>
            <p:cNvPr id="23" name="Straight Connector 22">
              <a:extLst>
                <a:ext uri="{FF2B5EF4-FFF2-40B4-BE49-F238E27FC236}">
                  <a16:creationId xmlns:a16="http://schemas.microsoft.com/office/drawing/2014/main" id="{A6E1A2DA-C8C8-2840-AEA1-28729AF22730}"/>
                </a:ext>
              </a:extLst>
            </p:cNvPr>
            <p:cNvCxnSpPr>
              <a:cxnSpLocks/>
            </p:cNvCxnSpPr>
            <p:nvPr/>
          </p:nvCxnSpPr>
          <p:spPr>
            <a:xfrm rot="2411354" flipV="1">
              <a:off x="9565642" y="3690751"/>
              <a:ext cx="0" cy="1668982"/>
            </a:xfrm>
            <a:prstGeom prst="line">
              <a:avLst/>
            </a:prstGeom>
            <a:ln>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C521C49-925A-474B-B0B8-3D42AB5F0BA6}"/>
                </a:ext>
              </a:extLst>
            </p:cNvPr>
            <p:cNvCxnSpPr>
              <a:cxnSpLocks/>
            </p:cNvCxnSpPr>
            <p:nvPr/>
          </p:nvCxnSpPr>
          <p:spPr>
            <a:xfrm rot="2411354">
              <a:off x="8892159" y="4525241"/>
              <a:ext cx="1346965" cy="0"/>
            </a:xfrm>
            <a:prstGeom prst="line">
              <a:avLst/>
            </a:prstGeom>
            <a:ln w="38100">
              <a:solidFill>
                <a:schemeClr val="accent6">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D981C0B2-B587-4D98-8578-A7342B9CC264}"/>
              </a:ext>
              <a:ext uri="{C183D7F6-B498-43B3-948B-1728B52AA6E4}">
                <adec:decorative xmlns:adec="http://schemas.microsoft.com/office/drawing/2017/decorative" val="1"/>
              </a:ext>
            </a:extLst>
          </p:cNvPr>
          <p:cNvGrpSpPr/>
          <p:nvPr/>
        </p:nvGrpSpPr>
        <p:grpSpPr>
          <a:xfrm>
            <a:off x="7578057" y="4127157"/>
            <a:ext cx="3802516" cy="1463217"/>
            <a:chOff x="7578057" y="4127157"/>
            <a:chExt cx="3802516" cy="1463217"/>
          </a:xfrm>
        </p:grpSpPr>
        <p:cxnSp>
          <p:nvCxnSpPr>
            <p:cNvPr id="30" name="Straight Connector 29">
              <a:extLst>
                <a:ext uri="{FF2B5EF4-FFF2-40B4-BE49-F238E27FC236}">
                  <a16:creationId xmlns:a16="http://schemas.microsoft.com/office/drawing/2014/main" id="{7A840F6E-76CB-4000-9E56-43A722FA0159}"/>
                </a:ext>
              </a:extLst>
            </p:cNvPr>
            <p:cNvCxnSpPr>
              <a:cxnSpLocks/>
            </p:cNvCxnSpPr>
            <p:nvPr/>
          </p:nvCxnSpPr>
          <p:spPr>
            <a:xfrm flipV="1">
              <a:off x="7578057" y="4886641"/>
              <a:ext cx="616265" cy="703733"/>
            </a:xfrm>
            <a:prstGeom prst="line">
              <a:avLst/>
            </a:prstGeom>
            <a:ln>
              <a:solidFill>
                <a:srgbClr val="FFC000"/>
              </a:solidFill>
              <a:prstDash val="solid"/>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C29F25-5C27-47AC-88D2-12986D41F4D6}"/>
                </a:ext>
              </a:extLst>
            </p:cNvPr>
            <p:cNvCxnSpPr>
              <a:cxnSpLocks/>
            </p:cNvCxnSpPr>
            <p:nvPr/>
          </p:nvCxnSpPr>
          <p:spPr>
            <a:xfrm flipH="1" flipV="1">
              <a:off x="8234441" y="4886640"/>
              <a:ext cx="313386" cy="276085"/>
            </a:xfrm>
            <a:prstGeom prst="line">
              <a:avLst/>
            </a:prstGeom>
            <a:ln>
              <a:solidFill>
                <a:srgbClr val="FFC000"/>
              </a:solidFill>
              <a:prstDash val="solid"/>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37EAD2-BCE1-4F77-BC8E-821BD0E066B4}"/>
                </a:ext>
              </a:extLst>
            </p:cNvPr>
            <p:cNvCxnSpPr>
              <a:cxnSpLocks/>
            </p:cNvCxnSpPr>
            <p:nvPr/>
          </p:nvCxnSpPr>
          <p:spPr>
            <a:xfrm flipH="1">
              <a:off x="10904474" y="4127157"/>
              <a:ext cx="476099" cy="594219"/>
            </a:xfrm>
            <a:prstGeom prst="line">
              <a:avLst/>
            </a:prstGeom>
            <a:ln>
              <a:solidFill>
                <a:schemeClr val="accent3"/>
              </a:solidFill>
              <a:prstDash val="solid"/>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B42627D9-9E21-4357-9811-B8869A50CDFA}"/>
                </a:ext>
              </a:extLst>
            </p:cNvPr>
            <p:cNvCxnSpPr>
              <a:cxnSpLocks/>
            </p:cNvCxnSpPr>
            <p:nvPr/>
          </p:nvCxnSpPr>
          <p:spPr>
            <a:xfrm flipH="1" flipV="1">
              <a:off x="10956951" y="4709017"/>
              <a:ext cx="258146" cy="177622"/>
            </a:xfrm>
            <a:prstGeom prst="line">
              <a:avLst/>
            </a:prstGeom>
            <a:ln>
              <a:solidFill>
                <a:schemeClr val="accent3"/>
              </a:solidFill>
              <a:prstDash val="solid"/>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9938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9E19-1DC1-B543-A882-BD188D53431B}"/>
              </a:ext>
            </a:extLst>
          </p:cNvPr>
          <p:cNvSpPr>
            <a:spLocks noGrp="1"/>
          </p:cNvSpPr>
          <p:nvPr>
            <p:ph type="title"/>
          </p:nvPr>
        </p:nvSpPr>
        <p:spPr/>
        <p:txBody>
          <a:bodyPr/>
          <a:lstStyle/>
          <a:p>
            <a:r>
              <a:rPr lang="en-US" dirty="0"/>
              <a:t>Change in coordinate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AEA66-FD8C-0141-9F1D-C15B7540A56F}"/>
                  </a:ext>
                </a:extLst>
              </p:cNvPr>
              <p:cNvSpPr>
                <a:spLocks noGrp="1"/>
              </p:cNvSpPr>
              <p:nvPr>
                <p:ph idx="1"/>
              </p:nvPr>
            </p:nvSpPr>
            <p:spPr>
              <a:xfrm>
                <a:off x="1097280" y="2108201"/>
                <a:ext cx="5700030" cy="3760891"/>
              </a:xfrm>
            </p:spPr>
            <p:txBody>
              <a:bodyPr>
                <a:normAutofit/>
              </a:bodyPr>
              <a:lstStyle/>
              <a:p>
                <a:r>
                  <a:rPr lang="en-US" dirty="0"/>
                  <a:t>Useful to consider the situation in a </a:t>
                </a:r>
                <a:r>
                  <a:rPr lang="en-US" dirty="0">
                    <a:solidFill>
                      <a:schemeClr val="accent4"/>
                    </a:solidFill>
                  </a:rPr>
                  <a:t>different coordinate system</a:t>
                </a:r>
              </a:p>
              <a:p>
                <a:r>
                  <a:rPr lang="en-US" dirty="0"/>
                  <a:t>Instead of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a:t>
                </a:r>
                <a:r>
                  <a:rPr lang="en-US" dirty="0" err="1"/>
                  <a:t>axes</a:t>
                </a:r>
                <a:r>
                  <a:rPr lang="en-US" dirty="0"/>
                  <a:t>, use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-axes parallel and perpendicular to the normal</a:t>
                </a:r>
              </a:p>
              <a:p>
                <a:r>
                  <a:rPr lang="en-US" dirty="0"/>
                  <a:t>Equivalent to </a:t>
                </a:r>
                <a:r>
                  <a:rPr lang="en-US" dirty="0">
                    <a:solidFill>
                      <a:schemeClr val="accent4"/>
                    </a:solidFill>
                  </a:rPr>
                  <a:t>rotation</a:t>
                </a:r>
                <a:r>
                  <a:rPr lang="en-US" dirty="0"/>
                  <a:t>…</a:t>
                </a:r>
              </a:p>
            </p:txBody>
          </p:sp>
        </mc:Choice>
        <mc:Fallback xmlns="">
          <p:sp>
            <p:nvSpPr>
              <p:cNvPr id="3" name="Content Placeholder 2">
                <a:extLst>
                  <a:ext uri="{FF2B5EF4-FFF2-40B4-BE49-F238E27FC236}">
                    <a16:creationId xmlns:a16="http://schemas.microsoft.com/office/drawing/2014/main" id="{7CFAEA66-FD8C-0141-9F1D-C15B7540A56F}"/>
                  </a:ext>
                </a:extLst>
              </p:cNvPr>
              <p:cNvSpPr>
                <a:spLocks noGrp="1" noRot="1" noChangeAspect="1" noMove="1" noResize="1" noEditPoints="1" noAdjustHandles="1" noChangeArrowheads="1" noChangeShapeType="1" noTextEdit="1"/>
              </p:cNvSpPr>
              <p:nvPr>
                <p:ph idx="1"/>
              </p:nvPr>
            </p:nvSpPr>
            <p:spPr>
              <a:xfrm>
                <a:off x="1097280" y="2108201"/>
                <a:ext cx="5700030" cy="3760891"/>
              </a:xfrm>
              <a:blipFill>
                <a:blip r:embed="rId3"/>
                <a:stretch>
                  <a:fillRect l="-1818" t="-1783" r="-3636"/>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3FB1C925-8B4E-4366-AD26-239E74743E17}"/>
              </a:ext>
              <a:ext uri="{C183D7F6-B498-43B3-948B-1728B52AA6E4}">
                <adec:decorative xmlns:adec="http://schemas.microsoft.com/office/drawing/2017/decorative" val="1"/>
              </a:ext>
            </a:extLst>
          </p:cNvPr>
          <p:cNvGrpSpPr/>
          <p:nvPr/>
        </p:nvGrpSpPr>
        <p:grpSpPr>
          <a:xfrm>
            <a:off x="7556909" y="2658472"/>
            <a:ext cx="3417664" cy="3189523"/>
            <a:chOff x="7556909" y="2658472"/>
            <a:chExt cx="3417664" cy="3189523"/>
          </a:xfrm>
        </p:grpSpPr>
        <p:sp>
          <p:nvSpPr>
            <p:cNvPr id="9" name="Oval 8">
              <a:extLst>
                <a:ext uri="{FF2B5EF4-FFF2-40B4-BE49-F238E27FC236}">
                  <a16:creationId xmlns:a16="http://schemas.microsoft.com/office/drawing/2014/main" id="{C7F80E8F-91CA-5646-BAA1-DC64377EF5F0}"/>
                </a:ext>
                <a:ext uri="{C183D7F6-B498-43B3-948B-1728B52AA6E4}">
                  <adec:decorative xmlns:adec="http://schemas.microsoft.com/office/drawing/2017/decorative" val="1"/>
                </a:ext>
              </a:extLst>
            </p:cNvPr>
            <p:cNvSpPr/>
            <p:nvPr/>
          </p:nvSpPr>
          <p:spPr>
            <a:xfrm rot="2411354">
              <a:off x="7556909" y="2658472"/>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4912980-F3EC-1F41-863A-BBC60CE05F76}"/>
                </a:ext>
              </a:extLst>
            </p:cNvPr>
            <p:cNvSpPr/>
            <p:nvPr/>
          </p:nvSpPr>
          <p:spPr>
            <a:xfrm rot="2411354">
              <a:off x="9391227" y="4264649"/>
              <a:ext cx="1583346" cy="1583346"/>
            </a:xfrm>
            <a:prstGeom prst="ellipse">
              <a:avLst/>
            </a:pr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39A2B5ED-DA66-334E-863E-32FBAF86193D}"/>
                </a:ext>
              </a:extLst>
            </p:cNvPr>
            <p:cNvCxnSpPr>
              <a:cxnSpLocks/>
            </p:cNvCxnSpPr>
            <p:nvPr/>
          </p:nvCxnSpPr>
          <p:spPr>
            <a:xfrm rot="2411354" flipV="1">
              <a:off x="9565643" y="3690750"/>
              <a:ext cx="0" cy="1668982"/>
            </a:xfrm>
            <a:prstGeom prst="line">
              <a:avLst/>
            </a:prstGeom>
            <a:ln>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AF8B092-79B1-C24B-B2EF-04ECBE5B1D2C}"/>
                </a:ext>
              </a:extLst>
            </p:cNvPr>
            <p:cNvCxnSpPr>
              <a:cxnSpLocks/>
            </p:cNvCxnSpPr>
            <p:nvPr/>
          </p:nvCxnSpPr>
          <p:spPr>
            <a:xfrm rot="2411354">
              <a:off x="8892160" y="4525241"/>
              <a:ext cx="1346965" cy="0"/>
            </a:xfrm>
            <a:prstGeom prst="line">
              <a:avLst/>
            </a:prstGeom>
            <a:ln w="38100">
              <a:solidFill>
                <a:schemeClr val="accent6">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5B188EA0-4731-4F5D-B040-BB89BB11528E}"/>
              </a:ext>
              <a:ext uri="{C183D7F6-B498-43B3-948B-1728B52AA6E4}">
                <adec:decorative xmlns:adec="http://schemas.microsoft.com/office/drawing/2017/decorative" val="1"/>
              </a:ext>
            </a:extLst>
          </p:cNvPr>
          <p:cNvGrpSpPr/>
          <p:nvPr/>
        </p:nvGrpSpPr>
        <p:grpSpPr>
          <a:xfrm>
            <a:off x="6481851" y="3107115"/>
            <a:ext cx="1221897" cy="1810203"/>
            <a:chOff x="6481851" y="3107115"/>
            <a:chExt cx="1221897" cy="1810203"/>
          </a:xfrm>
        </p:grpSpPr>
        <p:grpSp>
          <p:nvGrpSpPr>
            <p:cNvPr id="4" name="Group 3">
              <a:extLst>
                <a:ext uri="{FF2B5EF4-FFF2-40B4-BE49-F238E27FC236}">
                  <a16:creationId xmlns:a16="http://schemas.microsoft.com/office/drawing/2014/main" id="{AFAD2A12-13BB-47E3-B839-4D6C2C945BB7}"/>
                </a:ext>
              </a:extLst>
            </p:cNvPr>
            <p:cNvGrpSpPr/>
            <p:nvPr/>
          </p:nvGrpSpPr>
          <p:grpSpPr>
            <a:xfrm>
              <a:off x="6481851" y="3107115"/>
              <a:ext cx="1221897" cy="1091814"/>
              <a:chOff x="6481851" y="3107115"/>
              <a:chExt cx="1221897" cy="1091814"/>
            </a:xfrm>
          </p:grpSpPr>
          <p:cxnSp>
            <p:nvCxnSpPr>
              <p:cNvPr id="14" name="Straight Arrow Connector 13">
                <a:extLst>
                  <a:ext uri="{FF2B5EF4-FFF2-40B4-BE49-F238E27FC236}">
                    <a16:creationId xmlns:a16="http://schemas.microsoft.com/office/drawing/2014/main" id="{990406A0-08C6-5A44-B499-845583E16F67}"/>
                  </a:ext>
                </a:extLst>
              </p:cNvPr>
              <p:cNvCxnSpPr>
                <a:cxnSpLocks/>
              </p:cNvCxnSpPr>
              <p:nvPr/>
            </p:nvCxnSpPr>
            <p:spPr>
              <a:xfrm rot="2411354">
                <a:off x="6481851" y="4198929"/>
                <a:ext cx="12218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C506FF-5A53-7A47-A6EA-EA93754EB905}"/>
                  </a:ext>
                </a:extLst>
              </p:cNvPr>
              <p:cNvCxnSpPr>
                <a:cxnSpLocks/>
              </p:cNvCxnSpPr>
              <p:nvPr/>
            </p:nvCxnSpPr>
            <p:spPr>
              <a:xfrm rot="2411354" flipV="1">
                <a:off x="6977927" y="3107115"/>
                <a:ext cx="0" cy="10344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71B1DD9-8602-A64B-9B49-FFC645D1CDB7}"/>
                    </a:ext>
                  </a:extLst>
                </p:cNvPr>
                <p:cNvSpPr txBox="1"/>
                <p:nvPr/>
              </p:nvSpPr>
              <p:spPr>
                <a:xfrm rot="2411354">
                  <a:off x="7206912" y="4455653"/>
                  <a:ext cx="4537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rPr>
                          <m:t>𝑢</m:t>
                        </m:r>
                      </m:oMath>
                    </m:oMathPara>
                  </a14:m>
                  <a:endParaRPr lang="en-US" sz="2400" dirty="0">
                    <a:solidFill>
                      <a:schemeClr val="tx2"/>
                    </a:solidFill>
                  </a:endParaRPr>
                </a:p>
              </p:txBody>
            </p:sp>
          </mc:Choice>
          <mc:Fallback xmlns="">
            <p:sp>
              <p:nvSpPr>
                <p:cNvPr id="18" name="TextBox 17">
                  <a:extLst>
                    <a:ext uri="{FF2B5EF4-FFF2-40B4-BE49-F238E27FC236}">
                      <a16:creationId xmlns:a16="http://schemas.microsoft.com/office/drawing/2014/main" id="{E71B1DD9-8602-A64B-9B49-FFC645D1CDB7}"/>
                    </a:ext>
                  </a:extLst>
                </p:cNvPr>
                <p:cNvSpPr txBox="1">
                  <a:spLocks noRot="1" noChangeAspect="1" noMove="1" noResize="1" noEditPoints="1" noAdjustHandles="1" noChangeArrowheads="1" noChangeShapeType="1" noTextEdit="1"/>
                </p:cNvSpPr>
                <p:nvPr/>
              </p:nvSpPr>
              <p:spPr>
                <a:xfrm rot="2411354">
                  <a:off x="7206912" y="4455653"/>
                  <a:ext cx="453778"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29A3A7-FE3E-8240-B18D-2A8B8442A77F}"/>
                    </a:ext>
                  </a:extLst>
                </p:cNvPr>
                <p:cNvSpPr txBox="1"/>
                <p:nvPr/>
              </p:nvSpPr>
              <p:spPr>
                <a:xfrm rot="2411354">
                  <a:off x="7184211" y="3132645"/>
                  <a:ext cx="4453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2"/>
                            </a:solidFill>
                            <a:latin typeface="Cambria Math" panose="02040503050406030204" pitchFamily="18" charset="0"/>
                          </a:rPr>
                          <m:t>𝑣</m:t>
                        </m:r>
                      </m:oMath>
                    </m:oMathPara>
                  </a14:m>
                  <a:endParaRPr lang="en-US" sz="2400" dirty="0">
                    <a:solidFill>
                      <a:schemeClr val="tx2"/>
                    </a:solidFill>
                  </a:endParaRPr>
                </a:p>
              </p:txBody>
            </p:sp>
          </mc:Choice>
          <mc:Fallback xmlns="">
            <p:sp>
              <p:nvSpPr>
                <p:cNvPr id="19" name="TextBox 18">
                  <a:extLst>
                    <a:ext uri="{FF2B5EF4-FFF2-40B4-BE49-F238E27FC236}">
                      <a16:creationId xmlns:a16="http://schemas.microsoft.com/office/drawing/2014/main" id="{DE29A3A7-FE3E-8240-B18D-2A8B8442A77F}"/>
                    </a:ext>
                  </a:extLst>
                </p:cNvPr>
                <p:cNvSpPr txBox="1">
                  <a:spLocks noRot="1" noChangeAspect="1" noMove="1" noResize="1" noEditPoints="1" noAdjustHandles="1" noChangeArrowheads="1" noChangeShapeType="1" noTextEdit="1"/>
                </p:cNvSpPr>
                <p:nvPr/>
              </p:nvSpPr>
              <p:spPr>
                <a:xfrm rot="2411354">
                  <a:off x="7184211" y="3132645"/>
                  <a:ext cx="445378" cy="461665"/>
                </a:xfrm>
                <a:prstGeom prst="rect">
                  <a:avLst/>
                </a:prstGeom>
                <a:blipFill>
                  <a:blip r:embed="rId5"/>
                  <a:stretch>
                    <a:fillRect/>
                  </a:stretch>
                </a:blipFill>
              </p:spPr>
              <p:txBody>
                <a:bodyPr/>
                <a:lstStyle/>
                <a:p>
                  <a:r>
                    <a:rPr lang="en-GB">
                      <a:noFill/>
                    </a:rPr>
                    <a:t> </a:t>
                  </a:r>
                </a:p>
              </p:txBody>
            </p:sp>
          </mc:Fallback>
        </mc:AlternateContent>
      </p:grpSp>
      <p:grpSp>
        <p:nvGrpSpPr>
          <p:cNvPr id="6" name="Group 5">
            <a:extLst>
              <a:ext uri="{FF2B5EF4-FFF2-40B4-BE49-F238E27FC236}">
                <a16:creationId xmlns:a16="http://schemas.microsoft.com/office/drawing/2014/main" id="{948A4206-141A-4CA5-82A4-578B79F21958}"/>
              </a:ext>
              <a:ext uri="{C183D7F6-B498-43B3-948B-1728B52AA6E4}">
                <adec:decorative xmlns:adec="http://schemas.microsoft.com/office/drawing/2017/decorative" val="1"/>
              </a:ext>
            </a:extLst>
          </p:cNvPr>
          <p:cNvGrpSpPr/>
          <p:nvPr/>
        </p:nvGrpSpPr>
        <p:grpSpPr>
          <a:xfrm>
            <a:off x="6804424" y="4462124"/>
            <a:ext cx="1440276" cy="1454974"/>
            <a:chOff x="6804424" y="4462124"/>
            <a:chExt cx="1440276" cy="1454974"/>
          </a:xfrm>
        </p:grpSpPr>
        <p:cxnSp>
          <p:nvCxnSpPr>
            <p:cNvPr id="17" name="Straight Arrow Connector 16">
              <a:extLst>
                <a:ext uri="{FF2B5EF4-FFF2-40B4-BE49-F238E27FC236}">
                  <a16:creationId xmlns:a16="http://schemas.microsoft.com/office/drawing/2014/main" id="{5D85CACC-002D-47AF-A91D-2DF835D04909}"/>
                </a:ext>
              </a:extLst>
            </p:cNvPr>
            <p:cNvCxnSpPr>
              <a:cxnSpLocks/>
            </p:cNvCxnSpPr>
            <p:nvPr/>
          </p:nvCxnSpPr>
          <p:spPr>
            <a:xfrm>
              <a:off x="6804424" y="5487699"/>
              <a:ext cx="1221897" cy="0"/>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7CB4F3-AEB5-4C47-BF90-7B830924AC6C}"/>
                </a:ext>
              </a:extLst>
            </p:cNvPr>
            <p:cNvCxnSpPr>
              <a:cxnSpLocks/>
            </p:cNvCxnSpPr>
            <p:nvPr/>
          </p:nvCxnSpPr>
          <p:spPr>
            <a:xfrm flipV="1">
              <a:off x="6956824" y="4605667"/>
              <a:ext cx="0" cy="1034432"/>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73C1A13-FA81-4092-AE94-F0FAD2017612}"/>
                    </a:ext>
                  </a:extLst>
                </p:cNvPr>
                <p:cNvSpPr txBox="1"/>
                <p:nvPr/>
              </p:nvSpPr>
              <p:spPr>
                <a:xfrm>
                  <a:off x="7802271" y="5455433"/>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tx1">
                                <a:lumMod val="65000"/>
                              </a:schemeClr>
                            </a:solidFill>
                            <a:latin typeface="Cambria Math" panose="02040503050406030204" pitchFamily="18" charset="0"/>
                          </a:rPr>
                          <m:t>𝑥</m:t>
                        </m:r>
                      </m:oMath>
                    </m:oMathPara>
                  </a14:m>
                  <a:endParaRPr lang="en-US" sz="2400" dirty="0">
                    <a:solidFill>
                      <a:schemeClr val="tx1">
                        <a:lumMod val="65000"/>
                      </a:schemeClr>
                    </a:solidFill>
                  </a:endParaRPr>
                </a:p>
              </p:txBody>
            </p:sp>
          </mc:Choice>
          <mc:Fallback xmlns="">
            <p:sp>
              <p:nvSpPr>
                <p:cNvPr id="21" name="TextBox 20">
                  <a:extLst>
                    <a:ext uri="{FF2B5EF4-FFF2-40B4-BE49-F238E27FC236}">
                      <a16:creationId xmlns:a16="http://schemas.microsoft.com/office/drawing/2014/main" id="{773C1A13-FA81-4092-AE94-F0FAD2017612}"/>
                    </a:ext>
                  </a:extLst>
                </p:cNvPr>
                <p:cNvSpPr txBox="1">
                  <a:spLocks noRot="1" noChangeAspect="1" noMove="1" noResize="1" noEditPoints="1" noAdjustHandles="1" noChangeArrowheads="1" noChangeShapeType="1" noTextEdit="1"/>
                </p:cNvSpPr>
                <p:nvPr/>
              </p:nvSpPr>
              <p:spPr>
                <a:xfrm>
                  <a:off x="7802271" y="5455433"/>
                  <a:ext cx="442429"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7BB2FC3-DBE9-41AD-BA97-017C804F780E}"/>
                    </a:ext>
                  </a:extLst>
                </p:cNvPr>
                <p:cNvSpPr txBox="1"/>
                <p:nvPr/>
              </p:nvSpPr>
              <p:spPr>
                <a:xfrm>
                  <a:off x="6931524" y="4462124"/>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1">
                                <a:lumMod val="65000"/>
                              </a:schemeClr>
                            </a:solidFill>
                            <a:latin typeface="Cambria Math" panose="02040503050406030204" pitchFamily="18" charset="0"/>
                          </a:rPr>
                          <m:t>𝑦</m:t>
                        </m:r>
                      </m:oMath>
                    </m:oMathPara>
                  </a14:m>
                  <a:endParaRPr lang="en-US" sz="2400" dirty="0">
                    <a:solidFill>
                      <a:schemeClr val="tx1">
                        <a:lumMod val="65000"/>
                      </a:schemeClr>
                    </a:solidFill>
                  </a:endParaRPr>
                </a:p>
              </p:txBody>
            </p:sp>
          </mc:Choice>
          <mc:Fallback xmlns="">
            <p:sp>
              <p:nvSpPr>
                <p:cNvPr id="22" name="TextBox 21">
                  <a:extLst>
                    <a:ext uri="{FF2B5EF4-FFF2-40B4-BE49-F238E27FC236}">
                      <a16:creationId xmlns:a16="http://schemas.microsoft.com/office/drawing/2014/main" id="{67BB2FC3-DBE9-41AD-BA97-017C804F780E}"/>
                    </a:ext>
                  </a:extLst>
                </p:cNvPr>
                <p:cNvSpPr txBox="1">
                  <a:spLocks noRot="1" noChangeAspect="1" noMove="1" noResize="1" noEditPoints="1" noAdjustHandles="1" noChangeArrowheads="1" noChangeShapeType="1" noTextEdit="1"/>
                </p:cNvSpPr>
                <p:nvPr/>
              </p:nvSpPr>
              <p:spPr>
                <a:xfrm>
                  <a:off x="6931524" y="4462124"/>
                  <a:ext cx="446404" cy="461665"/>
                </a:xfrm>
                <a:prstGeom prst="rect">
                  <a:avLst/>
                </a:prstGeom>
                <a:blipFill>
                  <a:blip r:embed="rId7"/>
                  <a:stretch>
                    <a:fillRect b="-11842"/>
                  </a:stretch>
                </a:blipFill>
              </p:spPr>
              <p:txBody>
                <a:bodyPr/>
                <a:lstStyle/>
                <a:p>
                  <a:r>
                    <a:rPr lang="en-GB">
                      <a:noFill/>
                    </a:rPr>
                    <a:t> </a:t>
                  </a:r>
                </a:p>
              </p:txBody>
            </p:sp>
          </mc:Fallback>
        </mc:AlternateContent>
      </p:grpSp>
    </p:spTree>
    <p:extLst>
      <p:ext uri="{BB962C8B-B14F-4D97-AF65-F5344CB8AC3E}">
        <p14:creationId xmlns:p14="http://schemas.microsoft.com/office/powerpoint/2010/main" val="282181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9E19-1DC1-B543-A882-BD188D53431B}"/>
              </a:ext>
            </a:extLst>
          </p:cNvPr>
          <p:cNvSpPr>
            <a:spLocks noGrp="1"/>
          </p:cNvSpPr>
          <p:nvPr>
            <p:ph type="title"/>
          </p:nvPr>
        </p:nvSpPr>
        <p:spPr/>
        <p:txBody>
          <a:bodyPr/>
          <a:lstStyle/>
          <a:p>
            <a:r>
              <a:rPr lang="en-US" dirty="0"/>
              <a:t>Change in coordinate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AEA66-FD8C-0141-9F1D-C15B7540A56F}"/>
                  </a:ext>
                </a:extLst>
              </p:cNvPr>
              <p:cNvSpPr>
                <a:spLocks noGrp="1"/>
              </p:cNvSpPr>
              <p:nvPr>
                <p:ph idx="1"/>
              </p:nvPr>
            </p:nvSpPr>
            <p:spPr>
              <a:xfrm>
                <a:off x="1097280" y="2108201"/>
                <a:ext cx="5700030" cy="3760891"/>
              </a:xfrm>
            </p:spPr>
            <p:txBody>
              <a:bodyPr>
                <a:normAutofit fontScale="92500"/>
              </a:bodyPr>
              <a:lstStyle/>
              <a:p>
                <a:r>
                  <a:rPr lang="en-US" dirty="0"/>
                  <a:t>Under the new coordinates, reaction force acts along the </a:t>
                </a:r>
                <a14:m>
                  <m:oMath xmlns:m="http://schemas.openxmlformats.org/officeDocument/2006/math">
                    <m:r>
                      <a:rPr lang="en-US" i="1" dirty="0" smtClean="0">
                        <a:latin typeface="Cambria Math" panose="02040503050406030204" pitchFamily="18" charset="0"/>
                      </a:rPr>
                      <m:t>𝑢</m:t>
                    </m:r>
                  </m:oMath>
                </a14:m>
                <a:r>
                  <a:rPr lang="en-US" dirty="0"/>
                  <a:t> axis</a:t>
                </a:r>
              </a:p>
              <a:p>
                <a:r>
                  <a:rPr lang="en-US" dirty="0"/>
                  <a:t>So can calculate collision response just by using </a:t>
                </a:r>
                <a14:m>
                  <m:oMath xmlns:m="http://schemas.openxmlformats.org/officeDocument/2006/math">
                    <m:r>
                      <a:rPr lang="en-US" i="1" dirty="0" smtClean="0">
                        <a:latin typeface="Cambria Math" panose="02040503050406030204" pitchFamily="18" charset="0"/>
                      </a:rPr>
                      <m:t>𝑢</m:t>
                    </m:r>
                  </m:oMath>
                </a14:m>
                <a:r>
                  <a:rPr lang="en-US" dirty="0"/>
                  <a:t> components of vectors</a:t>
                </a:r>
              </a:p>
              <a:p>
                <a:r>
                  <a:rPr lang="en-US" dirty="0"/>
                  <a:t>This is a common trick – solving problems by </a:t>
                </a:r>
                <a:r>
                  <a:rPr lang="en-US" dirty="0">
                    <a:solidFill>
                      <a:schemeClr val="accent4"/>
                    </a:solidFill>
                  </a:rPr>
                  <a:t>transforming</a:t>
                </a:r>
                <a:r>
                  <a:rPr lang="en-US" dirty="0"/>
                  <a:t> to a more convenient coordinate system</a:t>
                </a:r>
              </a:p>
            </p:txBody>
          </p:sp>
        </mc:Choice>
        <mc:Fallback xmlns="">
          <p:sp>
            <p:nvSpPr>
              <p:cNvPr id="3" name="Content Placeholder 2">
                <a:extLst>
                  <a:ext uri="{FF2B5EF4-FFF2-40B4-BE49-F238E27FC236}">
                    <a16:creationId xmlns:a16="http://schemas.microsoft.com/office/drawing/2014/main" id="{7CFAEA66-FD8C-0141-9F1D-C15B7540A56F}"/>
                  </a:ext>
                </a:extLst>
              </p:cNvPr>
              <p:cNvSpPr>
                <a:spLocks noGrp="1" noRot="1" noChangeAspect="1" noMove="1" noResize="1" noEditPoints="1" noAdjustHandles="1" noChangeArrowheads="1" noChangeShapeType="1" noTextEdit="1"/>
              </p:cNvSpPr>
              <p:nvPr>
                <p:ph idx="1"/>
              </p:nvPr>
            </p:nvSpPr>
            <p:spPr>
              <a:xfrm>
                <a:off x="1097280" y="2108201"/>
                <a:ext cx="5700030" cy="3760891"/>
              </a:xfrm>
              <a:blipFill>
                <a:blip r:embed="rId3"/>
                <a:stretch>
                  <a:fillRect l="-1604" t="-1459" r="-331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6E211244-761D-4E51-8FB9-9635D4FEFB69}"/>
                  </a:ext>
                  <a:ext uri="{C183D7F6-B498-43B3-948B-1728B52AA6E4}">
                    <adec:decorative xmlns:adec="http://schemas.microsoft.com/office/drawing/2017/decorative" val="1"/>
                  </a:ext>
                </a:extLst>
              </p:cNvPr>
              <p:cNvSpPr/>
              <p:nvPr/>
            </p:nvSpPr>
            <p:spPr>
              <a:xfrm>
                <a:off x="6881693" y="1548845"/>
                <a:ext cx="1841155" cy="945899"/>
              </a:xfrm>
              <a:prstGeom prst="wedgeRectCallout">
                <a:avLst>
                  <a:gd name="adj1" fmla="val -86994"/>
                  <a:gd name="adj2" fmla="val 56977"/>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Given by basis vector </a:t>
                </a:r>
                <a14:m>
                  <m:oMath xmlns:m="http://schemas.openxmlformats.org/officeDocument/2006/math">
                    <m:d>
                      <m:dPr>
                        <m:ctrlPr>
                          <a:rPr lang="en-GB" i="1" smtClean="0">
                            <a:solidFill>
                              <a:schemeClr val="tx1"/>
                            </a:solidFill>
                            <a:latin typeface="Cambria Math" panose="02040503050406030204" pitchFamily="18" charset="0"/>
                          </a:rPr>
                        </m:ctrlPr>
                      </m:dPr>
                      <m:e>
                        <m:m>
                          <m:mPr>
                            <m:mcs>
                              <m:mc>
                                <m:mcPr>
                                  <m:count m:val="1"/>
                                  <m:mcJc m:val="center"/>
                                </m:mcPr>
                              </m:mc>
                            </m:mcs>
                            <m:ctrlPr>
                              <a:rPr lang="en-GB" i="1" smtClean="0">
                                <a:solidFill>
                                  <a:schemeClr val="tx1"/>
                                </a:solidFill>
                                <a:latin typeface="Cambria Math" panose="02040503050406030204" pitchFamily="18" charset="0"/>
                              </a:rPr>
                            </m:ctrlPr>
                          </m:mPr>
                          <m:mr>
                            <m:e>
                              <m:r>
                                <m:rPr>
                                  <m:brk m:alnAt="7"/>
                                </m:rPr>
                                <a:rPr lang="en-GB" b="0" i="1" smtClean="0">
                                  <a:solidFill>
                                    <a:schemeClr val="tx1"/>
                                  </a:solidFill>
                                  <a:latin typeface="Cambria Math" panose="02040503050406030204" pitchFamily="18" charset="0"/>
                                </a:rPr>
                                <m:t>1</m:t>
                              </m:r>
                            </m:e>
                          </m:mr>
                          <m:mr>
                            <m:e>
                              <m:r>
                                <a:rPr lang="en-GB" b="0" i="1" smtClean="0">
                                  <a:solidFill>
                                    <a:schemeClr val="tx1"/>
                                  </a:solidFill>
                                  <a:latin typeface="Cambria Math" panose="02040503050406030204" pitchFamily="18" charset="0"/>
                                </a:rPr>
                                <m:t>0</m:t>
                              </m:r>
                            </m:e>
                          </m:mr>
                        </m:m>
                      </m:e>
                    </m:d>
                  </m:oMath>
                </a14:m>
                <a:endParaRPr lang="en-GB" dirty="0">
                  <a:solidFill>
                    <a:schemeClr val="tx1"/>
                  </a:solidFill>
                </a:endParaRPr>
              </a:p>
            </p:txBody>
          </p:sp>
        </mc:Choice>
        <mc:Fallback>
          <p:sp>
            <p:nvSpPr>
              <p:cNvPr id="4" name="Speech Bubble: Rectangle 3">
                <a:extLst>
                  <a:ext uri="{FF2B5EF4-FFF2-40B4-BE49-F238E27FC236}">
                    <a16:creationId xmlns:a16="http://schemas.microsoft.com/office/drawing/2014/main" id="{6E211244-761D-4E51-8FB9-9635D4FEFB69}"/>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881693" y="1548845"/>
                <a:ext cx="1841155" cy="945899"/>
              </a:xfrm>
              <a:prstGeom prst="wedgeRectCallout">
                <a:avLst>
                  <a:gd name="adj1" fmla="val -86994"/>
                  <a:gd name="adj2" fmla="val 56977"/>
                </a:avLst>
              </a:prstGeom>
              <a:blipFill>
                <a:blip r:embed="rId4"/>
                <a:stretch>
                  <a:fillRect/>
                </a:stretch>
              </a:blipFill>
              <a:ln/>
            </p:spPr>
            <p:txBody>
              <a:bodyPr/>
              <a:lstStyle/>
              <a:p>
                <a:r>
                  <a:rPr lang="en-GB">
                    <a:noFill/>
                  </a:rPr>
                  <a:t> </a:t>
                </a:r>
              </a:p>
            </p:txBody>
          </p:sp>
        </mc:Fallback>
      </mc:AlternateContent>
      <p:grpSp>
        <p:nvGrpSpPr>
          <p:cNvPr id="8" name="Group 7">
            <a:extLst>
              <a:ext uri="{FF2B5EF4-FFF2-40B4-BE49-F238E27FC236}">
                <a16:creationId xmlns:a16="http://schemas.microsoft.com/office/drawing/2014/main" id="{AD9407E3-653F-4579-9709-241A49486CEB}"/>
              </a:ext>
              <a:ext uri="{C183D7F6-B498-43B3-948B-1728B52AA6E4}">
                <adec:decorative xmlns:adec="http://schemas.microsoft.com/office/drawing/2017/decorative" val="1"/>
              </a:ext>
            </a:extLst>
          </p:cNvPr>
          <p:cNvGrpSpPr/>
          <p:nvPr/>
        </p:nvGrpSpPr>
        <p:grpSpPr>
          <a:xfrm>
            <a:off x="7244216" y="2803783"/>
            <a:ext cx="3883121" cy="2257678"/>
            <a:chOff x="7244216" y="2803783"/>
            <a:chExt cx="3883121" cy="2257678"/>
          </a:xfrm>
        </p:grpSpPr>
        <p:sp>
          <p:nvSpPr>
            <p:cNvPr id="29" name="Oval 28">
              <a:extLst>
                <a:ext uri="{FF2B5EF4-FFF2-40B4-BE49-F238E27FC236}">
                  <a16:creationId xmlns:a16="http://schemas.microsoft.com/office/drawing/2014/main" id="{FF81709F-87BE-4DA4-800A-87285E7A7FD8}"/>
                </a:ext>
                <a:ext uri="{C183D7F6-B498-43B3-948B-1728B52AA6E4}">
                  <adec:decorative xmlns:adec="http://schemas.microsoft.com/office/drawing/2017/decorative" val="1"/>
                </a:ext>
              </a:extLst>
            </p:cNvPr>
            <p:cNvSpPr/>
            <p:nvPr/>
          </p:nvSpPr>
          <p:spPr>
            <a:xfrm rot="2375">
              <a:off x="7244216" y="2803783"/>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BB7BA3EB-207B-42FD-98F9-35B86F40D348}"/>
                </a:ext>
                <a:ext uri="{C183D7F6-B498-43B3-948B-1728B52AA6E4}">
                  <adec:decorative xmlns:adec="http://schemas.microsoft.com/office/drawing/2017/decorative" val="1"/>
                </a:ext>
              </a:extLst>
            </p:cNvPr>
            <p:cNvSpPr/>
            <p:nvPr/>
          </p:nvSpPr>
          <p:spPr>
            <a:xfrm rot="2375">
              <a:off x="9543991" y="3145591"/>
              <a:ext cx="1583346" cy="1583346"/>
            </a:xfrm>
            <a:prstGeom prst="ellipse">
              <a:avLst/>
            </a:pr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6F0CCE5A-C155-4301-9F0A-5C7CE3DF8F74}"/>
                </a:ext>
              </a:extLst>
            </p:cNvPr>
            <p:cNvCxnSpPr>
              <a:cxnSpLocks/>
            </p:cNvCxnSpPr>
            <p:nvPr/>
          </p:nvCxnSpPr>
          <p:spPr>
            <a:xfrm rot="2375" flipV="1">
              <a:off x="9521422" y="3094833"/>
              <a:ext cx="0" cy="1668982"/>
            </a:xfrm>
            <a:prstGeom prst="line">
              <a:avLst/>
            </a:prstGeom>
            <a:ln>
              <a:solidFill>
                <a:schemeClr val="tx2"/>
              </a:solidFill>
              <a:prstDash val="dash"/>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BA8F3C2-4648-415C-8B17-D0E483600FE1}"/>
                </a:ext>
              </a:extLst>
            </p:cNvPr>
            <p:cNvCxnSpPr>
              <a:cxnSpLocks/>
            </p:cNvCxnSpPr>
            <p:nvPr/>
          </p:nvCxnSpPr>
          <p:spPr>
            <a:xfrm rot="2375">
              <a:off x="8847939" y="3929325"/>
              <a:ext cx="1346965" cy="0"/>
            </a:xfrm>
            <a:prstGeom prst="line">
              <a:avLst/>
            </a:prstGeom>
            <a:ln w="38100">
              <a:solidFill>
                <a:schemeClr val="accent6">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BB2DDDE7-7A9A-406E-A3C6-0DB056C4DDB0}"/>
              </a:ext>
              <a:ext uri="{C183D7F6-B498-43B3-948B-1728B52AA6E4}">
                <adec:decorative xmlns:adec="http://schemas.microsoft.com/office/drawing/2017/decorative" val="1"/>
              </a:ext>
            </a:extLst>
          </p:cNvPr>
          <p:cNvGrpSpPr/>
          <p:nvPr/>
        </p:nvGrpSpPr>
        <p:grpSpPr>
          <a:xfrm rot="19191021">
            <a:off x="6689532" y="4226542"/>
            <a:ext cx="1221897" cy="1810203"/>
            <a:chOff x="6481851" y="3107115"/>
            <a:chExt cx="1221897" cy="1810203"/>
          </a:xfrm>
        </p:grpSpPr>
        <p:grpSp>
          <p:nvGrpSpPr>
            <p:cNvPr id="34" name="Group 33">
              <a:extLst>
                <a:ext uri="{FF2B5EF4-FFF2-40B4-BE49-F238E27FC236}">
                  <a16:creationId xmlns:a16="http://schemas.microsoft.com/office/drawing/2014/main" id="{1B3FAF56-6942-4AB3-B3E0-3FDAAFC19C9E}"/>
                </a:ext>
              </a:extLst>
            </p:cNvPr>
            <p:cNvGrpSpPr/>
            <p:nvPr/>
          </p:nvGrpSpPr>
          <p:grpSpPr>
            <a:xfrm>
              <a:off x="6481851" y="3107115"/>
              <a:ext cx="1221897" cy="1091814"/>
              <a:chOff x="6481851" y="3107115"/>
              <a:chExt cx="1221897" cy="1091814"/>
            </a:xfrm>
          </p:grpSpPr>
          <p:cxnSp>
            <p:nvCxnSpPr>
              <p:cNvPr id="37" name="Straight Arrow Connector 36">
                <a:extLst>
                  <a:ext uri="{FF2B5EF4-FFF2-40B4-BE49-F238E27FC236}">
                    <a16:creationId xmlns:a16="http://schemas.microsoft.com/office/drawing/2014/main" id="{5C974FBA-754F-491C-A332-5A8AE452C285}"/>
                  </a:ext>
                </a:extLst>
              </p:cNvPr>
              <p:cNvCxnSpPr>
                <a:cxnSpLocks/>
              </p:cNvCxnSpPr>
              <p:nvPr/>
            </p:nvCxnSpPr>
            <p:spPr>
              <a:xfrm rot="2411354">
                <a:off x="6481851" y="4198929"/>
                <a:ext cx="12218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09B276E-7463-46F5-A53E-EFF636423FDD}"/>
                  </a:ext>
                </a:extLst>
              </p:cNvPr>
              <p:cNvCxnSpPr>
                <a:cxnSpLocks/>
              </p:cNvCxnSpPr>
              <p:nvPr/>
            </p:nvCxnSpPr>
            <p:spPr>
              <a:xfrm rot="2411354" flipV="1">
                <a:off x="6977927" y="3107115"/>
                <a:ext cx="0" cy="10344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00CD1B5-A193-4F3F-BBC6-57334F663A97}"/>
                    </a:ext>
                  </a:extLst>
                </p:cNvPr>
                <p:cNvSpPr txBox="1"/>
                <p:nvPr/>
              </p:nvSpPr>
              <p:spPr>
                <a:xfrm rot="2411354">
                  <a:off x="7206912" y="4455653"/>
                  <a:ext cx="4537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tx2"/>
                            </a:solidFill>
                            <a:latin typeface="Cambria Math" panose="02040503050406030204" pitchFamily="18" charset="0"/>
                          </a:rPr>
                          <m:t>𝑢</m:t>
                        </m:r>
                      </m:oMath>
                    </m:oMathPara>
                  </a14:m>
                  <a:endParaRPr lang="en-US" sz="2400" dirty="0">
                    <a:solidFill>
                      <a:schemeClr val="tx2"/>
                    </a:solidFill>
                  </a:endParaRPr>
                </a:p>
              </p:txBody>
            </p:sp>
          </mc:Choice>
          <mc:Fallback xmlns="">
            <p:sp>
              <p:nvSpPr>
                <p:cNvPr id="18" name="TextBox 17">
                  <a:extLst>
                    <a:ext uri="{FF2B5EF4-FFF2-40B4-BE49-F238E27FC236}">
                      <a16:creationId xmlns:a16="http://schemas.microsoft.com/office/drawing/2014/main" id="{E71B1DD9-8602-A64B-9B49-FFC645D1CDB7}"/>
                    </a:ext>
                  </a:extLst>
                </p:cNvPr>
                <p:cNvSpPr txBox="1">
                  <a:spLocks noRot="1" noChangeAspect="1" noMove="1" noResize="1" noEditPoints="1" noAdjustHandles="1" noChangeArrowheads="1" noChangeShapeType="1" noTextEdit="1"/>
                </p:cNvSpPr>
                <p:nvPr/>
              </p:nvSpPr>
              <p:spPr>
                <a:xfrm rot="2411354">
                  <a:off x="7206912" y="4455653"/>
                  <a:ext cx="453778"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2628B21-2D9D-4818-9C19-CF6A8B1DF0E5}"/>
                    </a:ext>
                  </a:extLst>
                </p:cNvPr>
                <p:cNvSpPr txBox="1"/>
                <p:nvPr/>
              </p:nvSpPr>
              <p:spPr>
                <a:xfrm rot="2411354">
                  <a:off x="7184211" y="3132645"/>
                  <a:ext cx="4453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2"/>
                            </a:solidFill>
                            <a:latin typeface="Cambria Math" panose="02040503050406030204" pitchFamily="18" charset="0"/>
                          </a:rPr>
                          <m:t>𝑣</m:t>
                        </m:r>
                      </m:oMath>
                    </m:oMathPara>
                  </a14:m>
                  <a:endParaRPr lang="en-US" sz="2400" dirty="0">
                    <a:solidFill>
                      <a:schemeClr val="tx2"/>
                    </a:solidFill>
                  </a:endParaRPr>
                </a:p>
              </p:txBody>
            </p:sp>
          </mc:Choice>
          <mc:Fallback xmlns="">
            <p:sp>
              <p:nvSpPr>
                <p:cNvPr id="19" name="TextBox 18">
                  <a:extLst>
                    <a:ext uri="{FF2B5EF4-FFF2-40B4-BE49-F238E27FC236}">
                      <a16:creationId xmlns:a16="http://schemas.microsoft.com/office/drawing/2014/main" id="{DE29A3A7-FE3E-8240-B18D-2A8B8442A77F}"/>
                    </a:ext>
                  </a:extLst>
                </p:cNvPr>
                <p:cNvSpPr txBox="1">
                  <a:spLocks noRot="1" noChangeAspect="1" noMove="1" noResize="1" noEditPoints="1" noAdjustHandles="1" noChangeArrowheads="1" noChangeShapeType="1" noTextEdit="1"/>
                </p:cNvSpPr>
                <p:nvPr/>
              </p:nvSpPr>
              <p:spPr>
                <a:xfrm rot="2411354">
                  <a:off x="7184211" y="3132645"/>
                  <a:ext cx="445378" cy="461665"/>
                </a:xfrm>
                <a:prstGeom prst="rect">
                  <a:avLst/>
                </a:prstGeom>
                <a:blipFill>
                  <a:blip r:embed="rId6"/>
                  <a:stretch>
                    <a:fillRect/>
                  </a:stretch>
                </a:blipFill>
              </p:spPr>
              <p:txBody>
                <a:bodyPr/>
                <a:lstStyle/>
                <a:p>
                  <a:r>
                    <a:rPr lang="en-GB">
                      <a:noFill/>
                    </a:rPr>
                    <a:t> </a:t>
                  </a:r>
                </a:p>
              </p:txBody>
            </p:sp>
          </mc:Fallback>
        </mc:AlternateContent>
      </p:grpSp>
      <p:grpSp>
        <p:nvGrpSpPr>
          <p:cNvPr id="39" name="Group 38">
            <a:extLst>
              <a:ext uri="{FF2B5EF4-FFF2-40B4-BE49-F238E27FC236}">
                <a16:creationId xmlns:a16="http://schemas.microsoft.com/office/drawing/2014/main" id="{36BD7CED-DAD6-4FD7-9354-DAE6F206A835}"/>
              </a:ext>
              <a:ext uri="{C183D7F6-B498-43B3-948B-1728B52AA6E4}">
                <adec:decorative xmlns:adec="http://schemas.microsoft.com/office/drawing/2017/decorative" val="1"/>
              </a:ext>
            </a:extLst>
          </p:cNvPr>
          <p:cNvGrpSpPr/>
          <p:nvPr/>
        </p:nvGrpSpPr>
        <p:grpSpPr>
          <a:xfrm rot="19191021">
            <a:off x="7669535" y="5025718"/>
            <a:ext cx="1440276" cy="1454974"/>
            <a:chOff x="6804424" y="4462124"/>
            <a:chExt cx="1440276" cy="1454974"/>
          </a:xfrm>
        </p:grpSpPr>
        <p:cxnSp>
          <p:nvCxnSpPr>
            <p:cNvPr id="40" name="Straight Arrow Connector 39">
              <a:extLst>
                <a:ext uri="{FF2B5EF4-FFF2-40B4-BE49-F238E27FC236}">
                  <a16:creationId xmlns:a16="http://schemas.microsoft.com/office/drawing/2014/main" id="{E450A3A1-7585-4FA3-907B-E780ECA20E8F}"/>
                </a:ext>
              </a:extLst>
            </p:cNvPr>
            <p:cNvCxnSpPr>
              <a:cxnSpLocks/>
            </p:cNvCxnSpPr>
            <p:nvPr/>
          </p:nvCxnSpPr>
          <p:spPr>
            <a:xfrm>
              <a:off x="6804424" y="5487699"/>
              <a:ext cx="1221897" cy="0"/>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493F31C-5665-40B7-87C6-1410D835A2BB}"/>
                </a:ext>
              </a:extLst>
            </p:cNvPr>
            <p:cNvCxnSpPr>
              <a:cxnSpLocks/>
            </p:cNvCxnSpPr>
            <p:nvPr/>
          </p:nvCxnSpPr>
          <p:spPr>
            <a:xfrm flipV="1">
              <a:off x="6956824" y="4605667"/>
              <a:ext cx="0" cy="1034432"/>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FB77CB7-912A-4E84-AD73-F0A537186374}"/>
                    </a:ext>
                  </a:extLst>
                </p:cNvPr>
                <p:cNvSpPr txBox="1"/>
                <p:nvPr/>
              </p:nvSpPr>
              <p:spPr>
                <a:xfrm>
                  <a:off x="7802271" y="5455433"/>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tx1">
                                <a:lumMod val="65000"/>
                              </a:schemeClr>
                            </a:solidFill>
                            <a:latin typeface="Cambria Math" panose="02040503050406030204" pitchFamily="18" charset="0"/>
                          </a:rPr>
                          <m:t>𝑥</m:t>
                        </m:r>
                      </m:oMath>
                    </m:oMathPara>
                  </a14:m>
                  <a:endParaRPr lang="en-US" sz="2400" dirty="0">
                    <a:solidFill>
                      <a:schemeClr val="tx1">
                        <a:lumMod val="65000"/>
                      </a:schemeClr>
                    </a:solidFill>
                  </a:endParaRPr>
                </a:p>
              </p:txBody>
            </p:sp>
          </mc:Choice>
          <mc:Fallback xmlns="">
            <p:sp>
              <p:nvSpPr>
                <p:cNvPr id="21" name="TextBox 20">
                  <a:extLst>
                    <a:ext uri="{FF2B5EF4-FFF2-40B4-BE49-F238E27FC236}">
                      <a16:creationId xmlns:a16="http://schemas.microsoft.com/office/drawing/2014/main" id="{773C1A13-FA81-4092-AE94-F0FAD2017612}"/>
                    </a:ext>
                  </a:extLst>
                </p:cNvPr>
                <p:cNvSpPr txBox="1">
                  <a:spLocks noRot="1" noChangeAspect="1" noMove="1" noResize="1" noEditPoints="1" noAdjustHandles="1" noChangeArrowheads="1" noChangeShapeType="1" noTextEdit="1"/>
                </p:cNvSpPr>
                <p:nvPr/>
              </p:nvSpPr>
              <p:spPr>
                <a:xfrm>
                  <a:off x="7802271" y="5455433"/>
                  <a:ext cx="442429" cy="46166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1559187-2EC0-49AE-BF12-B23A4609A14D}"/>
                    </a:ext>
                  </a:extLst>
                </p:cNvPr>
                <p:cNvSpPr txBox="1"/>
                <p:nvPr/>
              </p:nvSpPr>
              <p:spPr>
                <a:xfrm>
                  <a:off x="6931524" y="4462124"/>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1">
                                <a:lumMod val="65000"/>
                              </a:schemeClr>
                            </a:solidFill>
                            <a:latin typeface="Cambria Math" panose="02040503050406030204" pitchFamily="18" charset="0"/>
                          </a:rPr>
                          <m:t>𝑦</m:t>
                        </m:r>
                      </m:oMath>
                    </m:oMathPara>
                  </a14:m>
                  <a:endParaRPr lang="en-US" sz="2400" dirty="0">
                    <a:solidFill>
                      <a:schemeClr val="tx1">
                        <a:lumMod val="65000"/>
                      </a:schemeClr>
                    </a:solidFill>
                  </a:endParaRPr>
                </a:p>
              </p:txBody>
            </p:sp>
          </mc:Choice>
          <mc:Fallback xmlns="">
            <p:sp>
              <p:nvSpPr>
                <p:cNvPr id="22" name="TextBox 21">
                  <a:extLst>
                    <a:ext uri="{FF2B5EF4-FFF2-40B4-BE49-F238E27FC236}">
                      <a16:creationId xmlns:a16="http://schemas.microsoft.com/office/drawing/2014/main" id="{67BB2FC3-DBE9-41AD-BA97-017C804F780E}"/>
                    </a:ext>
                  </a:extLst>
                </p:cNvPr>
                <p:cNvSpPr txBox="1">
                  <a:spLocks noRot="1" noChangeAspect="1" noMove="1" noResize="1" noEditPoints="1" noAdjustHandles="1" noChangeArrowheads="1" noChangeShapeType="1" noTextEdit="1"/>
                </p:cNvSpPr>
                <p:nvPr/>
              </p:nvSpPr>
              <p:spPr>
                <a:xfrm>
                  <a:off x="6931524" y="4462124"/>
                  <a:ext cx="446404" cy="461665"/>
                </a:xfrm>
                <a:prstGeom prst="rect">
                  <a:avLst/>
                </a:prstGeom>
                <a:blipFill>
                  <a:blip r:embed="rId8"/>
                  <a:stretch>
                    <a:fillRect b="-11842"/>
                  </a:stretch>
                </a:blipFill>
              </p:spPr>
              <p:txBody>
                <a:bodyPr/>
                <a:lstStyle/>
                <a:p>
                  <a:r>
                    <a:rPr lang="en-GB">
                      <a:noFill/>
                    </a:rPr>
                    <a:t> </a:t>
                  </a:r>
                </a:p>
              </p:txBody>
            </p:sp>
          </mc:Fallback>
        </mc:AlternateContent>
      </p:grpSp>
    </p:spTree>
    <p:extLst>
      <p:ext uri="{BB962C8B-B14F-4D97-AF65-F5344CB8AC3E}">
        <p14:creationId xmlns:p14="http://schemas.microsoft.com/office/powerpoint/2010/main" val="169689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1.11111E-6 L -0.0957 -0.15671 " pathEditMode="relative" rAng="0" ptsTypes="AA">
                                      <p:cBhvr>
                                        <p:cTn id="6" dur="1000" fill="hold"/>
                                        <p:tgtEl>
                                          <p:spTgt spid="39"/>
                                        </p:tgtEl>
                                        <p:attrNameLst>
                                          <p:attrName>ppt_x</p:attrName>
                                          <p:attrName>ppt_y</p:attrName>
                                        </p:attrNameLst>
                                      </p:cBhvr>
                                      <p:rCtr x="-4792" y="-7847"/>
                                    </p:animMotion>
                                  </p:childTnLst>
                                </p:cTn>
                              </p:par>
                            </p:childTnLst>
                          </p:cTn>
                        </p:par>
                      </p:childTnLst>
                    </p:cTn>
                  </p:par>
                  <p:par>
                    <p:cTn id="7" fill="hold">
                      <p:stCondLst>
                        <p:cond delay="indefinite"/>
                      </p:stCondLst>
                      <p:childTnLst>
                        <p:par>
                          <p:cTn id="8" fill="hold">
                            <p:stCondLst>
                              <p:cond delay="0"/>
                            </p:stCondLst>
                            <p:childTnLst>
                              <p:par>
                                <p:cTn id="9" presetID="8" presetClass="emph" presetSubtype="0" autoRev="1" fill="hold" nodeType="clickEffect">
                                  <p:stCondLst>
                                    <p:cond delay="0"/>
                                  </p:stCondLst>
                                  <p:childTnLst>
                                    <p:animRot by="-2400000">
                                      <p:cBhvr>
                                        <p:cTn id="10" dur="1000" fill="hold"/>
                                        <p:tgtEl>
                                          <p:spTgt spid="33"/>
                                        </p:tgtEl>
                                        <p:attrNameLst>
                                          <p:attrName>r</p:attrName>
                                        </p:attrNameLst>
                                      </p:cBhvr>
                                    </p:animRot>
                                  </p:childTnLst>
                                </p:cTn>
                              </p:par>
                              <p:par>
                                <p:cTn id="11" presetID="42" presetClass="path" presetSubtype="0" accel="50000" decel="50000" autoRev="1" fill="hold" nodeType="withEffect">
                                  <p:stCondLst>
                                    <p:cond delay="0"/>
                                  </p:stCondLst>
                                  <p:childTnLst>
                                    <p:animMotion origin="layout" path="M 1.875E-6 1.85185E-6 L -0.02774 -0.04167 " pathEditMode="relative" rAng="0" ptsTypes="AA">
                                      <p:cBhvr>
                                        <p:cTn id="12" dur="1000" fill="hold"/>
                                        <p:tgtEl>
                                          <p:spTgt spid="33"/>
                                        </p:tgtEl>
                                        <p:attrNameLst>
                                          <p:attrName>ppt_x</p:attrName>
                                          <p:attrName>ppt_y</p:attrName>
                                        </p:attrNameLst>
                                      </p:cBhvr>
                                      <p:rCtr x="-1393" y="-2083"/>
                                    </p:animMotion>
                                  </p:childTnLst>
                                </p:cTn>
                              </p:par>
                            </p:childTnLst>
                          </p:cTn>
                        </p:par>
                      </p:childTnLst>
                    </p:cTn>
                  </p:par>
                  <p:par>
                    <p:cTn id="13" fill="hold">
                      <p:stCondLst>
                        <p:cond delay="indefinite"/>
                      </p:stCondLst>
                      <p:childTnLst>
                        <p:par>
                          <p:cTn id="14" fill="hold">
                            <p:stCondLst>
                              <p:cond delay="0"/>
                            </p:stCondLst>
                            <p:childTnLst>
                              <p:par>
                                <p:cTn id="15" presetID="8" presetClass="emph" presetSubtype="0" autoRev="1" fill="hold" nodeType="clickEffect">
                                  <p:stCondLst>
                                    <p:cond delay="0"/>
                                  </p:stCondLst>
                                  <p:childTnLst>
                                    <p:animRot by="-2400000">
                                      <p:cBhvr>
                                        <p:cTn id="16" dur="1000" fill="hold"/>
                                        <p:tgtEl>
                                          <p:spTgt spid="8"/>
                                        </p:tgtEl>
                                        <p:attrNameLst>
                                          <p:attrName>r</p:attrName>
                                        </p:attrNameLst>
                                      </p:cBhvr>
                                    </p:animRot>
                                  </p:childTnLst>
                                </p:cTn>
                              </p:par>
                              <p:par>
                                <p:cTn id="17" presetID="42" presetClass="path" presetSubtype="0" accel="50000" decel="50000" autoRev="1" fill="hold" nodeType="withEffect">
                                  <p:stCondLst>
                                    <p:cond delay="0"/>
                                  </p:stCondLst>
                                  <p:childTnLst>
                                    <p:animMotion origin="layout" path="M 4.58333E-6 3.7037E-7 L -0.11407 -0.16343 " pathEditMode="relative" rAng="0" ptsTypes="AA">
                                      <p:cBhvr>
                                        <p:cTn id="18" dur="1000" fill="hold"/>
                                        <p:tgtEl>
                                          <p:spTgt spid="8"/>
                                        </p:tgtEl>
                                        <p:attrNameLst>
                                          <p:attrName>ppt_x</p:attrName>
                                          <p:attrName>ppt_y</p:attrName>
                                        </p:attrNameLst>
                                      </p:cBhvr>
                                      <p:rCtr x="-5703" y="-8171"/>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92FF-DE7A-4D51-98AD-08F5B522BAE5}"/>
              </a:ext>
            </a:extLst>
          </p:cNvPr>
          <p:cNvSpPr>
            <a:spLocks noGrp="1"/>
          </p:cNvSpPr>
          <p:nvPr>
            <p:ph type="title"/>
          </p:nvPr>
        </p:nvSpPr>
        <p:spPr/>
        <p:txBody>
          <a:bodyPr/>
          <a:lstStyle/>
          <a:p>
            <a:r>
              <a:rPr lang="en-GB" dirty="0"/>
              <a:t>Simulating collisions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8C97F0C-9C68-4686-A3B1-E51F9FC26F88}"/>
                  </a:ext>
                </a:extLst>
              </p:cNvPr>
              <p:cNvSpPr>
                <a:spLocks noGrp="1"/>
              </p:cNvSpPr>
              <p:nvPr>
                <p:ph idx="1"/>
              </p:nvPr>
            </p:nvSpPr>
            <p:spPr>
              <a:xfrm>
                <a:off x="685801" y="2142067"/>
                <a:ext cx="10131425" cy="4466551"/>
              </a:xfrm>
            </p:spPr>
            <p:txBody>
              <a:bodyPr>
                <a:normAutofit/>
              </a:bodyPr>
              <a:lstStyle/>
              <a:p>
                <a:r>
                  <a:rPr lang="en-GB" dirty="0"/>
                  <a:t>For each object, store its position </a:t>
                </a:r>
                <a14:m>
                  <m:oMath xmlns:m="http://schemas.openxmlformats.org/officeDocument/2006/math">
                    <m:r>
                      <a:rPr lang="en-GB" b="1" i="0" smtClean="0">
                        <a:latin typeface="Cambria Math" panose="02040503050406030204" pitchFamily="18" charset="0"/>
                      </a:rPr>
                      <m:t>𝐱</m:t>
                    </m:r>
                  </m:oMath>
                </a14:m>
                <a:r>
                  <a:rPr lang="en-GB" dirty="0"/>
                  <a:t> and velocity </a:t>
                </a:r>
                <a14:m>
                  <m:oMath xmlns:m="http://schemas.openxmlformats.org/officeDocument/2006/math">
                    <m:r>
                      <a:rPr lang="en-GB" b="1" i="0" smtClean="0">
                        <a:latin typeface="Cambria Math" panose="02040503050406030204" pitchFamily="18" charset="0"/>
                      </a:rPr>
                      <m:t>𝐯</m:t>
                    </m:r>
                  </m:oMath>
                </a14:m>
                <a:endParaRPr lang="en-GB" b="1" dirty="0"/>
              </a:p>
              <a:p>
                <a:r>
                  <a:rPr lang="en-GB" dirty="0"/>
                  <a:t>On each time step:</a:t>
                </a:r>
              </a:p>
              <a:p>
                <a:pPr lvl="1"/>
                <a:r>
                  <a:rPr lang="en-GB" dirty="0"/>
                  <a:t>Apply numerical integration to the velocity to determine the new position, </a:t>
                </a:r>
                <a14:m>
                  <m:oMath xmlns:m="http://schemas.openxmlformats.org/officeDocument/2006/math">
                    <m:sSup>
                      <m:sSupPr>
                        <m:ctrlPr>
                          <a:rPr lang="en-GB" b="0" i="1" smtClean="0">
                            <a:latin typeface="Cambria Math" panose="02040503050406030204" pitchFamily="18" charset="0"/>
                          </a:rPr>
                        </m:ctrlPr>
                      </m:sSupPr>
                      <m:e>
                        <m:r>
                          <a:rPr lang="en-GB" b="1" i="0" smtClean="0">
                            <a:latin typeface="Cambria Math" panose="02040503050406030204" pitchFamily="18" charset="0"/>
                          </a:rPr>
                          <m:t>𝐱</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1" i="0" smtClean="0">
                        <a:latin typeface="Cambria Math" panose="02040503050406030204" pitchFamily="18" charset="0"/>
                      </a:rPr>
                      <m:t>𝐱</m:t>
                    </m:r>
                    <m:r>
                      <a:rPr lang="en-GB" b="0" i="1" smtClean="0">
                        <a:latin typeface="Cambria Math" panose="02040503050406030204" pitchFamily="18" charset="0"/>
                      </a:rPr>
                      <m:t>+</m:t>
                    </m:r>
                    <m:r>
                      <a:rPr lang="en-GB" b="1" i="0" smtClean="0">
                        <a:latin typeface="Cambria Math" panose="02040503050406030204" pitchFamily="18" charset="0"/>
                      </a:rPr>
                      <m:t>𝐯</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dirty="0"/>
              </a:p>
              <a:p>
                <a:pPr lvl="1"/>
                <a:r>
                  <a:rPr lang="en-GB" dirty="0">
                    <a:solidFill>
                      <a:schemeClr val="accent4"/>
                    </a:solidFill>
                  </a:rPr>
                  <a:t>Calculate the forces acting upon the object, and thus the acceleration </a:t>
                </a:r>
                <a14:m>
                  <m:oMath xmlns:m="http://schemas.openxmlformats.org/officeDocument/2006/math">
                    <m:r>
                      <a:rPr lang="en-GB" b="1" i="0" smtClean="0">
                        <a:solidFill>
                          <a:schemeClr val="accent4"/>
                        </a:solidFill>
                        <a:latin typeface="Cambria Math" panose="02040503050406030204" pitchFamily="18" charset="0"/>
                      </a:rPr>
                      <m:t>𝐚</m:t>
                    </m:r>
                  </m:oMath>
                </a14:m>
                <a:r>
                  <a:rPr lang="en-GB" dirty="0">
                    <a:solidFill>
                      <a:schemeClr val="accent4"/>
                    </a:solidFill>
                  </a:rPr>
                  <a:t> from Newton’s 2</a:t>
                </a:r>
                <a:r>
                  <a:rPr lang="en-GB" baseline="30000" dirty="0">
                    <a:solidFill>
                      <a:schemeClr val="accent4"/>
                    </a:solidFill>
                  </a:rPr>
                  <a:t>nd</a:t>
                </a:r>
                <a:r>
                  <a:rPr lang="en-GB" dirty="0">
                    <a:solidFill>
                      <a:schemeClr val="accent4"/>
                    </a:solidFill>
                  </a:rPr>
                  <a:t> law</a:t>
                </a:r>
              </a:p>
              <a:p>
                <a:pPr lvl="1"/>
                <a:r>
                  <a:rPr lang="en-GB" dirty="0"/>
                  <a:t>Apply numerical integration to the acceleration to determine the new velocity, </a:t>
                </a:r>
                <a14:m>
                  <m:oMath xmlns:m="http://schemas.openxmlformats.org/officeDocument/2006/math">
                    <m:sSup>
                      <m:sSupPr>
                        <m:ctrlPr>
                          <a:rPr lang="en-GB" b="0" i="1" smtClean="0">
                            <a:latin typeface="Cambria Math" panose="02040503050406030204" pitchFamily="18" charset="0"/>
                          </a:rPr>
                        </m:ctrlPr>
                      </m:sSupPr>
                      <m:e>
                        <m:r>
                          <a:rPr lang="en-GB" b="1" i="0" smtClean="0">
                            <a:latin typeface="Cambria Math" panose="02040503050406030204" pitchFamily="18" charset="0"/>
                          </a:rPr>
                          <m:t>𝐯</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1" i="0" smtClean="0">
                        <a:latin typeface="Cambria Math" panose="02040503050406030204" pitchFamily="18" charset="0"/>
                      </a:rPr>
                      <m:t>𝐯</m:t>
                    </m:r>
                    <m:r>
                      <a:rPr lang="en-GB" b="0" i="1" smtClean="0">
                        <a:latin typeface="Cambria Math" panose="02040503050406030204" pitchFamily="18" charset="0"/>
                      </a:rPr>
                      <m:t>+</m:t>
                    </m:r>
                    <m:r>
                      <a:rPr lang="en-GB" b="1" i="0" smtClean="0">
                        <a:latin typeface="Cambria Math" panose="02040503050406030204" pitchFamily="18" charset="0"/>
                      </a:rPr>
                      <m:t>𝐚</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dirty="0"/>
              </a:p>
            </p:txBody>
          </p:sp>
        </mc:Choice>
        <mc:Fallback xmlns="">
          <p:sp>
            <p:nvSpPr>
              <p:cNvPr id="10" name="Content Placeholder 2">
                <a:extLst>
                  <a:ext uri="{FF2B5EF4-FFF2-40B4-BE49-F238E27FC236}">
                    <a16:creationId xmlns:a16="http://schemas.microsoft.com/office/drawing/2014/main" id="{28C97F0C-9C68-4686-A3B1-E51F9FC26F88}"/>
                  </a:ext>
                </a:extLst>
              </p:cNvPr>
              <p:cNvSpPr>
                <a:spLocks noGrp="1" noRot="1" noChangeAspect="1" noMove="1" noResize="1" noEditPoints="1" noAdjustHandles="1" noChangeArrowheads="1" noChangeShapeType="1" noTextEdit="1"/>
              </p:cNvSpPr>
              <p:nvPr>
                <p:ph idx="1"/>
              </p:nvPr>
            </p:nvSpPr>
            <p:spPr>
              <a:xfrm>
                <a:off x="685801" y="2142067"/>
                <a:ext cx="10131425" cy="4466551"/>
              </a:xfrm>
              <a:blipFill>
                <a:blip r:embed="rId3"/>
                <a:stretch>
                  <a:fillRect l="-1084" t="-1364"/>
                </a:stretch>
              </a:blipFill>
            </p:spPr>
            <p:txBody>
              <a:bodyPr/>
              <a:lstStyle/>
              <a:p>
                <a:r>
                  <a:rPr lang="en-GB">
                    <a:noFill/>
                  </a:rPr>
                  <a:t> </a:t>
                </a:r>
              </a:p>
            </p:txBody>
          </p:sp>
        </mc:Fallback>
      </mc:AlternateContent>
      <p:sp>
        <p:nvSpPr>
          <p:cNvPr id="11" name="Speech Bubble: Rectangle 10">
            <a:extLst>
              <a:ext uri="{FF2B5EF4-FFF2-40B4-BE49-F238E27FC236}">
                <a16:creationId xmlns:a16="http://schemas.microsoft.com/office/drawing/2014/main" id="{A8039E09-0993-455D-8488-5BF2C4FCD2D9}"/>
              </a:ext>
              <a:ext uri="{C183D7F6-B498-43B3-948B-1728B52AA6E4}">
                <adec:decorative xmlns:adec="http://schemas.microsoft.com/office/drawing/2017/decorative" val="1"/>
              </a:ext>
            </a:extLst>
          </p:cNvPr>
          <p:cNvSpPr/>
          <p:nvPr/>
        </p:nvSpPr>
        <p:spPr>
          <a:xfrm>
            <a:off x="9131642" y="1546426"/>
            <a:ext cx="2681417" cy="1456267"/>
          </a:xfrm>
          <a:prstGeom prst="wedgeRectCallout">
            <a:avLst>
              <a:gd name="adj1" fmla="val -42696"/>
              <a:gd name="adj2" fmla="val 71470"/>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Position is computed before forces: could be moved to intersect another object</a:t>
            </a:r>
          </a:p>
        </p:txBody>
      </p:sp>
    </p:spTree>
    <p:extLst>
      <p:ext uri="{BB962C8B-B14F-4D97-AF65-F5344CB8AC3E}">
        <p14:creationId xmlns:p14="http://schemas.microsoft.com/office/powerpoint/2010/main" val="332020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92FF-DE7A-4D51-98AD-08F5B522BAE5}"/>
              </a:ext>
            </a:extLst>
          </p:cNvPr>
          <p:cNvSpPr>
            <a:spLocks noGrp="1"/>
          </p:cNvSpPr>
          <p:nvPr>
            <p:ph type="title"/>
          </p:nvPr>
        </p:nvSpPr>
        <p:spPr/>
        <p:txBody>
          <a:bodyPr/>
          <a:lstStyle/>
          <a:p>
            <a:r>
              <a:rPr lang="en-GB" dirty="0"/>
              <a:t>Correcting intersections</a:t>
            </a:r>
          </a:p>
        </p:txBody>
      </p:sp>
      <p:sp>
        <p:nvSpPr>
          <p:cNvPr id="3" name="Content Placeholder 2">
            <a:extLst>
              <a:ext uri="{FF2B5EF4-FFF2-40B4-BE49-F238E27FC236}">
                <a16:creationId xmlns:a16="http://schemas.microsoft.com/office/drawing/2014/main" id="{11401C47-BDB5-4A38-BD59-E485CE224260}"/>
              </a:ext>
            </a:extLst>
          </p:cNvPr>
          <p:cNvSpPr>
            <a:spLocks noGrp="1"/>
          </p:cNvSpPr>
          <p:nvPr>
            <p:ph idx="1"/>
          </p:nvPr>
        </p:nvSpPr>
        <p:spPr>
          <a:xfrm>
            <a:off x="685801" y="2142067"/>
            <a:ext cx="6673475" cy="4357587"/>
          </a:xfrm>
        </p:spPr>
        <p:txBody>
          <a:bodyPr>
            <a:normAutofit/>
          </a:bodyPr>
          <a:lstStyle/>
          <a:p>
            <a:r>
              <a:rPr lang="en-GB" dirty="0">
                <a:solidFill>
                  <a:schemeClr val="accent4"/>
                </a:solidFill>
              </a:rPr>
              <a:t>Depth of penetration</a:t>
            </a:r>
            <a:r>
              <a:rPr lang="en-GB" dirty="0"/>
              <a:t>: measures how much of one object is inside another.</a:t>
            </a:r>
          </a:p>
          <a:p>
            <a:r>
              <a:rPr lang="en-GB" dirty="0"/>
              <a:t>Possible actions:</a:t>
            </a:r>
          </a:p>
          <a:p>
            <a:pPr lvl="1"/>
            <a:r>
              <a:rPr lang="en-GB" dirty="0"/>
              <a:t>Adjust the positions</a:t>
            </a:r>
          </a:p>
          <a:p>
            <a:pPr lvl="1"/>
            <a:r>
              <a:rPr lang="en-GB" dirty="0"/>
              <a:t>Adjust the velocities to achieve the required positions</a:t>
            </a:r>
          </a:p>
          <a:p>
            <a:pPr lvl="1"/>
            <a:r>
              <a:rPr lang="en-GB" dirty="0"/>
              <a:t>Apply a </a:t>
            </a:r>
            <a:r>
              <a:rPr lang="en-GB" dirty="0">
                <a:solidFill>
                  <a:schemeClr val="accent4"/>
                </a:solidFill>
              </a:rPr>
              <a:t>penalty force </a:t>
            </a:r>
            <a:r>
              <a:rPr lang="en-GB" dirty="0"/>
              <a:t>to achieve the required velocities (to achieved the required positions)</a:t>
            </a:r>
          </a:p>
        </p:txBody>
      </p:sp>
      <p:sp>
        <p:nvSpPr>
          <p:cNvPr id="6" name="Freeform: Shape 5">
            <a:extLst>
              <a:ext uri="{FF2B5EF4-FFF2-40B4-BE49-F238E27FC236}">
                <a16:creationId xmlns:a16="http://schemas.microsoft.com/office/drawing/2014/main" id="{FD3CD153-E3BD-46D5-A516-45DF08A377E9}"/>
              </a:ext>
              <a:ext uri="{C183D7F6-B498-43B3-948B-1728B52AA6E4}">
                <adec:decorative xmlns:adec="http://schemas.microsoft.com/office/drawing/2017/decorative" val="1"/>
              </a:ext>
            </a:extLst>
          </p:cNvPr>
          <p:cNvSpPr/>
          <p:nvPr/>
        </p:nvSpPr>
        <p:spPr>
          <a:xfrm rot="20839575">
            <a:off x="7379658" y="2700255"/>
            <a:ext cx="2413000" cy="1947333"/>
          </a:xfrm>
          <a:custGeom>
            <a:avLst/>
            <a:gdLst>
              <a:gd name="connsiteX0" fmla="*/ 0 w 2413000"/>
              <a:gd name="connsiteY0" fmla="*/ 1121833 h 1947333"/>
              <a:gd name="connsiteX1" fmla="*/ 1278467 w 2413000"/>
              <a:gd name="connsiteY1" fmla="*/ 0 h 1947333"/>
              <a:gd name="connsiteX2" fmla="*/ 2413000 w 2413000"/>
              <a:gd name="connsiteY2" fmla="*/ 596900 h 1947333"/>
              <a:gd name="connsiteX3" fmla="*/ 2099733 w 2413000"/>
              <a:gd name="connsiteY3" fmla="*/ 1820333 h 1947333"/>
              <a:gd name="connsiteX4" fmla="*/ 300567 w 2413000"/>
              <a:gd name="connsiteY4" fmla="*/ 1947333 h 1947333"/>
              <a:gd name="connsiteX5" fmla="*/ 0 w 2413000"/>
              <a:gd name="connsiteY5" fmla="*/ 1121833 h 194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000" h="1947333">
                <a:moveTo>
                  <a:pt x="0" y="1121833"/>
                </a:moveTo>
                <a:lnTo>
                  <a:pt x="1278467" y="0"/>
                </a:lnTo>
                <a:lnTo>
                  <a:pt x="2413000" y="596900"/>
                </a:lnTo>
                <a:lnTo>
                  <a:pt x="2099733" y="1820333"/>
                </a:lnTo>
                <a:lnTo>
                  <a:pt x="300567" y="1947333"/>
                </a:lnTo>
                <a:lnTo>
                  <a:pt x="0" y="1121833"/>
                </a:lnTo>
                <a:close/>
              </a:path>
            </a:pathLst>
          </a:cu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 name="Group 12">
            <a:extLst>
              <a:ext uri="{FF2B5EF4-FFF2-40B4-BE49-F238E27FC236}">
                <a16:creationId xmlns:a16="http://schemas.microsoft.com/office/drawing/2014/main" id="{93300BF9-983B-48FE-9C5E-9EBD700EBCA9}"/>
              </a:ext>
              <a:ext uri="{C183D7F6-B498-43B3-948B-1728B52AA6E4}">
                <adec:decorative xmlns:adec="http://schemas.microsoft.com/office/drawing/2017/decorative" val="1"/>
              </a:ext>
            </a:extLst>
          </p:cNvPr>
          <p:cNvGrpSpPr/>
          <p:nvPr/>
        </p:nvGrpSpPr>
        <p:grpSpPr>
          <a:xfrm>
            <a:off x="8642916" y="3495589"/>
            <a:ext cx="2286000" cy="1765300"/>
            <a:chOff x="8642916" y="3495589"/>
            <a:chExt cx="2286000" cy="1765300"/>
          </a:xfrm>
        </p:grpSpPr>
        <p:sp>
          <p:nvSpPr>
            <p:cNvPr id="5" name="Freeform: Shape 4">
              <a:extLst>
                <a:ext uri="{FF2B5EF4-FFF2-40B4-BE49-F238E27FC236}">
                  <a16:creationId xmlns:a16="http://schemas.microsoft.com/office/drawing/2014/main" id="{E7E8FABD-36DF-470B-8947-7CCBB0241864}"/>
                </a:ext>
                <a:ext uri="{C183D7F6-B498-43B3-948B-1728B52AA6E4}">
                  <adec:decorative xmlns:adec="http://schemas.microsoft.com/office/drawing/2017/decorative" val="1"/>
                </a:ext>
              </a:extLst>
            </p:cNvPr>
            <p:cNvSpPr/>
            <p:nvPr/>
          </p:nvSpPr>
          <p:spPr>
            <a:xfrm rot="20839575">
              <a:off x="8642916" y="3495589"/>
              <a:ext cx="2286000" cy="1765300"/>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7" name="Freeform: Shape 6">
              <a:extLst>
                <a:ext uri="{FF2B5EF4-FFF2-40B4-BE49-F238E27FC236}">
                  <a16:creationId xmlns:a16="http://schemas.microsoft.com/office/drawing/2014/main" id="{69A8EA30-D752-4C27-8F77-1F43196F8877}"/>
                </a:ext>
                <a:ext uri="{C183D7F6-B498-43B3-948B-1728B52AA6E4}">
                  <adec:decorative xmlns:adec="http://schemas.microsoft.com/office/drawing/2017/decorative" val="1"/>
                </a:ext>
              </a:extLst>
            </p:cNvPr>
            <p:cNvSpPr/>
            <p:nvPr/>
          </p:nvSpPr>
          <p:spPr>
            <a:xfrm rot="20839575">
              <a:off x="8642916" y="3495589"/>
              <a:ext cx="2286000" cy="1765300"/>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cxnSp>
        <p:nvCxnSpPr>
          <p:cNvPr id="9" name="Straight Arrow Connector 8">
            <a:extLst>
              <a:ext uri="{FF2B5EF4-FFF2-40B4-BE49-F238E27FC236}">
                <a16:creationId xmlns:a16="http://schemas.microsoft.com/office/drawing/2014/main" id="{2BD7ABBA-8A70-47F1-AE38-69D43EAFA3F1}"/>
              </a:ext>
              <a:ext uri="{C183D7F6-B498-43B3-948B-1728B52AA6E4}">
                <adec:decorative xmlns:adec="http://schemas.microsoft.com/office/drawing/2017/decorative" val="1"/>
              </a:ext>
            </a:extLst>
          </p:cNvPr>
          <p:cNvCxnSpPr>
            <a:cxnSpLocks/>
          </p:cNvCxnSpPr>
          <p:nvPr/>
        </p:nvCxnSpPr>
        <p:spPr>
          <a:xfrm>
            <a:off x="8866826" y="3691128"/>
            <a:ext cx="277174" cy="794375"/>
          </a:xfrm>
          <a:prstGeom prst="straightConnector1">
            <a:avLst/>
          </a:prstGeom>
          <a:ln>
            <a:solidFill>
              <a:schemeClr val="accent6">
                <a:lumMod val="50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Hexagon 23">
            <a:extLst>
              <a:ext uri="{FF2B5EF4-FFF2-40B4-BE49-F238E27FC236}">
                <a16:creationId xmlns:a16="http://schemas.microsoft.com/office/drawing/2014/main" id="{0B984377-2681-468C-A5E2-DD1797DFB3F3}"/>
              </a:ext>
              <a:ext uri="{C183D7F6-B498-43B3-948B-1728B52AA6E4}">
                <adec:decorative xmlns:adec="http://schemas.microsoft.com/office/drawing/2017/decorative" val="1"/>
              </a:ext>
            </a:extLst>
          </p:cNvPr>
          <p:cNvSpPr/>
          <p:nvPr/>
        </p:nvSpPr>
        <p:spPr>
          <a:xfrm rot="2589065">
            <a:off x="9937219" y="5028366"/>
            <a:ext cx="1760014" cy="1709854"/>
          </a:xfrm>
          <a:custGeom>
            <a:avLst/>
            <a:gdLst>
              <a:gd name="connsiteX0" fmla="*/ 0 w 1531414"/>
              <a:gd name="connsiteY0" fmla="*/ 854927 h 1709854"/>
              <a:gd name="connsiteX1" fmla="*/ 382854 w 1531414"/>
              <a:gd name="connsiteY1" fmla="*/ 0 h 1709854"/>
              <a:gd name="connsiteX2" fmla="*/ 1148561 w 1531414"/>
              <a:gd name="connsiteY2" fmla="*/ 0 h 1709854"/>
              <a:gd name="connsiteX3" fmla="*/ 1531414 w 1531414"/>
              <a:gd name="connsiteY3" fmla="*/ 854927 h 1709854"/>
              <a:gd name="connsiteX4" fmla="*/ 1148561 w 1531414"/>
              <a:gd name="connsiteY4" fmla="*/ 1709854 h 1709854"/>
              <a:gd name="connsiteX5" fmla="*/ 382854 w 1531414"/>
              <a:gd name="connsiteY5" fmla="*/ 1709854 h 1709854"/>
              <a:gd name="connsiteX6" fmla="*/ 0 w 1531414"/>
              <a:gd name="connsiteY6" fmla="*/ 854927 h 1709854"/>
              <a:gd name="connsiteX0" fmla="*/ 0 w 1531414"/>
              <a:gd name="connsiteY0" fmla="*/ 854927 h 1709854"/>
              <a:gd name="connsiteX1" fmla="*/ 535254 w 1531414"/>
              <a:gd name="connsiteY1" fmla="*/ 393700 h 1709854"/>
              <a:gd name="connsiteX2" fmla="*/ 1148561 w 1531414"/>
              <a:gd name="connsiteY2" fmla="*/ 0 h 1709854"/>
              <a:gd name="connsiteX3" fmla="*/ 1531414 w 1531414"/>
              <a:gd name="connsiteY3" fmla="*/ 854927 h 1709854"/>
              <a:gd name="connsiteX4" fmla="*/ 1148561 w 1531414"/>
              <a:gd name="connsiteY4" fmla="*/ 1709854 h 1709854"/>
              <a:gd name="connsiteX5" fmla="*/ 382854 w 1531414"/>
              <a:gd name="connsiteY5" fmla="*/ 1709854 h 1709854"/>
              <a:gd name="connsiteX6" fmla="*/ 0 w 1531414"/>
              <a:gd name="connsiteY6" fmla="*/ 854927 h 1709854"/>
              <a:gd name="connsiteX0" fmla="*/ 0 w 1760014"/>
              <a:gd name="connsiteY0" fmla="*/ 854927 h 1709854"/>
              <a:gd name="connsiteX1" fmla="*/ 535254 w 1760014"/>
              <a:gd name="connsiteY1" fmla="*/ 393700 h 1709854"/>
              <a:gd name="connsiteX2" fmla="*/ 1148561 w 1760014"/>
              <a:gd name="connsiteY2" fmla="*/ 0 h 1709854"/>
              <a:gd name="connsiteX3" fmla="*/ 1760014 w 1760014"/>
              <a:gd name="connsiteY3" fmla="*/ 372327 h 1709854"/>
              <a:gd name="connsiteX4" fmla="*/ 1148561 w 1760014"/>
              <a:gd name="connsiteY4" fmla="*/ 1709854 h 1709854"/>
              <a:gd name="connsiteX5" fmla="*/ 382854 w 1760014"/>
              <a:gd name="connsiteY5" fmla="*/ 1709854 h 1709854"/>
              <a:gd name="connsiteX6" fmla="*/ 0 w 1760014"/>
              <a:gd name="connsiteY6" fmla="*/ 854927 h 1709854"/>
              <a:gd name="connsiteX0" fmla="*/ 0 w 1760014"/>
              <a:gd name="connsiteY0" fmla="*/ 854927 h 1709854"/>
              <a:gd name="connsiteX1" fmla="*/ 535254 w 1760014"/>
              <a:gd name="connsiteY1" fmla="*/ 393700 h 1709854"/>
              <a:gd name="connsiteX2" fmla="*/ 1148561 w 1760014"/>
              <a:gd name="connsiteY2" fmla="*/ 0 h 1709854"/>
              <a:gd name="connsiteX3" fmla="*/ 1760014 w 1760014"/>
              <a:gd name="connsiteY3" fmla="*/ 372327 h 1709854"/>
              <a:gd name="connsiteX4" fmla="*/ 818361 w 1760014"/>
              <a:gd name="connsiteY4" fmla="*/ 706554 h 1709854"/>
              <a:gd name="connsiteX5" fmla="*/ 382854 w 1760014"/>
              <a:gd name="connsiteY5" fmla="*/ 1709854 h 1709854"/>
              <a:gd name="connsiteX6" fmla="*/ 0 w 1760014"/>
              <a:gd name="connsiteY6" fmla="*/ 854927 h 170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0014" h="1709854">
                <a:moveTo>
                  <a:pt x="0" y="854927"/>
                </a:moveTo>
                <a:lnTo>
                  <a:pt x="535254" y="393700"/>
                </a:lnTo>
                <a:lnTo>
                  <a:pt x="1148561" y="0"/>
                </a:lnTo>
                <a:lnTo>
                  <a:pt x="1760014" y="372327"/>
                </a:lnTo>
                <a:lnTo>
                  <a:pt x="818361" y="706554"/>
                </a:lnTo>
                <a:lnTo>
                  <a:pt x="382854" y="1709854"/>
                </a:lnTo>
                <a:lnTo>
                  <a:pt x="0" y="854927"/>
                </a:lnTo>
                <a:close/>
              </a:path>
            </a:pathLst>
          </a:custGeom>
          <a:solidFill>
            <a:schemeClr val="accent6">
              <a:lumMod val="20000"/>
              <a:lumOff val="80000"/>
              <a:alpha val="74902"/>
            </a:schemeClr>
          </a:solid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Tree>
    <p:extLst>
      <p:ext uri="{BB962C8B-B14F-4D97-AF65-F5344CB8AC3E}">
        <p14:creationId xmlns:p14="http://schemas.microsoft.com/office/powerpoint/2010/main" val="30204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64" presetClass="path" presetSubtype="0" accel="50000" decel="50000" autoRev="1" fill="hold" grpId="0" nodeType="withEffect">
                                  <p:stCondLst>
                                    <p:cond delay="0"/>
                                  </p:stCondLst>
                                  <p:childTnLst>
                                    <p:animMotion origin="layout" path="M 3.125E-6 1.85185E-6 L -0.00899 -0.05926 " pathEditMode="relative" rAng="0" ptsTypes="AA">
                                      <p:cBhvr>
                                        <p:cTn id="22" dur="1000" fill="hold"/>
                                        <p:tgtEl>
                                          <p:spTgt spid="6"/>
                                        </p:tgtEl>
                                        <p:attrNameLst>
                                          <p:attrName>ppt_x</p:attrName>
                                          <p:attrName>ppt_y</p:attrName>
                                        </p:attrNameLst>
                                      </p:cBhvr>
                                      <p:rCtr x="-456" y="-2963"/>
                                    </p:animMotion>
                                  </p:childTnLst>
                                </p:cTn>
                              </p:par>
                              <p:par>
                                <p:cTn id="23" presetID="42" presetClass="path" presetSubtype="0" accel="50000" decel="50000" autoRev="1" fill="hold" nodeType="withEffect">
                                  <p:stCondLst>
                                    <p:cond delay="0"/>
                                  </p:stCondLst>
                                  <p:childTnLst>
                                    <p:animMotion origin="layout" path="M -4.16667E-6 4.07407E-6 L 0.00821 0.05879 " pathEditMode="relative" rAng="0" ptsTypes="AA">
                                      <p:cBhvr>
                                        <p:cTn id="24" dur="1000" fill="hold"/>
                                        <p:tgtEl>
                                          <p:spTgt spid="13"/>
                                        </p:tgtEl>
                                        <p:attrNameLst>
                                          <p:attrName>ppt_x</p:attrName>
                                          <p:attrName>ppt_y</p:attrName>
                                        </p:attrNameLst>
                                      </p:cBhvr>
                                      <p:rCtr x="404" y="2940"/>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5884</TotalTime>
  <Words>2367</Words>
  <Application>Microsoft Office PowerPoint</Application>
  <PresentationFormat>Widescreen</PresentationFormat>
  <Paragraphs>136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Nova</vt:lpstr>
      <vt:lpstr>Arial Nova Light</vt:lpstr>
      <vt:lpstr>Calibri</vt:lpstr>
      <vt:lpstr>Cambria Math</vt:lpstr>
      <vt:lpstr>Wingdings</vt:lpstr>
      <vt:lpstr>Celestial</vt:lpstr>
      <vt:lpstr>Week 5: Mechanics II Part 3: Collision Response</vt:lpstr>
      <vt:lpstr>Objectives</vt:lpstr>
      <vt:lpstr>Momentum and energy</vt:lpstr>
      <vt:lpstr>Conservation</vt:lpstr>
      <vt:lpstr>Contact normal</vt:lpstr>
      <vt:lpstr>Change in coordinate systems</vt:lpstr>
      <vt:lpstr>Change in coordinate systems</vt:lpstr>
      <vt:lpstr>Simulating collisions</vt:lpstr>
      <vt:lpstr>Correcting intersections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5 Part 3</dc:title>
  <dc:creator>Bergel, Kate</dc:creator>
  <cp:lastModifiedBy>Bergel, Kate</cp:lastModifiedBy>
  <cp:revision>113</cp:revision>
  <dcterms:created xsi:type="dcterms:W3CDTF">2020-09-04T07:50:32Z</dcterms:created>
  <dcterms:modified xsi:type="dcterms:W3CDTF">2020-10-15T10:59:48Z</dcterms:modified>
</cp:coreProperties>
</file>