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16" r:id="rId3"/>
    <p:sldId id="257" r:id="rId4"/>
    <p:sldId id="259" r:id="rId5"/>
    <p:sldId id="318" r:id="rId6"/>
    <p:sldId id="265" r:id="rId7"/>
    <p:sldId id="326" r:id="rId8"/>
    <p:sldId id="321" r:id="rId9"/>
    <p:sldId id="322" r:id="rId10"/>
    <p:sldId id="319" r:id="rId11"/>
    <p:sldId id="325" r:id="rId12"/>
    <p:sldId id="320" r:id="rId13"/>
    <p:sldId id="317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41" r:id="rId23"/>
    <p:sldId id="337" r:id="rId24"/>
    <p:sldId id="338" r:id="rId25"/>
    <p:sldId id="339" r:id="rId26"/>
    <p:sldId id="342" r:id="rId27"/>
    <p:sldId id="335" r:id="rId28"/>
    <p:sldId id="336" r:id="rId29"/>
    <p:sldId id="356" r:id="rId30"/>
    <p:sldId id="343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44" r:id="rId43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30" autoAdjust="0"/>
    <p:restoredTop sz="94660"/>
  </p:normalViewPr>
  <p:slideViewPr>
    <p:cSldViewPr showGuides="1">
      <p:cViewPr>
        <p:scale>
          <a:sx n="33" d="100"/>
          <a:sy n="33" d="100"/>
        </p:scale>
        <p:origin x="-484" y="-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B10C70A-90C4-4B30-8294-E083B9E7FB6C}" type="datetimeFigureOut">
              <a:rPr lang="en-US" smtClean="0"/>
              <a:pPr/>
              <a:t>10/7/2015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65646C-6FB4-4FB8-8F0A-71BF30A30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10/7/2015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F50AFD-407F-431C-B83A-8B6E54001B7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CB6E1-1830-43B7-AAB5-48DFB0B0B67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6B885-D1F1-4B49-A24F-1B13EF741E8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6958116"/>
            <a:ext cx="5206153" cy="410451"/>
          </a:xfrm>
          <a:noFill/>
          <a:ln/>
        </p:spPr>
        <p:txBody>
          <a:bodyPr/>
          <a:lstStyle/>
          <a:p>
            <a:pPr eaLnBrk="1" hangingPunct="1"/>
            <a:r>
              <a:rPr lang="en-US" sz="1900" dirty="0" smtClean="0"/>
              <a:t>Do example Order now.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6B885-D1F1-4B49-A24F-1B13EF741E8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6958116"/>
            <a:ext cx="5206153" cy="410451"/>
          </a:xfrm>
          <a:noFill/>
          <a:ln/>
        </p:spPr>
        <p:txBody>
          <a:bodyPr/>
          <a:lstStyle/>
          <a:p>
            <a:pPr eaLnBrk="1" hangingPunct="1"/>
            <a:r>
              <a:rPr lang="en-US" sz="1900" dirty="0" smtClean="0"/>
              <a:t>Do example Order now.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328D-7C73-4964-A94E-1C99EA0B64DB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328D-7C73-4964-A94E-1C99EA0B64DB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97F06-886C-4BF4-A286-1B3AF3C6C34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7F724-EEF9-4A14-8E7F-2C9F8139FF6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328D-7C73-4964-A94E-1C99EA0B64D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328D-7C73-4964-A94E-1C99EA0B64D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E1446B-11BC-4DCF-AEE5-23D85322024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8C031-5888-4F52-9C87-C88481DD442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29AC-5542-4889-B588-E83A0D7B3B1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C743E-0E05-4A73-BB5E-853C01519A6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C84A7-BFC1-4F53-BDC7-C86BDCAD396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6958116"/>
            <a:ext cx="5206153" cy="410451"/>
          </a:xfrm>
          <a:noFill/>
          <a:ln/>
        </p:spPr>
        <p:txBody>
          <a:bodyPr/>
          <a:lstStyle/>
          <a:p>
            <a:pPr eaLnBrk="1" hangingPunct="1"/>
            <a:r>
              <a:rPr lang="en-US" sz="1900" dirty="0" smtClean="0"/>
              <a:t>Do example Discount now.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865D37-2142-4D35-8A23-AA49FAC50D3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1815666"/>
            <a:ext cx="9144001" cy="33278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961208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746516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1815666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1500180"/>
            <a:ext cx="12890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3404"/>
            <a:ext cx="2057400" cy="42279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3404"/>
            <a:ext cx="6019800" cy="42279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5031"/>
            <a:ext cx="9144000" cy="4768469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3750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49128"/>
            <a:ext cx="2841656" cy="5096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699295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699295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2505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505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59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45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07/10/2015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3750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6" y="107139"/>
            <a:ext cx="870115" cy="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Logic and Pseudocode</a:t>
            </a:r>
            <a:endParaRPr lang="en-US" sz="3200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dirty="0" smtClean="0"/>
              <a:t>COMP110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x = 1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while x &lt; 100: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    print "To infinity and beyond! We're getting close, on " + </a:t>
            </a:r>
            <a:r>
              <a:rPr lang="en-GB" sz="2800" dirty="0" err="1" smtClean="0"/>
              <a:t>str</a:t>
            </a:r>
            <a:r>
              <a:rPr lang="en-GB" sz="2800" dirty="0" smtClean="0"/>
              <a:t>(x) + " now!"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    x = x + 1</a:t>
            </a:r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The while loop, however, is used when a condition is to be met; this is particularly useful if a collection is of unknown state or unknown size</a:t>
            </a:r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>
              <a:ea typeface="ＭＳ Ｐゴシック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Exiting a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</a:t>
            </a:r>
            <a:r>
              <a:rPr lang="en-GB" dirty="0" err="1" smtClean="0"/>
              <a:t>xrange</a:t>
            </a:r>
            <a:r>
              <a:rPr lang="en-GB" dirty="0" smtClean="0"/>
              <a:t>(0,10):</a:t>
            </a:r>
          </a:p>
          <a:p>
            <a:pPr>
              <a:buNone/>
            </a:pPr>
            <a:r>
              <a:rPr lang="en-GB" dirty="0" smtClean="0"/>
              <a:t>    print </a:t>
            </a:r>
            <a:r>
              <a:rPr lang="en-GB" dirty="0" err="1" smtClean="0"/>
              <a:t>i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break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‘break’ keyword can be used to exit a loop early.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8" t="25293" r="30273" b="13183"/>
          <a:stretch>
            <a:fillRect/>
          </a:stretch>
        </p:blipFill>
        <p:spPr bwMode="auto">
          <a:xfrm>
            <a:off x="428596" y="1875230"/>
            <a:ext cx="828680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85867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Please login to </a:t>
            </a:r>
            <a:r>
              <a:rPr lang="en-GB" sz="2800" dirty="0" err="1" smtClean="0"/>
              <a:t>Socrative</a:t>
            </a:r>
            <a:r>
              <a:rPr lang="en-GB" sz="2800" dirty="0" smtClean="0"/>
              <a:t> and join your pair:</a:t>
            </a:r>
          </a:p>
          <a:p>
            <a:pPr>
              <a:lnSpc>
                <a:spcPct val="90000"/>
              </a:lnSpc>
              <a:buNone/>
              <a:defRPr/>
            </a:pPr>
            <a:endParaRPr lang="en-GB" sz="16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800" dirty="0" smtClean="0"/>
              <a:t>			</a:t>
            </a:r>
            <a:r>
              <a:rPr lang="en-GB" sz="2000" dirty="0" err="1" smtClean="0"/>
              <a:t>harriet</a:t>
            </a:r>
            <a:r>
              <a:rPr lang="en-GB" sz="2000" dirty="0" smtClean="0"/>
              <a:t> / </a:t>
            </a:r>
            <a:r>
              <a:rPr lang="en-GB" sz="2000" dirty="0" err="1" smtClean="0"/>
              <a:t>jodie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emiljano</a:t>
            </a:r>
            <a:r>
              <a:rPr lang="en-GB" sz="2000" dirty="0" smtClean="0"/>
              <a:t> / dean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madeline</a:t>
            </a:r>
            <a:r>
              <a:rPr lang="en-GB" sz="2000" dirty="0" smtClean="0"/>
              <a:t> / </a:t>
            </a:r>
            <a:r>
              <a:rPr lang="en-GB" sz="2000" dirty="0" err="1" smtClean="0"/>
              <a:t>rory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warwick</a:t>
            </a:r>
            <a:r>
              <a:rPr lang="en-GB" sz="2000" dirty="0" smtClean="0"/>
              <a:t> / </a:t>
            </a:r>
            <a:r>
              <a:rPr lang="en-GB" sz="2000" dirty="0" err="1" smtClean="0"/>
              <a:t>samantha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thomas</a:t>
            </a:r>
            <a:r>
              <a:rPr lang="en-GB" sz="2000" dirty="0" smtClean="0"/>
              <a:t>/</a:t>
            </a:r>
            <a:r>
              <a:rPr lang="en-GB" sz="2000" dirty="0" err="1" smtClean="0"/>
              <a:t>alastair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james</a:t>
            </a:r>
            <a:r>
              <a:rPr lang="en-GB" sz="2000" dirty="0" smtClean="0"/>
              <a:t> / angus</a:t>
            </a:r>
            <a:endParaRPr lang="en-GB" sz="2800" dirty="0" smtClean="0"/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>
              <a:ea typeface="ＭＳ Ｐゴシック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II: CONDITIONS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Relational Operators 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066800" y="1257300"/>
          <a:ext cx="7162800" cy="3668316"/>
        </p:xfrm>
        <a:graphic>
          <a:graphicData uri="http://schemas.openxmlformats.org/presentationml/2006/ole">
            <p:oleObj spid="_x0000_s4098" name="Document" r:id="rId4" imgW="6877800" imgH="4822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Primitive Conditions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 smtClean="0"/>
              <a:t>Conditions</a:t>
            </a:r>
            <a:r>
              <a:rPr lang="en-US" dirty="0" smtClean="0"/>
              <a:t> are expressions which evaluate to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One kind of condition is the comparison of two numerical values of the same type.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Examples: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 </a:t>
            </a:r>
            <a:r>
              <a:rPr lang="en-US" dirty="0" err="1" smtClean="0"/>
              <a:t>Payrate</a:t>
            </a:r>
            <a:r>
              <a:rPr lang="en-US" dirty="0" smtClean="0"/>
              <a:t> &gt; 10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 (x+10) == (y*z -8)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/>
              <a:t>Conditional Operation:  If-Statement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Syntax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</a:t>
            </a:r>
            <a:r>
              <a:rPr lang="en-US" sz="2800" b="1" dirty="0" smtClean="0">
                <a:solidFill>
                  <a:schemeClr val="folHlink"/>
                </a:solidFill>
              </a:rPr>
              <a:t>if &lt;condition&gt; :</a:t>
            </a:r>
            <a:br>
              <a:rPr lang="en-US" sz="2800" b="1" dirty="0" smtClean="0">
                <a:solidFill>
                  <a:schemeClr val="folHlink"/>
                </a:solidFill>
              </a:rPr>
            </a:br>
            <a:r>
              <a:rPr lang="en-US" sz="2800" b="1" dirty="0" smtClean="0">
                <a:solidFill>
                  <a:schemeClr val="folHlink"/>
                </a:solidFill>
              </a:rPr>
              <a:t>                  &lt;list of statements&gt;</a:t>
            </a:r>
            <a:r>
              <a:rPr lang="en-US" sz="2800" dirty="0" smtClean="0">
                <a:solidFill>
                  <a:srgbClr val="FDFDFD"/>
                </a:solidFill>
              </a:rPr>
              <a:t/>
            </a:r>
            <a:br>
              <a:rPr lang="en-US" sz="2800" dirty="0" smtClean="0">
                <a:solidFill>
                  <a:srgbClr val="FDFDFD"/>
                </a:solidFill>
              </a:rPr>
            </a:br>
            <a:endParaRPr lang="en-US" sz="2800" dirty="0" smtClean="0">
              <a:solidFill>
                <a:srgbClr val="FDFDF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DFDFD"/>
                </a:solidFill>
              </a:rPr>
              <a:t>&lt;condition&gt; would be replaced by actual condition, etc.</a:t>
            </a:r>
            <a:br>
              <a:rPr lang="en-US" sz="2400" dirty="0" smtClean="0">
                <a:solidFill>
                  <a:srgbClr val="FDFDFD"/>
                </a:solidFill>
              </a:rPr>
            </a:br>
            <a:endParaRPr lang="en-US" sz="2400" dirty="0" smtClean="0">
              <a:solidFill>
                <a:srgbClr val="FDFDF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DFDFD"/>
                </a:solidFill>
              </a:rPr>
              <a:t>The colon is required</a:t>
            </a:r>
            <a:br>
              <a:rPr lang="en-US" sz="2400" dirty="0" smtClean="0">
                <a:solidFill>
                  <a:srgbClr val="FDFDFD"/>
                </a:solidFill>
              </a:rPr>
            </a:br>
            <a:endParaRPr lang="en-US" sz="2400" dirty="0" smtClean="0">
              <a:solidFill>
                <a:srgbClr val="FDFDFD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DFDFD"/>
                </a:solidFill>
              </a:rPr>
              <a:t>The list of statements, must be indented – part of the syntax for Python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If-Statement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181600" cy="29146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Semantics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the condition is evaluated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if the condition is true, the list of statements is executed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5181600" y="1028700"/>
            <a:ext cx="184731" cy="369332"/>
          </a:xfrm>
          <a:prstGeom prst="rect">
            <a:avLst/>
          </a:prstGeom>
          <a:solidFill>
            <a:srgbClr val="0066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0200" y="1143000"/>
            <a:ext cx="2743200" cy="3429000"/>
            <a:chOff x="3888" y="1056"/>
            <a:chExt cx="1728" cy="28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88" y="1056"/>
              <a:ext cx="1728" cy="2880"/>
              <a:chOff x="3888" y="1056"/>
              <a:chExt cx="1728" cy="2880"/>
            </a:xfrm>
          </p:grpSpPr>
          <p:sp>
            <p:nvSpPr>
              <p:cNvPr id="7176" name="Rectangle 6"/>
              <p:cNvSpPr>
                <a:spLocks noChangeArrowheads="1"/>
              </p:cNvSpPr>
              <p:nvPr/>
            </p:nvSpPr>
            <p:spPr bwMode="auto">
              <a:xfrm rot="7993671">
                <a:off x="3912" y="1320"/>
                <a:ext cx="624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7" name="Line 7"/>
              <p:cNvSpPr>
                <a:spLocks noChangeShapeType="1"/>
              </p:cNvSpPr>
              <p:nvPr/>
            </p:nvSpPr>
            <p:spPr bwMode="auto">
              <a:xfrm>
                <a:off x="4176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78" name="Rectangle 8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9" name="Rectangle 9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10"/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57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" name="Line 11"/>
              <p:cNvSpPr>
                <a:spLocks noChangeShapeType="1"/>
              </p:cNvSpPr>
              <p:nvPr/>
            </p:nvSpPr>
            <p:spPr bwMode="auto">
              <a:xfrm>
                <a:off x="4704" y="16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2" name="Line 12"/>
              <p:cNvSpPr>
                <a:spLocks noChangeShapeType="1"/>
              </p:cNvSpPr>
              <p:nvPr/>
            </p:nvSpPr>
            <p:spPr bwMode="auto">
              <a:xfrm>
                <a:off x="5328" y="20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3" name="Line 13"/>
              <p:cNvSpPr>
                <a:spLocks noChangeShapeType="1"/>
              </p:cNvSpPr>
              <p:nvPr/>
            </p:nvSpPr>
            <p:spPr bwMode="auto">
              <a:xfrm>
                <a:off x="5328" y="249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4" name="Line 14"/>
              <p:cNvSpPr>
                <a:spLocks noChangeShapeType="1"/>
              </p:cNvSpPr>
              <p:nvPr/>
            </p:nvSpPr>
            <p:spPr bwMode="auto">
              <a:xfrm>
                <a:off x="4272" y="2112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5" name="Line 15"/>
              <p:cNvSpPr>
                <a:spLocks noChangeShapeType="1"/>
              </p:cNvSpPr>
              <p:nvPr/>
            </p:nvSpPr>
            <p:spPr bwMode="auto">
              <a:xfrm flipH="1">
                <a:off x="4272" y="292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186" name="Text Box 16"/>
              <p:cNvSpPr txBox="1">
                <a:spLocks noChangeArrowheads="1"/>
              </p:cNvSpPr>
              <p:nvPr/>
            </p:nvSpPr>
            <p:spPr bwMode="auto">
              <a:xfrm>
                <a:off x="4704" y="1392"/>
                <a:ext cx="234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7187" name="Text Box 17"/>
              <p:cNvSpPr txBox="1">
                <a:spLocks noChangeArrowheads="1"/>
              </p:cNvSpPr>
              <p:nvPr/>
            </p:nvSpPr>
            <p:spPr bwMode="auto">
              <a:xfrm>
                <a:off x="4080" y="2352"/>
                <a:ext cx="224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7175" name="Text Box 18"/>
            <p:cNvSpPr txBox="1">
              <a:spLocks noChangeArrowheads="1"/>
            </p:cNvSpPr>
            <p:nvPr/>
          </p:nvSpPr>
          <p:spPr bwMode="auto">
            <a:xfrm>
              <a:off x="3888" y="1488"/>
              <a:ext cx="57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Cond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If-Statement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mtClean="0"/>
              <a:t> if yearsWorked &gt; 10 :</a:t>
            </a:r>
            <a:br>
              <a:rPr lang="en-US" smtClean="0"/>
            </a:br>
            <a:r>
              <a:rPr lang="en-US" smtClean="0"/>
              <a:t>           bonus = 1000</a:t>
            </a:r>
            <a:br>
              <a:rPr lang="en-US" smtClean="0"/>
            </a:br>
            <a:endParaRPr lang="en-US" smtClean="0"/>
          </a:p>
          <a:p>
            <a:pPr eaLnBrk="1" hangingPunct="1">
              <a:defRPr/>
            </a:pPr>
            <a:r>
              <a:rPr lang="en-US" smtClean="0"/>
              <a:t> if age &gt;= 65 :</a:t>
            </a:r>
            <a:br>
              <a:rPr lang="en-US" smtClean="0"/>
            </a:br>
            <a:r>
              <a:rPr lang="en-US" smtClean="0"/>
              <a:t>       total = 0.85 * total</a:t>
            </a:r>
            <a:br>
              <a:rPr lang="en-US" smtClean="0"/>
            </a:br>
            <a:r>
              <a:rPr lang="en-US" smtClean="0"/>
              <a:t>       numSeniors = numSeniors + 1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If-else-Statement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Syntax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</a:t>
            </a:r>
            <a:r>
              <a:rPr lang="en-US" sz="2400" b="1" dirty="0" smtClean="0">
                <a:solidFill>
                  <a:schemeClr val="folHlink"/>
                </a:solidFill>
              </a:rPr>
              <a:t>if &lt;condition&gt; :        </a:t>
            </a:r>
            <a:br>
              <a:rPr lang="en-US" sz="2400" b="1" dirty="0" smtClean="0">
                <a:solidFill>
                  <a:schemeClr val="folHlink"/>
                </a:solidFill>
              </a:rPr>
            </a:br>
            <a:r>
              <a:rPr lang="en-US" sz="2400" b="1" dirty="0" smtClean="0">
                <a:solidFill>
                  <a:schemeClr val="folHlink"/>
                </a:solidFill>
              </a:rPr>
              <a:t>	          &lt;list of statements&gt;</a:t>
            </a:r>
            <a:br>
              <a:rPr lang="en-US" sz="2400" b="1" dirty="0" smtClean="0">
                <a:solidFill>
                  <a:schemeClr val="folHlink"/>
                </a:solidFill>
              </a:rPr>
            </a:br>
            <a:r>
              <a:rPr lang="en-US" sz="2400" b="1" dirty="0" smtClean="0">
                <a:solidFill>
                  <a:schemeClr val="folHlink"/>
                </a:solidFill>
              </a:rPr>
              <a:t>             else :</a:t>
            </a:r>
            <a:br>
              <a:rPr lang="en-US" sz="2400" b="1" dirty="0" smtClean="0">
                <a:solidFill>
                  <a:schemeClr val="folHlink"/>
                </a:solidFill>
              </a:rPr>
            </a:br>
            <a:r>
              <a:rPr lang="en-US" sz="2400" b="1" dirty="0" smtClean="0">
                <a:solidFill>
                  <a:schemeClr val="folHlink"/>
                </a:solidFill>
              </a:rPr>
              <a:t>                 &lt;list of statements&gt;</a:t>
            </a:r>
            <a:br>
              <a:rPr lang="en-US" sz="2400" b="1" dirty="0" smtClean="0">
                <a:solidFill>
                  <a:schemeClr val="folHlink"/>
                </a:solidFill>
              </a:rPr>
            </a:br>
            <a:endParaRPr lang="en-US" sz="2400" b="1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FDFDFD"/>
                </a:solidFill>
              </a:rPr>
              <a:t>Note colon after else</a:t>
            </a:r>
            <a:br>
              <a:rPr lang="en-US" sz="2400" dirty="0" smtClean="0">
                <a:solidFill>
                  <a:srgbClr val="FDFDFD"/>
                </a:solidFill>
              </a:rPr>
            </a:br>
            <a:endParaRPr lang="en-US" sz="2400" dirty="0" smtClean="0">
              <a:solidFill>
                <a:srgbClr val="FDFDFD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 Both lists must be indented.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I: CONDITIONS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4"/>
          <p:cNvSpPr>
            <a:spLocks noChangeArrowheads="1"/>
          </p:cNvSpPr>
          <p:nvPr/>
        </p:nvSpPr>
        <p:spPr bwMode="auto">
          <a:xfrm>
            <a:off x="4267200" y="914400"/>
            <a:ext cx="4495800" cy="388620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200" dirty="0" smtClean="0"/>
              <a:t>Conditional Operation: if-then-else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sz="3200" dirty="0" smtClean="0"/>
          </a:p>
        </p:txBody>
      </p:sp>
      <p:sp>
        <p:nvSpPr>
          <p:cNvPr id="34" name="Content Placeholder 33"/>
          <p:cNvSpPr>
            <a:spLocks noGrp="1"/>
          </p:cNvSpPr>
          <p:nvPr>
            <p:ph sz="half" idx="4294967295"/>
          </p:nvPr>
        </p:nvSpPr>
        <p:spPr>
          <a:xfrm>
            <a:off x="0" y="1085850"/>
            <a:ext cx="4038600" cy="33718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rgbClr val="00B0F0"/>
                </a:solidFill>
              </a:rPr>
              <a:t>Semantics</a:t>
            </a:r>
            <a:r>
              <a:rPr lang="en-US" sz="32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the condition is evaluated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if the condition is true, the list of statements is executed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419600" y="1028700"/>
            <a:ext cx="4114800" cy="3600450"/>
            <a:chOff x="3024" y="912"/>
            <a:chExt cx="2592" cy="3024"/>
          </a:xfrm>
        </p:grpSpPr>
        <p:sp>
          <p:nvSpPr>
            <p:cNvPr id="10247" name="Line 10"/>
            <p:cNvSpPr>
              <a:spLocks noChangeShapeType="1"/>
            </p:cNvSpPr>
            <p:nvPr/>
          </p:nvSpPr>
          <p:spPr bwMode="auto">
            <a:xfrm>
              <a:off x="4800" y="16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24" y="912"/>
              <a:ext cx="2592" cy="3024"/>
              <a:chOff x="3024" y="912"/>
              <a:chExt cx="2592" cy="3024"/>
            </a:xfrm>
          </p:grpSpPr>
          <p:sp>
            <p:nvSpPr>
              <p:cNvPr id="10249" name="Rectangle 4"/>
              <p:cNvSpPr>
                <a:spLocks noChangeArrowheads="1"/>
              </p:cNvSpPr>
              <p:nvPr/>
            </p:nvSpPr>
            <p:spPr bwMode="auto">
              <a:xfrm rot="7993671">
                <a:off x="4008" y="1320"/>
                <a:ext cx="624" cy="6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50" name="Text Box 5"/>
              <p:cNvSpPr txBox="1">
                <a:spLocks noChangeArrowheads="1"/>
              </p:cNvSpPr>
              <p:nvPr/>
            </p:nvSpPr>
            <p:spPr bwMode="auto">
              <a:xfrm>
                <a:off x="4080" y="1488"/>
                <a:ext cx="57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0000"/>
                    </a:solidFill>
                    <a:latin typeface="Times New Roman" pitchFamily="18" charset="0"/>
                  </a:rPr>
                  <a:t>Cond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51" name="Line 6"/>
              <p:cNvSpPr>
                <a:spLocks noChangeShapeType="1"/>
              </p:cNvSpPr>
              <p:nvPr/>
            </p:nvSpPr>
            <p:spPr bwMode="auto">
              <a:xfrm>
                <a:off x="4272" y="9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5040" y="1680"/>
                <a:ext cx="576" cy="1392"/>
                <a:chOff x="5040" y="1680"/>
                <a:chExt cx="576" cy="1392"/>
              </a:xfrm>
            </p:grpSpPr>
            <p:sp>
              <p:nvSpPr>
                <p:cNvPr id="10265" name="Rectangle 7"/>
                <p:cNvSpPr>
                  <a:spLocks noChangeArrowheads="1"/>
                </p:cNvSpPr>
                <p:nvPr/>
              </p:nvSpPr>
              <p:spPr bwMode="auto">
                <a:xfrm>
                  <a:off x="5040" y="1680"/>
                  <a:ext cx="57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6" name="Rectangle 8"/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57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7" name="Rectangle 9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57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8" name="Line 11"/>
                <p:cNvSpPr>
                  <a:spLocks noChangeShapeType="1"/>
                </p:cNvSpPr>
                <p:nvPr/>
              </p:nvSpPr>
              <p:spPr bwMode="auto">
                <a:xfrm>
                  <a:off x="5328" y="201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9" name="Line 12"/>
                <p:cNvSpPr>
                  <a:spLocks noChangeShapeType="1"/>
                </p:cNvSpPr>
                <p:nvPr/>
              </p:nvSpPr>
              <p:spPr bwMode="auto">
                <a:xfrm>
                  <a:off x="5328" y="249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54" name="Line 14"/>
              <p:cNvSpPr>
                <a:spLocks noChangeShapeType="1"/>
              </p:cNvSpPr>
              <p:nvPr/>
            </p:nvSpPr>
            <p:spPr bwMode="auto">
              <a:xfrm flipH="1">
                <a:off x="4272" y="292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55" name="Text Box 15"/>
              <p:cNvSpPr txBox="1">
                <a:spLocks noChangeArrowheads="1"/>
              </p:cNvSpPr>
              <p:nvPr/>
            </p:nvSpPr>
            <p:spPr bwMode="auto">
              <a:xfrm>
                <a:off x="4704" y="1392"/>
                <a:ext cx="234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224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3024" y="1632"/>
                <a:ext cx="576" cy="1392"/>
                <a:chOff x="5040" y="1680"/>
                <a:chExt cx="576" cy="1392"/>
              </a:xfrm>
            </p:grpSpPr>
            <p:sp>
              <p:nvSpPr>
                <p:cNvPr id="10260" name="Rectangle 19"/>
                <p:cNvSpPr>
                  <a:spLocks noChangeArrowheads="1"/>
                </p:cNvSpPr>
                <p:nvPr/>
              </p:nvSpPr>
              <p:spPr bwMode="auto">
                <a:xfrm>
                  <a:off x="5040" y="1680"/>
                  <a:ext cx="57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1" name="Rectangle 20"/>
                <p:cNvSpPr>
                  <a:spLocks noChangeArrowheads="1"/>
                </p:cNvSpPr>
                <p:nvPr/>
              </p:nvSpPr>
              <p:spPr bwMode="auto">
                <a:xfrm>
                  <a:off x="5040" y="2160"/>
                  <a:ext cx="57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2" name="Rectangle 21"/>
                <p:cNvSpPr>
                  <a:spLocks noChangeArrowheads="1"/>
                </p:cNvSpPr>
                <p:nvPr/>
              </p:nvSpPr>
              <p:spPr bwMode="auto">
                <a:xfrm>
                  <a:off x="5040" y="2736"/>
                  <a:ext cx="576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3" name="Line 22"/>
                <p:cNvSpPr>
                  <a:spLocks noChangeShapeType="1"/>
                </p:cNvSpPr>
                <p:nvPr/>
              </p:nvSpPr>
              <p:spPr bwMode="auto">
                <a:xfrm>
                  <a:off x="5328" y="201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64" name="Line 23"/>
                <p:cNvSpPr>
                  <a:spLocks noChangeShapeType="1"/>
                </p:cNvSpPr>
                <p:nvPr/>
              </p:nvSpPr>
              <p:spPr bwMode="auto">
                <a:xfrm>
                  <a:off x="5328" y="249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0258" name="Line 25"/>
              <p:cNvSpPr>
                <a:spLocks noChangeShapeType="1"/>
              </p:cNvSpPr>
              <p:nvPr/>
            </p:nvSpPr>
            <p:spPr bwMode="auto">
              <a:xfrm flipH="1">
                <a:off x="3600" y="16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259" name="Line 26"/>
              <p:cNvSpPr>
                <a:spLocks noChangeShapeType="1"/>
              </p:cNvSpPr>
              <p:nvPr/>
            </p:nvSpPr>
            <p:spPr bwMode="auto">
              <a:xfrm>
                <a:off x="3600" y="292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If-Else-Statement examples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if </a:t>
            </a:r>
            <a:r>
              <a:rPr lang="en-US" dirty="0" err="1" smtClean="0"/>
              <a:t>yearsWorked</a:t>
            </a:r>
            <a:r>
              <a:rPr lang="en-US" dirty="0" smtClean="0"/>
              <a:t> &gt; 10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      bonus = 1000</a:t>
            </a:r>
            <a:br>
              <a:rPr lang="en-US" dirty="0" smtClean="0"/>
            </a:br>
            <a:r>
              <a:rPr lang="en-US" dirty="0" smtClean="0"/>
              <a:t> else :</a:t>
            </a:r>
            <a:br>
              <a:rPr lang="en-US" dirty="0" smtClean="0"/>
            </a:br>
            <a:r>
              <a:rPr lang="en-US" dirty="0" smtClean="0"/>
              <a:t>        bonus = 500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if age &gt;= 65 :</a:t>
            </a:r>
            <a:br>
              <a:rPr lang="en-US" dirty="0" smtClean="0"/>
            </a:br>
            <a:r>
              <a:rPr lang="en-US" dirty="0" smtClean="0"/>
              <a:t>       price = 0.85 * price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numSeniors</a:t>
            </a:r>
            <a:r>
              <a:rPr lang="en-US" dirty="0" smtClean="0"/>
              <a:t> = </a:t>
            </a:r>
            <a:r>
              <a:rPr lang="en-US" dirty="0" err="1" smtClean="0"/>
              <a:t>numSeniors</a:t>
            </a:r>
            <a:r>
              <a:rPr lang="en-US" dirty="0" smtClean="0"/>
              <a:t> + 1 </a:t>
            </a:r>
            <a:br>
              <a:rPr lang="en-US" dirty="0" smtClean="0"/>
            </a:br>
            <a:r>
              <a:rPr lang="en-US" dirty="0" smtClean="0"/>
              <a:t> else :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nonSeniors</a:t>
            </a:r>
            <a:r>
              <a:rPr lang="en-US" dirty="0" smtClean="0"/>
              <a:t> = </a:t>
            </a:r>
            <a:r>
              <a:rPr lang="en-US" dirty="0" err="1" smtClean="0"/>
              <a:t>nonSeniors</a:t>
            </a:r>
            <a:r>
              <a:rPr lang="en-US" dirty="0" smtClean="0"/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-Else-Statement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if </a:t>
            </a:r>
            <a:r>
              <a:rPr lang="en-US" dirty="0" err="1" smtClean="0"/>
              <a:t>yearsWorked</a:t>
            </a:r>
            <a:r>
              <a:rPr lang="en-US" dirty="0" smtClean="0"/>
              <a:t> &gt; 20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      bonus = 1000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yearsWorked</a:t>
            </a:r>
            <a:r>
              <a:rPr lang="en-US" dirty="0" smtClean="0"/>
              <a:t> &gt; 10: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           bonus = 750</a:t>
            </a:r>
            <a:br>
              <a:rPr lang="en-US" dirty="0" smtClean="0"/>
            </a:br>
            <a:r>
              <a:rPr lang="en-US" dirty="0" smtClean="0"/>
              <a:t> else :</a:t>
            </a:r>
            <a:br>
              <a:rPr lang="en-US" dirty="0" smtClean="0"/>
            </a:br>
            <a:r>
              <a:rPr lang="en-US" dirty="0" smtClean="0"/>
              <a:t>        bonus = 500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 if age &gt;= 65 :</a:t>
            </a:r>
            <a:br>
              <a:rPr lang="en-US" dirty="0" smtClean="0"/>
            </a:br>
            <a:r>
              <a:rPr lang="en-US" dirty="0" smtClean="0"/>
              <a:t>       price = 0.85 * price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numSeniors</a:t>
            </a:r>
            <a:r>
              <a:rPr lang="en-US" dirty="0" smtClean="0"/>
              <a:t> = </a:t>
            </a:r>
            <a:r>
              <a:rPr lang="en-US" dirty="0" err="1" smtClean="0"/>
              <a:t>numSeniors</a:t>
            </a:r>
            <a:r>
              <a:rPr lang="en-US" dirty="0" smtClean="0"/>
              <a:t> + 1 </a:t>
            </a:r>
            <a:br>
              <a:rPr lang="en-US" dirty="0" smtClean="0"/>
            </a:br>
            <a:r>
              <a:rPr lang="en-US" dirty="0" smtClean="0"/>
              <a:t> else :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nonSeniors</a:t>
            </a:r>
            <a:r>
              <a:rPr lang="en-US" dirty="0" smtClean="0"/>
              <a:t> = </a:t>
            </a:r>
            <a:r>
              <a:rPr lang="en-US" dirty="0" err="1" smtClean="0"/>
              <a:t>nonSeniors</a:t>
            </a:r>
            <a:r>
              <a:rPr lang="en-US" dirty="0" smtClean="0"/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Input() Function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Conditions are useful when the state of a variable is unknown.</a:t>
            </a:r>
          </a:p>
          <a:p>
            <a:endParaRPr lang="en-GB" dirty="0" smtClean="0"/>
          </a:p>
          <a:p>
            <a:r>
              <a:rPr lang="en-GB" dirty="0" smtClean="0"/>
              <a:t>For example,</a:t>
            </a:r>
          </a:p>
          <a:p>
            <a:r>
              <a:rPr lang="en-GB" dirty="0" smtClean="0"/>
              <a:t>When using the input function!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Input() Function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642" r="42187"/>
          <a:stretch>
            <a:fillRect/>
          </a:stretch>
        </p:blipFill>
        <p:spPr bwMode="auto">
          <a:xfrm>
            <a:off x="357158" y="1553759"/>
            <a:ext cx="8461650" cy="318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1314451"/>
            <a:ext cx="6505596" cy="368855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If the input is 10, what will the output be?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Error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500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750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1000</a:t>
            </a:r>
          </a:p>
        </p:txBody>
      </p:sp>
      <p:pic>
        <p:nvPicPr>
          <p:cNvPr id="2969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86017"/>
            <a:ext cx="60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681167"/>
            <a:ext cx="609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214692"/>
            <a:ext cx="609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100517"/>
            <a:ext cx="60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/>
          <a:srcRect t="36816" r="63672" b="25830"/>
          <a:stretch>
            <a:fillRect/>
          </a:stretch>
        </p:blipFill>
        <p:spPr bwMode="auto">
          <a:xfrm>
            <a:off x="3214679" y="2571750"/>
            <a:ext cx="5601539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1314451"/>
            <a:ext cx="6505596" cy="368855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If the input is 20, what will the output be?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Error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500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750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1000</a:t>
            </a:r>
          </a:p>
        </p:txBody>
      </p:sp>
      <p:pic>
        <p:nvPicPr>
          <p:cNvPr id="2969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86017"/>
            <a:ext cx="60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681167"/>
            <a:ext cx="609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214692"/>
            <a:ext cx="609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100517"/>
            <a:ext cx="60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/>
          <a:srcRect t="36816" r="63672" b="25830"/>
          <a:stretch>
            <a:fillRect/>
          </a:stretch>
        </p:blipFill>
        <p:spPr bwMode="auto">
          <a:xfrm>
            <a:off x="3214679" y="2571750"/>
            <a:ext cx="5601539" cy="230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077200" cy="5369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Python Session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971550"/>
            <a:ext cx="6400800" cy="383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077200" cy="5369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Python Session (cont)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573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8" t="25293" r="30273" b="13183"/>
          <a:stretch>
            <a:fillRect/>
          </a:stretch>
        </p:blipFill>
        <p:spPr bwMode="auto">
          <a:xfrm>
            <a:off x="428596" y="1875230"/>
            <a:ext cx="828680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285867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Please login to </a:t>
            </a:r>
            <a:r>
              <a:rPr lang="en-GB" sz="2800" dirty="0" err="1" smtClean="0"/>
              <a:t>Socrative</a:t>
            </a:r>
            <a:r>
              <a:rPr lang="en-GB" sz="2800" dirty="0" smtClean="0"/>
              <a:t> and join your pair:</a:t>
            </a:r>
          </a:p>
          <a:p>
            <a:pPr>
              <a:lnSpc>
                <a:spcPct val="90000"/>
              </a:lnSpc>
              <a:buNone/>
              <a:defRPr/>
            </a:pPr>
            <a:endParaRPr lang="en-GB" sz="16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800" dirty="0" smtClean="0"/>
              <a:t>			</a:t>
            </a:r>
            <a:r>
              <a:rPr lang="en-GB" sz="2000" dirty="0" err="1" smtClean="0"/>
              <a:t>harriet</a:t>
            </a:r>
            <a:r>
              <a:rPr lang="en-GB" sz="2000" dirty="0" smtClean="0"/>
              <a:t> / </a:t>
            </a:r>
            <a:r>
              <a:rPr lang="en-GB" sz="2000" dirty="0" err="1" smtClean="0"/>
              <a:t>jodie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emiljano</a:t>
            </a:r>
            <a:r>
              <a:rPr lang="en-GB" sz="2000" dirty="0" smtClean="0"/>
              <a:t> / dean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madeline</a:t>
            </a:r>
            <a:r>
              <a:rPr lang="en-GB" sz="2000" dirty="0" smtClean="0"/>
              <a:t> / </a:t>
            </a:r>
            <a:r>
              <a:rPr lang="en-GB" sz="2000" dirty="0" err="1" smtClean="0"/>
              <a:t>rory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warwick</a:t>
            </a:r>
            <a:r>
              <a:rPr lang="en-GB" sz="2000" dirty="0" smtClean="0"/>
              <a:t> / </a:t>
            </a:r>
            <a:r>
              <a:rPr lang="en-GB" sz="2000" dirty="0" err="1" smtClean="0"/>
              <a:t>samantha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thomas</a:t>
            </a:r>
            <a:r>
              <a:rPr lang="en-GB" sz="2000" dirty="0" smtClean="0"/>
              <a:t>/</a:t>
            </a:r>
            <a:r>
              <a:rPr lang="en-GB" sz="2000" dirty="0" err="1" smtClean="0"/>
              <a:t>alastair</a:t>
            </a:r>
            <a:endParaRPr lang="en-GB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None/>
              <a:defRPr/>
            </a:pPr>
            <a:r>
              <a:rPr lang="en-GB" sz="2000" dirty="0" smtClean="0"/>
              <a:t>			</a:t>
            </a:r>
            <a:r>
              <a:rPr lang="en-GB" sz="2000" dirty="0" err="1" smtClean="0"/>
              <a:t>james</a:t>
            </a:r>
            <a:r>
              <a:rPr lang="en-GB" sz="2000" dirty="0" smtClean="0"/>
              <a:t> / angus</a:t>
            </a:r>
            <a:endParaRPr lang="en-GB" sz="2800" dirty="0" smtClean="0"/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>
              <a:ea typeface="ＭＳ Ｐゴシック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By the end of this section you should be able to: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Write different types of loops</a:t>
            </a:r>
          </a:p>
          <a:p>
            <a:r>
              <a:rPr lang="en-GB" dirty="0" smtClean="0"/>
              <a:t>Manipulate the outcome of a function using </a:t>
            </a:r>
            <a:r>
              <a:rPr lang="en-GB" dirty="0" err="1" smtClean="0"/>
              <a:t>boolean</a:t>
            </a:r>
            <a:r>
              <a:rPr lang="en-GB" dirty="0" smtClean="0"/>
              <a:t> logic</a:t>
            </a:r>
          </a:p>
          <a:p>
            <a:r>
              <a:rPr lang="en-GB" dirty="0" smtClean="0"/>
              <a:t>Determine the output of a conditional function by comprehension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 III: Pseudo-code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Flowcharts Vs Pseudocode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Flowcharts were the first design tool to be widely used, but unfortunately they do not reflect some of the concepts of structured programming very well. </a:t>
            </a:r>
          </a:p>
          <a:p>
            <a:r>
              <a:rPr lang="en-US" dirty="0" smtClean="0"/>
              <a:t>Pseudocode, on the other hand, has features that make it more reflective of the structured concepts.  The drawback is that the narrative presentation is not as easy to understand and/or follow.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447800" y="2228850"/>
            <a:ext cx="769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empus Sans ITC" pitchFamily="82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0" y="2800350"/>
            <a:ext cx="7620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empus Sans ITC" pitchFamily="82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600200" y="3371850"/>
            <a:ext cx="7543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empus Sans ITC" pitchFamily="82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524000" y="3943350"/>
            <a:ext cx="7620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b="1" dirty="0">
              <a:latin typeface="Tempus Sans ITC" pitchFamily="82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 Code Rules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Write only one statement per line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Capitalize initial keyword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Indent to show hierarchy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End multiline structures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Keep statements language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22" grpId="0" autoUpdateAnimBg="0"/>
      <p:bldP spid="92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One Statement Per 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1371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en-US" sz="2800" b="1" dirty="0" smtClean="0">
                <a:latin typeface="Tempus Sans ITC" pitchFamily="82" charset="0"/>
              </a:rPr>
              <a:t>	</a:t>
            </a:r>
            <a:r>
              <a:rPr lang="en-US" sz="2800" dirty="0" smtClean="0"/>
              <a:t>Each statement in </a:t>
            </a:r>
            <a:r>
              <a:rPr lang="en-US" sz="2800" dirty="0" err="1" smtClean="0"/>
              <a:t>pseudocode</a:t>
            </a:r>
            <a:r>
              <a:rPr lang="en-US" sz="2800" dirty="0" smtClean="0"/>
              <a:t> should express just one action for the computer.  If the task list is properly drawn, then in most cases each task will correspond to one line of </a:t>
            </a:r>
            <a:r>
              <a:rPr lang="en-US" sz="2800" dirty="0" err="1" smtClean="0"/>
              <a:t>pseudocode</a:t>
            </a:r>
            <a:r>
              <a:rPr lang="en-US" sz="2800" dirty="0" smtClean="0"/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90600" y="3028950"/>
            <a:ext cx="3124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u="sng">
                <a:solidFill>
                  <a:schemeClr val="bg1"/>
                </a:solidFill>
              </a:rPr>
              <a:t>Task List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Read name, hours worked, rate of pay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Perform calculations</a:t>
            </a:r>
          </a:p>
          <a:p>
            <a:pPr lvl="1"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gross = hours worked * rate of pay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Write name, hours worked, gross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343400" y="3028951"/>
            <a:ext cx="3124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u="sng">
                <a:solidFill>
                  <a:schemeClr val="bg1"/>
                </a:solidFill>
              </a:rPr>
              <a:t>Pseudocode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READ name, hoursWorked, payRate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gross = hoursWorked * payRate</a:t>
            </a:r>
          </a:p>
          <a:p>
            <a:pPr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WRITE name, hoursWorked, gross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Capitalize Initial Keyword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137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In the example below note the words: READ and WRITE.  These are just a few of the keywords to use, others include: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READ, WRITE, IF, ELSE, ENDIF, WHILE, ENDWHILE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362200" y="3200400"/>
            <a:ext cx="38862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solidFill>
                  <a:schemeClr val="bg1"/>
                </a:solidFill>
                <a:latin typeface="Century Gothic" pitchFamily="34" charset="0"/>
              </a:rPr>
              <a:t>Pseudocode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READ name,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hoursWorked</a:t>
            </a: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payRate</a:t>
            </a:r>
            <a:endParaRPr lang="en-US" sz="18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gross =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hoursWorked</a:t>
            </a: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 *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payRate</a:t>
            </a:r>
            <a:endParaRPr lang="en-US" sz="18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WRITE name,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hoursWorked</a:t>
            </a: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, gross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Indent to Show Hierarchy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057400"/>
            <a:ext cx="7620000" cy="4000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Sequence: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400" smtClean="0"/>
              <a:t>Keep statements in sequence all starting in the same column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600200" y="1314450"/>
            <a:ext cx="678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Each design structure uses a particular indentation pattern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143108" y="2857502"/>
            <a:ext cx="57912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READ name, </a:t>
            </a:r>
            <a:r>
              <a:rPr lang="en-US" sz="1200" dirty="0" err="1">
                <a:solidFill>
                  <a:schemeClr val="bg1"/>
                </a:solidFill>
                <a:latin typeface="Century Gothic" pitchFamily="34" charset="0"/>
              </a:rPr>
              <a:t>grossPay</a:t>
            </a: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, taxes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IF taxes &gt; 0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net = </a:t>
            </a:r>
            <a:r>
              <a:rPr lang="en-US" sz="1200" dirty="0" err="1">
                <a:solidFill>
                  <a:schemeClr val="bg1"/>
                </a:solidFill>
                <a:latin typeface="Century Gothic" pitchFamily="34" charset="0"/>
              </a:rPr>
              <a:t>grossPay</a:t>
            </a: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 – taxes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ELSE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net = </a:t>
            </a:r>
            <a:r>
              <a:rPr lang="en-US" sz="1200" dirty="0" err="1">
                <a:solidFill>
                  <a:schemeClr val="bg1"/>
                </a:solidFill>
                <a:latin typeface="Century Gothic" pitchFamily="34" charset="0"/>
              </a:rPr>
              <a:t>grossPay</a:t>
            </a:r>
            <a:endParaRPr lang="en-US" sz="12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ENDIF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entury Gothic" pitchFamily="34" charset="0"/>
              </a:rPr>
              <a:t>WRITE name,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20" grpId="0" autoUpdateAnimBg="0"/>
      <p:bldP spid="1332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End Multiline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786196"/>
            <a:ext cx="7772400" cy="900104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See the IF/ELSE/ENDIF as constructed above, the ENDIF is in line with the IF.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The same applies for WHILE/ENDWHILE etc…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676400" y="1371601"/>
            <a:ext cx="5791200" cy="237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READ name,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grossPay</a:t>
            </a: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, taxes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IF taxes &gt; 0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net =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grossPay</a:t>
            </a: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 – taxes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ELSE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net = </a:t>
            </a:r>
            <a:r>
              <a:rPr lang="en-US" sz="1800" dirty="0" err="1">
                <a:solidFill>
                  <a:schemeClr val="bg1"/>
                </a:solidFill>
                <a:latin typeface="Century Gothic" pitchFamily="34" charset="0"/>
              </a:rPr>
              <a:t>grossPay</a:t>
            </a:r>
            <a:endParaRPr lang="en-US" sz="18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ENDIF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WRITE name,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Language Independence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137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	Resist the urge to write in whatever language you are most comfortable with, in the long run you will save time.  Remember you are describing a logic plan to develop a program, you are not programming!</a:t>
            </a: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8572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Selection Structure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657600" y="1371600"/>
            <a:ext cx="1676400" cy="1028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amount &lt; 100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1905000" y="2628900"/>
            <a:ext cx="1676400" cy="6286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interestRate = .06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5638800" y="2628900"/>
            <a:ext cx="1676400" cy="6286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interestRate = .10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4958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5334000" y="1885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2743200" y="18859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>
            <a:off x="2743200" y="1885950"/>
            <a:ext cx="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6324600" y="18859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2667000" y="325755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6400800" y="325755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7" name="AutoShape 14"/>
          <p:cNvSpPr>
            <a:spLocks noChangeArrowheads="1"/>
          </p:cNvSpPr>
          <p:nvPr/>
        </p:nvSpPr>
        <p:spPr bwMode="auto">
          <a:xfrm>
            <a:off x="4343400" y="3714750"/>
            <a:ext cx="228600" cy="1714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2667000" y="38290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H="1">
            <a:off x="4648200" y="38290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2819400" y="16002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5334000" y="16002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6500826" y="3429006"/>
            <a:ext cx="3733800" cy="13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IF amount &lt; 100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400" b="1" dirty="0" err="1">
                <a:solidFill>
                  <a:schemeClr val="bg1"/>
                </a:solidFill>
              </a:rPr>
              <a:t>interestRate</a:t>
            </a:r>
            <a:r>
              <a:rPr lang="en-US" sz="1400" b="1" dirty="0">
                <a:solidFill>
                  <a:schemeClr val="bg1"/>
                </a:solidFill>
              </a:rPr>
              <a:t> = .06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ELSE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Interest Rate = .10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400" b="1" dirty="0">
                <a:solidFill>
                  <a:schemeClr val="bg1"/>
                </a:solidFill>
              </a:rPr>
              <a:t>ENDIF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838200" y="440055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Pseudocode </a:t>
            </a:r>
            <a:r>
              <a:rPr lang="en-US">
                <a:solidFill>
                  <a:schemeClr val="bg1"/>
                </a:solidFill>
                <a:sym typeface="Wingdings" pitchFamily="2" charset="2"/>
              </a:rPr>
              <a:t>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utoUpdateAnimBg="0"/>
      <p:bldP spid="1640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8572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Looping Structure</a:t>
            </a:r>
          </a:p>
        </p:txBody>
      </p:sp>
      <p:sp>
        <p:nvSpPr>
          <p:cNvPr id="12291" name="Rectangle 20"/>
          <p:cNvSpPr>
            <a:spLocks noChangeArrowheads="1"/>
          </p:cNvSpPr>
          <p:nvPr/>
        </p:nvSpPr>
        <p:spPr bwMode="auto">
          <a:xfrm>
            <a:off x="685800" y="14859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itchFamily="34" charset="0"/>
              </a:rPr>
              <a:t>	In flowcharting one of the more confusing things is to separate selection from looping.  This is because each structure use the diamond as their control symbol.  In </a:t>
            </a:r>
            <a:r>
              <a:rPr lang="en-US" sz="2800" dirty="0" err="1">
                <a:solidFill>
                  <a:schemeClr val="bg1"/>
                </a:solidFill>
                <a:latin typeface="Century Gothic" pitchFamily="34" charset="0"/>
              </a:rPr>
              <a:t>pseudocode</a:t>
            </a:r>
            <a:r>
              <a:rPr lang="en-US" sz="2800" dirty="0">
                <a:solidFill>
                  <a:schemeClr val="bg1"/>
                </a:solidFill>
                <a:latin typeface="Century Gothic" pitchFamily="34" charset="0"/>
              </a:rPr>
              <a:t> we avoid this by using specific keywords to designate looping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600200" y="3600450"/>
            <a:ext cx="5257800" cy="145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800">
                <a:solidFill>
                  <a:schemeClr val="bg1"/>
                </a:solidFill>
                <a:latin typeface="Century Gothic" pitchFamily="34" charset="0"/>
              </a:rPr>
              <a:t>WHILE/ENDWHILE</a:t>
            </a:r>
          </a:p>
          <a:p>
            <a:pPr lvl="1">
              <a:spcBef>
                <a:spcPct val="20000"/>
              </a:spcBef>
            </a:pPr>
            <a:r>
              <a:rPr lang="en-US" sz="2800">
                <a:solidFill>
                  <a:schemeClr val="bg1"/>
                </a:solidFill>
                <a:latin typeface="Century Gothic" pitchFamily="34" charset="0"/>
              </a:rPr>
              <a:t>REPEAT/UNTIL</a:t>
            </a:r>
          </a:p>
          <a:p>
            <a:pPr>
              <a:spcBef>
                <a:spcPct val="50000"/>
              </a:spcBef>
            </a:pPr>
            <a:endParaRPr lang="en-US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defRPr/>
            </a:pPr>
            <a:endParaRPr lang="en-GB" sz="28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for x in range(0, 3):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  print “We're on time” + </a:t>
            </a:r>
            <a:r>
              <a:rPr lang="en-GB" sz="2800" dirty="0" err="1" smtClean="0"/>
              <a:t>str</a:t>
            </a:r>
            <a:r>
              <a:rPr lang="en-GB" sz="2800" dirty="0" smtClean="0"/>
              <a:t>(x) </a:t>
            </a:r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>
              <a:ea typeface="ＭＳ Ｐゴシック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>
              <a:ea typeface="ＭＳ Ｐゴシック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i="1" dirty="0" smtClean="0"/>
              <a:t>For</a:t>
            </a:r>
            <a:r>
              <a:rPr lang="en-GB" sz="2800" dirty="0" smtClean="0"/>
              <a:t> loops are traditionally used when you have a piece of code which you want to repeat </a:t>
            </a:r>
            <a:r>
              <a:rPr lang="en-GB" sz="2800" i="1" dirty="0" smtClean="0"/>
              <a:t>n</a:t>
            </a:r>
            <a:r>
              <a:rPr lang="en-GB" sz="2800" dirty="0" smtClean="0"/>
              <a:t> number of times. 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772400" cy="8572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WHILE / ENDWHILE</a:t>
            </a:r>
          </a:p>
        </p:txBody>
      </p:sp>
      <p:sp>
        <p:nvSpPr>
          <p:cNvPr id="13315" name="AutoShape 20"/>
          <p:cNvSpPr>
            <a:spLocks noChangeArrowheads="1"/>
          </p:cNvSpPr>
          <p:nvPr/>
        </p:nvSpPr>
        <p:spPr bwMode="auto">
          <a:xfrm>
            <a:off x="762000" y="914400"/>
            <a:ext cx="990600" cy="2286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838200" y="1428750"/>
            <a:ext cx="914400" cy="2857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count = 0</a:t>
            </a:r>
          </a:p>
        </p:txBody>
      </p:sp>
      <p:sp>
        <p:nvSpPr>
          <p:cNvPr id="13317" name="AutoShape 22"/>
          <p:cNvSpPr>
            <a:spLocks noChangeArrowheads="1"/>
          </p:cNvSpPr>
          <p:nvPr/>
        </p:nvSpPr>
        <p:spPr bwMode="auto">
          <a:xfrm>
            <a:off x="1219200" y="1943100"/>
            <a:ext cx="228600" cy="1714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318" name="AutoShape 23"/>
          <p:cNvSpPr>
            <a:spLocks noChangeArrowheads="1"/>
          </p:cNvSpPr>
          <p:nvPr/>
        </p:nvSpPr>
        <p:spPr bwMode="auto">
          <a:xfrm>
            <a:off x="914400" y="2400300"/>
            <a:ext cx="838200" cy="5715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count 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&lt;10</a:t>
            </a:r>
          </a:p>
        </p:txBody>
      </p:sp>
      <p:sp>
        <p:nvSpPr>
          <p:cNvPr id="13319" name="AutoShape 24"/>
          <p:cNvSpPr>
            <a:spLocks noChangeArrowheads="1"/>
          </p:cNvSpPr>
          <p:nvPr/>
        </p:nvSpPr>
        <p:spPr bwMode="auto">
          <a:xfrm>
            <a:off x="914400" y="3257550"/>
            <a:ext cx="914400" cy="3429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add 1 to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13320" name="AutoShape 25"/>
          <p:cNvSpPr>
            <a:spLocks noChangeArrowheads="1"/>
          </p:cNvSpPr>
          <p:nvPr/>
        </p:nvSpPr>
        <p:spPr bwMode="auto">
          <a:xfrm>
            <a:off x="609600" y="3829050"/>
            <a:ext cx="12954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write count</a:t>
            </a:r>
          </a:p>
        </p:txBody>
      </p:sp>
      <p:sp>
        <p:nvSpPr>
          <p:cNvPr id="13321" name="AutoShape 26"/>
          <p:cNvSpPr>
            <a:spLocks noChangeArrowheads="1"/>
          </p:cNvSpPr>
          <p:nvPr/>
        </p:nvSpPr>
        <p:spPr bwMode="auto">
          <a:xfrm>
            <a:off x="2362200" y="3028950"/>
            <a:ext cx="10668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Write</a:t>
            </a:r>
          </a:p>
          <a:p>
            <a:pPr algn="ctr"/>
            <a:r>
              <a:rPr lang="en-US" sz="1400" b="1">
                <a:solidFill>
                  <a:schemeClr val="bg1"/>
                </a:solidFill>
              </a:rPr>
              <a:t>“The End”</a:t>
            </a:r>
          </a:p>
        </p:txBody>
      </p:sp>
      <p:sp>
        <p:nvSpPr>
          <p:cNvPr id="13322" name="AutoShape 27"/>
          <p:cNvSpPr>
            <a:spLocks noChangeArrowheads="1"/>
          </p:cNvSpPr>
          <p:nvPr/>
        </p:nvSpPr>
        <p:spPr bwMode="auto">
          <a:xfrm>
            <a:off x="2362200" y="3829050"/>
            <a:ext cx="990600" cy="2286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13323" name="Line 28"/>
          <p:cNvSpPr>
            <a:spLocks noChangeShapeType="1"/>
          </p:cNvSpPr>
          <p:nvPr/>
        </p:nvSpPr>
        <p:spPr bwMode="auto">
          <a:xfrm>
            <a:off x="1219200" y="11430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24" name="Line 29"/>
          <p:cNvSpPr>
            <a:spLocks noChangeShapeType="1"/>
          </p:cNvSpPr>
          <p:nvPr/>
        </p:nvSpPr>
        <p:spPr bwMode="auto">
          <a:xfrm>
            <a:off x="1371600" y="21145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25" name="Line 30"/>
          <p:cNvSpPr>
            <a:spLocks noChangeShapeType="1"/>
          </p:cNvSpPr>
          <p:nvPr/>
        </p:nvSpPr>
        <p:spPr bwMode="auto">
          <a:xfrm>
            <a:off x="1295400" y="1714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26" name="Line 31"/>
          <p:cNvSpPr>
            <a:spLocks noChangeShapeType="1"/>
          </p:cNvSpPr>
          <p:nvPr/>
        </p:nvSpPr>
        <p:spPr bwMode="auto">
          <a:xfrm>
            <a:off x="1371600" y="29718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27" name="Line 32"/>
          <p:cNvSpPr>
            <a:spLocks noChangeShapeType="1"/>
          </p:cNvSpPr>
          <p:nvPr/>
        </p:nvSpPr>
        <p:spPr bwMode="auto">
          <a:xfrm>
            <a:off x="1371600" y="3600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28" name="Line 33"/>
          <p:cNvSpPr>
            <a:spLocks noChangeShapeType="1"/>
          </p:cNvSpPr>
          <p:nvPr/>
        </p:nvSpPr>
        <p:spPr bwMode="auto">
          <a:xfrm>
            <a:off x="1752600" y="26860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29" name="Line 34"/>
          <p:cNvSpPr>
            <a:spLocks noChangeShapeType="1"/>
          </p:cNvSpPr>
          <p:nvPr/>
        </p:nvSpPr>
        <p:spPr bwMode="auto">
          <a:xfrm>
            <a:off x="2971800" y="26860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30" name="Line 35"/>
          <p:cNvSpPr>
            <a:spLocks noChangeShapeType="1"/>
          </p:cNvSpPr>
          <p:nvPr/>
        </p:nvSpPr>
        <p:spPr bwMode="auto">
          <a:xfrm>
            <a:off x="2895600" y="34861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31" name="Line 36"/>
          <p:cNvSpPr>
            <a:spLocks noChangeShapeType="1"/>
          </p:cNvSpPr>
          <p:nvPr/>
        </p:nvSpPr>
        <p:spPr bwMode="auto">
          <a:xfrm>
            <a:off x="1371600" y="42862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32" name="Line 37"/>
          <p:cNvSpPr>
            <a:spLocks noChangeShapeType="1"/>
          </p:cNvSpPr>
          <p:nvPr/>
        </p:nvSpPr>
        <p:spPr bwMode="auto">
          <a:xfrm flipH="1">
            <a:off x="228600" y="46863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33" name="Line 38"/>
          <p:cNvSpPr>
            <a:spLocks noChangeShapeType="1"/>
          </p:cNvSpPr>
          <p:nvPr/>
        </p:nvSpPr>
        <p:spPr bwMode="auto">
          <a:xfrm flipV="1">
            <a:off x="228600" y="2057400"/>
            <a:ext cx="0" cy="262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3334" name="Line 39"/>
          <p:cNvSpPr>
            <a:spLocks noChangeShapeType="1"/>
          </p:cNvSpPr>
          <p:nvPr/>
        </p:nvSpPr>
        <p:spPr bwMode="auto">
          <a:xfrm>
            <a:off x="228600" y="2057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4267200" y="857250"/>
            <a:ext cx="4724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</a:rPr>
              <a:t>count =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</a:rPr>
              <a:t>WHILE count &lt; 10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</a:rPr>
              <a:t>ADD 1 to count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</a:rPr>
              <a:t>WRITE count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</a:rPr>
              <a:t>ENDWHILE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>
                <a:solidFill>
                  <a:schemeClr val="bg1"/>
                </a:solidFill>
              </a:rPr>
              <a:t>WRITE </a:t>
            </a:r>
            <a:r>
              <a:rPr lang="en-US" sz="1800" b="1" i="1">
                <a:solidFill>
                  <a:schemeClr val="bg1"/>
                </a:solidFill>
              </a:rPr>
              <a:t>“The End”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4267200" y="2628900"/>
            <a:ext cx="4724400" cy="358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u="sng" dirty="0">
                <a:solidFill>
                  <a:schemeClr val="bg1"/>
                </a:solidFill>
              </a:rPr>
              <a:t>Mainline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count =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WHILE count &lt; 10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DO Process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ENDWHILE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WRITE </a:t>
            </a:r>
            <a:r>
              <a:rPr lang="en-US" sz="1800" b="1" i="1" dirty="0">
                <a:solidFill>
                  <a:schemeClr val="bg1"/>
                </a:solidFill>
              </a:rPr>
              <a:t>“The End”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900" b="1" i="1" dirty="0">
              <a:solidFill>
                <a:schemeClr val="bg1"/>
              </a:solidFill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u="sng" dirty="0">
                <a:solidFill>
                  <a:schemeClr val="bg1"/>
                </a:solidFill>
              </a:rPr>
              <a:t>Process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ADD 1 to count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b="1" dirty="0">
                <a:solidFill>
                  <a:schemeClr val="bg1"/>
                </a:solidFill>
              </a:rPr>
              <a:t>WRITE count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3352800" y="2457450"/>
            <a:ext cx="5486400" cy="0"/>
          </a:xfrm>
          <a:prstGeom prst="line">
            <a:avLst/>
          </a:prstGeom>
          <a:noFill/>
          <a:ln w="76200" cmpd="tri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6477000" y="26289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 </a:t>
            </a:r>
            <a:r>
              <a:rPr lang="en-US" dirty="0">
                <a:solidFill>
                  <a:schemeClr val="bg1"/>
                </a:solidFill>
              </a:rPr>
              <a:t>Modular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2" grpId="0" autoUpdateAnimBg="0"/>
      <p:bldP spid="18473" grpId="0" autoUpdateAnimBg="0"/>
      <p:bldP spid="18474" grpId="0" animBg="1"/>
      <p:bldP spid="184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772400" cy="857250"/>
          </a:xfrm>
        </p:spPr>
        <p:txBody>
          <a:bodyPr/>
          <a:lstStyle/>
          <a:p>
            <a:pPr eaLnBrk="1" hangingPunct="1"/>
            <a:r>
              <a:rPr lang="en-US" sz="4000" smtClean="0"/>
              <a:t>REPEAT / UNTIL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762000" y="800100"/>
            <a:ext cx="990600" cy="2286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Start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838200" y="1257300"/>
            <a:ext cx="914400" cy="28575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count = 0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219200" y="1771650"/>
            <a:ext cx="228600" cy="1714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914400" y="3429000"/>
            <a:ext cx="838200" cy="5715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count 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&lt;10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914400" y="2171700"/>
            <a:ext cx="914400" cy="3429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add 1 to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count</a:t>
            </a:r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>
            <a:off x="685800" y="2800350"/>
            <a:ext cx="12954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write count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685800" y="4229100"/>
            <a:ext cx="10668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Write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“The End”</a:t>
            </a:r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685800" y="4800600"/>
            <a:ext cx="990600" cy="2286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itchFamily="34" charset="0"/>
              </a:rPr>
              <a:t>Stop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1295400" y="102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371600" y="1943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1295400" y="15430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1295400" y="3257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13716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1295400" y="40005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53" name="Line 21"/>
          <p:cNvSpPr>
            <a:spLocks noChangeShapeType="1"/>
          </p:cNvSpPr>
          <p:nvPr/>
        </p:nvSpPr>
        <p:spPr bwMode="auto">
          <a:xfrm flipV="1">
            <a:off x="228600" y="18859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54" name="Line 22"/>
          <p:cNvSpPr>
            <a:spLocks noChangeShapeType="1"/>
          </p:cNvSpPr>
          <p:nvPr/>
        </p:nvSpPr>
        <p:spPr bwMode="auto">
          <a:xfrm>
            <a:off x="228600" y="1885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267200" y="857250"/>
            <a:ext cx="4724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Century Gothic" pitchFamily="34" charset="0"/>
              </a:rPr>
              <a:t>count =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Century Gothic" pitchFamily="34" charset="0"/>
              </a:rPr>
              <a:t>REPEAT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Century Gothic" pitchFamily="34" charset="0"/>
              </a:rPr>
              <a:t>ADD 1 to count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Century Gothic" pitchFamily="34" charset="0"/>
              </a:rPr>
              <a:t>WRITE count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Century Gothic" pitchFamily="34" charset="0"/>
              </a:rPr>
              <a:t>UNTIL count &gt;= 10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Century Gothic" pitchFamily="34" charset="0"/>
              </a:rPr>
              <a:t>WRITE </a:t>
            </a:r>
            <a:r>
              <a:rPr lang="en-US" sz="1800" i="1">
                <a:solidFill>
                  <a:schemeClr val="bg1"/>
                </a:solidFill>
                <a:latin typeface="Century Gothic" pitchFamily="34" charset="0"/>
              </a:rPr>
              <a:t>“The End”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6500826" y="1554056"/>
            <a:ext cx="4724400" cy="358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Mainline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count =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REPEAT</a:t>
            </a:r>
          </a:p>
          <a:p>
            <a:pPr lvl="1"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DO Process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UNTIL count &gt;= 10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WRITE </a:t>
            </a:r>
            <a:r>
              <a:rPr lang="en-US" sz="1800" i="1" dirty="0">
                <a:solidFill>
                  <a:schemeClr val="bg1"/>
                </a:solidFill>
                <a:latin typeface="Century Gothic" pitchFamily="34" charset="0"/>
              </a:rPr>
              <a:t>“The End”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9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Process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ADD 1 to count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 dirty="0">
                <a:solidFill>
                  <a:schemeClr val="bg1"/>
                </a:solidFill>
                <a:latin typeface="Century Gothic" pitchFamily="34" charset="0"/>
              </a:rPr>
              <a:t>WRITE count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3352800" y="2457450"/>
            <a:ext cx="5486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6477000" y="26289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Century Gothic" pitchFamily="34" charset="0"/>
                <a:sym typeface="Wingdings" pitchFamily="2" charset="2"/>
              </a:rPr>
              <a:t> </a:t>
            </a:r>
            <a:r>
              <a:rPr lang="en-US">
                <a:solidFill>
                  <a:schemeClr val="bg1"/>
                </a:solidFill>
                <a:latin typeface="Century Gothic" pitchFamily="34" charset="0"/>
              </a:rPr>
              <a:t>Modular</a:t>
            </a:r>
          </a:p>
        </p:txBody>
      </p:sp>
      <p:sp>
        <p:nvSpPr>
          <p:cNvPr id="14359" name="Line 27"/>
          <p:cNvSpPr>
            <a:spLocks noChangeShapeType="1"/>
          </p:cNvSpPr>
          <p:nvPr/>
        </p:nvSpPr>
        <p:spPr bwMode="auto">
          <a:xfrm flipH="1">
            <a:off x="228600" y="3714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360" name="Line 28"/>
          <p:cNvSpPr>
            <a:spLocks noChangeShapeType="1"/>
          </p:cNvSpPr>
          <p:nvPr/>
        </p:nvSpPr>
        <p:spPr bwMode="auto">
          <a:xfrm>
            <a:off x="1219200" y="4686300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9" grpId="0" autoUpdateAnimBg="0"/>
      <p:bldP spid="19480" grpId="0" autoUpdateAnimBg="0"/>
      <p:bldP spid="19481" grpId="0" animBg="1"/>
      <p:bldP spid="1948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Pseudo-Code Activity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flow chart and associated pseudo-code for uploading code to </a:t>
            </a:r>
            <a:r>
              <a:rPr lang="en-GB" dirty="0" err="1" smtClean="0"/>
              <a:t>GitHUB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Post your solutions on Slack when you are ready.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collection = “</a:t>
            </a:r>
            <a:r>
              <a:rPr lang="en-GB" sz="2800" dirty="0" err="1" smtClean="0"/>
              <a:t>aeiou</a:t>
            </a:r>
            <a:r>
              <a:rPr lang="en-GB" sz="2800" dirty="0" smtClean="0"/>
              <a:t>”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for x in collection: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dirty="0" smtClean="0"/>
              <a:t>  print x</a:t>
            </a:r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>
              <a:ea typeface="ＭＳ Ｐゴシック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GB" sz="2800" dirty="0" smtClean="0">
              <a:ea typeface="ＭＳ Ｐゴシック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GB" sz="2800" i="1" dirty="0" err="1" smtClean="0"/>
              <a:t>Foreach</a:t>
            </a:r>
            <a:r>
              <a:rPr lang="en-GB" sz="2800" dirty="0" smtClean="0"/>
              <a:t> loops are traditionally used when you have a collection you wish to iterate through. 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1314451"/>
            <a:ext cx="6505596" cy="36885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What will the output 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be?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1 … 11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1… 12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0 … 11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0 … 12</a:t>
            </a:r>
          </a:p>
        </p:txBody>
      </p:sp>
      <p:pic>
        <p:nvPicPr>
          <p:cNvPr id="2969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86017"/>
            <a:ext cx="60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681167"/>
            <a:ext cx="609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214692"/>
            <a:ext cx="609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100517"/>
            <a:ext cx="60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 t="51636" r="71289" b="24194"/>
          <a:stretch>
            <a:fillRect/>
          </a:stretch>
        </p:blipFill>
        <p:spPr bwMode="auto">
          <a:xfrm>
            <a:off x="3571868" y="2464593"/>
            <a:ext cx="5114312" cy="172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1314451"/>
            <a:ext cx="6505596" cy="36885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What will the output 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be?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0 … 9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0… 10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1 … 9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1 … 10</a:t>
            </a:r>
          </a:p>
        </p:txBody>
      </p:sp>
      <p:pic>
        <p:nvPicPr>
          <p:cNvPr id="2969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86017"/>
            <a:ext cx="609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681167"/>
            <a:ext cx="609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214692"/>
            <a:ext cx="609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100517"/>
            <a:ext cx="609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 t="52197" r="73633" b="31323"/>
          <a:stretch>
            <a:fillRect/>
          </a:stretch>
        </p:blipFill>
        <p:spPr bwMode="auto">
          <a:xfrm>
            <a:off x="3714745" y="2518171"/>
            <a:ext cx="4929173" cy="123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and For 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Python, the syntax for </a:t>
            </a:r>
            <a:r>
              <a:rPr lang="en-GB" dirty="0" err="1" smtClean="0"/>
              <a:t>for</a:t>
            </a:r>
            <a:r>
              <a:rPr lang="en-GB" dirty="0" smtClean="0"/>
              <a:t> and </a:t>
            </a:r>
            <a:r>
              <a:rPr lang="en-GB" dirty="0" err="1" smtClean="0"/>
              <a:t>foreach</a:t>
            </a:r>
            <a:r>
              <a:rPr lang="en-GB" dirty="0" smtClean="0"/>
              <a:t> are the same.</a:t>
            </a:r>
          </a:p>
          <a:p>
            <a:pPr lvl="1"/>
            <a:r>
              <a:rPr lang="en-GB" dirty="0" smtClean="0"/>
              <a:t>The range() function creates a temporary collection </a:t>
            </a:r>
            <a:r>
              <a:rPr lang="en-GB" i="1" dirty="0" smtClean="0"/>
              <a:t>of sorts</a:t>
            </a:r>
            <a:r>
              <a:rPr lang="en-GB" dirty="0" smtClean="0"/>
              <a:t> which loads the next value of x as directed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The range() also includes a third argument, </a:t>
            </a:r>
            <a:r>
              <a:rPr lang="en-GB" i="1" dirty="0" smtClean="0"/>
              <a:t>step</a:t>
            </a:r>
            <a:r>
              <a:rPr lang="en-GB" dirty="0" smtClean="0"/>
              <a:t>, which allows numbers to be skipped if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and For Each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smtClean="0"/>
              <a:t>def </a:t>
            </a:r>
            <a:r>
              <a:rPr lang="en-GB" dirty="0" err="1" smtClean="0"/>
              <a:t>escapedForLoop</a:t>
            </a:r>
            <a:r>
              <a:rPr lang="en-GB" dirty="0" smtClean="0"/>
              <a:t>():</a:t>
            </a:r>
          </a:p>
          <a:p>
            <a:pPr>
              <a:buNone/>
            </a:pPr>
            <a:r>
              <a:rPr lang="en-GB" dirty="0" smtClean="0"/>
              <a:t>  for </a:t>
            </a:r>
            <a:r>
              <a:rPr lang="en-GB" dirty="0" err="1" smtClean="0"/>
              <a:t>i</a:t>
            </a:r>
            <a:r>
              <a:rPr lang="en-GB" dirty="0" smtClean="0"/>
              <a:t> in </a:t>
            </a:r>
            <a:r>
              <a:rPr lang="en-GB" dirty="0" err="1" smtClean="0"/>
              <a:t>xrange</a:t>
            </a:r>
            <a:r>
              <a:rPr lang="en-GB" dirty="0" smtClean="0"/>
              <a:t>(0,9):</a:t>
            </a:r>
          </a:p>
          <a:p>
            <a:pPr>
              <a:buNone/>
            </a:pPr>
            <a:r>
              <a:rPr lang="en-GB" dirty="0" smtClean="0"/>
              <a:t>    print </a:t>
            </a:r>
            <a:r>
              <a:rPr lang="en-GB" dirty="0" err="1" smtClean="0"/>
              <a:t>i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else:</a:t>
            </a:r>
          </a:p>
          <a:p>
            <a:pPr>
              <a:buNone/>
            </a:pPr>
            <a:r>
              <a:rPr lang="en-GB" dirty="0" smtClean="0"/>
              <a:t>    print “Finished”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Use </a:t>
            </a:r>
            <a:r>
              <a:rPr lang="en-GB" dirty="0" err="1" smtClean="0"/>
              <a:t>xrange</a:t>
            </a:r>
            <a:r>
              <a:rPr lang="en-GB" dirty="0" smtClean="0"/>
              <a:t> to prevent the creation of a list</a:t>
            </a:r>
          </a:p>
          <a:p>
            <a:r>
              <a:rPr lang="en-GB" dirty="0" smtClean="0"/>
              <a:t>Use an else clause to run a terminating statement if needed (i.e., </a:t>
            </a:r>
            <a:r>
              <a:rPr lang="en-GB" dirty="0" err="1" smtClean="0"/>
              <a:t>i</a:t>
            </a:r>
            <a:r>
              <a:rPr lang="en-GB" dirty="0" smtClean="0"/>
              <a:t> is not found).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923</Words>
  <Application>Microsoft Office PowerPoint</Application>
  <PresentationFormat>On-screen Show (16:9)</PresentationFormat>
  <Paragraphs>315</Paragraphs>
  <Slides>42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Document</vt:lpstr>
      <vt:lpstr>Logic and Pseudocode</vt:lpstr>
      <vt:lpstr>Part I: CONDITIONS</vt:lpstr>
      <vt:lpstr>Learning Objectives</vt:lpstr>
      <vt:lpstr>For Loop</vt:lpstr>
      <vt:lpstr>For Each Loop</vt:lpstr>
      <vt:lpstr>Slide 6</vt:lpstr>
      <vt:lpstr>Slide 7</vt:lpstr>
      <vt:lpstr>For and For Each</vt:lpstr>
      <vt:lpstr>For and For Each</vt:lpstr>
      <vt:lpstr>While Loop</vt:lpstr>
      <vt:lpstr>Exiting a Loop</vt:lpstr>
      <vt:lpstr>Activity</vt:lpstr>
      <vt:lpstr>Part II: CONDITIONS</vt:lpstr>
      <vt:lpstr>Python Relational Operators </vt:lpstr>
      <vt:lpstr>Primitive Conditions</vt:lpstr>
      <vt:lpstr>Conditional Operation:  If-Statement</vt:lpstr>
      <vt:lpstr>The If-Statement</vt:lpstr>
      <vt:lpstr>If-Statement examples</vt:lpstr>
      <vt:lpstr>The If-else-Statement</vt:lpstr>
      <vt:lpstr>Conditional Operation: if-then-else</vt:lpstr>
      <vt:lpstr>If-Else-Statement examples</vt:lpstr>
      <vt:lpstr>If-ElIF-Else-Statement</vt:lpstr>
      <vt:lpstr>Input() Function</vt:lpstr>
      <vt:lpstr>Input() Function</vt:lpstr>
      <vt:lpstr>Slide 25</vt:lpstr>
      <vt:lpstr>Slide 26</vt:lpstr>
      <vt:lpstr>Python Session</vt:lpstr>
      <vt:lpstr>Python Session (cont)</vt:lpstr>
      <vt:lpstr>Activity</vt:lpstr>
      <vt:lpstr>SECTION III: Pseudo-code</vt:lpstr>
      <vt:lpstr>Flowcharts Vs Pseudocode</vt:lpstr>
      <vt:lpstr>Pseudo Code Rules</vt:lpstr>
      <vt:lpstr>One Statement Per Line</vt:lpstr>
      <vt:lpstr>Capitalize Initial Keyword</vt:lpstr>
      <vt:lpstr>Indent to Show Hierarchy</vt:lpstr>
      <vt:lpstr>End Multiline Structures</vt:lpstr>
      <vt:lpstr>Language Independence</vt:lpstr>
      <vt:lpstr>The Selection Structure</vt:lpstr>
      <vt:lpstr>The Looping Structure</vt:lpstr>
      <vt:lpstr>WHILE / ENDWHILE</vt:lpstr>
      <vt:lpstr>REPEAT / UNTIL</vt:lpstr>
      <vt:lpstr>Pseudo-Code Activity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132</cp:revision>
  <dcterms:created xsi:type="dcterms:W3CDTF">2013-10-11T07:28:59Z</dcterms:created>
  <dcterms:modified xsi:type="dcterms:W3CDTF">2015-10-07T11:07:32Z</dcterms:modified>
</cp:coreProperties>
</file>