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37" r:id="rId2"/>
    <p:sldId id="340" r:id="rId3"/>
    <p:sldId id="339" r:id="rId4"/>
    <p:sldId id="341" r:id="rId5"/>
    <p:sldId id="342" r:id="rId6"/>
    <p:sldId id="343" r:id="rId7"/>
    <p:sldId id="344" r:id="rId8"/>
    <p:sldId id="352" r:id="rId9"/>
    <p:sldId id="259" r:id="rId10"/>
    <p:sldId id="368" r:id="rId11"/>
    <p:sldId id="330" r:id="rId12"/>
    <p:sldId id="331" r:id="rId13"/>
    <p:sldId id="354" r:id="rId14"/>
    <p:sldId id="355" r:id="rId15"/>
    <p:sldId id="329" r:id="rId16"/>
    <p:sldId id="353" r:id="rId17"/>
    <p:sldId id="356" r:id="rId18"/>
    <p:sldId id="358" r:id="rId19"/>
    <p:sldId id="334" r:id="rId20"/>
    <p:sldId id="366" r:id="rId21"/>
    <p:sldId id="367" r:id="rId22"/>
    <p:sldId id="360" r:id="rId23"/>
    <p:sldId id="361" r:id="rId24"/>
    <p:sldId id="363" r:id="rId25"/>
    <p:sldId id="362" r:id="rId26"/>
    <p:sldId id="365" r:id="rId27"/>
    <p:sldId id="364" r:id="rId28"/>
    <p:sldId id="325" r:id="rId29"/>
    <p:sldId id="321" r:id="rId30"/>
    <p:sldId id="32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03030"/>
    <a:srgbClr val="282828"/>
    <a:srgbClr val="FFCC00"/>
    <a:srgbClr val="FF9900"/>
    <a:srgbClr val="34FB2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4660"/>
  </p:normalViewPr>
  <p:slideViewPr>
    <p:cSldViewPr showGuides="1">
      <p:cViewPr>
        <p:scale>
          <a:sx n="300" d="100"/>
          <a:sy n="300" d="100"/>
        </p:scale>
        <p:origin x="4770" y="45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4A38A-B85C-42A6-9672-5E0CB3A8797B}" type="datetimeFigureOut">
              <a:rPr lang="en-US" smtClean="0"/>
              <a:pPr/>
              <a:t>11/18/2015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637D0-5057-417C-9C35-719152D9496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637D0-5057-417C-9C35-719152D94967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2420888"/>
            <a:ext cx="9144001" cy="443711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5281610"/>
            <a:ext cx="7772400" cy="1470025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5286388"/>
            <a:ext cx="7786742" cy="995354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2420888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0" name="Picture 9" descr="test_logo_i50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2000240"/>
            <a:ext cx="128905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975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18/11/2015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0689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18/11/2015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10169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7871"/>
            <a:ext cx="2057400" cy="56372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7871"/>
            <a:ext cx="6019800" cy="56372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18/11/2015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8545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18/11/2015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4538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500042"/>
            <a:ext cx="9144000" cy="6357958"/>
          </a:xfrm>
        </p:spPr>
        <p:txBody>
          <a:bodyPr/>
          <a:lstStyle>
            <a:lvl1pPr>
              <a:defRPr b="1" baseline="0"/>
            </a:lvl1pPr>
          </a:lstStyle>
          <a:p>
            <a:r>
              <a:rPr lang="en-US" dirty="0" smtClean="0"/>
              <a:t>Any Questions?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18/11/2015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0"/>
            <a:ext cx="9144001" cy="50004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pic>
        <p:nvPicPr>
          <p:cNvPr id="7" name="Picture 6" descr="soldier_buffer_bw250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6143636" y="-198837"/>
            <a:ext cx="2841656" cy="6795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699295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99295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18/11/2015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954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18/11/2015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9557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18/11/2015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3431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18/11/2015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8900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18/11/2015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2163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433404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3340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59545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18/11/2015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4112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48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20273AD4-B79B-4AEC-A7AB-9CD19EAEA649}" type="datetimeFigureOut">
              <a:rPr lang="en-GB" smtClean="0"/>
              <a:pPr/>
              <a:t>18/11/2015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 t="2951" b="79342"/>
          <a:stretch>
            <a:fillRect/>
          </a:stretch>
        </p:blipFill>
        <p:spPr bwMode="auto">
          <a:xfrm>
            <a:off x="-1" y="0"/>
            <a:ext cx="9144001" cy="500042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8" name="Picture 7" descr="test_logo_i50.gif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129985" y="142852"/>
            <a:ext cx="870115" cy="21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809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Architecture essay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COMP110: Principles of Computing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By the end of this session, you will</a:t>
            </a:r>
          </a:p>
          <a:p>
            <a:pPr lvl="1"/>
            <a:r>
              <a:rPr lang="en-GB" dirty="0" smtClean="0"/>
              <a:t>Have a basic understanding of how data is stored in computer memory</a:t>
            </a:r>
          </a:p>
          <a:p>
            <a:pPr lvl="1"/>
            <a:r>
              <a:rPr lang="en-GB" dirty="0" smtClean="0"/>
              <a:t>Know the conceptual differences between the list, tuple, dictionary and set data structures in Python</a:t>
            </a:r>
          </a:p>
          <a:p>
            <a:pPr lvl="1"/>
            <a:r>
              <a:rPr lang="en-GB" dirty="0" smtClean="0"/>
              <a:t>Know when it is appropriate to use each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2697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Computer memory is essentially a bank of </a:t>
            </a:r>
            <a:r>
              <a:rPr lang="en-GB" b="1" dirty="0" smtClean="0"/>
              <a:t>on/off switches</a:t>
            </a:r>
          </a:p>
          <a:p>
            <a:r>
              <a:rPr lang="en-GB" dirty="0" smtClean="0"/>
              <a:t>1 switch = 1 bit</a:t>
            </a:r>
          </a:p>
          <a:p>
            <a:r>
              <a:rPr lang="en-GB" dirty="0" smtClean="0"/>
              <a:t>8 bits = 1 byte = a number from 0 to 255 stored in binary</a:t>
            </a:r>
          </a:p>
          <a:p>
            <a:r>
              <a:rPr lang="en-GB" dirty="0" smtClean="0"/>
              <a:t>Each byte has an </a:t>
            </a:r>
            <a:r>
              <a:rPr lang="en-GB" b="1" dirty="0" smtClean="0"/>
              <a:t>address</a:t>
            </a:r>
          </a:p>
          <a:p>
            <a:pPr lvl="1"/>
            <a:r>
              <a:rPr lang="en-GB" dirty="0" smtClean="0"/>
              <a:t>On a 64-bit machine, this is a number from 0 to 2</a:t>
            </a:r>
            <a:r>
              <a:rPr lang="en-GB" baseline="30000" dirty="0" smtClean="0"/>
              <a:t>64</a:t>
            </a:r>
            <a:r>
              <a:rPr lang="en-GB" dirty="0" smtClean="0"/>
              <a:t>-1</a:t>
            </a:r>
          </a:p>
          <a:p>
            <a:r>
              <a:rPr lang="en-GB" dirty="0" smtClean="0"/>
              <a:t>(The real story on modern machines is somewhat more complex than this…)</a:t>
            </a:r>
          </a:p>
        </p:txBody>
      </p:sp>
    </p:spTree>
    <p:extLst>
      <p:ext uri="{BB962C8B-B14F-4D97-AF65-F5344CB8AC3E}">
        <p14:creationId xmlns:p14="http://schemas.microsoft.com/office/powerpoint/2010/main" xmlns="" val="311596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</a:t>
            </a:r>
            <a:endParaRPr lang="en-GB" dirty="0"/>
          </a:p>
        </p:txBody>
      </p:sp>
      <p:pic>
        <p:nvPicPr>
          <p:cNvPr id="3074" name="Picture 2" descr="http://www.bootech.co.uk/image/data/article%20images/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3954900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97319783"/>
              </p:ext>
            </p:extLst>
          </p:nvPr>
        </p:nvGraphicFramePr>
        <p:xfrm>
          <a:off x="6228184" y="2420888"/>
          <a:ext cx="2639616" cy="3182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808">
                  <a:extLst>
                    <a:ext uri="{9D8B030D-6E8A-4147-A177-3AD203B41FA5}">
                      <a16:colId xmlns:a16="http://schemas.microsoft.com/office/drawing/2014/main" xmlns="" val="2487210569"/>
                    </a:ext>
                  </a:extLst>
                </a:gridCol>
                <a:gridCol w="1319808">
                  <a:extLst>
                    <a:ext uri="{9D8B030D-6E8A-4147-A177-3AD203B41FA5}">
                      <a16:colId xmlns:a16="http://schemas.microsoft.com/office/drawing/2014/main" xmlns="" val="1155445528"/>
                    </a:ext>
                  </a:extLst>
                </a:gridCol>
              </a:tblGrid>
              <a:tr h="397843"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3934897"/>
                  </a:ext>
                </a:extLst>
              </a:tr>
              <a:tr h="397843"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00000000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01001000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4891125"/>
                  </a:ext>
                </a:extLst>
              </a:tr>
              <a:tr h="397843"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00000001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01100101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1193877"/>
                  </a:ext>
                </a:extLst>
              </a:tr>
              <a:tr h="397843"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00000002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01101100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2995237"/>
                  </a:ext>
                </a:extLst>
              </a:tr>
              <a:tr h="397843"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00000003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01101100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1780388"/>
                  </a:ext>
                </a:extLst>
              </a:tr>
              <a:tr h="397843"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00000004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01101111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2439519"/>
                  </a:ext>
                </a:extLst>
              </a:tr>
              <a:tr h="397843"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00000005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00100001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2042520"/>
                  </a:ext>
                </a:extLst>
              </a:tr>
              <a:tr h="397843"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7191989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71800" y="3212976"/>
            <a:ext cx="360040" cy="3600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/>
          <p:cNvCxnSpPr>
            <a:endCxn id="5" idx="7"/>
          </p:cNvCxnSpPr>
          <p:nvPr/>
        </p:nvCxnSpPr>
        <p:spPr>
          <a:xfrm flipH="1">
            <a:off x="3079113" y="2420888"/>
            <a:ext cx="3149071" cy="84481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5" idx="5"/>
          </p:cNvCxnSpPr>
          <p:nvPr/>
        </p:nvCxnSpPr>
        <p:spPr>
          <a:xfrm flipH="1" flipV="1">
            <a:off x="3079113" y="3520289"/>
            <a:ext cx="3149071" cy="208334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61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allocation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Memory is allocated in </a:t>
            </a:r>
            <a:r>
              <a:rPr lang="en-GB" b="1" dirty="0" smtClean="0"/>
              <a:t>blocks</a:t>
            </a:r>
          </a:p>
          <a:p>
            <a:r>
              <a:rPr lang="en-GB" dirty="0" smtClean="0"/>
              <a:t>The program specifies the size, in bytes, of the block it wants</a:t>
            </a:r>
          </a:p>
          <a:p>
            <a:r>
              <a:rPr lang="en-GB" dirty="0" smtClean="0"/>
              <a:t>The OS allocates a </a:t>
            </a:r>
            <a:r>
              <a:rPr lang="en-GB" b="1" dirty="0" smtClean="0"/>
              <a:t>contiguous</a:t>
            </a:r>
            <a:r>
              <a:rPr lang="en-GB" dirty="0" smtClean="0"/>
              <a:t> block of that size</a:t>
            </a:r>
          </a:p>
          <a:p>
            <a:r>
              <a:rPr lang="en-GB" dirty="0" smtClean="0"/>
              <a:t>The program owns that block until it </a:t>
            </a:r>
            <a:r>
              <a:rPr lang="en-GB" b="1" dirty="0" smtClean="0"/>
              <a:t>frees</a:t>
            </a:r>
            <a:r>
              <a:rPr lang="en-GB" dirty="0" smtClean="0"/>
              <a:t> it</a:t>
            </a:r>
          </a:p>
          <a:p>
            <a:pPr lvl="1"/>
            <a:r>
              <a:rPr lang="en-GB" dirty="0" smtClean="0"/>
              <a:t>Forgetting to free a block is called a </a:t>
            </a:r>
            <a:r>
              <a:rPr lang="en-GB" b="1" dirty="0" smtClean="0"/>
              <a:t>memory leak</a:t>
            </a:r>
          </a:p>
          <a:p>
            <a:r>
              <a:rPr lang="en-GB" dirty="0"/>
              <a:t>Blocks can be allocated and deallocated at will, but can never grow or </a:t>
            </a:r>
            <a:r>
              <a:rPr lang="en-GB" dirty="0" smtClean="0"/>
              <a:t>shrink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0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Memory management is hard and programmers are lazy</a:t>
            </a:r>
          </a:p>
          <a:p>
            <a:r>
              <a:rPr lang="en-GB" dirty="0" smtClean="0"/>
              <a:t>Data structures are an </a:t>
            </a:r>
            <a:r>
              <a:rPr lang="en-GB" b="1" dirty="0" smtClean="0"/>
              <a:t>abstraction</a:t>
            </a:r>
          </a:p>
          <a:p>
            <a:pPr lvl="1"/>
            <a:r>
              <a:rPr lang="en-GB" dirty="0" smtClean="0"/>
              <a:t>Hide the details of memory allocation, and allow the programmer to write simpler code</a:t>
            </a:r>
          </a:p>
          <a:p>
            <a:r>
              <a:rPr lang="en-GB" dirty="0" smtClean="0"/>
              <a:t>Data structures are an </a:t>
            </a:r>
            <a:r>
              <a:rPr lang="en-GB" b="1" dirty="0" smtClean="0"/>
              <a:t>encapsulation</a:t>
            </a:r>
          </a:p>
          <a:p>
            <a:pPr lvl="1"/>
            <a:r>
              <a:rPr lang="en-GB" dirty="0" smtClean="0"/>
              <a:t>Bundle together the data’s representation in memory along with the algorithms for accessing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99678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</a:t>
            </a:r>
            <a:r>
              <a:rPr lang="en-GB" b="1" dirty="0" smtClean="0"/>
              <a:t>array</a:t>
            </a:r>
            <a:r>
              <a:rPr lang="en-GB" dirty="0" smtClean="0"/>
              <a:t> is a contiguous block of memory in which objects are stored, equally spaced, one after the other</a:t>
            </a:r>
          </a:p>
          <a:p>
            <a:r>
              <a:rPr lang="en-GB" dirty="0" smtClean="0"/>
              <a:t>Each array element has an </a:t>
            </a:r>
            <a:r>
              <a:rPr lang="en-GB" b="1" dirty="0" smtClean="0"/>
              <a:t>index</a:t>
            </a:r>
            <a:r>
              <a:rPr lang="en-GB" dirty="0" smtClean="0"/>
              <a:t>, starting from zero</a:t>
            </a:r>
          </a:p>
          <a:p>
            <a:r>
              <a:rPr lang="en-GB" dirty="0" smtClean="0"/>
              <a:t>Given the address of the 0</a:t>
            </a:r>
            <a:r>
              <a:rPr lang="en-GB" baseline="30000" dirty="0" smtClean="0"/>
              <a:t>th</a:t>
            </a:r>
            <a:r>
              <a:rPr lang="en-GB" dirty="0" smtClean="0"/>
              <a:t> element, it is easy to find the </a:t>
            </a:r>
            <a:r>
              <a:rPr lang="en-GB" dirty="0" err="1" smtClean="0"/>
              <a:t>i</a:t>
            </a:r>
            <a:r>
              <a:rPr lang="en-GB" baseline="30000" dirty="0" err="1" smtClean="0"/>
              <a:t>th</a:t>
            </a:r>
            <a:r>
              <a:rPr lang="en-GB" dirty="0" smtClean="0"/>
              <a:t> element:</a:t>
            </a:r>
          </a:p>
          <a:p>
            <a:pPr marL="457200" lvl="1" indent="0" algn="ctr">
              <a:buNone/>
            </a:pPr>
            <a:r>
              <a:rPr lang="en-GB" dirty="0" err="1"/>
              <a:t>a</a:t>
            </a:r>
            <a:r>
              <a:rPr lang="en-GB" dirty="0" err="1" smtClean="0"/>
              <a:t>ddress</a:t>
            </a:r>
            <a:r>
              <a:rPr lang="en-GB" baseline="-25000" dirty="0" err="1" smtClean="0"/>
              <a:t>i</a:t>
            </a:r>
            <a:r>
              <a:rPr lang="en-GB" dirty="0" smtClean="0"/>
              <a:t> = address</a:t>
            </a:r>
            <a:r>
              <a:rPr lang="en-GB" baseline="-25000" dirty="0" smtClean="0"/>
              <a:t>0</a:t>
            </a:r>
            <a:r>
              <a:rPr lang="en-GB" dirty="0" smtClean="0"/>
              <a:t> + (</a:t>
            </a:r>
            <a:r>
              <a:rPr lang="en-GB" dirty="0" err="1" smtClean="0"/>
              <a:t>i</a:t>
            </a:r>
            <a:r>
              <a:rPr lang="en-GB" dirty="0" smtClean="0"/>
              <a:t> * </a:t>
            </a:r>
            <a:r>
              <a:rPr lang="en-GB" dirty="0" err="1" smtClean="0"/>
              <a:t>size_of_element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64862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array is a block of memory, so its size is fixed once it’s created</a:t>
            </a:r>
          </a:p>
          <a:p>
            <a:r>
              <a:rPr lang="en-GB" dirty="0" smtClean="0"/>
              <a:t>Python’s version of an array is the list</a:t>
            </a:r>
          </a:p>
          <a:p>
            <a:r>
              <a:rPr lang="en-GB" dirty="0" smtClean="0"/>
              <a:t>Lists work like regular arrays, but can grow and shrink</a:t>
            </a:r>
          </a:p>
        </p:txBody>
      </p:sp>
    </p:spTree>
    <p:extLst>
      <p:ext uri="{BB962C8B-B14F-4D97-AF65-F5344CB8AC3E}">
        <p14:creationId xmlns:p14="http://schemas.microsoft.com/office/powerpoint/2010/main" xmlns="" val="194258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Expanding a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smtClean="0"/>
              <a:t>Function</a:t>
            </a:r>
            <a:r>
              <a:rPr lang="en-GB" sz="1800" dirty="0" smtClean="0"/>
              <a:t> </a:t>
            </a:r>
            <a:r>
              <a:rPr lang="en-GB" sz="1800" dirty="0" err="1" smtClean="0"/>
              <a:t>list.add_element</a:t>
            </a:r>
            <a:r>
              <a:rPr lang="en-GB" sz="1800" dirty="0" smtClean="0"/>
              <a:t>(el)</a:t>
            </a:r>
          </a:p>
          <a:p>
            <a:pPr marL="0" indent="0">
              <a:buNone/>
            </a:pPr>
            <a:r>
              <a:rPr lang="en-GB" sz="1800" dirty="0"/>
              <a:t>	</a:t>
            </a:r>
            <a:r>
              <a:rPr lang="en-GB" sz="1800" b="1" dirty="0" smtClean="0"/>
              <a:t>If</a:t>
            </a:r>
            <a:r>
              <a:rPr lang="en-GB" sz="1800" dirty="0" smtClean="0"/>
              <a:t> </a:t>
            </a:r>
            <a:r>
              <a:rPr lang="en-GB" sz="1800" dirty="0" err="1" smtClean="0"/>
              <a:t>list_count</a:t>
            </a:r>
            <a:r>
              <a:rPr lang="en-GB" sz="1800" dirty="0" smtClean="0"/>
              <a:t> + 1 &gt; </a:t>
            </a:r>
            <a:r>
              <a:rPr lang="en-GB" sz="1800" dirty="0" err="1" smtClean="0"/>
              <a:t>size_of_array</a:t>
            </a:r>
            <a:endParaRPr lang="en-GB" sz="1800" dirty="0" smtClean="0"/>
          </a:p>
          <a:p>
            <a:pPr marL="0" indent="0">
              <a:buNone/>
            </a:pPr>
            <a:r>
              <a:rPr lang="en-GB" sz="1800" dirty="0"/>
              <a:t>	</a:t>
            </a:r>
            <a:r>
              <a:rPr lang="en-GB" sz="1800" dirty="0" smtClean="0"/>
              <a:t>	</a:t>
            </a:r>
            <a:r>
              <a:rPr lang="en-GB" sz="1800" b="1" dirty="0" smtClean="0"/>
              <a:t>Allocate</a:t>
            </a:r>
            <a:r>
              <a:rPr lang="en-GB" sz="1800" dirty="0" smtClean="0"/>
              <a:t> a new array of size </a:t>
            </a:r>
            <a:r>
              <a:rPr lang="en-GB" sz="1800" dirty="0" err="1" smtClean="0"/>
              <a:t>size_of_array</a:t>
            </a:r>
            <a:r>
              <a:rPr lang="en-GB" sz="1800" dirty="0" smtClean="0"/>
              <a:t> * 2</a:t>
            </a:r>
          </a:p>
          <a:p>
            <a:pPr marL="0" indent="0">
              <a:buNone/>
            </a:pPr>
            <a:r>
              <a:rPr lang="en-GB" sz="1800" dirty="0"/>
              <a:t>	</a:t>
            </a:r>
            <a:r>
              <a:rPr lang="en-GB" sz="1800" dirty="0" smtClean="0"/>
              <a:t>	</a:t>
            </a:r>
            <a:r>
              <a:rPr lang="en-GB" sz="1800" b="1" dirty="0" smtClean="0"/>
              <a:t>Copy</a:t>
            </a:r>
            <a:r>
              <a:rPr lang="en-GB" sz="1800" dirty="0" smtClean="0"/>
              <a:t> the old array into the first half of the new one</a:t>
            </a:r>
          </a:p>
          <a:p>
            <a:pPr marL="0" indent="0">
              <a:buNone/>
            </a:pPr>
            <a:r>
              <a:rPr lang="en-GB" sz="1800" dirty="0"/>
              <a:t>	</a:t>
            </a:r>
            <a:r>
              <a:rPr lang="en-GB" sz="1800" dirty="0" smtClean="0"/>
              <a:t>	</a:t>
            </a:r>
            <a:r>
              <a:rPr lang="en-GB" sz="1800" b="1" dirty="0" smtClean="0"/>
              <a:t>Free</a:t>
            </a:r>
            <a:r>
              <a:rPr lang="en-GB" sz="1800" dirty="0" smtClean="0"/>
              <a:t> the old array</a:t>
            </a:r>
          </a:p>
          <a:p>
            <a:pPr marL="0" indent="0">
              <a:buNone/>
            </a:pPr>
            <a:r>
              <a:rPr lang="en-GB" sz="1800" dirty="0"/>
              <a:t>	</a:t>
            </a:r>
            <a:r>
              <a:rPr lang="en-GB" sz="1800" b="1" dirty="0" err="1" smtClean="0"/>
              <a:t>EndIf</a:t>
            </a:r>
            <a:endParaRPr lang="en-GB" sz="1800" b="1" dirty="0" smtClean="0"/>
          </a:p>
          <a:p>
            <a:pPr marL="0" indent="0">
              <a:buNone/>
            </a:pPr>
            <a:r>
              <a:rPr lang="en-GB" sz="1800" dirty="0"/>
              <a:t>	</a:t>
            </a:r>
            <a:r>
              <a:rPr lang="en-GB" sz="1800" b="1" dirty="0" smtClean="0"/>
              <a:t>Write</a:t>
            </a:r>
            <a:r>
              <a:rPr lang="en-GB" sz="1800" dirty="0" smtClean="0"/>
              <a:t> el into the </a:t>
            </a:r>
            <a:r>
              <a:rPr lang="en-GB" sz="1800" dirty="0" err="1" smtClean="0"/>
              <a:t>list_count</a:t>
            </a:r>
            <a:r>
              <a:rPr lang="en-GB" sz="1800" dirty="0" smtClean="0"/>
              <a:t> index in the array</a:t>
            </a:r>
          </a:p>
          <a:p>
            <a:pPr marL="0" indent="0">
              <a:buNone/>
            </a:pPr>
            <a:r>
              <a:rPr lang="en-GB" sz="1800" dirty="0"/>
              <a:t>	</a:t>
            </a:r>
            <a:r>
              <a:rPr lang="en-GB" sz="1800" b="1" dirty="0" smtClean="0"/>
              <a:t>Increment</a:t>
            </a:r>
            <a:r>
              <a:rPr lang="en-GB" sz="1800" dirty="0" smtClean="0"/>
              <a:t> </a:t>
            </a:r>
            <a:r>
              <a:rPr lang="en-GB" sz="1800" dirty="0" err="1"/>
              <a:t>list_count</a:t>
            </a:r>
            <a:endParaRPr lang="en-GB" sz="1800" dirty="0" smtClean="0"/>
          </a:p>
          <a:p>
            <a:pPr marL="0" indent="0">
              <a:buNone/>
            </a:pPr>
            <a:r>
              <a:rPr lang="en-GB" sz="1800" b="1" dirty="0" err="1" smtClean="0"/>
              <a:t>EndFunction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xmlns="" val="314306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Tuples are like lists, but are </a:t>
            </a:r>
            <a:r>
              <a:rPr lang="en-GB" b="1" dirty="0" smtClean="0"/>
              <a:t>immutable</a:t>
            </a:r>
          </a:p>
          <a:p>
            <a:pPr lvl="1"/>
            <a:r>
              <a:rPr lang="en-GB" dirty="0" smtClean="0"/>
              <a:t>Immutable = read-only = can’t be changed once created</a:t>
            </a:r>
          </a:p>
          <a:p>
            <a:r>
              <a:rPr lang="en-GB" dirty="0" smtClean="0"/>
              <a:t>Useful for storing sequences of values where adding, inserting, deleting or changing values does not make sense</a:t>
            </a:r>
          </a:p>
        </p:txBody>
      </p:sp>
    </p:spTree>
    <p:extLst>
      <p:ext uri="{BB962C8B-B14F-4D97-AF65-F5344CB8AC3E}">
        <p14:creationId xmlns:p14="http://schemas.microsoft.com/office/powerpoint/2010/main" xmlns="" val="88400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Another immutable data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387515"/>
          </a:xfrm>
        </p:spPr>
        <p:txBody>
          <a:bodyPr/>
          <a:lstStyle/>
          <a:p>
            <a:r>
              <a:rPr lang="en-GB" dirty="0" smtClean="0"/>
              <a:t>This isn’t changing the string!</a:t>
            </a:r>
          </a:p>
          <a:p>
            <a:r>
              <a:rPr lang="en-GB" dirty="0" smtClean="0"/>
              <a:t>It’s creating a new string and throwing the old one away</a:t>
            </a:r>
          </a:p>
          <a:p>
            <a:pPr lvl="1"/>
            <a:r>
              <a:rPr lang="en-GB" dirty="0" smtClean="0"/>
              <a:t>A subtle but important difference</a:t>
            </a:r>
          </a:p>
          <a:p>
            <a:r>
              <a:rPr lang="en-GB" dirty="0" smtClean="0"/>
              <a:t>Some languages have mutable strings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94398" y="1864768"/>
            <a:ext cx="3262432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world"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137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 academic papers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Activity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Aside: tuple unpacking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9"/>
            <a:ext cx="8229600" cy="2938648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Neat Python feature of the week!</a:t>
            </a:r>
          </a:p>
          <a:p>
            <a:r>
              <a:rPr lang="en-GB" dirty="0" smtClean="0"/>
              <a:t>If the thing on the RHS of an assignment is a tuple of length </a:t>
            </a:r>
            <a:r>
              <a:rPr lang="en-GB" i="1" dirty="0" smtClean="0"/>
              <a:t>n</a:t>
            </a:r>
            <a:r>
              <a:rPr lang="en-GB" dirty="0" smtClean="0"/>
              <a:t>, then you can write a list of </a:t>
            </a:r>
            <a:r>
              <a:rPr lang="en-GB" i="1" dirty="0" smtClean="0"/>
              <a:t>n</a:t>
            </a:r>
            <a:r>
              <a:rPr lang="en-GB" dirty="0" smtClean="0"/>
              <a:t> variables on the LHS and they get filled in automatically</a:t>
            </a:r>
          </a:p>
          <a:p>
            <a:pPr lvl="1"/>
            <a:r>
              <a:rPr lang="en-GB" dirty="0" smtClean="0"/>
              <a:t>This works on for-loop variables and function arguments too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3506" y="5036483"/>
            <a:ext cx="335540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my_tuple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b, c, d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my_tuple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23564" y="4620984"/>
            <a:ext cx="3355406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my_tuple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my_tuple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my_tuple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my_tuple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my_tuple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5689" y="4897983"/>
            <a:ext cx="1181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Is equivalent to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678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Aside: tuple unpacking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6059016" cy="4525963"/>
          </a:xfrm>
        </p:spPr>
        <p:txBody>
          <a:bodyPr/>
          <a:lstStyle/>
          <a:p>
            <a:r>
              <a:rPr lang="en-GB" dirty="0" smtClean="0"/>
              <a:t>What does this code do?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In every other language on the planet, you’ll be writing this: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660232" y="1714488"/>
            <a:ext cx="142539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b,a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660232" y="3573016"/>
            <a:ext cx="1287532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 = a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b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temp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807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Dictionaries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Lists and tuples are </a:t>
            </a:r>
            <a:r>
              <a:rPr lang="en-GB" b="1" dirty="0" smtClean="0"/>
              <a:t>ordered sequences</a:t>
            </a:r>
            <a:r>
              <a:rPr lang="en-GB" dirty="0" smtClean="0"/>
              <a:t>: they have 0</a:t>
            </a:r>
            <a:r>
              <a:rPr lang="en-GB" baseline="30000" dirty="0" smtClean="0"/>
              <a:t>th</a:t>
            </a:r>
            <a:r>
              <a:rPr lang="en-GB" dirty="0" smtClean="0"/>
              <a:t>, 1</a:t>
            </a:r>
            <a:r>
              <a:rPr lang="en-GB" baseline="30000" dirty="0" smtClean="0"/>
              <a:t>st</a:t>
            </a:r>
            <a:r>
              <a:rPr lang="en-GB" dirty="0" smtClean="0"/>
              <a:t>, 2</a:t>
            </a:r>
            <a:r>
              <a:rPr lang="en-GB" baseline="30000" dirty="0" smtClean="0"/>
              <a:t>nd</a:t>
            </a:r>
            <a:r>
              <a:rPr lang="en-GB" dirty="0" smtClean="0"/>
              <a:t>, 3</a:t>
            </a:r>
            <a:r>
              <a:rPr lang="en-GB" baseline="30000" dirty="0" smtClean="0"/>
              <a:t>rd</a:t>
            </a:r>
            <a:r>
              <a:rPr lang="en-GB" dirty="0" smtClean="0"/>
              <a:t>, … elements</a:t>
            </a:r>
          </a:p>
          <a:p>
            <a:r>
              <a:rPr lang="en-GB" dirty="0" smtClean="0"/>
              <a:t>Dictionaries are </a:t>
            </a:r>
            <a:r>
              <a:rPr lang="en-GB" b="1" dirty="0" smtClean="0"/>
              <a:t>associative maps</a:t>
            </a:r>
          </a:p>
          <a:p>
            <a:r>
              <a:rPr lang="en-GB" dirty="0" smtClean="0"/>
              <a:t>A dictionary maps </a:t>
            </a:r>
            <a:r>
              <a:rPr lang="en-GB" b="1" dirty="0" smtClean="0"/>
              <a:t>keys</a:t>
            </a:r>
            <a:r>
              <a:rPr lang="en-GB" dirty="0" smtClean="0"/>
              <a:t> to </a:t>
            </a:r>
            <a:r>
              <a:rPr lang="en-GB" b="1" dirty="0" smtClean="0"/>
              <a:t>values</a:t>
            </a:r>
          </a:p>
          <a:p>
            <a:pPr lvl="1"/>
            <a:r>
              <a:rPr lang="en-GB" dirty="0" smtClean="0"/>
              <a:t>Keys have to be immutable (numbers, strings, tuples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Values can be anything (including lists or other dictionaries)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76908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Dictionaries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Every key in a dictionary is mapped to a </a:t>
            </a:r>
            <a:r>
              <a:rPr lang="en-GB" b="1" dirty="0" smtClean="0"/>
              <a:t>single</a:t>
            </a:r>
            <a:r>
              <a:rPr lang="en-GB" dirty="0" smtClean="0"/>
              <a:t> value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Dictionary entries can be removed using the del keyword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77856" y="2924944"/>
            <a:ext cx="6388287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 = {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"Alice"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"Bob"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"Charlie"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age[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"Bob"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age[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"Bob"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prints "40"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03648" y="5157192"/>
            <a:ext cx="6388287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 = {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"Alice"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"Bob"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"Charlie"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age[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"Bob"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age[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"Bob"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raises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748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Iterating over dictionaries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60360" y="3140968"/>
            <a:ext cx="542328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my_dict.iterkeys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my_dict.itervalues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key, value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my_dict.iteritems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key, value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525963"/>
          </a:xfrm>
        </p:spPr>
        <p:txBody>
          <a:bodyPr/>
          <a:lstStyle/>
          <a:p>
            <a:r>
              <a:rPr lang="en-GB" dirty="0" smtClean="0"/>
              <a:t>Can iterate over keys, values, or (</a:t>
            </a:r>
            <a:r>
              <a:rPr lang="en-GB" dirty="0" err="1" smtClean="0"/>
              <a:t>key,value</a:t>
            </a:r>
            <a:r>
              <a:rPr lang="en-GB" dirty="0" smtClean="0"/>
              <a:t>) tuples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6602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Dictionaries are unordered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What does the following code print?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Dictionaries are </a:t>
            </a:r>
            <a:r>
              <a:rPr lang="en-GB" b="1" dirty="0" smtClean="0"/>
              <a:t>unordered</a:t>
            </a:r>
            <a:r>
              <a:rPr lang="en-GB" dirty="0" smtClean="0"/>
              <a:t> – never write code that relies on the order of their elements, because the order isn’t guaranteed!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71069" y="2276872"/>
            <a:ext cx="6801862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square_root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xrange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square_root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key, value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square_root.iteritems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square root of"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key,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"is"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value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670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Sets are like dictionaries without the values</a:t>
            </a:r>
          </a:p>
          <a:p>
            <a:r>
              <a:rPr lang="en-GB" dirty="0" smtClean="0"/>
              <a:t>Sets are unordered collections of </a:t>
            </a:r>
            <a:r>
              <a:rPr lang="en-GB" b="1" dirty="0" smtClean="0"/>
              <a:t>unique</a:t>
            </a:r>
            <a:r>
              <a:rPr lang="en-GB" dirty="0" smtClean="0"/>
              <a:t> elements</a:t>
            </a:r>
          </a:p>
          <a:p>
            <a:pPr lvl="1"/>
            <a:r>
              <a:rPr lang="en-GB" dirty="0" smtClean="0"/>
              <a:t>I.e. no element can appear more than once</a:t>
            </a:r>
          </a:p>
          <a:p>
            <a:r>
              <a:rPr lang="en-GB" dirty="0" smtClean="0"/>
              <a:t>Why use sets instead of lists?</a:t>
            </a:r>
          </a:p>
          <a:p>
            <a:pPr lvl="1"/>
            <a:r>
              <a:rPr lang="en-GB" dirty="0" smtClean="0"/>
              <a:t>If elements need to be unique, sets enforce this automatically</a:t>
            </a:r>
          </a:p>
          <a:p>
            <a:pPr lvl="1"/>
            <a:r>
              <a:rPr lang="en-GB" dirty="0" smtClean="0"/>
              <a:t>Sets are faster for checking if they contain a particular value – more on this next week</a:t>
            </a:r>
          </a:p>
        </p:txBody>
      </p:sp>
    </p:spTree>
    <p:extLst>
      <p:ext uri="{BB962C8B-B14F-4D97-AF65-F5344CB8AC3E}">
        <p14:creationId xmlns:p14="http://schemas.microsoft.com/office/powerpoint/2010/main" xmlns="" val="43488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Lists</a:t>
            </a:r>
          </a:p>
          <a:p>
            <a:pPr lvl="1"/>
            <a:r>
              <a:rPr lang="en-GB" dirty="0" smtClean="0"/>
              <a:t>Used for ordered collections of elements which are frequently changed, added to or deleted</a:t>
            </a:r>
          </a:p>
          <a:p>
            <a:r>
              <a:rPr lang="en-GB" dirty="0" smtClean="0"/>
              <a:t>Tuples</a:t>
            </a:r>
            <a:endParaRPr lang="en-GB" dirty="0"/>
          </a:p>
          <a:p>
            <a:pPr lvl="1"/>
            <a:r>
              <a:rPr lang="en-GB" dirty="0" smtClean="0"/>
              <a:t>Used for </a:t>
            </a:r>
            <a:r>
              <a:rPr lang="en-GB" dirty="0"/>
              <a:t>ordered collections of elements which are </a:t>
            </a:r>
            <a:r>
              <a:rPr lang="en-GB" dirty="0" smtClean="0"/>
              <a:t>never changed</a:t>
            </a:r>
          </a:p>
          <a:p>
            <a:r>
              <a:rPr lang="en-GB" dirty="0" smtClean="0"/>
              <a:t>Dictionaries</a:t>
            </a:r>
          </a:p>
          <a:p>
            <a:pPr lvl="1"/>
            <a:r>
              <a:rPr lang="en-GB" dirty="0" smtClean="0"/>
              <a:t>Used for mapping keys to values</a:t>
            </a:r>
          </a:p>
          <a:p>
            <a:r>
              <a:rPr lang="en-GB" dirty="0" smtClean="0"/>
              <a:t>Sets</a:t>
            </a:r>
          </a:p>
          <a:p>
            <a:pPr lvl="1"/>
            <a:r>
              <a:rPr lang="en-GB" dirty="0" smtClean="0"/>
              <a:t>Used for unordered collections of elements, where each element can only appear once</a:t>
            </a:r>
          </a:p>
        </p:txBody>
      </p:sp>
    </p:spTree>
    <p:extLst>
      <p:ext uri="{BB962C8B-B14F-4D97-AF65-F5344CB8AC3E}">
        <p14:creationId xmlns:p14="http://schemas.microsoft.com/office/powerpoint/2010/main" xmlns="" val="383347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Modular program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Writing a piece of software as a single long source file is generally a bad idea</a:t>
            </a:r>
          </a:p>
          <a:p>
            <a:r>
              <a:rPr lang="en-GB" dirty="0" smtClean="0"/>
              <a:t>Better to split the program into several files, i.e. modules</a:t>
            </a:r>
          </a:p>
          <a:p>
            <a:pPr lvl="1"/>
            <a:r>
              <a:rPr lang="en-GB" dirty="0"/>
              <a:t>Makes code more manageable and easier to navigate</a:t>
            </a:r>
          </a:p>
          <a:p>
            <a:pPr lvl="1"/>
            <a:r>
              <a:rPr lang="en-GB" dirty="0" smtClean="0"/>
              <a:t>Allows related classes and functions to be grouped together</a:t>
            </a:r>
          </a:p>
          <a:p>
            <a:pPr lvl="1"/>
            <a:r>
              <a:rPr lang="en-GB" dirty="0" smtClean="0"/>
              <a:t>Modules can often be reused between programs</a:t>
            </a:r>
          </a:p>
          <a:p>
            <a:pPr lvl="1"/>
            <a:r>
              <a:rPr lang="en-GB" dirty="0" smtClean="0"/>
              <a:t>Can allow for faster recompilation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424868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9"/>
            <a:ext cx="8229600" cy="1858527"/>
          </a:xfrm>
        </p:spPr>
        <p:txBody>
          <a:bodyPr>
            <a:normAutofit/>
          </a:bodyPr>
          <a:lstStyle/>
          <a:p>
            <a:r>
              <a:rPr lang="en-GB" dirty="0" smtClean="0"/>
              <a:t>Every Python source file is a module, and can be loaded using the import statement just like built-in modules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59923" y="3933056"/>
            <a:ext cx="3928101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mymodule.py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test():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"Hello, world!"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80112" y="3933056"/>
            <a:ext cx="2952328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program.py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mymodule.test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1294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Structuring your essay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Modules and programs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Every Python program is also a module, and vice versa</a:t>
            </a:r>
          </a:p>
          <a:p>
            <a:r>
              <a:rPr lang="en-GB" dirty="0" smtClean="0"/>
              <a:t>You can check whether you are running as a program or as an imported module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67147" y="4581128"/>
            <a:ext cx="5009705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 ==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"__main__"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 am a program"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 am an imported module"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5535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are you being assessed 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Analysis</a:t>
            </a:r>
          </a:p>
          <a:p>
            <a:r>
              <a:rPr lang="en-GB" dirty="0" smtClean="0"/>
              <a:t>Specificity, reliability and accuracy of claims</a:t>
            </a:r>
          </a:p>
          <a:p>
            <a:r>
              <a:rPr lang="en-GB" dirty="0" smtClean="0"/>
              <a:t>Adequacy of recommendation and justification</a:t>
            </a:r>
          </a:p>
          <a:p>
            <a:r>
              <a:rPr lang="en-GB" dirty="0" smtClean="0"/>
              <a:t>Technical insight</a:t>
            </a:r>
          </a:p>
          <a:p>
            <a:r>
              <a:rPr lang="en-GB" dirty="0" smtClean="0"/>
              <a:t>Appropriateness of sources</a:t>
            </a:r>
          </a:p>
          <a:p>
            <a:r>
              <a:rPr lang="en-GB" dirty="0" smtClean="0"/>
              <a:t>Style, structure, spelling, grammar etc.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and technical insight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It is </a:t>
            </a:r>
            <a:r>
              <a:rPr lang="en-GB" b="1" dirty="0" smtClean="0"/>
              <a:t>not</a:t>
            </a:r>
            <a:r>
              <a:rPr lang="en-GB" dirty="0" smtClean="0"/>
              <a:t> </a:t>
            </a:r>
            <a:r>
              <a:rPr lang="en-GB" b="1" dirty="0" smtClean="0"/>
              <a:t>enough</a:t>
            </a:r>
            <a:r>
              <a:rPr lang="en-GB" dirty="0" smtClean="0"/>
              <a:t> to merely summarise the papers</a:t>
            </a:r>
          </a:p>
          <a:p>
            <a:r>
              <a:rPr lang="en-GB" dirty="0" smtClean="0"/>
              <a:t>Make inferences beyond what is written</a:t>
            </a:r>
          </a:p>
          <a:p>
            <a:r>
              <a:rPr lang="en-GB" dirty="0" smtClean="0"/>
              <a:t>Demonstrate some knowledge of the wider field (i.e. show that you’ve read more than three papers)</a:t>
            </a:r>
          </a:p>
          <a:p>
            <a:r>
              <a:rPr lang="en-GB" dirty="0" smtClean="0"/>
              <a:t>Draw the papers together into a coherent argument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Making a recommendation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Which technique is best?</a:t>
            </a:r>
          </a:p>
          <a:p>
            <a:r>
              <a:rPr lang="en-GB" dirty="0" smtClean="0"/>
              <a:t>There are many definitions of “best” – speed, memory use, flexibility, accuracy, ease of implementation, ...</a:t>
            </a:r>
          </a:p>
          <a:p>
            <a:r>
              <a:rPr lang="en-GB" dirty="0" smtClean="0"/>
              <a:t>Which metric(s) you choose is up to your discretion</a:t>
            </a:r>
          </a:p>
          <a:p>
            <a:r>
              <a:rPr lang="en-GB" dirty="0" smtClean="0"/>
              <a:t>Your personal tutor is the product owner, and can help you define “best” if necessary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now?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By now you should have chosen which three papers you will write about, and found the full texts of the papers (both with help from your personal tutor)</a:t>
            </a:r>
          </a:p>
          <a:p>
            <a:r>
              <a:rPr lang="en-GB" dirty="0" smtClean="0"/>
              <a:t>You should now be reading your chosen papers and drafting your essay (using the </a:t>
            </a:r>
            <a:r>
              <a:rPr lang="en-GB" dirty="0" err="1" smtClean="0"/>
              <a:t>LaTeX</a:t>
            </a:r>
            <a:r>
              <a:rPr lang="en-GB" dirty="0" smtClean="0"/>
              <a:t> template on GitHub)</a:t>
            </a:r>
          </a:p>
          <a:p>
            <a:r>
              <a:rPr lang="en-GB" dirty="0" smtClean="0"/>
              <a:t>Peer review session in two weeks’ time!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 other COMP110 assessment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Online </a:t>
            </a:r>
            <a:r>
              <a:rPr lang="en-GB" dirty="0" err="1" smtClean="0"/>
              <a:t>leaderboard</a:t>
            </a:r>
            <a:r>
              <a:rPr lang="en-GB" dirty="0" smtClean="0"/>
              <a:t> for your COMP130 game</a:t>
            </a:r>
          </a:p>
          <a:p>
            <a:r>
              <a:rPr lang="en-GB" dirty="0" smtClean="0"/>
              <a:t>This is being </a:t>
            </a:r>
            <a:r>
              <a:rPr lang="en-GB" b="1" dirty="0" smtClean="0"/>
              <a:t>assessed</a:t>
            </a:r>
            <a:r>
              <a:rPr lang="en-GB" dirty="0" smtClean="0"/>
              <a:t> in COMP110, but </a:t>
            </a:r>
            <a:r>
              <a:rPr lang="en-GB" b="1" dirty="0" smtClean="0"/>
              <a:t>taught</a:t>
            </a:r>
            <a:r>
              <a:rPr lang="en-GB" dirty="0" smtClean="0"/>
              <a:t> mostly in COMP130</a:t>
            </a:r>
          </a:p>
          <a:p>
            <a:r>
              <a:rPr lang="en-GB" dirty="0" smtClean="0"/>
              <a:t>Soon to appear on </a:t>
            </a:r>
            <a:r>
              <a:rPr lang="en-GB" dirty="0" err="1" smtClean="0"/>
              <a:t>LearningSpace</a:t>
            </a:r>
            <a:r>
              <a:rPr lang="en-GB" dirty="0" smtClean="0"/>
              <a:t> – more details to come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00605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structures</a:t>
            </a:r>
            <a:endParaRPr lang="en-GB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COMP110: Principles of Computing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4538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1172</Words>
  <Application>Microsoft Office PowerPoint</Application>
  <PresentationFormat>On-screen Show (4:3)</PresentationFormat>
  <Paragraphs>173</Paragraphs>
  <Slides>30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Architecture essay</vt:lpstr>
      <vt:lpstr>Reading academic papers</vt:lpstr>
      <vt:lpstr>Structuring your essay</vt:lpstr>
      <vt:lpstr>What are you being assessed on?</vt:lpstr>
      <vt:lpstr>Analysis and technical insight</vt:lpstr>
      <vt:lpstr>Making a recommendation</vt:lpstr>
      <vt:lpstr>What now?</vt:lpstr>
      <vt:lpstr>The other COMP110 assessment</vt:lpstr>
      <vt:lpstr>Data structures</vt:lpstr>
      <vt:lpstr>Learning objectives</vt:lpstr>
      <vt:lpstr>Memory</vt:lpstr>
      <vt:lpstr>Memory</vt:lpstr>
      <vt:lpstr>Memory allocation</vt:lpstr>
      <vt:lpstr>Data structures</vt:lpstr>
      <vt:lpstr>Arrays</vt:lpstr>
      <vt:lpstr>Lists</vt:lpstr>
      <vt:lpstr>Expanding a list</vt:lpstr>
      <vt:lpstr>Tuples</vt:lpstr>
      <vt:lpstr>Another immutable data structure</vt:lpstr>
      <vt:lpstr>Aside: tuple unpacking</vt:lpstr>
      <vt:lpstr>Aside: tuple unpacking</vt:lpstr>
      <vt:lpstr>Dictionaries</vt:lpstr>
      <vt:lpstr>Dictionaries</vt:lpstr>
      <vt:lpstr>Iterating over dictionaries</vt:lpstr>
      <vt:lpstr>Dictionaries are unordered</vt:lpstr>
      <vt:lpstr>Sets</vt:lpstr>
      <vt:lpstr>Summary</vt:lpstr>
      <vt:lpstr>Modular program design</vt:lpstr>
      <vt:lpstr>Modules</vt:lpstr>
      <vt:lpstr>Modules and programs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Tanya Krzywinska</dc:creator>
  <cp:lastModifiedBy>Ed Powley</cp:lastModifiedBy>
  <cp:revision>132</cp:revision>
  <dcterms:created xsi:type="dcterms:W3CDTF">2013-10-11T07:28:59Z</dcterms:created>
  <dcterms:modified xsi:type="dcterms:W3CDTF">2015-11-18T11:56:04Z</dcterms:modified>
</cp:coreProperties>
</file>