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37" r:id="rId2"/>
    <p:sldId id="381" r:id="rId3"/>
    <p:sldId id="325" r:id="rId4"/>
    <p:sldId id="321" r:id="rId5"/>
    <p:sldId id="323" r:id="rId6"/>
    <p:sldId id="343" r:id="rId7"/>
    <p:sldId id="376" r:id="rId8"/>
    <p:sldId id="377" r:id="rId9"/>
    <p:sldId id="378" r:id="rId10"/>
    <p:sldId id="379" r:id="rId11"/>
    <p:sldId id="380" r:id="rId12"/>
    <p:sldId id="344" r:id="rId13"/>
    <p:sldId id="382" r:id="rId14"/>
    <p:sldId id="342" r:id="rId15"/>
    <p:sldId id="345" r:id="rId16"/>
    <p:sldId id="347" r:id="rId17"/>
    <p:sldId id="348" r:id="rId18"/>
    <p:sldId id="349" r:id="rId19"/>
    <p:sldId id="350" r:id="rId20"/>
    <p:sldId id="351" r:id="rId21"/>
    <p:sldId id="346" r:id="rId22"/>
    <p:sldId id="353" r:id="rId23"/>
    <p:sldId id="354" r:id="rId24"/>
    <p:sldId id="352" r:id="rId25"/>
    <p:sldId id="355" r:id="rId26"/>
    <p:sldId id="356" r:id="rId27"/>
    <p:sldId id="357" r:id="rId28"/>
    <p:sldId id="383" r:id="rId29"/>
    <p:sldId id="359" r:id="rId30"/>
    <p:sldId id="358" r:id="rId31"/>
    <p:sldId id="360" r:id="rId32"/>
    <p:sldId id="361" r:id="rId33"/>
    <p:sldId id="362" r:id="rId34"/>
    <p:sldId id="363" r:id="rId35"/>
    <p:sldId id="365" r:id="rId36"/>
    <p:sldId id="366" r:id="rId37"/>
    <p:sldId id="367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84" r:id="rId46"/>
    <p:sldId id="38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282828"/>
    <a:srgbClr val="FFCC00"/>
    <a:srgbClr val="FF9900"/>
    <a:srgbClr val="34F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 showGuides="1">
      <p:cViewPr varScale="1">
        <p:scale>
          <a:sx n="158" d="100"/>
          <a:sy n="158" d="100"/>
        </p:scale>
        <p:origin x="1308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4A38A-B85C-42A6-9672-5E0CB3A8797B}" type="datetimeFigureOut">
              <a:rPr lang="en-US" smtClean="0"/>
              <a:pPr/>
              <a:t>11/24/2015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637D0-5057-417C-9C35-719152D9496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2420888"/>
            <a:ext cx="9144001" cy="443711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5281610"/>
            <a:ext cx="7772400" cy="1470025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5286388"/>
            <a:ext cx="7786742" cy="995354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2420888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" name="Picture 9" descr="test_logo_i50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2000240"/>
            <a:ext cx="128905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5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89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169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7871"/>
            <a:ext cx="2057400" cy="5637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7871"/>
            <a:ext cx="6019800" cy="56372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45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38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500042"/>
            <a:ext cx="9144000" cy="6357958"/>
          </a:xfrm>
        </p:spPr>
        <p:txBody>
          <a:bodyPr/>
          <a:lstStyle>
            <a:lvl1pPr>
              <a:defRPr b="1" baseline="0"/>
            </a:lvl1pPr>
          </a:lstStyle>
          <a:p>
            <a:r>
              <a:rPr lang="en-US" dirty="0" smtClean="0"/>
              <a:t>Any Questions?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24/11/2015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9144001" cy="50004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pic>
        <p:nvPicPr>
          <p:cNvPr id="7" name="Picture 6" descr="soldier_buffer_bw250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6143636" y="-198837"/>
            <a:ext cx="2841656" cy="6795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69929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9929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57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24/11/2015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31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24/11/2015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00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24/11/2015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63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33404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3340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59545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12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48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20273AD4-B79B-4AEC-A7AB-9CD19EAEA649}" type="datetimeFigureOut">
              <a:rPr lang="en-GB" smtClean="0"/>
              <a:pPr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 t="2951" b="79342"/>
          <a:stretch>
            <a:fillRect/>
          </a:stretch>
        </p:blipFill>
        <p:spPr bwMode="auto">
          <a:xfrm>
            <a:off x="-1" y="0"/>
            <a:ext cx="9144001" cy="50004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" name="Picture 7" descr="test_logo_i50.gif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129985" y="142852"/>
            <a:ext cx="870115" cy="21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Structuring Python programs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COMP110: Principles of Computing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Exceptions and control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When used inside a function, the raise statement is like a </a:t>
            </a:r>
            <a:r>
              <a:rPr lang="en-GB" b="1" dirty="0" smtClean="0"/>
              <a:t>super return statement</a:t>
            </a:r>
          </a:p>
          <a:p>
            <a:pPr lvl="1"/>
            <a:r>
              <a:rPr lang="en-GB" dirty="0" smtClean="0"/>
              <a:t>It breaks out of the current function, and the one that called it, and so on until it hits a try block with a matching except handler</a:t>
            </a:r>
          </a:p>
          <a:p>
            <a:r>
              <a:rPr lang="en-GB" dirty="0" smtClean="0"/>
              <a:t>This can be powerful in the hands of a good programmer…</a:t>
            </a:r>
          </a:p>
          <a:p>
            <a:r>
              <a:rPr lang="en-GB" dirty="0" smtClean="0"/>
              <a:t>… or confusing if used unwisely</a:t>
            </a:r>
          </a:p>
        </p:txBody>
      </p:sp>
    </p:spTree>
    <p:extLst>
      <p:ext uri="{BB962C8B-B14F-4D97-AF65-F5344CB8AC3E}">
        <p14:creationId xmlns:p14="http://schemas.microsoft.com/office/powerpoint/2010/main" val="2045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“It’s easier to ask forgiveness than permission”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309948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This is “more </a:t>
            </a:r>
            <a:r>
              <a:rPr lang="en-GB" dirty="0" err="1" smtClean="0"/>
              <a:t>Pythonic</a:t>
            </a:r>
            <a:r>
              <a:rPr lang="en-GB" dirty="0" smtClean="0"/>
              <a:t>” than this: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Which is better?</a:t>
            </a:r>
          </a:p>
          <a:p>
            <a:pPr lvl="1"/>
            <a:r>
              <a:rPr lang="en-GB" dirty="0" smtClean="0"/>
              <a:t>Depends on context – which is more readable?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75852" y="1760064"/>
            <a:ext cx="280397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[index]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04056" y="3645024"/>
            <a:ext cx="514756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 &gt;=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 &lt;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[index]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59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Computational complexity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COMP110: Principles of Computing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53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By the end of this section you will</a:t>
            </a:r>
          </a:p>
          <a:p>
            <a:pPr lvl="1"/>
            <a:r>
              <a:rPr lang="en-GB" dirty="0" smtClean="0"/>
              <a:t>Understand why scalability and computational complexity are important</a:t>
            </a:r>
          </a:p>
          <a:p>
            <a:pPr lvl="1"/>
            <a:r>
              <a:rPr lang="en-GB" dirty="0" smtClean="0"/>
              <a:t>Know how to interpret big O notation and name the most common complexity classes</a:t>
            </a:r>
          </a:p>
          <a:p>
            <a:pPr lvl="1"/>
            <a:r>
              <a:rPr lang="en-GB" dirty="0" smtClean="0"/>
              <a:t>Understand three different data structures for associative map data, and the computational complexity of each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23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Computation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programs use </a:t>
            </a:r>
            <a:r>
              <a:rPr lang="en-GB" b="1" dirty="0" smtClean="0"/>
              <a:t>resources</a:t>
            </a:r>
            <a:endParaRPr lang="en-GB" dirty="0" smtClean="0"/>
          </a:p>
          <a:p>
            <a:pPr lvl="1"/>
            <a:r>
              <a:rPr lang="en-GB" dirty="0" smtClean="0"/>
              <a:t>Time, memory, bandwidth, …</a:t>
            </a:r>
          </a:p>
          <a:p>
            <a:r>
              <a:rPr lang="en-GB" dirty="0" smtClean="0"/>
              <a:t>Often </a:t>
            </a:r>
            <a:r>
              <a:rPr lang="en-GB" b="1" dirty="0" smtClean="0"/>
              <a:t>time</a:t>
            </a:r>
            <a:r>
              <a:rPr lang="en-GB" dirty="0" smtClean="0"/>
              <a:t> is the resource we care about the most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734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Basic time measurement in Python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6117" y="2348880"/>
            <a:ext cx="818044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time.clock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do something here ...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end_time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time.clock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"Computation took"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end_time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"seconds"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7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Repeating for better accuracy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26423" y="2132856"/>
            <a:ext cx="7491153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time.clock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repetition_count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repetition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xrange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repetition_count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 do something here ...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end_time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time.clock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time_per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end_time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/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repetition_count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"Computation took"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time_per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"seconds"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55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Timing is dependent on hardware and software issues</a:t>
            </a:r>
          </a:p>
          <a:p>
            <a:r>
              <a:rPr lang="en-GB" dirty="0" smtClean="0"/>
              <a:t>We are often less interested in how many milliseconds a particular computation takes on today’s hardware, and more interested in how the execution time </a:t>
            </a:r>
            <a:r>
              <a:rPr lang="en-GB" b="1" dirty="0" smtClean="0"/>
              <a:t>scales</a:t>
            </a:r>
            <a:r>
              <a:rPr lang="en-GB" dirty="0" smtClean="0"/>
              <a:t> with the problem size</a:t>
            </a:r>
          </a:p>
        </p:txBody>
      </p:sp>
    </p:spTree>
    <p:extLst>
      <p:ext uri="{BB962C8B-B14F-4D97-AF65-F5344CB8AC3E}">
        <p14:creationId xmlns:p14="http://schemas.microsoft.com/office/powerpoint/2010/main" val="136583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Scaling examples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83768" y="1674931"/>
            <a:ext cx="4182555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contains(list, element):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== element: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2955467"/>
          </a:xfrm>
        </p:spPr>
        <p:txBody>
          <a:bodyPr>
            <a:normAutofit/>
          </a:bodyPr>
          <a:lstStyle/>
          <a:p>
            <a:r>
              <a:rPr lang="en-GB" dirty="0" smtClean="0"/>
              <a:t>In the worst case, how many elements does this function have to consider?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5589240"/>
            <a:ext cx="42484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 err="1" smtClean="0">
                <a:solidFill>
                  <a:schemeClr val="bg1"/>
                </a:solidFill>
                <a:latin typeface="Century Gothic" pitchFamily="34" charset="0"/>
              </a:rPr>
              <a:t>Socrative</a:t>
            </a:r>
            <a:r>
              <a:rPr lang="en-GB" sz="2400" dirty="0" smtClean="0">
                <a:solidFill>
                  <a:schemeClr val="bg1"/>
                </a:solidFill>
                <a:latin typeface="Century Gothic" pitchFamily="34" charset="0"/>
              </a:rPr>
              <a:t> room code: </a:t>
            </a:r>
            <a:r>
              <a:rPr lang="en-GB" sz="2400" dirty="0" smtClean="0">
                <a:solidFill>
                  <a:schemeClr val="bg1"/>
                </a:solidFill>
                <a:latin typeface="Lucida Console" pitchFamily="49" charset="0"/>
              </a:rPr>
              <a:t>6E8NSW3IN</a:t>
            </a:r>
            <a:endParaRPr lang="en-GB" sz="2400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50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Scaling examples</a:t>
            </a:r>
            <a:endParaRPr lang="en-GB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67147" y="1556792"/>
            <a:ext cx="5009705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contains_duplicates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(list):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xrange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(list)):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xrange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list[j]: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811451"/>
          </a:xfrm>
        </p:spPr>
        <p:txBody>
          <a:bodyPr>
            <a:normAutofit/>
          </a:bodyPr>
          <a:lstStyle/>
          <a:p>
            <a:r>
              <a:rPr lang="en-GB" dirty="0" smtClean="0"/>
              <a:t>In the worst case, how many pairs of elements does this function have to consider?</a:t>
            </a:r>
          </a:p>
        </p:txBody>
      </p:sp>
      <p:sp>
        <p:nvSpPr>
          <p:cNvPr id="8" name="Rectangle 7"/>
          <p:cNvSpPr/>
          <p:nvPr/>
        </p:nvSpPr>
        <p:spPr>
          <a:xfrm>
            <a:off x="4427984" y="5589240"/>
            <a:ext cx="42484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 err="1" smtClean="0">
                <a:solidFill>
                  <a:schemeClr val="bg1"/>
                </a:solidFill>
                <a:latin typeface="Century Gothic" pitchFamily="34" charset="0"/>
              </a:rPr>
              <a:t>Socrative</a:t>
            </a:r>
            <a:r>
              <a:rPr lang="en-GB" sz="2400" dirty="0" smtClean="0">
                <a:solidFill>
                  <a:schemeClr val="bg1"/>
                </a:solidFill>
                <a:latin typeface="Century Gothic" pitchFamily="34" charset="0"/>
              </a:rPr>
              <a:t> room code: </a:t>
            </a:r>
            <a:r>
              <a:rPr lang="en-GB" sz="2400" dirty="0" smtClean="0">
                <a:solidFill>
                  <a:schemeClr val="bg1"/>
                </a:solidFill>
                <a:latin typeface="Lucida Console" pitchFamily="49" charset="0"/>
              </a:rPr>
              <a:t>6E8NSW3IN</a:t>
            </a:r>
            <a:endParaRPr lang="en-GB" sz="2400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36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By the end of this section you will</a:t>
            </a:r>
          </a:p>
          <a:p>
            <a:pPr lvl="1"/>
            <a:r>
              <a:rPr lang="en-GB" dirty="0" smtClean="0"/>
              <a:t>Understand how and why to split your Python programs up into several modules</a:t>
            </a:r>
          </a:p>
          <a:p>
            <a:pPr lvl="1"/>
            <a:r>
              <a:rPr lang="en-GB" dirty="0" smtClean="0"/>
              <a:t>Understand how to use the raise, try and except keywords in Python to create and handle exceptions</a:t>
            </a:r>
          </a:p>
          <a:p>
            <a:pPr lvl="1"/>
            <a:r>
              <a:rPr lang="en-GB" dirty="0" smtClean="0"/>
              <a:t>Understand the Python philosophy that “it’s easier to ask forgiveness than permission”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35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Scaling examples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459523"/>
          </a:xfrm>
        </p:spPr>
        <p:txBody>
          <a:bodyPr>
            <a:normAutofit/>
          </a:bodyPr>
          <a:lstStyle/>
          <a:p>
            <a:r>
              <a:rPr lang="en-GB" dirty="0" smtClean="0"/>
              <a:t>In the worst case, how many elements does this function have to consider?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42864" y="1700808"/>
            <a:ext cx="445827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starts_with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(list, element):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element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27984" y="5589240"/>
            <a:ext cx="42484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 err="1" smtClean="0">
                <a:solidFill>
                  <a:schemeClr val="bg1"/>
                </a:solidFill>
                <a:latin typeface="Century Gothic" pitchFamily="34" charset="0"/>
              </a:rPr>
              <a:t>Socrative</a:t>
            </a:r>
            <a:r>
              <a:rPr lang="en-GB" sz="2400" dirty="0" smtClean="0">
                <a:solidFill>
                  <a:schemeClr val="bg1"/>
                </a:solidFill>
                <a:latin typeface="Century Gothic" pitchFamily="34" charset="0"/>
              </a:rPr>
              <a:t> room code: </a:t>
            </a:r>
            <a:r>
              <a:rPr lang="en-GB" sz="2400" dirty="0" smtClean="0">
                <a:solidFill>
                  <a:schemeClr val="bg1"/>
                </a:solidFill>
                <a:latin typeface="Lucida Console" pitchFamily="49" charset="0"/>
              </a:rPr>
              <a:t>6E8NSW3IN</a:t>
            </a:r>
            <a:endParaRPr lang="en-GB" sz="2400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79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O notation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Technical definition: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if and only if there are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 smtClean="0"/>
                  <a:t> such that, for all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0" r="-2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59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99248" y="409164"/>
            <a:ext cx="4545503" cy="7272807"/>
          </a:xfrm>
        </p:spPr>
      </p:pic>
    </p:spTree>
    <p:extLst>
      <p:ext uri="{BB962C8B-B14F-4D97-AF65-F5344CB8AC3E}">
        <p14:creationId xmlns:p14="http://schemas.microsoft.com/office/powerpoint/2010/main" val="39368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Rules of thumb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Can ignore all but the dominant term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+27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+7=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GB" dirty="0" smtClean="0"/>
                  <a:t>“Dominant term” is the one that is largest when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 smtClean="0"/>
                  <a:t> is large</a:t>
                </a:r>
              </a:p>
              <a:p>
                <a:r>
                  <a:rPr lang="en-GB" dirty="0" smtClean="0"/>
                  <a:t>Can ignore leading constants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13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+6=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6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complexity classes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52193999"/>
                  </p:ext>
                </p:extLst>
              </p:nvPr>
            </p:nvGraphicFramePr>
            <p:xfrm>
              <a:off x="2195736" y="1714500"/>
              <a:ext cx="6491064" cy="3398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45532">
                      <a:extLst>
                        <a:ext uri="{9D8B030D-6E8A-4147-A177-3AD203B41FA5}">
                          <a16:colId xmlns:a16="http://schemas.microsoft.com/office/drawing/2014/main" val="1743099231"/>
                        </a:ext>
                      </a:extLst>
                    </a:gridCol>
                    <a:gridCol w="3245532">
                      <a:extLst>
                        <a:ext uri="{9D8B030D-6E8A-4147-A177-3AD203B41FA5}">
                          <a16:colId xmlns:a16="http://schemas.microsoft.com/office/drawing/2014/main" val="15076000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Name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Notation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24108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Constant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9162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Logarithmic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78352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Fractional power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417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Linear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1425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Quadratic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9760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Polynomial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6895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Exponential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435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Factorial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08789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52193999"/>
                  </p:ext>
                </p:extLst>
              </p:nvPr>
            </p:nvGraphicFramePr>
            <p:xfrm>
              <a:off x="2195736" y="1714500"/>
              <a:ext cx="6491064" cy="3398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45532">
                      <a:extLst>
                        <a:ext uri="{9D8B030D-6E8A-4147-A177-3AD203B41FA5}">
                          <a16:colId xmlns:a16="http://schemas.microsoft.com/office/drawing/2014/main" val="1743099231"/>
                        </a:ext>
                      </a:extLst>
                    </a:gridCol>
                    <a:gridCol w="3245532">
                      <a:extLst>
                        <a:ext uri="{9D8B030D-6E8A-4147-A177-3AD203B41FA5}">
                          <a16:colId xmlns:a16="http://schemas.microsoft.com/office/drawing/2014/main" val="15076000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Name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Notation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24108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Constant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76" t="-108197" r="-940" b="-7393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162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Logarithmic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76" t="-208197" r="-940" b="-6393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7835231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Fractional power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76" t="-284848" r="-940" b="-49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6417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Linear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76" t="-423333" r="-940" b="-4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1425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Quadratic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76" t="-514754" r="-940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9760062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Polynomial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76" t="-568182" r="-940" b="-207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6895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Exponential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76" t="-722951" r="-94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9435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Factorial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76" t="-822951" r="-94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087892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835696" y="1714500"/>
            <a:ext cx="0" cy="3398012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5063" y="1592164"/>
            <a:ext cx="97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“Better”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729" y="4869160"/>
            <a:ext cx="97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“Worse”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1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56792"/>
            <a:ext cx="8928992" cy="509032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/>
          <a:lstStyle/>
          <a:p>
            <a:r>
              <a:rPr lang="en-GB" dirty="0" smtClean="0"/>
              <a:t>Common complexity classes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034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Caveat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Complexity tells you how well an algorithm </a:t>
            </a:r>
            <a:r>
              <a:rPr lang="en-GB" b="1" dirty="0" smtClean="0"/>
              <a:t>scales</a:t>
            </a:r>
            <a:r>
              <a:rPr lang="en-GB" dirty="0" smtClean="0"/>
              <a:t>, not how </a:t>
            </a:r>
            <a:r>
              <a:rPr lang="en-GB" b="1" dirty="0" smtClean="0"/>
              <a:t>fast</a:t>
            </a:r>
            <a:r>
              <a:rPr lang="en-GB" dirty="0" smtClean="0"/>
              <a:t> it is</a:t>
            </a:r>
          </a:p>
          <a:p>
            <a:pPr lvl="1"/>
            <a:r>
              <a:rPr lang="en-GB" dirty="0" smtClean="0"/>
              <a:t>If n is small, a factorial algorithm can be faster than a linear one</a:t>
            </a:r>
          </a:p>
          <a:p>
            <a:r>
              <a:rPr lang="en-GB" dirty="0" smtClean="0"/>
              <a:t>Programming is all about choosing the </a:t>
            </a:r>
            <a:r>
              <a:rPr lang="en-GB" b="1" dirty="0" smtClean="0"/>
              <a:t>right tool for the job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hoose scalable algorithms when you need scalable algorithms</a:t>
            </a:r>
          </a:p>
          <a:p>
            <a:pPr lvl="1"/>
            <a:r>
              <a:rPr lang="en-GB" dirty="0"/>
              <a:t>O</a:t>
            </a:r>
            <a:r>
              <a:rPr lang="en-GB" dirty="0" smtClean="0"/>
              <a:t>therwise choose simple ones</a:t>
            </a:r>
          </a:p>
        </p:txBody>
      </p:sp>
    </p:spTree>
    <p:extLst>
      <p:ext uri="{BB962C8B-B14F-4D97-AF65-F5344CB8AC3E}">
        <p14:creationId xmlns:p14="http://schemas.microsoft.com/office/powerpoint/2010/main" val="147595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Aside: a famous unanswered question in computing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16832"/>
                <a:ext cx="8229600" cy="43236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A problem is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 smtClean="0"/>
                  <a:t> if it can be solved with an algorithm running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time</a:t>
                </a:r>
              </a:p>
              <a:p>
                <a:r>
                  <a:rPr lang="en-GB" dirty="0" smtClean="0"/>
                  <a:t>A problem is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GB" dirty="0" smtClean="0"/>
                  <a:t> if a potential solution can be checked in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time</a:t>
                </a:r>
              </a:p>
              <a:p>
                <a:pPr lvl="1"/>
                <a:r>
                  <a:rPr lang="en-GB" dirty="0" smtClean="0"/>
                  <a:t>Equivalently, it can be solved with an algorithm </a:t>
                </a:r>
                <a:r>
                  <a:rPr lang="en-GB" dirty="0"/>
                  <a:t>running in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time on an infinitely parallel machine</a:t>
                </a:r>
              </a:p>
              <a:p>
                <a:r>
                  <a:rPr lang="en-GB" dirty="0" smtClean="0"/>
                  <a:t>Are there any problems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GB" dirty="0" smtClean="0"/>
                  <a:t> but not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 smtClean="0"/>
                  <a:t>?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16832"/>
                <a:ext cx="8229600" cy="4323619"/>
              </a:xfrm>
              <a:blipFill>
                <a:blip r:embed="rId2"/>
                <a:stretch>
                  <a:fillRect l="-1704" t="-2958" r="-1185" b="-45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10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 versus NP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you can find a mathematical proof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GB" dirty="0" smtClean="0"/>
                  <a:t> 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GB" dirty="0" smtClean="0"/>
                  <a:t>, there’s fame and glory for you (and a $1million prize…)</a:t>
                </a:r>
              </a:p>
              <a:p>
                <a:r>
                  <a:rPr lang="en-GB" dirty="0" smtClean="0"/>
                  <a:t>For now, large instances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GB" dirty="0" smtClean="0"/>
                  <a:t>-hard problems are not solvable without spending a lot of CPU time</a:t>
                </a:r>
              </a:p>
              <a:p>
                <a:pPr lvl="1"/>
                <a:r>
                  <a:rPr lang="en-GB" dirty="0" smtClean="0"/>
                  <a:t>This is the basis of most of cryptography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0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Associative maps revisited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COMP110: Principles of Computing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32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Modular program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Writing a piece of software as a </a:t>
            </a:r>
            <a:r>
              <a:rPr lang="en-GB" b="1" dirty="0" smtClean="0"/>
              <a:t>single long source file</a:t>
            </a:r>
            <a:r>
              <a:rPr lang="en-GB" dirty="0" smtClean="0"/>
              <a:t> is generally a bad idea</a:t>
            </a:r>
          </a:p>
          <a:p>
            <a:r>
              <a:rPr lang="en-GB" dirty="0" smtClean="0"/>
              <a:t>Better to split the program into several files, i.e. </a:t>
            </a:r>
            <a:r>
              <a:rPr lang="en-GB" b="1" dirty="0" smtClean="0"/>
              <a:t>modules</a:t>
            </a:r>
          </a:p>
          <a:p>
            <a:pPr lvl="1"/>
            <a:r>
              <a:rPr lang="en-GB" dirty="0"/>
              <a:t>Makes code more </a:t>
            </a:r>
            <a:r>
              <a:rPr lang="en-GB" b="1" dirty="0"/>
              <a:t>manageable</a:t>
            </a:r>
            <a:r>
              <a:rPr lang="en-GB" dirty="0"/>
              <a:t> and easier to </a:t>
            </a:r>
            <a:r>
              <a:rPr lang="en-GB" b="1" dirty="0"/>
              <a:t>navigate</a:t>
            </a:r>
          </a:p>
          <a:p>
            <a:pPr lvl="1"/>
            <a:r>
              <a:rPr lang="en-GB" dirty="0" smtClean="0"/>
              <a:t>Allows related classes and functions to be </a:t>
            </a:r>
            <a:r>
              <a:rPr lang="en-GB" b="1" dirty="0" smtClean="0"/>
              <a:t>grouped</a:t>
            </a:r>
            <a:r>
              <a:rPr lang="en-GB" dirty="0" smtClean="0"/>
              <a:t> together</a:t>
            </a:r>
          </a:p>
          <a:p>
            <a:pPr lvl="1"/>
            <a:r>
              <a:rPr lang="en-GB" dirty="0" smtClean="0"/>
              <a:t>Modules can often be </a:t>
            </a:r>
            <a:r>
              <a:rPr lang="en-GB" b="1" dirty="0" smtClean="0"/>
              <a:t>reused</a:t>
            </a:r>
            <a:r>
              <a:rPr lang="en-GB" dirty="0" smtClean="0"/>
              <a:t> between programs</a:t>
            </a:r>
          </a:p>
          <a:p>
            <a:pPr lvl="1"/>
            <a:r>
              <a:rPr lang="en-GB" dirty="0" smtClean="0"/>
              <a:t>Can allow for faster </a:t>
            </a:r>
            <a:r>
              <a:rPr lang="en-GB" b="1" dirty="0" smtClean="0"/>
              <a:t>recompilation</a:t>
            </a:r>
          </a:p>
        </p:txBody>
      </p:sp>
    </p:spTree>
    <p:extLst>
      <p:ext uri="{BB962C8B-B14F-4D97-AF65-F5344CB8AC3E}">
        <p14:creationId xmlns:p14="http://schemas.microsoft.com/office/powerpoint/2010/main" val="3424868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Last time we met the </a:t>
            </a:r>
            <a:r>
              <a:rPr lang="en-GB" b="1" dirty="0" smtClean="0"/>
              <a:t>dictionary</a:t>
            </a:r>
            <a:r>
              <a:rPr lang="en-GB" dirty="0" smtClean="0"/>
              <a:t>: a data structure mapping keys to values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How does it work behind the scenes?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77856" y="2996952"/>
            <a:ext cx="6388287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 = {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"Alice"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"Bob"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"Charlie"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age[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"Bob"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age[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"Bob"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prints "40"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24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Pair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738847"/>
          </a:xfrm>
        </p:spPr>
        <p:txBody>
          <a:bodyPr/>
          <a:lstStyle/>
          <a:p>
            <a:r>
              <a:rPr lang="en-GB" dirty="0" smtClean="0"/>
              <a:t>One way of implementing a dictionary would be as a list of (key, value) tuples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What is the execution time?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87824" y="2852936"/>
            <a:ext cx="3168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FUNCTION lookup(key)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  FOR EACH (</a:t>
            </a:r>
            <a:r>
              <a:rPr lang="en-GB" dirty="0" err="1" smtClean="0">
                <a:solidFill>
                  <a:schemeClr val="bg1"/>
                </a:solidFill>
              </a:rPr>
              <a:t>k,v</a:t>
            </a:r>
            <a:r>
              <a:rPr lang="en-GB" dirty="0" smtClean="0">
                <a:solidFill>
                  <a:schemeClr val="bg1"/>
                </a:solidFill>
              </a:rPr>
              <a:t>) in list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      IF k = key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          RETURN v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      END IF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  END FOR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  RAISE ERROR key not found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END FUNCTION		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76056" y="455275"/>
            <a:ext cx="42484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 err="1" smtClean="0">
                <a:solidFill>
                  <a:schemeClr val="bg1"/>
                </a:solidFill>
                <a:latin typeface="Century Gothic" pitchFamily="34" charset="0"/>
              </a:rPr>
              <a:t>Socrative</a:t>
            </a:r>
            <a:r>
              <a:rPr lang="en-GB" sz="2400" dirty="0" smtClean="0">
                <a:solidFill>
                  <a:schemeClr val="bg1"/>
                </a:solidFill>
                <a:latin typeface="Century Gothic" pitchFamily="34" charset="0"/>
              </a:rPr>
              <a:t> room code: </a:t>
            </a:r>
            <a:r>
              <a:rPr lang="en-GB" sz="2400" dirty="0" smtClean="0">
                <a:solidFill>
                  <a:schemeClr val="bg1"/>
                </a:solidFill>
                <a:latin typeface="Lucida Console" pitchFamily="49" charset="0"/>
              </a:rPr>
              <a:t>6E8NSW3IN</a:t>
            </a:r>
            <a:endParaRPr lang="en-GB" sz="2400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43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Improving on the pair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problem is, a given key may be anywhere in the list</a:t>
            </a:r>
          </a:p>
          <a:p>
            <a:r>
              <a:rPr lang="en-GB" dirty="0" smtClean="0"/>
              <a:t>What if we constrain the list to be in a particular order?</a:t>
            </a:r>
          </a:p>
          <a:p>
            <a:r>
              <a:rPr lang="en-GB" dirty="0" smtClean="0"/>
              <a:t>Then we can do better than stepping through the list from start to finish</a:t>
            </a:r>
          </a:p>
          <a:p>
            <a:r>
              <a:rPr lang="en-GB" dirty="0" smtClean="0"/>
              <a:t>We can do a </a:t>
            </a:r>
            <a:r>
              <a:rPr lang="en-GB" b="1" dirty="0" smtClean="0"/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409461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“Divide and conquer” algorithm</a:t>
            </a:r>
          </a:p>
          <a:p>
            <a:r>
              <a:rPr lang="en-GB" b="1" dirty="0" smtClean="0"/>
              <a:t>Divide</a:t>
            </a:r>
            <a:r>
              <a:rPr lang="en-GB" dirty="0" smtClean="0"/>
              <a:t> the list in half</a:t>
            </a:r>
          </a:p>
          <a:p>
            <a:r>
              <a:rPr lang="en-GB" dirty="0" smtClean="0"/>
              <a:t>Look at the middle element to find out </a:t>
            </a:r>
            <a:r>
              <a:rPr lang="en-GB" b="1" dirty="0" smtClean="0"/>
              <a:t>which half </a:t>
            </a:r>
            <a:r>
              <a:rPr lang="en-GB" dirty="0" smtClean="0"/>
              <a:t>the key is in</a:t>
            </a:r>
          </a:p>
          <a:p>
            <a:r>
              <a:rPr lang="en-GB" b="1" dirty="0" smtClean="0"/>
              <a:t>Repeat</a:t>
            </a:r>
            <a:r>
              <a:rPr lang="en-GB" dirty="0" smtClean="0"/>
              <a:t> until we home in on a single element</a:t>
            </a:r>
          </a:p>
        </p:txBody>
      </p:sp>
    </p:spTree>
    <p:extLst>
      <p:ext uri="{BB962C8B-B14F-4D97-AF65-F5344CB8AC3E}">
        <p14:creationId xmlns:p14="http://schemas.microsoft.com/office/powerpoint/2010/main" val="175199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search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42844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FUNCTION </a:t>
            </a:r>
            <a:r>
              <a:rPr lang="en-GB" dirty="0" err="1" smtClean="0">
                <a:solidFill>
                  <a:schemeClr val="bg1"/>
                </a:solidFill>
              </a:rPr>
              <a:t>binary_search</a:t>
            </a:r>
            <a:r>
              <a:rPr lang="en-GB" dirty="0" smtClean="0">
                <a:solidFill>
                  <a:schemeClr val="bg1"/>
                </a:solidFill>
              </a:rPr>
              <a:t>(key)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LET start = 0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LET end = (length of list) - 1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WHILE end ≤ start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LET midpoint = (start + end) / 2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LET </a:t>
            </a:r>
            <a:r>
              <a:rPr lang="en-GB" dirty="0" err="1" smtClean="0">
                <a:solidFill>
                  <a:schemeClr val="bg1"/>
                </a:solidFill>
              </a:rPr>
              <a:t>mid_key</a:t>
            </a:r>
            <a:r>
              <a:rPr lang="en-GB" dirty="0" smtClean="0">
                <a:solidFill>
                  <a:schemeClr val="bg1"/>
                </a:solidFill>
              </a:rPr>
              <a:t> = key at midpoint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IF key = </a:t>
            </a:r>
            <a:r>
              <a:rPr lang="en-GB" dirty="0" err="1">
                <a:solidFill>
                  <a:schemeClr val="bg1"/>
                </a:solidFill>
              </a:rPr>
              <a:t>mid_key</a:t>
            </a:r>
            <a:endParaRPr lang="en-GB" dirty="0">
              <a:solidFill>
                <a:schemeClr val="bg1"/>
              </a:solidFill>
            </a:endParaRPr>
          </a:p>
          <a:p>
            <a:pPr lvl="3"/>
            <a:r>
              <a:rPr lang="en-GB" dirty="0" smtClean="0">
                <a:solidFill>
                  <a:schemeClr val="bg1"/>
                </a:solidFill>
              </a:rPr>
              <a:t>RETURN </a:t>
            </a:r>
            <a:r>
              <a:rPr lang="en-GB" dirty="0">
                <a:solidFill>
                  <a:schemeClr val="bg1"/>
                </a:solidFill>
              </a:rPr>
              <a:t>value at </a:t>
            </a:r>
            <a:r>
              <a:rPr lang="en-GB" dirty="0" smtClean="0">
                <a:solidFill>
                  <a:schemeClr val="bg1"/>
                </a:solidFill>
              </a:rPr>
              <a:t>midpoint</a:t>
            </a:r>
            <a:endParaRPr lang="en-GB" dirty="0">
              <a:solidFill>
                <a:schemeClr val="bg1"/>
              </a:solidFill>
            </a:endParaRP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ELSE IF key &lt; </a:t>
            </a:r>
            <a:r>
              <a:rPr lang="en-GB" dirty="0" err="1" smtClean="0">
                <a:solidFill>
                  <a:schemeClr val="bg1"/>
                </a:solidFill>
              </a:rPr>
              <a:t>mid_key</a:t>
            </a:r>
            <a:endParaRPr lang="en-GB" dirty="0" smtClean="0">
              <a:solidFill>
                <a:schemeClr val="bg1"/>
              </a:solidFill>
            </a:endParaRPr>
          </a:p>
          <a:p>
            <a:pPr lvl="3"/>
            <a:r>
              <a:rPr lang="en-GB" dirty="0" smtClean="0">
                <a:solidFill>
                  <a:schemeClr val="bg1"/>
                </a:solidFill>
              </a:rPr>
              <a:t>LET end = midpoint - 1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ELSE IF key &gt; </a:t>
            </a:r>
            <a:r>
              <a:rPr lang="en-GB" dirty="0" err="1" smtClean="0">
                <a:solidFill>
                  <a:schemeClr val="bg1"/>
                </a:solidFill>
              </a:rPr>
              <a:t>mid_key</a:t>
            </a:r>
            <a:endParaRPr lang="en-GB" dirty="0" smtClean="0">
              <a:solidFill>
                <a:schemeClr val="bg1"/>
              </a:solidFill>
            </a:endParaRPr>
          </a:p>
          <a:p>
            <a:pPr lvl="3"/>
            <a:r>
              <a:rPr lang="en-GB" dirty="0" smtClean="0">
                <a:solidFill>
                  <a:schemeClr val="bg1"/>
                </a:solidFill>
              </a:rPr>
              <a:t>LET start = midpoint + 1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END IF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END WHILE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END FUNCTION		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967805"/>
              </p:ext>
            </p:extLst>
          </p:nvPr>
        </p:nvGraphicFramePr>
        <p:xfrm>
          <a:off x="5796136" y="1412776"/>
          <a:ext cx="815752" cy="520034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3004306503"/>
                    </a:ext>
                  </a:extLst>
                </a:gridCol>
              </a:tblGrid>
              <a:tr h="371453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539966"/>
                  </a:ext>
                </a:extLst>
              </a:tr>
              <a:tr h="371453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78048"/>
                  </a:ext>
                </a:extLst>
              </a:tr>
              <a:tr h="371453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19379"/>
                  </a:ext>
                </a:extLst>
              </a:tr>
              <a:tr h="371453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432817"/>
                  </a:ext>
                </a:extLst>
              </a:tr>
              <a:tr h="371453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99309"/>
                  </a:ext>
                </a:extLst>
              </a:tr>
              <a:tr h="371453"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916122"/>
                  </a:ext>
                </a:extLst>
              </a:tr>
              <a:tr h="371453"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579175"/>
                  </a:ext>
                </a:extLst>
              </a:tr>
              <a:tr h="371453"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76310"/>
                  </a:ext>
                </a:extLst>
              </a:tr>
              <a:tr h="371453"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19672"/>
                  </a:ext>
                </a:extLst>
              </a:tr>
              <a:tr h="371453"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990160"/>
                  </a:ext>
                </a:extLst>
              </a:tr>
              <a:tr h="371453">
                <a:tc>
                  <a:txBody>
                    <a:bodyPr/>
                    <a:lstStyle/>
                    <a:p>
                      <a:r>
                        <a:rPr lang="en-GB" dirty="0" smtClean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340952"/>
                  </a:ext>
                </a:extLst>
              </a:tr>
              <a:tr h="371453">
                <a:tc>
                  <a:txBody>
                    <a:bodyPr/>
                    <a:lstStyle/>
                    <a:p>
                      <a:r>
                        <a:rPr lang="en-GB" dirty="0" smtClean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378105"/>
                  </a:ext>
                </a:extLst>
              </a:tr>
              <a:tr h="371453">
                <a:tc>
                  <a:txBody>
                    <a:bodyPr/>
                    <a:lstStyle/>
                    <a:p>
                      <a:r>
                        <a:rPr lang="en-GB" dirty="0" smtClean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973622"/>
                  </a:ext>
                </a:extLst>
              </a:tr>
              <a:tr h="371453">
                <a:tc>
                  <a:txBody>
                    <a:bodyPr/>
                    <a:lstStyle/>
                    <a:p>
                      <a:r>
                        <a:rPr lang="en-GB" dirty="0" smtClean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680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11718" y="1412776"/>
            <a:ext cx="89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sym typeface="Wingdings" panose="05000000000000000000" pitchFamily="2" charset="2"/>
              </a:rPr>
              <a:t> start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0993" y="6237398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sym typeface="Wingdings" panose="05000000000000000000" pitchFamily="2" charset="2"/>
              </a:rPr>
              <a:t> end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0993" y="3640421"/>
            <a:ext cx="131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sym typeface="Wingdings" panose="05000000000000000000" pitchFamily="2" charset="2"/>
              </a:rPr>
              <a:t> midpoint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04335" y="2560210"/>
            <a:ext cx="95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sym typeface="Wingdings" panose="05000000000000000000" pitchFamily="2" charset="2"/>
              </a:rPr>
              <a:t>key = 19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6445" y="4017016"/>
            <a:ext cx="89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sym typeface="Wingdings" panose="05000000000000000000" pitchFamily="2" charset="2"/>
              </a:rPr>
              <a:t> start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13684" y="5127207"/>
            <a:ext cx="131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sym typeface="Wingdings" panose="05000000000000000000" pitchFamily="2" charset="2"/>
              </a:rPr>
              <a:t> midpoint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13684" y="475787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sym typeface="Wingdings" panose="05000000000000000000" pitchFamily="2" charset="2"/>
              </a:rPr>
              <a:t> end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88224" y="4393611"/>
            <a:ext cx="131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sym typeface="Wingdings" panose="05000000000000000000" pitchFamily="2" charset="2"/>
              </a:rPr>
              <a:t> midpoint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90403" y="4761069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sym typeface="Wingdings" panose="05000000000000000000" pitchFamily="2" charset="2"/>
              </a:rPr>
              <a:t>start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83521" y="4757875"/>
            <a:ext cx="10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sym typeface="Wingdings" panose="05000000000000000000" pitchFamily="2" charset="2"/>
              </a:rPr>
              <a:t>midpoint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98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10" grpId="0"/>
      <p:bldP spid="10" grpId="1"/>
      <p:bldP spid="11" grpId="0"/>
      <p:bldP spid="11" grpId="1"/>
      <p:bldP spid="12" grpId="0"/>
      <p:bldP spid="13" grpId="0"/>
      <p:bldP spid="13" grpId="1"/>
      <p:bldP spid="14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search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What is the execution time of binary search?</a:t>
                </a:r>
              </a:p>
              <a:p>
                <a:r>
                  <a:rPr lang="en-GB" dirty="0" smtClean="0"/>
                  <a:t>Each iteration divides the list in half</a:t>
                </a:r>
              </a:p>
              <a:p>
                <a:r>
                  <a:rPr lang="en-GB" dirty="0" smtClean="0"/>
                  <a:t>If we start out with </a:t>
                </a:r>
                <a:r>
                  <a:rPr lang="en-GB" b="1" dirty="0" smtClean="0"/>
                  <a:t>double</a:t>
                </a:r>
                <a:r>
                  <a:rPr lang="en-GB" dirty="0" smtClean="0"/>
                  <a:t> the elements, we have to do </a:t>
                </a:r>
                <a:r>
                  <a:rPr lang="en-GB" b="1" dirty="0" smtClean="0"/>
                  <a:t>one extra </a:t>
                </a:r>
                <a:r>
                  <a:rPr lang="en-GB" dirty="0" smtClean="0"/>
                  <a:t>iteration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27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Improving on binary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Binary search requires the list to be kept in </a:t>
            </a:r>
            <a:r>
              <a:rPr lang="en-GB" b="1" dirty="0" smtClean="0"/>
              <a:t>sorted order</a:t>
            </a:r>
          </a:p>
          <a:p>
            <a:r>
              <a:rPr lang="en-GB" b="1" dirty="0" smtClean="0"/>
              <a:t>Insertion</a:t>
            </a:r>
            <a:r>
              <a:rPr lang="en-GB" dirty="0" smtClean="0"/>
              <a:t> and </a:t>
            </a:r>
            <a:r>
              <a:rPr lang="en-GB" b="1" dirty="0" smtClean="0"/>
              <a:t>deletion</a:t>
            </a:r>
            <a:r>
              <a:rPr lang="en-GB" dirty="0" smtClean="0"/>
              <a:t> may be slow</a:t>
            </a:r>
          </a:p>
          <a:p>
            <a:r>
              <a:rPr lang="en-GB" dirty="0" smtClean="0"/>
              <a:t>Dictionaries in Python are actually implemented as </a:t>
            </a:r>
            <a:r>
              <a:rPr lang="en-GB" b="1" dirty="0" smtClean="0"/>
              <a:t>hash maps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2379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 as associative maps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9"/>
            <a:ext cx="8229600" cy="20745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Suppose our dictionary keys are integers</a:t>
            </a:r>
          </a:p>
          <a:p>
            <a:r>
              <a:rPr lang="en-GB" dirty="0" smtClean="0"/>
              <a:t>We could just use an array…</a:t>
            </a:r>
          </a:p>
          <a:p>
            <a:r>
              <a:rPr lang="en-GB" dirty="0" smtClean="0"/>
              <a:t>… but this is wasteful of space</a:t>
            </a:r>
            <a:endParaRPr lang="en-GB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018632"/>
              </p:ext>
            </p:extLst>
          </p:nvPr>
        </p:nvGraphicFramePr>
        <p:xfrm>
          <a:off x="4172479" y="3931918"/>
          <a:ext cx="4511824" cy="2600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912">
                  <a:extLst>
                    <a:ext uri="{9D8B030D-6E8A-4147-A177-3AD203B41FA5}">
                      <a16:colId xmlns:a16="http://schemas.microsoft.com/office/drawing/2014/main" val="769725950"/>
                    </a:ext>
                  </a:extLst>
                </a:gridCol>
                <a:gridCol w="2255912">
                  <a:extLst>
                    <a:ext uri="{9D8B030D-6E8A-4147-A177-3AD203B41FA5}">
                      <a16:colId xmlns:a16="http://schemas.microsoft.com/office/drawing/2014/main" val="614779712"/>
                    </a:ext>
                  </a:extLst>
                </a:gridCol>
              </a:tblGrid>
              <a:tr h="371443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Value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70143"/>
                  </a:ext>
                </a:extLst>
              </a:tr>
              <a:tr h="371443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479809"/>
                  </a:ext>
                </a:extLst>
              </a:tr>
              <a:tr h="371443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“One”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76089"/>
                  </a:ext>
                </a:extLst>
              </a:tr>
              <a:tr h="371443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16141"/>
                  </a:ext>
                </a:extLst>
              </a:tr>
              <a:tr h="371443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940662"/>
                  </a:ext>
                </a:extLst>
              </a:tr>
              <a:tr h="371443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“Four”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111589"/>
                  </a:ext>
                </a:extLst>
              </a:tr>
              <a:tr h="371443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7242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78394"/>
              </p:ext>
            </p:extLst>
          </p:nvPr>
        </p:nvGraphicFramePr>
        <p:xfrm>
          <a:off x="395536" y="4369883"/>
          <a:ext cx="2952328" cy="148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val="769725950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614779712"/>
                    </a:ext>
                  </a:extLst>
                </a:gridCol>
              </a:tblGrid>
              <a:tr h="371443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Value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70143"/>
                  </a:ext>
                </a:extLst>
              </a:tr>
              <a:tr h="371443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“One”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479809"/>
                  </a:ext>
                </a:extLst>
              </a:tr>
              <a:tr h="371443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“Four”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76089"/>
                  </a:ext>
                </a:extLst>
              </a:tr>
              <a:tr h="371443"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“Nine”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16141"/>
                  </a:ext>
                </a:extLst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3491880" y="4941168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28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Hash maps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9"/>
            <a:ext cx="8229600" cy="2218568"/>
          </a:xfrm>
        </p:spPr>
        <p:txBody>
          <a:bodyPr/>
          <a:lstStyle/>
          <a:p>
            <a:r>
              <a:rPr lang="en-GB" dirty="0" smtClean="0"/>
              <a:t>Hash maps work on this principle, but map the keys through a </a:t>
            </a:r>
            <a:r>
              <a:rPr lang="en-GB" b="1" dirty="0" smtClean="0"/>
              <a:t>hash function</a:t>
            </a:r>
          </a:p>
          <a:p>
            <a:pPr lvl="1"/>
            <a:r>
              <a:rPr lang="en-GB" dirty="0" smtClean="0"/>
              <a:t>Compresses the range of keys down to a more manageable size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864081"/>
              </p:ext>
            </p:extLst>
          </p:nvPr>
        </p:nvGraphicFramePr>
        <p:xfrm>
          <a:off x="5364087" y="3931918"/>
          <a:ext cx="3320216" cy="2600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08">
                  <a:extLst>
                    <a:ext uri="{9D8B030D-6E8A-4147-A177-3AD203B41FA5}">
                      <a16:colId xmlns:a16="http://schemas.microsoft.com/office/drawing/2014/main" val="769725950"/>
                    </a:ext>
                  </a:extLst>
                </a:gridCol>
                <a:gridCol w="1660108">
                  <a:extLst>
                    <a:ext uri="{9D8B030D-6E8A-4147-A177-3AD203B41FA5}">
                      <a16:colId xmlns:a16="http://schemas.microsoft.com/office/drawing/2014/main" val="614779712"/>
                    </a:ext>
                  </a:extLst>
                </a:gridCol>
              </a:tblGrid>
              <a:tr h="371443">
                <a:tc>
                  <a:txBody>
                    <a:bodyPr/>
                    <a:lstStyle/>
                    <a:p>
                      <a:r>
                        <a:rPr lang="en-GB" dirty="0" smtClean="0"/>
                        <a:t>Hash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Value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70143"/>
                  </a:ext>
                </a:extLst>
              </a:tr>
              <a:tr h="371443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479809"/>
                  </a:ext>
                </a:extLst>
              </a:tr>
              <a:tr h="371443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76089"/>
                  </a:ext>
                </a:extLst>
              </a:tr>
              <a:tr h="371443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16141"/>
                  </a:ext>
                </a:extLst>
              </a:tr>
              <a:tr h="371443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940662"/>
                  </a:ext>
                </a:extLst>
              </a:tr>
              <a:tr h="371443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111589"/>
                  </a:ext>
                </a:extLst>
              </a:tr>
              <a:tr h="371443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7242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959142"/>
              </p:ext>
            </p:extLst>
          </p:nvPr>
        </p:nvGraphicFramePr>
        <p:xfrm>
          <a:off x="2195736" y="4365104"/>
          <a:ext cx="1476164" cy="1490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val="769725950"/>
                    </a:ext>
                  </a:extLst>
                </a:gridCol>
              </a:tblGrid>
              <a:tr h="376222">
                <a:tc>
                  <a:txBody>
                    <a:bodyPr/>
                    <a:lstStyle/>
                    <a:p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70143"/>
                  </a:ext>
                </a:extLst>
              </a:tr>
              <a:tr h="371443">
                <a:tc>
                  <a:txBody>
                    <a:bodyPr/>
                    <a:lstStyle/>
                    <a:p>
                      <a:r>
                        <a:rPr lang="en-GB" dirty="0" smtClean="0"/>
                        <a:t>“Alice”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479809"/>
                  </a:ext>
                </a:extLst>
              </a:tr>
              <a:tr h="371443">
                <a:tc>
                  <a:txBody>
                    <a:bodyPr/>
                    <a:lstStyle/>
                    <a:p>
                      <a:r>
                        <a:rPr lang="en-GB" dirty="0" smtClean="0"/>
                        <a:t>“Bob”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76089"/>
                  </a:ext>
                </a:extLst>
              </a:tr>
              <a:tr h="371443">
                <a:tc>
                  <a:txBody>
                    <a:bodyPr/>
                    <a:lstStyle/>
                    <a:p>
                      <a:r>
                        <a:rPr lang="en-GB" dirty="0" smtClean="0"/>
                        <a:t>“Charlie”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16141"/>
                  </a:ext>
                </a:extLst>
              </a:tr>
            </a:tbl>
          </a:graphicData>
        </a:graphic>
      </p:graphicFrame>
      <p:cxnSp>
        <p:nvCxnSpPr>
          <p:cNvPr id="8" name="Curved Connector 7"/>
          <p:cNvCxnSpPr/>
          <p:nvPr/>
        </p:nvCxnSpPr>
        <p:spPr>
          <a:xfrm>
            <a:off x="3635896" y="4941168"/>
            <a:ext cx="1728192" cy="1008112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flipV="1">
            <a:off x="3635896" y="4869160"/>
            <a:ext cx="1728191" cy="432048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flipV="1">
            <a:off x="3653898" y="5589240"/>
            <a:ext cx="1710189" cy="97204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73238" y="4493666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Hash function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6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Hash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Problem: what happens if two keys have the same hash value?</a:t>
            </a:r>
          </a:p>
          <a:p>
            <a:pPr lvl="1"/>
            <a:r>
              <a:rPr lang="en-GB" b="1" dirty="0" smtClean="0"/>
              <a:t>Hash collision</a:t>
            </a:r>
          </a:p>
          <a:p>
            <a:r>
              <a:rPr lang="en-GB" dirty="0" smtClean="0"/>
              <a:t>The data structure has to allow for this possibility</a:t>
            </a:r>
          </a:p>
          <a:p>
            <a:pPr lvl="1"/>
            <a:r>
              <a:rPr lang="en-GB" dirty="0" smtClean="0"/>
              <a:t>Each hash bucket can store several key-value pairs</a:t>
            </a:r>
          </a:p>
          <a:p>
            <a:r>
              <a:rPr lang="en-GB" dirty="0" smtClean="0"/>
              <a:t>Better to design the hash function to </a:t>
            </a:r>
            <a:r>
              <a:rPr lang="en-GB" b="1" dirty="0" smtClean="0"/>
              <a:t>minimise collisions</a:t>
            </a:r>
          </a:p>
          <a:p>
            <a:pPr lvl="1"/>
            <a:r>
              <a:rPr lang="en-GB" dirty="0" smtClean="0"/>
              <a:t>For built-in types and tuples, the developers of Python have taken care of this for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63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9"/>
            <a:ext cx="8229600" cy="1858527"/>
          </a:xfrm>
        </p:spPr>
        <p:txBody>
          <a:bodyPr>
            <a:normAutofit/>
          </a:bodyPr>
          <a:lstStyle/>
          <a:p>
            <a:r>
              <a:rPr lang="en-GB" dirty="0" smtClean="0"/>
              <a:t>Every Python source file is a module, and can be loaded using the import statement just like built-in modules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9923" y="3933056"/>
            <a:ext cx="3928101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mymodule.py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test():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80112" y="3933056"/>
            <a:ext cx="2952328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program.py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mymodule.test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294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Hash map execution time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In the worst case…</a:t>
                </a:r>
              </a:p>
              <a:p>
                <a:pPr lvl="1"/>
                <a:r>
                  <a:rPr lang="en-GB" dirty="0" smtClean="0"/>
                  <a:t>If the hash function is really bad and maps everything to the same value, it’s not really a hash map --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dirty="0" smtClean="0"/>
                  <a:t> linear search</a:t>
                </a:r>
              </a:p>
              <a:p>
                <a:r>
                  <a:rPr lang="en-GB" dirty="0" smtClean="0"/>
                  <a:t>If hash collisions </a:t>
                </a:r>
                <a:r>
                  <a:rPr lang="en-GB" b="1" dirty="0" smtClean="0"/>
                  <a:t>never</a:t>
                </a:r>
                <a:r>
                  <a:rPr lang="en-GB" dirty="0" smtClean="0"/>
                  <a:t> happened, retrieval would be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GB" dirty="0" smtClean="0"/>
              </a:p>
              <a:p>
                <a:r>
                  <a:rPr lang="en-GB" dirty="0" smtClean="0"/>
                  <a:t>Usually hash collisions are </a:t>
                </a:r>
                <a:r>
                  <a:rPr lang="en-GB" b="1" dirty="0" smtClean="0"/>
                  <a:t>rare</a:t>
                </a:r>
                <a:r>
                  <a:rPr lang="en-GB" dirty="0" smtClean="0"/>
                  <a:t> enough to affect only a </a:t>
                </a:r>
                <a:r>
                  <a:rPr lang="en-GB" b="1" dirty="0" smtClean="0"/>
                  <a:t>small proportion </a:t>
                </a:r>
                <a:r>
                  <a:rPr lang="en-GB" dirty="0" smtClean="0"/>
                  <a:t>of operations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26" r="-25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82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Amortised analysis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Worst case analysis is sometimes too </a:t>
                </a:r>
                <a:r>
                  <a:rPr lang="en-GB" b="1" dirty="0" smtClean="0"/>
                  <a:t>pessimistic</a:t>
                </a:r>
              </a:p>
              <a:p>
                <a:r>
                  <a:rPr lang="en-GB" dirty="0" smtClean="0"/>
                  <a:t>If an operation is usually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 but has a tiny chance of being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 in some cases, then it’s the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 we care about</a:t>
                </a:r>
              </a:p>
              <a:p>
                <a:r>
                  <a:rPr lang="en-GB" dirty="0" smtClean="0"/>
                  <a:t>We say the </a:t>
                </a:r>
                <a:r>
                  <a:rPr lang="en-GB" b="1" dirty="0" smtClean="0"/>
                  <a:t>amortised time </a:t>
                </a:r>
                <a:r>
                  <a:rPr lang="en-GB" dirty="0" smtClean="0"/>
                  <a:t>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0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So…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Elements can be inserted, deleted and retrieved from a hash map in </a:t>
                </a:r>
                <a:r>
                  <a:rPr lang="en-GB" b="1" dirty="0" smtClean="0"/>
                  <a:t>amortised constant time</a:t>
                </a:r>
              </a:p>
              <a:p>
                <a:r>
                  <a:rPr lang="en-GB" dirty="0" smtClean="0"/>
                  <a:t>This is a big improvement over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dirty="0" smtClean="0"/>
                  <a:t> for the naïve “list of key-value pairs” implementation!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0" r="-2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53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Another example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GB" dirty="0" smtClean="0"/>
                  <a:t>Consider a 2D physics engine with a large number of objects</a:t>
                </a:r>
              </a:p>
              <a:p>
                <a:r>
                  <a:rPr lang="en-GB" dirty="0" smtClean="0"/>
                  <a:t>Which objects are close enough that they should be checked for collisions?</a:t>
                </a:r>
              </a:p>
              <a:p>
                <a:r>
                  <a:rPr lang="en-GB" dirty="0" smtClean="0"/>
                  <a:t>Naïve approach: check every pair of objects --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GB" dirty="0" smtClean="0"/>
              </a:p>
              <a:p>
                <a:r>
                  <a:rPr lang="en-GB" dirty="0" smtClean="0"/>
                  <a:t>Other approaches (nearest neighbour lists, spatial hash map, </a:t>
                </a:r>
                <a:r>
                  <a:rPr lang="en-GB" dirty="0" err="1" smtClean="0"/>
                  <a:t>quadtrees</a:t>
                </a:r>
                <a:r>
                  <a:rPr lang="en-GB" dirty="0" smtClean="0"/>
                  <a:t>) have lower (amortised) time complexity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750" r="-2815" b="-30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81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Big O notation gives us a way of discussing how well algorithms scale with the size of the input</a:t>
            </a:r>
          </a:p>
          <a:p>
            <a:r>
              <a:rPr lang="en-GB" dirty="0" smtClean="0"/>
              <a:t>Wise choice of data structures can make a big difference to scalability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24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Reminder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COMP110 peer review session will be </a:t>
            </a:r>
            <a:r>
              <a:rPr lang="en-GB" b="1" dirty="0"/>
              <a:t>this time next </a:t>
            </a:r>
            <a:r>
              <a:rPr lang="en-GB" b="1" dirty="0" smtClean="0"/>
              <a:t>week </a:t>
            </a:r>
            <a:r>
              <a:rPr lang="en-GB" dirty="0" smtClean="0"/>
              <a:t>Wednesday 2</a:t>
            </a:r>
            <a:r>
              <a:rPr lang="en-GB" baseline="30000" dirty="0" smtClean="0"/>
              <a:t>nd</a:t>
            </a:r>
            <a:r>
              <a:rPr lang="en-GB" dirty="0" smtClean="0"/>
              <a:t> December, 9am-12pm</a:t>
            </a:r>
          </a:p>
          <a:p>
            <a:r>
              <a:rPr lang="en-GB" dirty="0" smtClean="0"/>
              <a:t>Please submit your essay as a </a:t>
            </a:r>
            <a:r>
              <a:rPr lang="en-GB" b="1" dirty="0" smtClean="0"/>
              <a:t>GitHub pull request</a:t>
            </a:r>
            <a:r>
              <a:rPr lang="en-GB" dirty="0" smtClean="0"/>
              <a:t> by 6pm on Tuesday 1</a:t>
            </a:r>
            <a:r>
              <a:rPr lang="en-GB" baseline="30000" dirty="0" smtClean="0"/>
              <a:t>st</a:t>
            </a:r>
            <a:r>
              <a:rPr lang="en-GB" dirty="0" smtClean="0"/>
              <a:t> December</a:t>
            </a:r>
          </a:p>
          <a:p>
            <a:r>
              <a:rPr lang="en-GB" dirty="0" smtClean="0"/>
              <a:t>Please bring </a:t>
            </a:r>
            <a:r>
              <a:rPr lang="en-GB" b="1" dirty="0" smtClean="0"/>
              <a:t>two printed copies </a:t>
            </a:r>
            <a:r>
              <a:rPr lang="en-GB" dirty="0" smtClean="0"/>
              <a:t>of your essay to next Wednesday’s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9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Free pizza!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9"/>
            <a:ext cx="8229600" cy="38747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Prof Simon Colton and I are developing a game design app</a:t>
            </a:r>
          </a:p>
          <a:p>
            <a:r>
              <a:rPr lang="en-GB" dirty="0" smtClean="0"/>
              <a:t>We’re running a testing session </a:t>
            </a:r>
            <a:r>
              <a:rPr lang="en-GB" b="1" dirty="0" smtClean="0"/>
              <a:t>tomorrow 12pm</a:t>
            </a:r>
            <a:r>
              <a:rPr lang="en-GB" dirty="0" smtClean="0"/>
              <a:t> and we have a couple of spaces left – please let me know if you’re interested</a:t>
            </a:r>
          </a:p>
          <a:p>
            <a:r>
              <a:rPr lang="en-GB" dirty="0" smtClean="0"/>
              <a:t>There will be </a:t>
            </a:r>
            <a:r>
              <a:rPr lang="en-GB" b="1" dirty="0" smtClean="0"/>
              <a:t>delicious freshly baked pizza </a:t>
            </a:r>
            <a:r>
              <a:rPr lang="en-GB" dirty="0" smtClean="0"/>
              <a:t>all the way from </a:t>
            </a:r>
            <a:r>
              <a:rPr lang="en-GB" dirty="0" err="1" smtClean="0"/>
              <a:t>Koofi</a:t>
            </a:r>
            <a:r>
              <a:rPr lang="en-GB" dirty="0" smtClean="0"/>
              <a:t>!</a:t>
            </a:r>
          </a:p>
        </p:txBody>
      </p:sp>
      <p:pic>
        <p:nvPicPr>
          <p:cNvPr id="11266" name="Picture 2" descr="http://metamakers.falmouth.ac.uk/wp-content/uploads/2015/11/cillr_banne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83681"/>
            <a:ext cx="9144000" cy="11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24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Modules and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Every Python program is also a module, and vice versa</a:t>
            </a:r>
          </a:p>
          <a:p>
            <a:r>
              <a:rPr lang="en-GB" dirty="0" smtClean="0"/>
              <a:t>You can check whether you are running as a program or as an imported module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67147" y="4581128"/>
            <a:ext cx="500970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 ==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"__main__"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 am a program"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 am an imported module"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535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You’ve seen them already…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Some operations in a program can fail</a:t>
            </a:r>
          </a:p>
          <a:p>
            <a:r>
              <a:rPr lang="en-GB" dirty="0" smtClean="0"/>
              <a:t>Exceptions are a way of signalling that failure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2420888"/>
            <a:ext cx="52197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Raising 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811451"/>
          </a:xfrm>
        </p:spPr>
        <p:txBody>
          <a:bodyPr/>
          <a:lstStyle/>
          <a:p>
            <a:r>
              <a:rPr lang="en-GB" dirty="0" err="1" smtClean="0">
                <a:latin typeface="Lucida Console" panose="020B0609040504020204" pitchFamily="49" charset="0"/>
              </a:rPr>
              <a:t>ValueError</a:t>
            </a:r>
            <a:r>
              <a:rPr lang="en-GB" dirty="0" smtClean="0"/>
              <a:t> is a built-in class</a:t>
            </a:r>
          </a:p>
          <a:p>
            <a:pPr lvl="1"/>
            <a:r>
              <a:rPr lang="en-GB" dirty="0" smtClean="0"/>
              <a:t>Its initialiser takes one argument: a string describing the error condition</a:t>
            </a:r>
          </a:p>
          <a:p>
            <a:r>
              <a:rPr lang="en-GB" dirty="0" smtClean="0"/>
              <a:t>The exception is an </a:t>
            </a:r>
            <a:r>
              <a:rPr lang="en-GB" b="1" dirty="0" smtClean="0"/>
              <a:t>instance</a:t>
            </a:r>
            <a:r>
              <a:rPr lang="en-GB" dirty="0" smtClean="0"/>
              <a:t> of the class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27584" y="1700808"/>
            <a:ext cx="749115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factorial(n):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&lt;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raise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"Argument must be positive"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2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Defining your own exception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61048"/>
            <a:ext cx="8229600" cy="2379403"/>
          </a:xfrm>
        </p:spPr>
        <p:txBody>
          <a:bodyPr/>
          <a:lstStyle/>
          <a:p>
            <a:r>
              <a:rPr lang="en-GB" dirty="0" smtClean="0"/>
              <a:t>Inherit from </a:t>
            </a:r>
            <a:r>
              <a:rPr lang="en-GB" dirty="0" smtClean="0">
                <a:latin typeface="Lucida Console" panose="020B0609040504020204" pitchFamily="49" charset="0"/>
              </a:rPr>
              <a:t>Exception</a:t>
            </a:r>
          </a:p>
          <a:p>
            <a:r>
              <a:rPr lang="en-GB" dirty="0" smtClean="0"/>
              <a:t>Exceptions are just like any other class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hey can have any fields and methods you wish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53573" y="1883638"/>
            <a:ext cx="5836854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MyError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message):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message)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raise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MyError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 bad thing happened"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0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Catching exceptions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811451"/>
          </a:xfrm>
        </p:spPr>
        <p:txBody>
          <a:bodyPr/>
          <a:lstStyle/>
          <a:p>
            <a:r>
              <a:rPr lang="en-GB" dirty="0" smtClean="0"/>
              <a:t>If anything inside the </a:t>
            </a:r>
            <a:r>
              <a:rPr lang="en-GB" dirty="0" smtClean="0">
                <a:latin typeface="Lucida Console" panose="020B0609040504020204" pitchFamily="49" charset="0"/>
              </a:rPr>
              <a:t>try</a:t>
            </a:r>
            <a:r>
              <a:rPr lang="en-GB" dirty="0" smtClean="0"/>
              <a:t> block raises an </a:t>
            </a:r>
            <a:r>
              <a:rPr lang="en-GB" dirty="0" err="1" smtClean="0">
                <a:latin typeface="Lucida Console" panose="020B0609040504020204" pitchFamily="49" charset="0"/>
              </a:rPr>
              <a:t>IOError</a:t>
            </a:r>
            <a:r>
              <a:rPr lang="en-GB" dirty="0" smtClean="0"/>
              <a:t>, the code inside the </a:t>
            </a:r>
            <a:r>
              <a:rPr lang="en-GB" dirty="0" smtClean="0">
                <a:latin typeface="Lucida Console" panose="020B0609040504020204" pitchFamily="49" charset="0"/>
              </a:rPr>
              <a:t>except</a:t>
            </a:r>
            <a:r>
              <a:rPr lang="en-GB" dirty="0" smtClean="0"/>
              <a:t> block will be executed</a:t>
            </a:r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53573" y="1772816"/>
            <a:ext cx="583685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"data.txt"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"Failed to open data.txt:"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err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1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1567</Words>
  <Application>Microsoft Office PowerPoint</Application>
  <PresentationFormat>On-screen Show (4:3)</PresentationFormat>
  <Paragraphs>299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Cambria Math</vt:lpstr>
      <vt:lpstr>Century Gothic</vt:lpstr>
      <vt:lpstr>Courier New</vt:lpstr>
      <vt:lpstr>Lucida Console</vt:lpstr>
      <vt:lpstr>Wingdings</vt:lpstr>
      <vt:lpstr>Office Theme</vt:lpstr>
      <vt:lpstr>Structuring Python programs</vt:lpstr>
      <vt:lpstr>Learning objectives</vt:lpstr>
      <vt:lpstr>Modular program design</vt:lpstr>
      <vt:lpstr>Modules</vt:lpstr>
      <vt:lpstr>Modules and programs</vt:lpstr>
      <vt:lpstr>Exceptions</vt:lpstr>
      <vt:lpstr>Raising exceptions</vt:lpstr>
      <vt:lpstr>Defining your own exception types</vt:lpstr>
      <vt:lpstr>Catching exceptions</vt:lpstr>
      <vt:lpstr>Exceptions and control flow</vt:lpstr>
      <vt:lpstr>“It’s easier to ask forgiveness than permission”</vt:lpstr>
      <vt:lpstr>Computational complexity</vt:lpstr>
      <vt:lpstr>Learning objectives</vt:lpstr>
      <vt:lpstr>Computation time</vt:lpstr>
      <vt:lpstr>Basic time measurement in Python</vt:lpstr>
      <vt:lpstr>Repeating for better accuracy</vt:lpstr>
      <vt:lpstr>Scaling</vt:lpstr>
      <vt:lpstr>Scaling examples</vt:lpstr>
      <vt:lpstr>Scaling examples</vt:lpstr>
      <vt:lpstr>Scaling examples</vt:lpstr>
      <vt:lpstr>Big O notation</vt:lpstr>
      <vt:lpstr>f(x)=O(g(x))</vt:lpstr>
      <vt:lpstr>Rules of thumb</vt:lpstr>
      <vt:lpstr>Common complexity classes</vt:lpstr>
      <vt:lpstr>Common complexity classes</vt:lpstr>
      <vt:lpstr>Caveat</vt:lpstr>
      <vt:lpstr>Aside: a famous unanswered question in computing</vt:lpstr>
      <vt:lpstr>P versus NP</vt:lpstr>
      <vt:lpstr>Associative maps revisited</vt:lpstr>
      <vt:lpstr>Dictionaries</vt:lpstr>
      <vt:lpstr>Pair list</vt:lpstr>
      <vt:lpstr>Improving on the pair list</vt:lpstr>
      <vt:lpstr>Binary search</vt:lpstr>
      <vt:lpstr>Binary search</vt:lpstr>
      <vt:lpstr>Binary search</vt:lpstr>
      <vt:lpstr>Improving on binary search</vt:lpstr>
      <vt:lpstr>Arrays as associative maps</vt:lpstr>
      <vt:lpstr>Hash maps</vt:lpstr>
      <vt:lpstr>Hash functions</vt:lpstr>
      <vt:lpstr>Hash map execution time</vt:lpstr>
      <vt:lpstr>Amortised analysis</vt:lpstr>
      <vt:lpstr>So…</vt:lpstr>
      <vt:lpstr>Another example</vt:lpstr>
      <vt:lpstr>Summary</vt:lpstr>
      <vt:lpstr>Reminder</vt:lpstr>
      <vt:lpstr>Free pizza!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Krzywinska</dc:creator>
  <cp:lastModifiedBy>ed powley</cp:lastModifiedBy>
  <cp:revision>161</cp:revision>
  <dcterms:created xsi:type="dcterms:W3CDTF">2013-10-11T07:28:59Z</dcterms:created>
  <dcterms:modified xsi:type="dcterms:W3CDTF">2015-11-24T23:26:06Z</dcterms:modified>
</cp:coreProperties>
</file>