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314" r:id="rId3"/>
    <p:sldId id="375" r:id="rId4"/>
    <p:sldId id="374" r:id="rId5"/>
    <p:sldId id="376" r:id="rId6"/>
    <p:sldId id="384" r:id="rId7"/>
    <p:sldId id="429" r:id="rId8"/>
    <p:sldId id="315" r:id="rId9"/>
    <p:sldId id="380" r:id="rId10"/>
    <p:sldId id="335" r:id="rId11"/>
    <p:sldId id="385" r:id="rId12"/>
    <p:sldId id="381" r:id="rId13"/>
    <p:sldId id="382" r:id="rId14"/>
    <p:sldId id="392" r:id="rId15"/>
    <p:sldId id="389" r:id="rId16"/>
    <p:sldId id="439" r:id="rId17"/>
    <p:sldId id="395" r:id="rId18"/>
    <p:sldId id="391" r:id="rId19"/>
    <p:sldId id="399" r:id="rId20"/>
    <p:sldId id="400" r:id="rId21"/>
    <p:sldId id="440" r:id="rId22"/>
    <p:sldId id="401" r:id="rId23"/>
    <p:sldId id="441" r:id="rId24"/>
    <p:sldId id="402" r:id="rId25"/>
    <p:sldId id="442" r:id="rId26"/>
    <p:sldId id="443" r:id="rId27"/>
    <p:sldId id="444" r:id="rId28"/>
    <p:sldId id="445" r:id="rId29"/>
    <p:sldId id="446" r:id="rId30"/>
    <p:sldId id="407" r:id="rId31"/>
    <p:sldId id="408" r:id="rId32"/>
    <p:sldId id="410" r:id="rId33"/>
    <p:sldId id="457" r:id="rId34"/>
    <p:sldId id="452" r:id="rId35"/>
    <p:sldId id="411" r:id="rId36"/>
    <p:sldId id="412" r:id="rId37"/>
    <p:sldId id="453" r:id="rId38"/>
    <p:sldId id="414" r:id="rId39"/>
    <p:sldId id="415" r:id="rId40"/>
    <p:sldId id="416" r:id="rId41"/>
    <p:sldId id="454" r:id="rId42"/>
    <p:sldId id="455" r:id="rId43"/>
    <p:sldId id="397" r:id="rId44"/>
    <p:sldId id="387" r:id="rId45"/>
    <p:sldId id="447" r:id="rId46"/>
    <p:sldId id="431" r:id="rId47"/>
    <p:sldId id="390" r:id="rId48"/>
    <p:sldId id="377" r:id="rId49"/>
    <p:sldId id="434" r:id="rId50"/>
    <p:sldId id="432" r:id="rId51"/>
    <p:sldId id="433" r:id="rId52"/>
    <p:sldId id="435" r:id="rId53"/>
    <p:sldId id="436" r:id="rId54"/>
    <p:sldId id="437" r:id="rId55"/>
    <p:sldId id="448" r:id="rId56"/>
    <p:sldId id="449" r:id="rId57"/>
    <p:sldId id="450" r:id="rId58"/>
    <p:sldId id="417" r:id="rId59"/>
    <p:sldId id="378" r:id="rId60"/>
    <p:sldId id="424" r:id="rId61"/>
    <p:sldId id="425" r:id="rId62"/>
    <p:sldId id="426" r:id="rId63"/>
    <p:sldId id="418" r:id="rId64"/>
    <p:sldId id="451" r:id="rId65"/>
    <p:sldId id="419" r:id="rId66"/>
    <p:sldId id="420" r:id="rId67"/>
    <p:sldId id="456" r:id="rId68"/>
    <p:sldId id="458" r:id="rId69"/>
    <p:sldId id="330" r:id="rId70"/>
    <p:sldId id="257" r:id="rId71"/>
    <p:sldId id="269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6561" autoAdjust="0"/>
  </p:normalViewPr>
  <p:slideViewPr>
    <p:cSldViewPr>
      <p:cViewPr>
        <p:scale>
          <a:sx n="100" d="100"/>
          <a:sy n="100" d="100"/>
        </p:scale>
        <p:origin x="-33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1BE14-D876-443B-A389-3C72E3D37889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C8723-8D6A-4C18-9D7D-0FB9E6BB61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835EF-03CA-4D41-A63D-D8965DB59E21}" type="datetimeFigureOut">
              <a:rPr lang="en-US" smtClean="0"/>
              <a:pPr/>
              <a:t>11/29/2015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AB484-B144-4456-B7B5-25AE81DA8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94588-88BC-4D08-BFAC-CB75771BC687}" type="slidenum">
              <a:rPr lang="en-US"/>
              <a:pPr/>
              <a:t>12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" charset="0"/>
                <a:ea typeface="ＭＳ Ｐゴシック" charset="-128"/>
              </a:rPr>
              <a:t>Play with the delay here.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06A2E-F6DB-4694-A7B3-C0F477E9B1A3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3604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roduction_to_digital_sound.jpe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85842"/>
            <a:ext cx="91575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4572032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gency FB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5791232"/>
            <a:ext cx="6400800" cy="9239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36F94-0371-8E4E-A60E-286A25D1D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174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gency FB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</a:lstStyle>
          <a:p>
            <a:fld id="{931A57B0-1BC4-45C8-A3DD-3FDFEF668C50}" type="datetimeFigureOut">
              <a:rPr lang="en-US" smtClean="0"/>
              <a:pPr/>
              <a:t>11/29/2015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</a:lstStyle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 descr="introduction_to_digital_sound.jpeg"/>
          <p:cNvPicPr>
            <a:picLocks noChangeAspect="1"/>
          </p:cNvPicPr>
          <p:nvPr userDrawn="1"/>
        </p:nvPicPr>
        <p:blipFill>
          <a:blip r:embed="rId14" cstate="print"/>
          <a:srcRect l="15994" r="18659"/>
          <a:stretch>
            <a:fillRect/>
          </a:stretch>
        </p:blipFill>
        <p:spPr>
          <a:xfrm rot="3193407">
            <a:off x="6427769" y="-748623"/>
            <a:ext cx="4203581" cy="26733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gency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gency FB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gency FB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gency FB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gency FB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gency FB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bjornroche.com/2012/08/basic-audio-eqs.html" TargetMode="External"/><Relationship Id="rId2" Type="http://schemas.openxmlformats.org/officeDocument/2006/relationships/hyperlink" Target="http://www.musicdsp.org/files/Audio-EQ-Cookbook.tx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bcnotation.com/example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index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Tinkering Audio III: Construction of Melodies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91232"/>
            <a:ext cx="9144000" cy="92391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Creative Computing: Tinkering – Lecture 10 – Ed </a:t>
            </a:r>
            <a:r>
              <a:rPr lang="en-GB" sz="2400" dirty="0" err="1" smtClean="0"/>
              <a:t>Powley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Echoes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Tinkering Audio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Function for Adding Two Sounds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67544" y="2132856"/>
            <a:ext cx="735516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def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addSoundInto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(sound1, sound2</a:t>
            </a:r>
            <a:r>
              <a:rPr lang="en-US" sz="2800" dirty="0" smtClean="0">
                <a:latin typeface="Agency FB" pitchFamily="34" charset="0"/>
                <a:ea typeface="ＭＳ Ｐゴシック" pitchFamily="-111" charset="-128"/>
              </a:rPr>
              <a:t>):</a:t>
            </a:r>
            <a:endParaRPr lang="en-US" sz="2800" dirty="0">
              <a:latin typeface="Agency FB" pitchFamily="34" charset="0"/>
              <a:ea typeface="ＭＳ Ｐゴシック" pitchFamily="-111" charset="-128"/>
            </a:endParaRP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 </a:t>
            </a:r>
            <a:r>
              <a:rPr lang="en-US" sz="28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for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sampleNmr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range(0, </a:t>
            </a:r>
            <a:r>
              <a:rPr lang="en-US" sz="28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(sound1)):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    sample1 = </a:t>
            </a:r>
            <a:r>
              <a:rPr lang="en-US" sz="28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(sound1,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sampleNmr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    sample2 = </a:t>
            </a:r>
            <a:r>
              <a:rPr lang="en-US" sz="28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(sound2,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sampleNmr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    </a:t>
            </a:r>
            <a:r>
              <a:rPr lang="en-US" sz="28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(sound2,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sampleNmr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, sample1 + sample2)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4953000"/>
            <a:ext cx="735516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Notice that this adds sound1 and sound2 by adding sound1 </a:t>
            </a:r>
            <a:r>
              <a:rPr lang="en-US" b="1" i="1" dirty="0">
                <a:latin typeface="Agency FB" pitchFamily="34" charset="0"/>
                <a:ea typeface="ＭＳ Ｐゴシック" pitchFamily="-111" charset="-128"/>
              </a:rPr>
              <a:t>into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sound2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Adding Sounds with a Delay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458200" cy="3170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def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makeChord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(sound1, sound2, sound3):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for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index </a:t>
            </a:r>
            <a:r>
              <a:rPr lang="en-US" sz="20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range(0,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(sound1)):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  s1Sample =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(sound1, index)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 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(sound1, index, s1Sample 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if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index &gt; 1000: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     s2Sample =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(sound2, index - 1000)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    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(sound1, index, s1Sample + s2Sample)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if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index &gt; 2000: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     s3Sample =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(sound3, index - 2000)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    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(sound1, index, s1Sample + s2Sample + s3Sample)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8600" y="5181600"/>
            <a:ext cx="8153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sz="2000" dirty="0">
                <a:latin typeface="Agency FB" pitchFamily="34" charset="0"/>
              </a:rPr>
              <a:t>Add in sound2 after 1000 samples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000" dirty="0">
                <a:latin typeface="Agency FB" pitchFamily="34" charset="0"/>
              </a:rPr>
              <a:t>Add in sound3 after 2000 samples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300192" y="5445224"/>
            <a:ext cx="251460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Agency FB" pitchFamily="34" charset="0"/>
              </a:rPr>
              <a:t>Note that in this version we</a:t>
            </a:r>
            <a:r>
              <a:rPr lang="fr-FR" altLang="ja-JP" dirty="0" smtClean="0">
                <a:latin typeface="Agency FB" pitchFamily="34" charset="0"/>
              </a:rPr>
              <a:t>'</a:t>
            </a:r>
            <a:r>
              <a:rPr lang="en-US" dirty="0" smtClean="0">
                <a:latin typeface="Agency FB" pitchFamily="34" charset="0"/>
              </a:rPr>
              <a:t>re adding directly into sound1!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Creating an Echo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905000"/>
            <a:ext cx="83058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def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echo(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sndFile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, delay):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s1 =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makeSound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sndFile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s2 =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makeSound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sndFile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0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for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index </a:t>
            </a:r>
            <a:r>
              <a:rPr lang="en-US" sz="20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range(delay,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(s1)):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echo = 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0.6*</a:t>
            </a:r>
            <a:r>
              <a:rPr lang="en-US" sz="2000" dirty="0" err="1" smtClean="0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(s2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, index-delay)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combo = </a:t>
            </a:r>
            <a:r>
              <a:rPr lang="en-US" sz="2000" dirty="0" err="1" smtClean="0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(s1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, index) + echo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000" dirty="0" err="1" smtClean="0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(s1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, index, combo)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000" dirty="0" smtClean="0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play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(s1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 return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s1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7200" y="5334000"/>
            <a:ext cx="78486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This creates a delayed echo sound, multiplies it by 0.6 to make it fainter and then adds it into the original sound.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How the Echo Works</a:t>
            </a:r>
            <a:endParaRPr lang="en-US" dirty="0"/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467544" y="1412776"/>
            <a:ext cx="7696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gency FB" pitchFamily="34" charset="0"/>
              </a:rPr>
              <a:t>Top row is the samples of our sound.  We</a:t>
            </a:r>
            <a:r>
              <a:rPr lang="fr-FR" sz="3200" dirty="0">
                <a:latin typeface="Agency FB" pitchFamily="34" charset="0"/>
              </a:rPr>
              <a:t>'</a:t>
            </a:r>
            <a:r>
              <a:rPr lang="en-US" sz="3200" dirty="0">
                <a:latin typeface="Agency FB" pitchFamily="34" charset="0"/>
              </a:rPr>
              <a:t>re adding it to </a:t>
            </a:r>
            <a:r>
              <a:rPr lang="en-US" sz="3200" dirty="0" smtClean="0">
                <a:latin typeface="Agency FB" pitchFamily="34" charset="0"/>
              </a:rPr>
              <a:t>itself, </a:t>
            </a:r>
            <a:r>
              <a:rPr lang="en-US" sz="3200" dirty="0">
                <a:latin typeface="Agency FB" pitchFamily="34" charset="0"/>
              </a:rPr>
              <a:t>but delayed a few </a:t>
            </a:r>
            <a:r>
              <a:rPr lang="en-US" sz="3200" dirty="0" smtClean="0">
                <a:latin typeface="Agency FB" pitchFamily="34" charset="0"/>
              </a:rPr>
              <a:t>samples, </a:t>
            </a:r>
            <a:r>
              <a:rPr lang="en-US" sz="3200" dirty="0">
                <a:latin typeface="Agency FB" pitchFamily="34" charset="0"/>
              </a:rPr>
              <a:t>and multiplied to make it softer.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1560" y="3212976"/>
          <a:ext cx="7848870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500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-500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25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...</a:t>
                      </a:r>
                      <a:endParaRPr lang="en-GB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95735" y="3717032"/>
          <a:ext cx="7848870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500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-500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25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...</a:t>
                      </a:r>
                      <a:endParaRPr lang="en-GB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95735" y="4221088"/>
          <a:ext cx="7848870" cy="3708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60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120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600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-90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-210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120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300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-600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-210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15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-6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600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...</a:t>
                      </a:r>
                      <a:endParaRPr lang="en-GB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559" y="5157192"/>
          <a:ext cx="7848870" cy="37084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-90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-230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800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410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-380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290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-344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-275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-610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890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...</a:t>
                      </a:r>
                      <a:endParaRPr lang="en-GB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11559" y="3717032"/>
            <a:ext cx="151216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Delay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5" y="422108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0.6</a:t>
            </a:r>
            <a:endParaRPr lang="en-GB" dirty="0"/>
          </a:p>
        </p:txBody>
      </p:sp>
      <p:sp>
        <p:nvSpPr>
          <p:cNvPr id="16" name="Cross 15"/>
          <p:cNvSpPr/>
          <p:nvPr/>
        </p:nvSpPr>
        <p:spPr>
          <a:xfrm>
            <a:off x="179512" y="4653136"/>
            <a:ext cx="360040" cy="360040"/>
          </a:xfrm>
          <a:prstGeom prst="plus">
            <a:avLst>
              <a:gd name="adj" fmla="val 386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Bent Arrow 18"/>
          <p:cNvSpPr/>
          <p:nvPr/>
        </p:nvSpPr>
        <p:spPr>
          <a:xfrm rot="16200000" flipH="1">
            <a:off x="-180528" y="3789040"/>
            <a:ext cx="1224136" cy="360040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6200000" flipH="1">
            <a:off x="719572" y="3897052"/>
            <a:ext cx="216024" cy="1152128"/>
          </a:xfrm>
          <a:prstGeom prst="bentArrow">
            <a:avLst>
              <a:gd name="adj1" fmla="val 42637"/>
              <a:gd name="adj2" fmla="val 42637"/>
              <a:gd name="adj3" fmla="val 42637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17309 -1.11111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6" grpId="0" animBg="1"/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a double-echo algorithm, adapting the code in the previous slide</a:t>
            </a:r>
          </a:p>
          <a:p>
            <a:endParaRPr lang="en-GB" dirty="0" smtClean="0"/>
          </a:p>
          <a:p>
            <a:r>
              <a:rPr lang="en-GB" dirty="0" smtClean="0"/>
              <a:t>echo(</a:t>
            </a:r>
            <a:r>
              <a:rPr lang="en-GB" dirty="0" err="1" smtClean="0"/>
              <a:t>sndFile</a:t>
            </a:r>
            <a:r>
              <a:rPr lang="en-GB" dirty="0" smtClean="0"/>
              <a:t>, </a:t>
            </a:r>
            <a:r>
              <a:rPr lang="en-GB" dirty="0" err="1" smtClean="0"/>
              <a:t>initialDelay</a:t>
            </a:r>
            <a:r>
              <a:rPr lang="en-GB" dirty="0" smtClean="0"/>
              <a:t>, </a:t>
            </a:r>
            <a:r>
              <a:rPr lang="en-GB" dirty="0" err="1" smtClean="0"/>
              <a:t>nextDelay</a:t>
            </a:r>
            <a:r>
              <a:rPr lang="en-GB" dirty="0" smtClean="0"/>
              <a:t>)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Echo with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GB" dirty="0" smtClean="0"/>
              <a:t>This function loads the sample in </a:t>
            </a:r>
            <a:r>
              <a:rPr lang="en-GB" b="1" dirty="0" smtClean="0"/>
              <a:t>twice</a:t>
            </a:r>
            <a:r>
              <a:rPr lang="en-GB" dirty="0" smtClean="0"/>
              <a:t>, then mixes the second instance into the first</a:t>
            </a:r>
          </a:p>
          <a:p>
            <a:r>
              <a:rPr lang="en-GB" dirty="0" smtClean="0"/>
              <a:t>What happens if we load it </a:t>
            </a:r>
            <a:r>
              <a:rPr lang="en-GB" b="1" dirty="0" smtClean="0"/>
              <a:t>once</a:t>
            </a:r>
            <a:r>
              <a:rPr lang="en-GB" dirty="0" smtClean="0"/>
              <a:t> and mix it into itself?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1556792"/>
            <a:ext cx="83058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def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echo(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sndFile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, delay):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s1 =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makeSound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sndFile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s2 =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makeSound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sndFile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  for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 index </a:t>
            </a:r>
            <a:r>
              <a:rPr lang="en-US" sz="20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 range(delay, </a:t>
            </a:r>
            <a:r>
              <a:rPr lang="en-US" sz="2000" dirty="0" err="1" smtClean="0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(s)):</a:t>
            </a:r>
            <a:endParaRPr lang="en-US" sz="2000" dirty="0">
              <a:latin typeface="Agency FB" pitchFamily="34" charset="0"/>
              <a:ea typeface="ＭＳ Ｐゴシック" pitchFamily="-111" charset="-128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00050" y="2620546"/>
            <a:ext cx="8459236" cy="351254"/>
          </a:xfrm>
          <a:custGeom>
            <a:avLst/>
            <a:gdLst>
              <a:gd name="connsiteX0" fmla="*/ 57150 w 8459236"/>
              <a:gd name="connsiteY0" fmla="*/ 122654 h 351254"/>
              <a:gd name="connsiteX1" fmla="*/ 57150 w 8459236"/>
              <a:gd name="connsiteY1" fmla="*/ 122654 h 351254"/>
              <a:gd name="connsiteX2" fmla="*/ 123825 w 8459236"/>
              <a:gd name="connsiteY2" fmla="*/ 65504 h 351254"/>
              <a:gd name="connsiteX3" fmla="*/ 152400 w 8459236"/>
              <a:gd name="connsiteY3" fmla="*/ 46454 h 351254"/>
              <a:gd name="connsiteX4" fmla="*/ 295275 w 8459236"/>
              <a:gd name="connsiteY4" fmla="*/ 55979 h 351254"/>
              <a:gd name="connsiteX5" fmla="*/ 323850 w 8459236"/>
              <a:gd name="connsiteY5" fmla="*/ 65504 h 351254"/>
              <a:gd name="connsiteX6" fmla="*/ 381000 w 8459236"/>
              <a:gd name="connsiteY6" fmla="*/ 94079 h 351254"/>
              <a:gd name="connsiteX7" fmla="*/ 504825 w 8459236"/>
              <a:gd name="connsiteY7" fmla="*/ 84554 h 351254"/>
              <a:gd name="connsiteX8" fmla="*/ 533400 w 8459236"/>
              <a:gd name="connsiteY8" fmla="*/ 55979 h 351254"/>
              <a:gd name="connsiteX9" fmla="*/ 619125 w 8459236"/>
              <a:gd name="connsiteY9" fmla="*/ 94079 h 351254"/>
              <a:gd name="connsiteX10" fmla="*/ 666750 w 8459236"/>
              <a:gd name="connsiteY10" fmla="*/ 103604 h 351254"/>
              <a:gd name="connsiteX11" fmla="*/ 762000 w 8459236"/>
              <a:gd name="connsiteY11" fmla="*/ 122654 h 351254"/>
              <a:gd name="connsiteX12" fmla="*/ 857250 w 8459236"/>
              <a:gd name="connsiteY12" fmla="*/ 113129 h 351254"/>
              <a:gd name="connsiteX13" fmla="*/ 885825 w 8459236"/>
              <a:gd name="connsiteY13" fmla="*/ 94079 h 351254"/>
              <a:gd name="connsiteX14" fmla="*/ 971550 w 8459236"/>
              <a:gd name="connsiteY14" fmla="*/ 103604 h 351254"/>
              <a:gd name="connsiteX15" fmla="*/ 1000125 w 8459236"/>
              <a:gd name="connsiteY15" fmla="*/ 113129 h 351254"/>
              <a:gd name="connsiteX16" fmla="*/ 1171575 w 8459236"/>
              <a:gd name="connsiteY16" fmla="*/ 94079 h 351254"/>
              <a:gd name="connsiteX17" fmla="*/ 1266825 w 8459236"/>
              <a:gd name="connsiteY17" fmla="*/ 113129 h 351254"/>
              <a:gd name="connsiteX18" fmla="*/ 1323975 w 8459236"/>
              <a:gd name="connsiteY18" fmla="*/ 141704 h 351254"/>
              <a:gd name="connsiteX19" fmla="*/ 1409700 w 8459236"/>
              <a:gd name="connsiteY19" fmla="*/ 132179 h 351254"/>
              <a:gd name="connsiteX20" fmla="*/ 1428750 w 8459236"/>
              <a:gd name="connsiteY20" fmla="*/ 103604 h 351254"/>
              <a:gd name="connsiteX21" fmla="*/ 1457325 w 8459236"/>
              <a:gd name="connsiteY21" fmla="*/ 75029 h 351254"/>
              <a:gd name="connsiteX22" fmla="*/ 1495425 w 8459236"/>
              <a:gd name="connsiteY22" fmla="*/ 17879 h 351254"/>
              <a:gd name="connsiteX23" fmla="*/ 1581150 w 8459236"/>
              <a:gd name="connsiteY23" fmla="*/ 65504 h 351254"/>
              <a:gd name="connsiteX24" fmla="*/ 1619250 w 8459236"/>
              <a:gd name="connsiteY24" fmla="*/ 84554 h 351254"/>
              <a:gd name="connsiteX25" fmla="*/ 1647825 w 8459236"/>
              <a:gd name="connsiteY25" fmla="*/ 94079 h 351254"/>
              <a:gd name="connsiteX26" fmla="*/ 1704975 w 8459236"/>
              <a:gd name="connsiteY26" fmla="*/ 122654 h 351254"/>
              <a:gd name="connsiteX27" fmla="*/ 1781175 w 8459236"/>
              <a:gd name="connsiteY27" fmla="*/ 113129 h 351254"/>
              <a:gd name="connsiteX28" fmla="*/ 1828800 w 8459236"/>
              <a:gd name="connsiteY28" fmla="*/ 55979 h 351254"/>
              <a:gd name="connsiteX29" fmla="*/ 1876425 w 8459236"/>
              <a:gd name="connsiteY29" fmla="*/ 65504 h 351254"/>
              <a:gd name="connsiteX30" fmla="*/ 1905000 w 8459236"/>
              <a:gd name="connsiteY30" fmla="*/ 94079 h 351254"/>
              <a:gd name="connsiteX31" fmla="*/ 1971675 w 8459236"/>
              <a:gd name="connsiteY31" fmla="*/ 122654 h 351254"/>
              <a:gd name="connsiteX32" fmla="*/ 2000250 w 8459236"/>
              <a:gd name="connsiteY32" fmla="*/ 141704 h 351254"/>
              <a:gd name="connsiteX33" fmla="*/ 2152650 w 8459236"/>
              <a:gd name="connsiteY33" fmla="*/ 94079 h 351254"/>
              <a:gd name="connsiteX34" fmla="*/ 2181225 w 8459236"/>
              <a:gd name="connsiteY34" fmla="*/ 65504 h 351254"/>
              <a:gd name="connsiteX35" fmla="*/ 2238375 w 8459236"/>
              <a:gd name="connsiteY35" fmla="*/ 27404 h 351254"/>
              <a:gd name="connsiteX36" fmla="*/ 2352675 w 8459236"/>
              <a:gd name="connsiteY36" fmla="*/ 36929 h 351254"/>
              <a:gd name="connsiteX37" fmla="*/ 2409825 w 8459236"/>
              <a:gd name="connsiteY37" fmla="*/ 65504 h 351254"/>
              <a:gd name="connsiteX38" fmla="*/ 2438400 w 8459236"/>
              <a:gd name="connsiteY38" fmla="*/ 75029 h 351254"/>
              <a:gd name="connsiteX39" fmla="*/ 2543175 w 8459236"/>
              <a:gd name="connsiteY39" fmla="*/ 65504 h 351254"/>
              <a:gd name="connsiteX40" fmla="*/ 2628900 w 8459236"/>
              <a:gd name="connsiteY40" fmla="*/ 65504 h 351254"/>
              <a:gd name="connsiteX41" fmla="*/ 2647950 w 8459236"/>
              <a:gd name="connsiteY41" fmla="*/ 94079 h 351254"/>
              <a:gd name="connsiteX42" fmla="*/ 2705100 w 8459236"/>
              <a:gd name="connsiteY42" fmla="*/ 113129 h 351254"/>
              <a:gd name="connsiteX43" fmla="*/ 2762250 w 8459236"/>
              <a:gd name="connsiteY43" fmla="*/ 75029 h 351254"/>
              <a:gd name="connsiteX44" fmla="*/ 2790825 w 8459236"/>
              <a:gd name="connsiteY44" fmla="*/ 55979 h 351254"/>
              <a:gd name="connsiteX45" fmla="*/ 2819400 w 8459236"/>
              <a:gd name="connsiteY45" fmla="*/ 46454 h 351254"/>
              <a:gd name="connsiteX46" fmla="*/ 2876550 w 8459236"/>
              <a:gd name="connsiteY46" fmla="*/ 103604 h 351254"/>
              <a:gd name="connsiteX47" fmla="*/ 2895600 w 8459236"/>
              <a:gd name="connsiteY47" fmla="*/ 132179 h 351254"/>
              <a:gd name="connsiteX48" fmla="*/ 2952750 w 8459236"/>
              <a:gd name="connsiteY48" fmla="*/ 151229 h 351254"/>
              <a:gd name="connsiteX49" fmla="*/ 3019425 w 8459236"/>
              <a:gd name="connsiteY49" fmla="*/ 132179 h 351254"/>
              <a:gd name="connsiteX50" fmla="*/ 3105150 w 8459236"/>
              <a:gd name="connsiteY50" fmla="*/ 84554 h 351254"/>
              <a:gd name="connsiteX51" fmla="*/ 3162300 w 8459236"/>
              <a:gd name="connsiteY51" fmla="*/ 75029 h 351254"/>
              <a:gd name="connsiteX52" fmla="*/ 3219450 w 8459236"/>
              <a:gd name="connsiteY52" fmla="*/ 55979 h 351254"/>
              <a:gd name="connsiteX53" fmla="*/ 3267075 w 8459236"/>
              <a:gd name="connsiteY53" fmla="*/ 113129 h 351254"/>
              <a:gd name="connsiteX54" fmla="*/ 3343275 w 8459236"/>
              <a:gd name="connsiteY54" fmla="*/ 103604 h 351254"/>
              <a:gd name="connsiteX55" fmla="*/ 3419475 w 8459236"/>
              <a:gd name="connsiteY55" fmla="*/ 84554 h 351254"/>
              <a:gd name="connsiteX56" fmla="*/ 3486150 w 8459236"/>
              <a:gd name="connsiteY56" fmla="*/ 65504 h 351254"/>
              <a:gd name="connsiteX57" fmla="*/ 3543300 w 8459236"/>
              <a:gd name="connsiteY57" fmla="*/ 103604 h 351254"/>
              <a:gd name="connsiteX58" fmla="*/ 3600450 w 8459236"/>
              <a:gd name="connsiteY58" fmla="*/ 122654 h 351254"/>
              <a:gd name="connsiteX59" fmla="*/ 3676650 w 8459236"/>
              <a:gd name="connsiteY59" fmla="*/ 103604 h 351254"/>
              <a:gd name="connsiteX60" fmla="*/ 3705225 w 8459236"/>
              <a:gd name="connsiteY60" fmla="*/ 75029 h 351254"/>
              <a:gd name="connsiteX61" fmla="*/ 3762375 w 8459236"/>
              <a:gd name="connsiteY61" fmla="*/ 36929 h 351254"/>
              <a:gd name="connsiteX62" fmla="*/ 3790950 w 8459236"/>
              <a:gd name="connsiteY62" fmla="*/ 17879 h 351254"/>
              <a:gd name="connsiteX63" fmla="*/ 3829050 w 8459236"/>
              <a:gd name="connsiteY63" fmla="*/ 36929 h 351254"/>
              <a:gd name="connsiteX64" fmla="*/ 3876675 w 8459236"/>
              <a:gd name="connsiteY64" fmla="*/ 55979 h 351254"/>
              <a:gd name="connsiteX65" fmla="*/ 3971925 w 8459236"/>
              <a:gd name="connsiteY65" fmla="*/ 103604 h 351254"/>
              <a:gd name="connsiteX66" fmla="*/ 4010025 w 8459236"/>
              <a:gd name="connsiteY66" fmla="*/ 113129 h 351254"/>
              <a:gd name="connsiteX67" fmla="*/ 4067175 w 8459236"/>
              <a:gd name="connsiteY67" fmla="*/ 132179 h 351254"/>
              <a:gd name="connsiteX68" fmla="*/ 4124325 w 8459236"/>
              <a:gd name="connsiteY68" fmla="*/ 94079 h 351254"/>
              <a:gd name="connsiteX69" fmla="*/ 4152900 w 8459236"/>
              <a:gd name="connsiteY69" fmla="*/ 75029 h 351254"/>
              <a:gd name="connsiteX70" fmla="*/ 4191000 w 8459236"/>
              <a:gd name="connsiteY70" fmla="*/ 84554 h 351254"/>
              <a:gd name="connsiteX71" fmla="*/ 4219575 w 8459236"/>
              <a:gd name="connsiteY71" fmla="*/ 94079 h 351254"/>
              <a:gd name="connsiteX72" fmla="*/ 4295775 w 8459236"/>
              <a:gd name="connsiteY72" fmla="*/ 113129 h 351254"/>
              <a:gd name="connsiteX73" fmla="*/ 4333875 w 8459236"/>
              <a:gd name="connsiteY73" fmla="*/ 122654 h 351254"/>
              <a:gd name="connsiteX74" fmla="*/ 4362450 w 8459236"/>
              <a:gd name="connsiteY74" fmla="*/ 132179 h 351254"/>
              <a:gd name="connsiteX75" fmla="*/ 4429125 w 8459236"/>
              <a:gd name="connsiteY75" fmla="*/ 122654 h 351254"/>
              <a:gd name="connsiteX76" fmla="*/ 4457700 w 8459236"/>
              <a:gd name="connsiteY76" fmla="*/ 94079 h 351254"/>
              <a:gd name="connsiteX77" fmla="*/ 4486275 w 8459236"/>
              <a:gd name="connsiteY77" fmla="*/ 84554 h 351254"/>
              <a:gd name="connsiteX78" fmla="*/ 4524375 w 8459236"/>
              <a:gd name="connsiteY78" fmla="*/ 94079 h 351254"/>
              <a:gd name="connsiteX79" fmla="*/ 4581525 w 8459236"/>
              <a:gd name="connsiteY79" fmla="*/ 113129 h 351254"/>
              <a:gd name="connsiteX80" fmla="*/ 4705350 w 8459236"/>
              <a:gd name="connsiteY80" fmla="*/ 84554 h 351254"/>
              <a:gd name="connsiteX81" fmla="*/ 4762500 w 8459236"/>
              <a:gd name="connsiteY81" fmla="*/ 27404 h 351254"/>
              <a:gd name="connsiteX82" fmla="*/ 4857750 w 8459236"/>
              <a:gd name="connsiteY82" fmla="*/ 84554 h 351254"/>
              <a:gd name="connsiteX83" fmla="*/ 4886325 w 8459236"/>
              <a:gd name="connsiteY83" fmla="*/ 94079 h 351254"/>
              <a:gd name="connsiteX84" fmla="*/ 4981575 w 8459236"/>
              <a:gd name="connsiteY84" fmla="*/ 84554 h 351254"/>
              <a:gd name="connsiteX85" fmla="*/ 5076825 w 8459236"/>
              <a:gd name="connsiteY85" fmla="*/ 46454 h 351254"/>
              <a:gd name="connsiteX86" fmla="*/ 5124450 w 8459236"/>
              <a:gd name="connsiteY86" fmla="*/ 55979 h 351254"/>
              <a:gd name="connsiteX87" fmla="*/ 5153025 w 8459236"/>
              <a:gd name="connsiteY87" fmla="*/ 75029 h 351254"/>
              <a:gd name="connsiteX88" fmla="*/ 5181600 w 8459236"/>
              <a:gd name="connsiteY88" fmla="*/ 84554 h 351254"/>
              <a:gd name="connsiteX89" fmla="*/ 5210175 w 8459236"/>
              <a:gd name="connsiteY89" fmla="*/ 103604 h 351254"/>
              <a:gd name="connsiteX90" fmla="*/ 5248275 w 8459236"/>
              <a:gd name="connsiteY90" fmla="*/ 113129 h 351254"/>
              <a:gd name="connsiteX91" fmla="*/ 5305425 w 8459236"/>
              <a:gd name="connsiteY91" fmla="*/ 132179 h 351254"/>
              <a:gd name="connsiteX92" fmla="*/ 5343525 w 8459236"/>
              <a:gd name="connsiteY92" fmla="*/ 113129 h 351254"/>
              <a:gd name="connsiteX93" fmla="*/ 5372100 w 8459236"/>
              <a:gd name="connsiteY93" fmla="*/ 103604 h 351254"/>
              <a:gd name="connsiteX94" fmla="*/ 5429250 w 8459236"/>
              <a:gd name="connsiteY94" fmla="*/ 55979 h 351254"/>
              <a:gd name="connsiteX95" fmla="*/ 5486400 w 8459236"/>
              <a:gd name="connsiteY95" fmla="*/ 36929 h 351254"/>
              <a:gd name="connsiteX96" fmla="*/ 5648325 w 8459236"/>
              <a:gd name="connsiteY96" fmla="*/ 65504 h 351254"/>
              <a:gd name="connsiteX97" fmla="*/ 5695950 w 8459236"/>
              <a:gd name="connsiteY97" fmla="*/ 75029 h 351254"/>
              <a:gd name="connsiteX98" fmla="*/ 5753100 w 8459236"/>
              <a:gd name="connsiteY98" fmla="*/ 94079 h 351254"/>
              <a:gd name="connsiteX99" fmla="*/ 5810250 w 8459236"/>
              <a:gd name="connsiteY99" fmla="*/ 75029 h 351254"/>
              <a:gd name="connsiteX100" fmla="*/ 5838825 w 8459236"/>
              <a:gd name="connsiteY100" fmla="*/ 65504 h 351254"/>
              <a:gd name="connsiteX101" fmla="*/ 5905500 w 8459236"/>
              <a:gd name="connsiteY101" fmla="*/ 103604 h 351254"/>
              <a:gd name="connsiteX102" fmla="*/ 5953125 w 8459236"/>
              <a:gd name="connsiteY102" fmla="*/ 141704 h 351254"/>
              <a:gd name="connsiteX103" fmla="*/ 6010275 w 8459236"/>
              <a:gd name="connsiteY103" fmla="*/ 132179 h 351254"/>
              <a:gd name="connsiteX104" fmla="*/ 6048375 w 8459236"/>
              <a:gd name="connsiteY104" fmla="*/ 103604 h 351254"/>
              <a:gd name="connsiteX105" fmla="*/ 6105525 w 8459236"/>
              <a:gd name="connsiteY105" fmla="*/ 75029 h 351254"/>
              <a:gd name="connsiteX106" fmla="*/ 6134100 w 8459236"/>
              <a:gd name="connsiteY106" fmla="*/ 94079 h 351254"/>
              <a:gd name="connsiteX107" fmla="*/ 6191250 w 8459236"/>
              <a:gd name="connsiteY107" fmla="*/ 141704 h 351254"/>
              <a:gd name="connsiteX108" fmla="*/ 6219825 w 8459236"/>
              <a:gd name="connsiteY108" fmla="*/ 151229 h 351254"/>
              <a:gd name="connsiteX109" fmla="*/ 6286500 w 8459236"/>
              <a:gd name="connsiteY109" fmla="*/ 132179 h 351254"/>
              <a:gd name="connsiteX110" fmla="*/ 6315075 w 8459236"/>
              <a:gd name="connsiteY110" fmla="*/ 103604 h 351254"/>
              <a:gd name="connsiteX111" fmla="*/ 6381750 w 8459236"/>
              <a:gd name="connsiteY111" fmla="*/ 75029 h 351254"/>
              <a:gd name="connsiteX112" fmla="*/ 6410325 w 8459236"/>
              <a:gd name="connsiteY112" fmla="*/ 55979 h 351254"/>
              <a:gd name="connsiteX113" fmla="*/ 6515100 w 8459236"/>
              <a:gd name="connsiteY113" fmla="*/ 84554 h 351254"/>
              <a:gd name="connsiteX114" fmla="*/ 6543675 w 8459236"/>
              <a:gd name="connsiteY114" fmla="*/ 103604 h 351254"/>
              <a:gd name="connsiteX115" fmla="*/ 6610350 w 8459236"/>
              <a:gd name="connsiteY115" fmla="*/ 122654 h 351254"/>
              <a:gd name="connsiteX116" fmla="*/ 6686550 w 8459236"/>
              <a:gd name="connsiteY116" fmla="*/ 141704 h 351254"/>
              <a:gd name="connsiteX117" fmla="*/ 6753225 w 8459236"/>
              <a:gd name="connsiteY117" fmla="*/ 113129 h 351254"/>
              <a:gd name="connsiteX118" fmla="*/ 6772275 w 8459236"/>
              <a:gd name="connsiteY118" fmla="*/ 84554 h 351254"/>
              <a:gd name="connsiteX119" fmla="*/ 6858000 w 8459236"/>
              <a:gd name="connsiteY119" fmla="*/ 94079 h 351254"/>
              <a:gd name="connsiteX120" fmla="*/ 6886575 w 8459236"/>
              <a:gd name="connsiteY120" fmla="*/ 103604 h 351254"/>
              <a:gd name="connsiteX121" fmla="*/ 6953250 w 8459236"/>
              <a:gd name="connsiteY121" fmla="*/ 122654 h 351254"/>
              <a:gd name="connsiteX122" fmla="*/ 7010400 w 8459236"/>
              <a:gd name="connsiteY122" fmla="*/ 113129 h 351254"/>
              <a:gd name="connsiteX123" fmla="*/ 7067550 w 8459236"/>
              <a:gd name="connsiteY123" fmla="*/ 75029 h 351254"/>
              <a:gd name="connsiteX124" fmla="*/ 7096125 w 8459236"/>
              <a:gd name="connsiteY124" fmla="*/ 65504 h 351254"/>
              <a:gd name="connsiteX125" fmla="*/ 7153275 w 8459236"/>
              <a:gd name="connsiteY125" fmla="*/ 103604 h 351254"/>
              <a:gd name="connsiteX126" fmla="*/ 7210425 w 8459236"/>
              <a:gd name="connsiteY126" fmla="*/ 132179 h 351254"/>
              <a:gd name="connsiteX127" fmla="*/ 7400925 w 8459236"/>
              <a:gd name="connsiteY127" fmla="*/ 122654 h 351254"/>
              <a:gd name="connsiteX128" fmla="*/ 7467600 w 8459236"/>
              <a:gd name="connsiteY128" fmla="*/ 113129 h 351254"/>
              <a:gd name="connsiteX129" fmla="*/ 7543800 w 8459236"/>
              <a:gd name="connsiteY129" fmla="*/ 75029 h 351254"/>
              <a:gd name="connsiteX130" fmla="*/ 7600950 w 8459236"/>
              <a:gd name="connsiteY130" fmla="*/ 46454 h 351254"/>
              <a:gd name="connsiteX131" fmla="*/ 7648575 w 8459236"/>
              <a:gd name="connsiteY131" fmla="*/ 84554 h 351254"/>
              <a:gd name="connsiteX132" fmla="*/ 7734300 w 8459236"/>
              <a:gd name="connsiteY132" fmla="*/ 132179 h 351254"/>
              <a:gd name="connsiteX133" fmla="*/ 7839075 w 8459236"/>
              <a:gd name="connsiteY133" fmla="*/ 103604 h 351254"/>
              <a:gd name="connsiteX134" fmla="*/ 7867650 w 8459236"/>
              <a:gd name="connsiteY134" fmla="*/ 94079 h 351254"/>
              <a:gd name="connsiteX135" fmla="*/ 7924800 w 8459236"/>
              <a:gd name="connsiteY135" fmla="*/ 103604 h 351254"/>
              <a:gd name="connsiteX136" fmla="*/ 7981950 w 8459236"/>
              <a:gd name="connsiteY136" fmla="*/ 141704 h 351254"/>
              <a:gd name="connsiteX137" fmla="*/ 8010525 w 8459236"/>
              <a:gd name="connsiteY137" fmla="*/ 151229 h 351254"/>
              <a:gd name="connsiteX138" fmla="*/ 8039100 w 8459236"/>
              <a:gd name="connsiteY138" fmla="*/ 141704 h 351254"/>
              <a:gd name="connsiteX139" fmla="*/ 8105775 w 8459236"/>
              <a:gd name="connsiteY139" fmla="*/ 94079 h 351254"/>
              <a:gd name="connsiteX140" fmla="*/ 8134350 w 8459236"/>
              <a:gd name="connsiteY140" fmla="*/ 103604 h 351254"/>
              <a:gd name="connsiteX141" fmla="*/ 8191500 w 8459236"/>
              <a:gd name="connsiteY141" fmla="*/ 141704 h 351254"/>
              <a:gd name="connsiteX142" fmla="*/ 8239125 w 8459236"/>
              <a:gd name="connsiteY142" fmla="*/ 94079 h 351254"/>
              <a:gd name="connsiteX143" fmla="*/ 8277225 w 8459236"/>
              <a:gd name="connsiteY143" fmla="*/ 36929 h 351254"/>
              <a:gd name="connsiteX144" fmla="*/ 8324850 w 8459236"/>
              <a:gd name="connsiteY144" fmla="*/ 46454 h 351254"/>
              <a:gd name="connsiteX145" fmla="*/ 8382000 w 8459236"/>
              <a:gd name="connsiteY145" fmla="*/ 65504 h 351254"/>
              <a:gd name="connsiteX146" fmla="*/ 8420100 w 8459236"/>
              <a:gd name="connsiteY146" fmla="*/ 75029 h 351254"/>
              <a:gd name="connsiteX147" fmla="*/ 8448675 w 8459236"/>
              <a:gd name="connsiteY147" fmla="*/ 227429 h 351254"/>
              <a:gd name="connsiteX148" fmla="*/ 8439150 w 8459236"/>
              <a:gd name="connsiteY148" fmla="*/ 294104 h 351254"/>
              <a:gd name="connsiteX149" fmla="*/ 8410575 w 8459236"/>
              <a:gd name="connsiteY149" fmla="*/ 303629 h 351254"/>
              <a:gd name="connsiteX150" fmla="*/ 8372475 w 8459236"/>
              <a:gd name="connsiteY150" fmla="*/ 313154 h 351254"/>
              <a:gd name="connsiteX151" fmla="*/ 8343900 w 8459236"/>
              <a:gd name="connsiteY151" fmla="*/ 322679 h 351254"/>
              <a:gd name="connsiteX152" fmla="*/ 8305800 w 8459236"/>
              <a:gd name="connsiteY152" fmla="*/ 332204 h 351254"/>
              <a:gd name="connsiteX153" fmla="*/ 8277225 w 8459236"/>
              <a:gd name="connsiteY153" fmla="*/ 341729 h 351254"/>
              <a:gd name="connsiteX154" fmla="*/ 7867650 w 8459236"/>
              <a:gd name="connsiteY154" fmla="*/ 351254 h 351254"/>
              <a:gd name="connsiteX155" fmla="*/ 57150 w 8459236"/>
              <a:gd name="connsiteY155" fmla="*/ 341729 h 351254"/>
              <a:gd name="connsiteX156" fmla="*/ 28575 w 8459236"/>
              <a:gd name="connsiteY156" fmla="*/ 322679 h 351254"/>
              <a:gd name="connsiteX157" fmla="*/ 0 w 8459236"/>
              <a:gd name="connsiteY157" fmla="*/ 265529 h 351254"/>
              <a:gd name="connsiteX158" fmla="*/ 19050 w 8459236"/>
              <a:gd name="connsiteY158" fmla="*/ 179804 h 351254"/>
              <a:gd name="connsiteX159" fmla="*/ 47625 w 8459236"/>
              <a:gd name="connsiteY159" fmla="*/ 160754 h 351254"/>
              <a:gd name="connsiteX160" fmla="*/ 57150 w 8459236"/>
              <a:gd name="connsiteY160" fmla="*/ 122654 h 35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459236" h="351254">
                <a:moveTo>
                  <a:pt x="57150" y="122654"/>
                </a:moveTo>
                <a:lnTo>
                  <a:pt x="57150" y="122654"/>
                </a:lnTo>
                <a:cubicBezTo>
                  <a:pt x="79375" y="103604"/>
                  <a:pt x="100967" y="83790"/>
                  <a:pt x="123825" y="65504"/>
                </a:cubicBezTo>
                <a:cubicBezTo>
                  <a:pt x="132764" y="58353"/>
                  <a:pt x="140970" y="47089"/>
                  <a:pt x="152400" y="46454"/>
                </a:cubicBezTo>
                <a:cubicBezTo>
                  <a:pt x="200057" y="43806"/>
                  <a:pt x="247650" y="52804"/>
                  <a:pt x="295275" y="55979"/>
                </a:cubicBezTo>
                <a:cubicBezTo>
                  <a:pt x="304800" y="59154"/>
                  <a:pt x="314870" y="61014"/>
                  <a:pt x="323850" y="65504"/>
                </a:cubicBezTo>
                <a:cubicBezTo>
                  <a:pt x="397708" y="102433"/>
                  <a:pt x="309176" y="70138"/>
                  <a:pt x="381000" y="94079"/>
                </a:cubicBezTo>
                <a:cubicBezTo>
                  <a:pt x="422275" y="90904"/>
                  <a:pt x="464664" y="94594"/>
                  <a:pt x="504825" y="84554"/>
                </a:cubicBezTo>
                <a:cubicBezTo>
                  <a:pt x="517893" y="81287"/>
                  <a:pt x="520012" y="57467"/>
                  <a:pt x="533400" y="55979"/>
                </a:cubicBezTo>
                <a:cubicBezTo>
                  <a:pt x="586888" y="50036"/>
                  <a:pt x="582121" y="80202"/>
                  <a:pt x="619125" y="94079"/>
                </a:cubicBezTo>
                <a:cubicBezTo>
                  <a:pt x="634284" y="99763"/>
                  <a:pt x="650946" y="100092"/>
                  <a:pt x="666750" y="103604"/>
                </a:cubicBezTo>
                <a:cubicBezTo>
                  <a:pt x="752004" y="122549"/>
                  <a:pt x="650012" y="103989"/>
                  <a:pt x="762000" y="122654"/>
                </a:cubicBezTo>
                <a:cubicBezTo>
                  <a:pt x="793750" y="119479"/>
                  <a:pt x="826159" y="120304"/>
                  <a:pt x="857250" y="113129"/>
                </a:cubicBezTo>
                <a:cubicBezTo>
                  <a:pt x="868404" y="110555"/>
                  <a:pt x="874417" y="95030"/>
                  <a:pt x="885825" y="94079"/>
                </a:cubicBezTo>
                <a:cubicBezTo>
                  <a:pt x="914477" y="91691"/>
                  <a:pt x="942975" y="100429"/>
                  <a:pt x="971550" y="103604"/>
                </a:cubicBezTo>
                <a:cubicBezTo>
                  <a:pt x="981075" y="106779"/>
                  <a:pt x="990085" y="113129"/>
                  <a:pt x="1000125" y="113129"/>
                </a:cubicBezTo>
                <a:cubicBezTo>
                  <a:pt x="1104702" y="113129"/>
                  <a:pt x="1102530" y="111340"/>
                  <a:pt x="1171575" y="94079"/>
                </a:cubicBezTo>
                <a:cubicBezTo>
                  <a:pt x="1196146" y="97589"/>
                  <a:pt x="1240226" y="99829"/>
                  <a:pt x="1266825" y="113129"/>
                </a:cubicBezTo>
                <a:cubicBezTo>
                  <a:pt x="1340683" y="150058"/>
                  <a:pt x="1252151" y="117763"/>
                  <a:pt x="1323975" y="141704"/>
                </a:cubicBezTo>
                <a:cubicBezTo>
                  <a:pt x="1352550" y="138529"/>
                  <a:pt x="1382680" y="142004"/>
                  <a:pt x="1409700" y="132179"/>
                </a:cubicBezTo>
                <a:cubicBezTo>
                  <a:pt x="1420458" y="128267"/>
                  <a:pt x="1421421" y="112398"/>
                  <a:pt x="1428750" y="103604"/>
                </a:cubicBezTo>
                <a:cubicBezTo>
                  <a:pt x="1437374" y="93256"/>
                  <a:pt x="1449055" y="85662"/>
                  <a:pt x="1457325" y="75029"/>
                </a:cubicBezTo>
                <a:cubicBezTo>
                  <a:pt x="1471381" y="56957"/>
                  <a:pt x="1495425" y="17879"/>
                  <a:pt x="1495425" y="17879"/>
                </a:cubicBezTo>
                <a:cubicBezTo>
                  <a:pt x="1574446" y="44219"/>
                  <a:pt x="1450142" y="0"/>
                  <a:pt x="1581150" y="65504"/>
                </a:cubicBezTo>
                <a:cubicBezTo>
                  <a:pt x="1593850" y="71854"/>
                  <a:pt x="1606199" y="78961"/>
                  <a:pt x="1619250" y="84554"/>
                </a:cubicBezTo>
                <a:cubicBezTo>
                  <a:pt x="1628478" y="88509"/>
                  <a:pt x="1638845" y="89589"/>
                  <a:pt x="1647825" y="94079"/>
                </a:cubicBezTo>
                <a:cubicBezTo>
                  <a:pt x="1721683" y="131008"/>
                  <a:pt x="1633151" y="98713"/>
                  <a:pt x="1704975" y="122654"/>
                </a:cubicBezTo>
                <a:cubicBezTo>
                  <a:pt x="1730375" y="119479"/>
                  <a:pt x="1757118" y="121877"/>
                  <a:pt x="1781175" y="113129"/>
                </a:cubicBezTo>
                <a:cubicBezTo>
                  <a:pt x="1797310" y="107262"/>
                  <a:pt x="1819729" y="69585"/>
                  <a:pt x="1828800" y="55979"/>
                </a:cubicBezTo>
                <a:cubicBezTo>
                  <a:pt x="1844675" y="59154"/>
                  <a:pt x="1861945" y="58264"/>
                  <a:pt x="1876425" y="65504"/>
                </a:cubicBezTo>
                <a:cubicBezTo>
                  <a:pt x="1888473" y="71528"/>
                  <a:pt x="1894652" y="85455"/>
                  <a:pt x="1905000" y="94079"/>
                </a:cubicBezTo>
                <a:cubicBezTo>
                  <a:pt x="1933191" y="117571"/>
                  <a:pt x="1935364" y="113576"/>
                  <a:pt x="1971675" y="122654"/>
                </a:cubicBezTo>
                <a:cubicBezTo>
                  <a:pt x="1981200" y="129004"/>
                  <a:pt x="1988836" y="140826"/>
                  <a:pt x="2000250" y="141704"/>
                </a:cubicBezTo>
                <a:cubicBezTo>
                  <a:pt x="2062785" y="146514"/>
                  <a:pt x="2108771" y="137958"/>
                  <a:pt x="2152650" y="94079"/>
                </a:cubicBezTo>
                <a:cubicBezTo>
                  <a:pt x="2162175" y="84554"/>
                  <a:pt x="2170592" y="73774"/>
                  <a:pt x="2181225" y="65504"/>
                </a:cubicBezTo>
                <a:cubicBezTo>
                  <a:pt x="2199297" y="51448"/>
                  <a:pt x="2238375" y="27404"/>
                  <a:pt x="2238375" y="27404"/>
                </a:cubicBezTo>
                <a:cubicBezTo>
                  <a:pt x="2276475" y="30579"/>
                  <a:pt x="2314778" y="31876"/>
                  <a:pt x="2352675" y="36929"/>
                </a:cubicBezTo>
                <a:cubicBezTo>
                  <a:pt x="2385322" y="41282"/>
                  <a:pt x="2380635" y="50909"/>
                  <a:pt x="2409825" y="65504"/>
                </a:cubicBezTo>
                <a:cubicBezTo>
                  <a:pt x="2418805" y="69994"/>
                  <a:pt x="2428875" y="71854"/>
                  <a:pt x="2438400" y="75029"/>
                </a:cubicBezTo>
                <a:cubicBezTo>
                  <a:pt x="2473325" y="71854"/>
                  <a:pt x="2508346" y="69602"/>
                  <a:pt x="2543175" y="65504"/>
                </a:cubicBezTo>
                <a:cubicBezTo>
                  <a:pt x="2617517" y="56758"/>
                  <a:pt x="2578214" y="48609"/>
                  <a:pt x="2628900" y="65504"/>
                </a:cubicBezTo>
                <a:cubicBezTo>
                  <a:pt x="2635250" y="75029"/>
                  <a:pt x="2638242" y="88012"/>
                  <a:pt x="2647950" y="94079"/>
                </a:cubicBezTo>
                <a:cubicBezTo>
                  <a:pt x="2664978" y="104722"/>
                  <a:pt x="2705100" y="113129"/>
                  <a:pt x="2705100" y="113129"/>
                </a:cubicBezTo>
                <a:lnTo>
                  <a:pt x="2762250" y="75029"/>
                </a:lnTo>
                <a:cubicBezTo>
                  <a:pt x="2771775" y="68679"/>
                  <a:pt x="2779965" y="59599"/>
                  <a:pt x="2790825" y="55979"/>
                </a:cubicBezTo>
                <a:lnTo>
                  <a:pt x="2819400" y="46454"/>
                </a:lnTo>
                <a:cubicBezTo>
                  <a:pt x="2838450" y="65504"/>
                  <a:pt x="2861606" y="81188"/>
                  <a:pt x="2876550" y="103604"/>
                </a:cubicBezTo>
                <a:cubicBezTo>
                  <a:pt x="2882900" y="113129"/>
                  <a:pt x="2885892" y="126112"/>
                  <a:pt x="2895600" y="132179"/>
                </a:cubicBezTo>
                <a:cubicBezTo>
                  <a:pt x="2912628" y="142822"/>
                  <a:pt x="2952750" y="151229"/>
                  <a:pt x="2952750" y="151229"/>
                </a:cubicBezTo>
                <a:cubicBezTo>
                  <a:pt x="2957831" y="149959"/>
                  <a:pt x="3011226" y="137645"/>
                  <a:pt x="3019425" y="132179"/>
                </a:cubicBezTo>
                <a:cubicBezTo>
                  <a:pt x="3075078" y="95077"/>
                  <a:pt x="3016021" y="99409"/>
                  <a:pt x="3105150" y="84554"/>
                </a:cubicBezTo>
                <a:cubicBezTo>
                  <a:pt x="3124200" y="81379"/>
                  <a:pt x="3143564" y="79713"/>
                  <a:pt x="3162300" y="75029"/>
                </a:cubicBezTo>
                <a:cubicBezTo>
                  <a:pt x="3181781" y="70159"/>
                  <a:pt x="3219450" y="55979"/>
                  <a:pt x="3219450" y="55979"/>
                </a:cubicBezTo>
                <a:cubicBezTo>
                  <a:pt x="3226629" y="66748"/>
                  <a:pt x="3253166" y="110600"/>
                  <a:pt x="3267075" y="113129"/>
                </a:cubicBezTo>
                <a:cubicBezTo>
                  <a:pt x="3292260" y="117708"/>
                  <a:pt x="3317875" y="106779"/>
                  <a:pt x="3343275" y="103604"/>
                </a:cubicBezTo>
                <a:cubicBezTo>
                  <a:pt x="3394337" y="86583"/>
                  <a:pt x="3350511" y="99879"/>
                  <a:pt x="3419475" y="84554"/>
                </a:cubicBezTo>
                <a:cubicBezTo>
                  <a:pt x="3455355" y="76581"/>
                  <a:pt x="3454329" y="76111"/>
                  <a:pt x="3486150" y="65504"/>
                </a:cubicBezTo>
                <a:cubicBezTo>
                  <a:pt x="3505200" y="78204"/>
                  <a:pt x="3521580" y="96364"/>
                  <a:pt x="3543300" y="103604"/>
                </a:cubicBezTo>
                <a:lnTo>
                  <a:pt x="3600450" y="122654"/>
                </a:lnTo>
                <a:cubicBezTo>
                  <a:pt x="3607320" y="121280"/>
                  <a:pt x="3664098" y="111972"/>
                  <a:pt x="3676650" y="103604"/>
                </a:cubicBezTo>
                <a:cubicBezTo>
                  <a:pt x="3687858" y="96132"/>
                  <a:pt x="3694592" y="83299"/>
                  <a:pt x="3705225" y="75029"/>
                </a:cubicBezTo>
                <a:cubicBezTo>
                  <a:pt x="3723297" y="60973"/>
                  <a:pt x="3743325" y="49629"/>
                  <a:pt x="3762375" y="36929"/>
                </a:cubicBezTo>
                <a:lnTo>
                  <a:pt x="3790950" y="17879"/>
                </a:lnTo>
                <a:cubicBezTo>
                  <a:pt x="3803650" y="24229"/>
                  <a:pt x="3816075" y="31162"/>
                  <a:pt x="3829050" y="36929"/>
                </a:cubicBezTo>
                <a:cubicBezTo>
                  <a:pt x="3844674" y="43873"/>
                  <a:pt x="3861382" y="48333"/>
                  <a:pt x="3876675" y="55979"/>
                </a:cubicBezTo>
                <a:cubicBezTo>
                  <a:pt x="3948261" y="91772"/>
                  <a:pt x="3898522" y="79136"/>
                  <a:pt x="3971925" y="103604"/>
                </a:cubicBezTo>
                <a:cubicBezTo>
                  <a:pt x="3984344" y="107744"/>
                  <a:pt x="3997486" y="109367"/>
                  <a:pt x="4010025" y="113129"/>
                </a:cubicBezTo>
                <a:cubicBezTo>
                  <a:pt x="4029259" y="118899"/>
                  <a:pt x="4067175" y="132179"/>
                  <a:pt x="4067175" y="132179"/>
                </a:cubicBezTo>
                <a:lnTo>
                  <a:pt x="4124325" y="94079"/>
                </a:lnTo>
                <a:lnTo>
                  <a:pt x="4152900" y="75029"/>
                </a:lnTo>
                <a:cubicBezTo>
                  <a:pt x="4165600" y="78204"/>
                  <a:pt x="4178413" y="80958"/>
                  <a:pt x="4191000" y="84554"/>
                </a:cubicBezTo>
                <a:cubicBezTo>
                  <a:pt x="4200654" y="87312"/>
                  <a:pt x="4209889" y="91437"/>
                  <a:pt x="4219575" y="94079"/>
                </a:cubicBezTo>
                <a:cubicBezTo>
                  <a:pt x="4244834" y="100968"/>
                  <a:pt x="4270375" y="106779"/>
                  <a:pt x="4295775" y="113129"/>
                </a:cubicBezTo>
                <a:cubicBezTo>
                  <a:pt x="4308475" y="116304"/>
                  <a:pt x="4321456" y="118514"/>
                  <a:pt x="4333875" y="122654"/>
                </a:cubicBezTo>
                <a:lnTo>
                  <a:pt x="4362450" y="132179"/>
                </a:lnTo>
                <a:cubicBezTo>
                  <a:pt x="4384675" y="129004"/>
                  <a:pt x="4408280" y="130992"/>
                  <a:pt x="4429125" y="122654"/>
                </a:cubicBezTo>
                <a:cubicBezTo>
                  <a:pt x="4441632" y="117651"/>
                  <a:pt x="4446492" y="101551"/>
                  <a:pt x="4457700" y="94079"/>
                </a:cubicBezTo>
                <a:cubicBezTo>
                  <a:pt x="4466054" y="88510"/>
                  <a:pt x="4476750" y="87729"/>
                  <a:pt x="4486275" y="84554"/>
                </a:cubicBezTo>
                <a:cubicBezTo>
                  <a:pt x="4498975" y="87729"/>
                  <a:pt x="4511836" y="90317"/>
                  <a:pt x="4524375" y="94079"/>
                </a:cubicBezTo>
                <a:cubicBezTo>
                  <a:pt x="4543609" y="99849"/>
                  <a:pt x="4581525" y="113129"/>
                  <a:pt x="4581525" y="113129"/>
                </a:cubicBezTo>
                <a:cubicBezTo>
                  <a:pt x="4625090" y="108288"/>
                  <a:pt x="4669325" y="113374"/>
                  <a:pt x="4705350" y="84554"/>
                </a:cubicBezTo>
                <a:cubicBezTo>
                  <a:pt x="4726387" y="67724"/>
                  <a:pt x="4762500" y="27404"/>
                  <a:pt x="4762500" y="27404"/>
                </a:cubicBezTo>
                <a:cubicBezTo>
                  <a:pt x="4803128" y="54489"/>
                  <a:pt x="4816745" y="66981"/>
                  <a:pt x="4857750" y="84554"/>
                </a:cubicBezTo>
                <a:cubicBezTo>
                  <a:pt x="4866978" y="88509"/>
                  <a:pt x="4876800" y="90904"/>
                  <a:pt x="4886325" y="94079"/>
                </a:cubicBezTo>
                <a:cubicBezTo>
                  <a:pt x="4918075" y="90904"/>
                  <a:pt x="4950213" y="90434"/>
                  <a:pt x="4981575" y="84554"/>
                </a:cubicBezTo>
                <a:cubicBezTo>
                  <a:pt x="5019239" y="77492"/>
                  <a:pt x="5044068" y="62832"/>
                  <a:pt x="5076825" y="46454"/>
                </a:cubicBezTo>
                <a:cubicBezTo>
                  <a:pt x="5092700" y="49629"/>
                  <a:pt x="5109291" y="50295"/>
                  <a:pt x="5124450" y="55979"/>
                </a:cubicBezTo>
                <a:cubicBezTo>
                  <a:pt x="5135169" y="59999"/>
                  <a:pt x="5142786" y="69909"/>
                  <a:pt x="5153025" y="75029"/>
                </a:cubicBezTo>
                <a:cubicBezTo>
                  <a:pt x="5162005" y="79519"/>
                  <a:pt x="5172620" y="80064"/>
                  <a:pt x="5181600" y="84554"/>
                </a:cubicBezTo>
                <a:cubicBezTo>
                  <a:pt x="5191839" y="89674"/>
                  <a:pt x="5199653" y="99095"/>
                  <a:pt x="5210175" y="103604"/>
                </a:cubicBezTo>
                <a:cubicBezTo>
                  <a:pt x="5222207" y="108761"/>
                  <a:pt x="5235736" y="109367"/>
                  <a:pt x="5248275" y="113129"/>
                </a:cubicBezTo>
                <a:cubicBezTo>
                  <a:pt x="5267509" y="118899"/>
                  <a:pt x="5305425" y="132179"/>
                  <a:pt x="5305425" y="132179"/>
                </a:cubicBezTo>
                <a:cubicBezTo>
                  <a:pt x="5318125" y="125829"/>
                  <a:pt x="5330474" y="118722"/>
                  <a:pt x="5343525" y="113129"/>
                </a:cubicBezTo>
                <a:cubicBezTo>
                  <a:pt x="5352753" y="109174"/>
                  <a:pt x="5363746" y="109173"/>
                  <a:pt x="5372100" y="103604"/>
                </a:cubicBezTo>
                <a:cubicBezTo>
                  <a:pt x="5416962" y="73696"/>
                  <a:pt x="5382505" y="76754"/>
                  <a:pt x="5429250" y="55979"/>
                </a:cubicBezTo>
                <a:cubicBezTo>
                  <a:pt x="5447600" y="47824"/>
                  <a:pt x="5486400" y="36929"/>
                  <a:pt x="5486400" y="36929"/>
                </a:cubicBezTo>
                <a:cubicBezTo>
                  <a:pt x="5662444" y="56489"/>
                  <a:pt x="5485681" y="32975"/>
                  <a:pt x="5648325" y="65504"/>
                </a:cubicBezTo>
                <a:cubicBezTo>
                  <a:pt x="5664200" y="68679"/>
                  <a:pt x="5680331" y="70769"/>
                  <a:pt x="5695950" y="75029"/>
                </a:cubicBezTo>
                <a:cubicBezTo>
                  <a:pt x="5715323" y="80313"/>
                  <a:pt x="5753100" y="94079"/>
                  <a:pt x="5753100" y="94079"/>
                </a:cubicBezTo>
                <a:lnTo>
                  <a:pt x="5810250" y="75029"/>
                </a:lnTo>
                <a:lnTo>
                  <a:pt x="5838825" y="65504"/>
                </a:lnTo>
                <a:cubicBezTo>
                  <a:pt x="5853766" y="72975"/>
                  <a:pt x="5892037" y="90141"/>
                  <a:pt x="5905500" y="103604"/>
                </a:cubicBezTo>
                <a:cubicBezTo>
                  <a:pt x="5948584" y="146688"/>
                  <a:pt x="5897495" y="123161"/>
                  <a:pt x="5953125" y="141704"/>
                </a:cubicBezTo>
                <a:cubicBezTo>
                  <a:pt x="5972175" y="138529"/>
                  <a:pt x="5992344" y="139352"/>
                  <a:pt x="6010275" y="132179"/>
                </a:cubicBezTo>
                <a:cubicBezTo>
                  <a:pt x="6025015" y="126283"/>
                  <a:pt x="6035457" y="112831"/>
                  <a:pt x="6048375" y="103604"/>
                </a:cubicBezTo>
                <a:cubicBezTo>
                  <a:pt x="6080688" y="80523"/>
                  <a:pt x="6070138" y="86825"/>
                  <a:pt x="6105525" y="75029"/>
                </a:cubicBezTo>
                <a:cubicBezTo>
                  <a:pt x="6115050" y="81379"/>
                  <a:pt x="6125306" y="86750"/>
                  <a:pt x="6134100" y="94079"/>
                </a:cubicBezTo>
                <a:cubicBezTo>
                  <a:pt x="6165698" y="120411"/>
                  <a:pt x="6155777" y="123967"/>
                  <a:pt x="6191250" y="141704"/>
                </a:cubicBezTo>
                <a:cubicBezTo>
                  <a:pt x="6200230" y="146194"/>
                  <a:pt x="6210300" y="148054"/>
                  <a:pt x="6219825" y="151229"/>
                </a:cubicBezTo>
                <a:cubicBezTo>
                  <a:pt x="6224906" y="149959"/>
                  <a:pt x="6278301" y="137645"/>
                  <a:pt x="6286500" y="132179"/>
                </a:cubicBezTo>
                <a:cubicBezTo>
                  <a:pt x="6297708" y="124707"/>
                  <a:pt x="6304727" y="112228"/>
                  <a:pt x="6315075" y="103604"/>
                </a:cubicBezTo>
                <a:cubicBezTo>
                  <a:pt x="6343266" y="80112"/>
                  <a:pt x="6345439" y="84107"/>
                  <a:pt x="6381750" y="75029"/>
                </a:cubicBezTo>
                <a:cubicBezTo>
                  <a:pt x="6391275" y="68679"/>
                  <a:pt x="6398934" y="57118"/>
                  <a:pt x="6410325" y="55979"/>
                </a:cubicBezTo>
                <a:cubicBezTo>
                  <a:pt x="6452069" y="51805"/>
                  <a:pt x="6481577" y="65398"/>
                  <a:pt x="6515100" y="84554"/>
                </a:cubicBezTo>
                <a:cubicBezTo>
                  <a:pt x="6525039" y="90234"/>
                  <a:pt x="6533436" y="98484"/>
                  <a:pt x="6543675" y="103604"/>
                </a:cubicBezTo>
                <a:cubicBezTo>
                  <a:pt x="6558900" y="111217"/>
                  <a:pt x="6596108" y="118585"/>
                  <a:pt x="6610350" y="122654"/>
                </a:cubicBezTo>
                <a:cubicBezTo>
                  <a:pt x="6678691" y="142180"/>
                  <a:pt x="6589724" y="122339"/>
                  <a:pt x="6686550" y="141704"/>
                </a:cubicBezTo>
                <a:cubicBezTo>
                  <a:pt x="6715697" y="134417"/>
                  <a:pt x="6731299" y="135055"/>
                  <a:pt x="6753225" y="113129"/>
                </a:cubicBezTo>
                <a:cubicBezTo>
                  <a:pt x="6761320" y="105034"/>
                  <a:pt x="6765925" y="94079"/>
                  <a:pt x="6772275" y="84554"/>
                </a:cubicBezTo>
                <a:cubicBezTo>
                  <a:pt x="6800850" y="87729"/>
                  <a:pt x="6829640" y="89352"/>
                  <a:pt x="6858000" y="94079"/>
                </a:cubicBezTo>
                <a:cubicBezTo>
                  <a:pt x="6867904" y="95730"/>
                  <a:pt x="6876921" y="100846"/>
                  <a:pt x="6886575" y="103604"/>
                </a:cubicBezTo>
                <a:cubicBezTo>
                  <a:pt x="6970296" y="127524"/>
                  <a:pt x="6884737" y="99816"/>
                  <a:pt x="6953250" y="122654"/>
                </a:cubicBezTo>
                <a:cubicBezTo>
                  <a:pt x="6972300" y="119479"/>
                  <a:pt x="6992573" y="120557"/>
                  <a:pt x="7010400" y="113129"/>
                </a:cubicBezTo>
                <a:cubicBezTo>
                  <a:pt x="7031534" y="104323"/>
                  <a:pt x="7045830" y="82269"/>
                  <a:pt x="7067550" y="75029"/>
                </a:cubicBezTo>
                <a:lnTo>
                  <a:pt x="7096125" y="65504"/>
                </a:lnTo>
                <a:cubicBezTo>
                  <a:pt x="7146343" y="82243"/>
                  <a:pt x="7105709" y="63966"/>
                  <a:pt x="7153275" y="103604"/>
                </a:cubicBezTo>
                <a:cubicBezTo>
                  <a:pt x="7177894" y="124120"/>
                  <a:pt x="7181786" y="122633"/>
                  <a:pt x="7210425" y="132179"/>
                </a:cubicBezTo>
                <a:cubicBezTo>
                  <a:pt x="7273925" y="129004"/>
                  <a:pt x="7337519" y="127351"/>
                  <a:pt x="7400925" y="122654"/>
                </a:cubicBezTo>
                <a:cubicBezTo>
                  <a:pt x="7423314" y="120996"/>
                  <a:pt x="7446301" y="120229"/>
                  <a:pt x="7467600" y="113129"/>
                </a:cubicBezTo>
                <a:cubicBezTo>
                  <a:pt x="7494541" y="104149"/>
                  <a:pt x="7516859" y="84009"/>
                  <a:pt x="7543800" y="75029"/>
                </a:cubicBezTo>
                <a:cubicBezTo>
                  <a:pt x="7583235" y="61884"/>
                  <a:pt x="7564021" y="71073"/>
                  <a:pt x="7600950" y="46454"/>
                </a:cubicBezTo>
                <a:cubicBezTo>
                  <a:pt x="7665300" y="67904"/>
                  <a:pt x="7595549" y="38156"/>
                  <a:pt x="7648575" y="84554"/>
                </a:cubicBezTo>
                <a:cubicBezTo>
                  <a:pt x="7688885" y="119825"/>
                  <a:pt x="7695053" y="119097"/>
                  <a:pt x="7734300" y="132179"/>
                </a:cubicBezTo>
                <a:cubicBezTo>
                  <a:pt x="7801616" y="118716"/>
                  <a:pt x="7766566" y="127774"/>
                  <a:pt x="7839075" y="103604"/>
                </a:cubicBezTo>
                <a:lnTo>
                  <a:pt x="7867650" y="94079"/>
                </a:lnTo>
                <a:cubicBezTo>
                  <a:pt x="7886700" y="97254"/>
                  <a:pt x="7906973" y="96176"/>
                  <a:pt x="7924800" y="103604"/>
                </a:cubicBezTo>
                <a:cubicBezTo>
                  <a:pt x="7945934" y="112410"/>
                  <a:pt x="7960230" y="134464"/>
                  <a:pt x="7981950" y="141704"/>
                </a:cubicBezTo>
                <a:lnTo>
                  <a:pt x="8010525" y="151229"/>
                </a:lnTo>
                <a:cubicBezTo>
                  <a:pt x="8020050" y="148054"/>
                  <a:pt x="8030120" y="146194"/>
                  <a:pt x="8039100" y="141704"/>
                </a:cubicBezTo>
                <a:cubicBezTo>
                  <a:pt x="8053028" y="134740"/>
                  <a:pt x="8097146" y="100551"/>
                  <a:pt x="8105775" y="94079"/>
                </a:cubicBezTo>
                <a:cubicBezTo>
                  <a:pt x="8115300" y="97254"/>
                  <a:pt x="8125573" y="98728"/>
                  <a:pt x="8134350" y="103604"/>
                </a:cubicBezTo>
                <a:cubicBezTo>
                  <a:pt x="8154364" y="114723"/>
                  <a:pt x="8191500" y="141704"/>
                  <a:pt x="8191500" y="141704"/>
                </a:cubicBezTo>
                <a:cubicBezTo>
                  <a:pt x="8256876" y="109016"/>
                  <a:pt x="8212173" y="142593"/>
                  <a:pt x="8239125" y="94079"/>
                </a:cubicBezTo>
                <a:cubicBezTo>
                  <a:pt x="8250244" y="74065"/>
                  <a:pt x="8277225" y="36929"/>
                  <a:pt x="8277225" y="36929"/>
                </a:cubicBezTo>
                <a:cubicBezTo>
                  <a:pt x="8293100" y="40104"/>
                  <a:pt x="8309231" y="42194"/>
                  <a:pt x="8324850" y="46454"/>
                </a:cubicBezTo>
                <a:cubicBezTo>
                  <a:pt x="8344223" y="51738"/>
                  <a:pt x="8362519" y="60634"/>
                  <a:pt x="8382000" y="65504"/>
                </a:cubicBezTo>
                <a:lnTo>
                  <a:pt x="8420100" y="75029"/>
                </a:lnTo>
                <a:cubicBezTo>
                  <a:pt x="8459236" y="133733"/>
                  <a:pt x="8448675" y="107795"/>
                  <a:pt x="8448675" y="227429"/>
                </a:cubicBezTo>
                <a:cubicBezTo>
                  <a:pt x="8448675" y="249880"/>
                  <a:pt x="8449190" y="274024"/>
                  <a:pt x="8439150" y="294104"/>
                </a:cubicBezTo>
                <a:cubicBezTo>
                  <a:pt x="8434660" y="303084"/>
                  <a:pt x="8420229" y="300871"/>
                  <a:pt x="8410575" y="303629"/>
                </a:cubicBezTo>
                <a:cubicBezTo>
                  <a:pt x="8397988" y="307225"/>
                  <a:pt x="8385062" y="309558"/>
                  <a:pt x="8372475" y="313154"/>
                </a:cubicBezTo>
                <a:cubicBezTo>
                  <a:pt x="8362821" y="315912"/>
                  <a:pt x="8353554" y="319921"/>
                  <a:pt x="8343900" y="322679"/>
                </a:cubicBezTo>
                <a:cubicBezTo>
                  <a:pt x="8331313" y="326275"/>
                  <a:pt x="8318387" y="328608"/>
                  <a:pt x="8305800" y="332204"/>
                </a:cubicBezTo>
                <a:cubicBezTo>
                  <a:pt x="8296146" y="334962"/>
                  <a:pt x="8287256" y="341293"/>
                  <a:pt x="8277225" y="341729"/>
                </a:cubicBezTo>
                <a:cubicBezTo>
                  <a:pt x="8140792" y="347661"/>
                  <a:pt x="8004175" y="348079"/>
                  <a:pt x="7867650" y="351254"/>
                </a:cubicBezTo>
                <a:lnTo>
                  <a:pt x="57150" y="341729"/>
                </a:lnTo>
                <a:cubicBezTo>
                  <a:pt x="45702" y="341687"/>
                  <a:pt x="36670" y="330774"/>
                  <a:pt x="28575" y="322679"/>
                </a:cubicBezTo>
                <a:cubicBezTo>
                  <a:pt x="10111" y="304215"/>
                  <a:pt x="7747" y="288770"/>
                  <a:pt x="0" y="265529"/>
                </a:cubicBezTo>
                <a:cubicBezTo>
                  <a:pt x="97" y="264944"/>
                  <a:pt x="9177" y="192145"/>
                  <a:pt x="19050" y="179804"/>
                </a:cubicBezTo>
                <a:cubicBezTo>
                  <a:pt x="26201" y="170865"/>
                  <a:pt x="38467" y="167623"/>
                  <a:pt x="47625" y="160754"/>
                </a:cubicBezTo>
                <a:cubicBezTo>
                  <a:pt x="51217" y="158060"/>
                  <a:pt x="55563" y="129004"/>
                  <a:pt x="57150" y="1226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Echo with Feedback</a:t>
            </a:r>
          </a:p>
        </p:txBody>
      </p:sp>
      <p:pic>
        <p:nvPicPr>
          <p:cNvPr id="31747" name="Picture 3" descr="echoFeedb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653136"/>
            <a:ext cx="5322912" cy="163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544" y="1628800"/>
            <a:ext cx="830580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def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echo(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sndFile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, delay):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s 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=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makeSound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sndFile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  for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index </a:t>
            </a:r>
            <a:r>
              <a:rPr lang="en-US" sz="20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range(delay, </a:t>
            </a:r>
            <a:r>
              <a:rPr lang="en-US" sz="2000" dirty="0" err="1" smtClean="0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(s)):</a:t>
            </a:r>
            <a:endParaRPr lang="en-US" sz="2000" dirty="0">
              <a:latin typeface="Agency FB" pitchFamily="34" charset="0"/>
              <a:ea typeface="ＭＳ Ｐゴシック" pitchFamily="-111" charset="-128"/>
            </a:endParaRP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echo = 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0.6*</a:t>
            </a:r>
            <a:r>
              <a:rPr lang="en-US" sz="2000" dirty="0" err="1" smtClean="0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(s, 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index-delay)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combo = </a:t>
            </a:r>
            <a:r>
              <a:rPr lang="en-US" sz="2000" dirty="0" err="1" smtClean="0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(s, 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index) + echo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000" dirty="0" err="1" smtClean="0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(s, 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index, combo)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000" dirty="0" smtClean="0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play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(s)</a:t>
            </a:r>
            <a:endParaRPr lang="en-US" sz="2000" dirty="0">
              <a:latin typeface="Agency FB" pitchFamily="34" charset="0"/>
              <a:ea typeface="ＭＳ Ｐゴシック" pitchFamily="-111" charset="-128"/>
            </a:endParaRP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 return</a:t>
            </a:r>
            <a:r>
              <a:rPr lang="en-US" sz="2000" dirty="0" smtClean="0">
                <a:latin typeface="Agency FB" pitchFamily="34" charset="0"/>
                <a:ea typeface="ＭＳ Ｐゴシック" pitchFamily="-111" charset="-128"/>
              </a:rPr>
              <a:t> s</a:t>
            </a:r>
            <a:endParaRPr lang="en-US" sz="2000" dirty="0">
              <a:latin typeface="Agency FB" pitchFamily="34" charset="0"/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RESAMPLING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Tinkering Audio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How sampling keyboards work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They have a huge memory with recordings of lots of different instruments played at different notes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When you press a key on the keyboard, the recording closest to the note you just pressed is selected, and then the recording is shifted to exactly the note you requested.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The shifting is a generalization of algorithms of doubling and halving frequency (as follows)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  <a:cs typeface="+mj-cs"/>
              </a:rPr>
              <a:t>Recap on Last Week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57400"/>
            <a:ext cx="4038600" cy="461196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000" dirty="0" smtClean="0"/>
              <a:t>Bit-depth is important for representing displacement</a:t>
            </a:r>
          </a:p>
          <a:p>
            <a:pPr lvl="1"/>
            <a:r>
              <a:rPr lang="en-US" dirty="0" smtClean="0"/>
              <a:t>Amplitude is displacement at a certain point (usually the crest and the trough)</a:t>
            </a:r>
            <a:endParaRPr lang="en-US" dirty="0"/>
          </a:p>
          <a:p>
            <a:pPr lvl="1" eaLnBrk="1" hangingPunct="1"/>
            <a:r>
              <a:rPr lang="en-US" dirty="0" smtClean="0">
                <a:cs typeface="ＭＳ Ｐゴシック" charset="0"/>
              </a:rPr>
              <a:t>Available range of volume often depends on the available hardware</a:t>
            </a:r>
            <a:endParaRPr lang="en-US" dirty="0"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cs typeface="ＭＳ Ｐゴシック" charset="0"/>
              </a:rPr>
              <a:t>Distance between two levels, however, depends on how bits are allocated</a:t>
            </a:r>
          </a:p>
        </p:txBody>
      </p:sp>
      <p:pic>
        <p:nvPicPr>
          <p:cNvPr id="59394" name="Picture 2" descr="https://mutantemedia.files.wordpress.com/2012/01/quantizatio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420888"/>
            <a:ext cx="3875289" cy="34137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Doubling the frequency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2209800"/>
            <a:ext cx="6975475" cy="4401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def double(source):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len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(source) / 2 + 1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target =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makeEmptySound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len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= 0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for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in range(0,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 source), </a:t>
            </a:r>
            <a:r>
              <a:rPr lang="en-US" sz="2800" u="sng" dirty="0">
                <a:latin typeface="Agency FB" pitchFamily="34" charset="0"/>
                <a:ea typeface="ＭＳ Ｐゴシック" pitchFamily="-111" charset="-128"/>
              </a:rPr>
              <a:t>2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):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 source,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 target,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, value)</a:t>
            </a:r>
            <a:br>
              <a:rPr lang="en-US" sz="2800" dirty="0">
                <a:latin typeface="Agency FB" pitchFamily="34" charset="0"/>
                <a:ea typeface="ＭＳ Ｐゴシック" pitchFamily="-111" charset="-128"/>
              </a:rPr>
            </a:b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+ 1</a:t>
            </a:r>
            <a:endParaRPr lang="en-US" sz="2800" u="sng" dirty="0">
              <a:latin typeface="Agency FB" pitchFamily="34" charset="0"/>
              <a:ea typeface="ＭＳ Ｐゴシック" pitchFamily="-111" charset="-128"/>
            </a:endParaRP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play(target)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return target</a:t>
            </a:r>
            <a:endParaRPr lang="en-US" sz="2800" b="1" dirty="0">
              <a:latin typeface="Agency FB" pitchFamily="34" charset="0"/>
              <a:ea typeface="ＭＳ Ｐゴシック" pitchFamily="-111" charset="-128"/>
            </a:endParaRP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7524328" y="5517232"/>
            <a:ext cx="15010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gency FB" pitchFamily="34" charset="0"/>
              </a:rPr>
              <a:t>Here</a:t>
            </a:r>
            <a:r>
              <a:rPr lang="fr-FR" altLang="ja-JP" b="1" dirty="0">
                <a:latin typeface="Agency FB" pitchFamily="34" charset="0"/>
              </a:rPr>
              <a:t>'</a:t>
            </a:r>
            <a:r>
              <a:rPr lang="en-US" altLang="ja-JP" b="1" dirty="0">
                <a:latin typeface="Agency FB" pitchFamily="34" charset="0"/>
              </a:rPr>
              <a:t>s the piece that does the doubling</a:t>
            </a:r>
            <a:endParaRPr lang="en-US" b="1" dirty="0">
              <a:latin typeface="Agency FB" pitchFamily="34" charset="0"/>
            </a:endParaRPr>
          </a:p>
        </p:txBody>
      </p:sp>
      <p:sp>
        <p:nvSpPr>
          <p:cNvPr id="34820" name="Line 6"/>
          <p:cNvSpPr>
            <a:spLocks noChangeShapeType="1"/>
          </p:cNvSpPr>
          <p:nvPr/>
        </p:nvSpPr>
        <p:spPr bwMode="auto">
          <a:xfrm flipH="1" flipV="1">
            <a:off x="6444208" y="4437112"/>
            <a:ext cx="1224136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3851920" y="1676400"/>
            <a:ext cx="468052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b="1" dirty="0">
                <a:latin typeface="Agency FB" pitchFamily="34" charset="0"/>
              </a:rPr>
              <a:t>Why +1 here</a:t>
            </a:r>
            <a:r>
              <a:rPr lang="en-US" b="1" dirty="0" smtClean="0">
                <a:latin typeface="Agency FB" pitchFamily="34" charset="0"/>
              </a:rPr>
              <a:t>? </a:t>
            </a:r>
            <a:r>
              <a:rPr lang="en-GB" dirty="0" err="1" smtClean="0">
                <a:latin typeface="Agency FB" pitchFamily="34" charset="0"/>
              </a:rPr>
              <a:t>Socrative</a:t>
            </a:r>
            <a:r>
              <a:rPr lang="en-GB" dirty="0" smtClean="0">
                <a:latin typeface="Agency FB" pitchFamily="34" charset="0"/>
              </a:rPr>
              <a:t> room code: </a:t>
            </a:r>
            <a:r>
              <a:rPr lang="en-GB" b="1" cap="all" dirty="0" smtClean="0">
                <a:latin typeface="Lucida Console" pitchFamily="49" charset="0"/>
              </a:rPr>
              <a:t>6E8NSW3IN</a:t>
            </a:r>
            <a:endParaRPr lang="en-GB" dirty="0" smtClean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endParaRPr lang="en-US" b="1" dirty="0">
              <a:latin typeface="Agency FB" pitchFamily="34" charset="0"/>
            </a:endParaRP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4283968" y="2060848"/>
            <a:ext cx="1008112" cy="7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doubling works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1560" y="2492896"/>
          <a:ext cx="7848870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500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-500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25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...</a:t>
                      </a:r>
                      <a:endParaRPr lang="en-GB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3861048"/>
          <a:ext cx="4186064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500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-500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...</a:t>
                      </a:r>
                      <a:endParaRPr lang="en-GB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899592" y="2852936"/>
            <a:ext cx="0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03648" y="2852936"/>
            <a:ext cx="504056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07704" y="2852936"/>
            <a:ext cx="1080120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411760" y="2852936"/>
            <a:ext cx="1584176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87824" y="2852936"/>
            <a:ext cx="2088232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91880" y="2852936"/>
            <a:ext cx="2592288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95936" y="2852936"/>
            <a:ext cx="3168352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3568" y="1988840"/>
            <a:ext cx="319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sourceIndex</a:t>
            </a:r>
            <a:r>
              <a:rPr lang="en-GB" dirty="0" smtClean="0"/>
              <a:t> = 0, 2, 4, 6, 8, 10, ...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4365104"/>
            <a:ext cx="301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targetIndex</a:t>
            </a:r>
            <a:r>
              <a:rPr lang="en-GB" dirty="0" smtClean="0"/>
              <a:t> = 0, 1, 2, 3, 4, 5, 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Halving the frequency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65125" y="2590800"/>
            <a:ext cx="7067550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def half(source):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target =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makeEmptySound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(source) * 2)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= 0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for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in range(0,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 target)):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 source, </a:t>
            </a:r>
            <a:r>
              <a:rPr lang="en-US" sz="2800" u="sng" dirty="0" err="1">
                <a:latin typeface="Agency FB" pitchFamily="34" charset="0"/>
                <a:ea typeface="ＭＳ Ｐゴシック" pitchFamily="-111" charset="-128"/>
              </a:rPr>
              <a:t>int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))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( target,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, value)</a:t>
            </a:r>
            <a:br>
              <a:rPr lang="en-US" sz="2800" dirty="0">
                <a:latin typeface="Agency FB" pitchFamily="34" charset="0"/>
                <a:ea typeface="ＭＳ Ｐゴシック" pitchFamily="-111" charset="-128"/>
              </a:rPr>
            </a:b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28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+ </a:t>
            </a:r>
            <a:r>
              <a:rPr lang="en-US" sz="2800" u="sng" dirty="0">
                <a:latin typeface="Agency FB" pitchFamily="34" charset="0"/>
                <a:ea typeface="ＭＳ Ｐゴシック" pitchFamily="-111" charset="-128"/>
              </a:rPr>
              <a:t>0.5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play(target)</a:t>
            </a:r>
          </a:p>
          <a:p>
            <a:pPr>
              <a:defRPr/>
            </a:pPr>
            <a:r>
              <a:rPr lang="en-US" sz="2800" dirty="0">
                <a:latin typeface="Agency FB" pitchFamily="34" charset="0"/>
                <a:ea typeface="ＭＳ Ｐゴシック" pitchFamily="-111" charset="-128"/>
              </a:rPr>
              <a:t>  return target</a:t>
            </a:r>
            <a:endParaRPr lang="en-US" sz="2800" b="1" dirty="0">
              <a:latin typeface="Agency FB" pitchFamily="34" charset="0"/>
              <a:ea typeface="ＭＳ Ｐゴシック" pitchFamily="-111" charset="-128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524328" y="5013176"/>
            <a:ext cx="14968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 dirty="0" smtClean="0">
                <a:latin typeface="Agency FB" pitchFamily="34" charset="0"/>
              </a:rPr>
              <a:t>Here</a:t>
            </a:r>
            <a:r>
              <a:rPr lang="fr-FR" altLang="ja-JP" b="1" dirty="0" smtClean="0">
                <a:latin typeface="Agency FB" pitchFamily="34" charset="0"/>
              </a:rPr>
              <a:t>'</a:t>
            </a:r>
            <a:r>
              <a:rPr lang="en-US" b="1" dirty="0" smtClean="0">
                <a:latin typeface="Agency FB" pitchFamily="34" charset="0"/>
              </a:rPr>
              <a:t>s the piece that does the halving</a:t>
            </a: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 flipH="1" flipV="1">
            <a:off x="4572000" y="5517232"/>
            <a:ext cx="291311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halving works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1560" y="2492896"/>
          <a:ext cx="7848870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500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-500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25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...</a:t>
                      </a:r>
                      <a:endParaRPr lang="en-GB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3861048"/>
          <a:ext cx="7848870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  <a:gridCol w="5232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-150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-350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500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500</a:t>
                      </a:r>
                      <a:endParaRPr lang="en-GB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...</a:t>
                      </a:r>
                      <a:endParaRPr lang="en-GB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899592" y="2852936"/>
            <a:ext cx="0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99592" y="2852936"/>
            <a:ext cx="504056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03648" y="2852936"/>
            <a:ext cx="504056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03648" y="2852936"/>
            <a:ext cx="1008112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7704" y="2852936"/>
            <a:ext cx="1008112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7704" y="2852936"/>
            <a:ext cx="1584176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11760" y="2852936"/>
            <a:ext cx="1584176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11760" y="2852936"/>
            <a:ext cx="2088232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15816" y="2852936"/>
            <a:ext cx="2160240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15816" y="2852936"/>
            <a:ext cx="2664296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91880" y="2852936"/>
            <a:ext cx="2592288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91880" y="2852936"/>
            <a:ext cx="3096344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95936" y="2852936"/>
            <a:ext cx="3168352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95936" y="2852936"/>
            <a:ext cx="3672408" cy="1008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3568" y="1628800"/>
            <a:ext cx="3926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sourceIndex</a:t>
            </a:r>
            <a:r>
              <a:rPr lang="en-GB" dirty="0" smtClean="0"/>
              <a:t> = 0, 0.5, 1, 1.5, 2, 2.5, 3, ...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(</a:t>
            </a:r>
            <a:r>
              <a:rPr lang="en-GB" dirty="0" err="1" smtClean="0"/>
              <a:t>sourceIndex</a:t>
            </a:r>
            <a:r>
              <a:rPr lang="en-GB" dirty="0" smtClean="0"/>
              <a:t>) = 0, 0, 1, 1, 2, 2, 3, 3, ...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83568" y="4365104"/>
            <a:ext cx="301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targetIndex</a:t>
            </a:r>
            <a:r>
              <a:rPr lang="en-GB" dirty="0" smtClean="0"/>
              <a:t> = 0, 1, 2, 3, 4, 5, 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Can we generalize shifting a sound into other frequencies?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55576" y="2060848"/>
            <a:ext cx="8077200" cy="3508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800" b="1" dirty="0">
              <a:ea typeface="ＭＳ Ｐゴシック" pitchFamily="-111" charset="-128"/>
            </a:endParaRP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def shift(source, factor):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target =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makeEmptySound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(source))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= 0</a:t>
            </a:r>
          </a:p>
          <a:p>
            <a:pPr>
              <a:defRPr/>
            </a:pPr>
            <a:endParaRPr lang="en-US" sz="800" dirty="0">
              <a:latin typeface="Agency FB" pitchFamily="34" charset="0"/>
              <a:ea typeface="ＭＳ Ｐゴシック" pitchFamily="-111" charset="-128"/>
            </a:endParaRP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for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in range(0,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 target)):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2200" dirty="0" err="1" smtClean="0"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200" dirty="0" smtClean="0">
                <a:latin typeface="Agency FB" pitchFamily="34" charset="0"/>
                <a:ea typeface="ＭＳ Ｐゴシック" pitchFamily="-111" charset="-128"/>
              </a:rPr>
              <a:t>(source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,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int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))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 target,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, value)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+ factor</a:t>
            </a:r>
          </a:p>
          <a:p>
            <a:pPr>
              <a:defRPr/>
            </a:pPr>
            <a:endParaRPr lang="en-US" sz="800" dirty="0">
              <a:latin typeface="Agency FB" pitchFamily="34" charset="0"/>
              <a:ea typeface="ＭＳ Ｐゴシック" pitchFamily="-111" charset="-128"/>
            </a:endParaRP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play(target)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return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doesn’t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It works for shifting down, but not for shifting up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2025908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Lucida Console" pitchFamily="49" charset="0"/>
              </a:rPr>
              <a:t>&gt;&gt;&gt; hello = </a:t>
            </a:r>
            <a:r>
              <a:rPr lang="en-GB" sz="1400" dirty="0" err="1" smtClean="0">
                <a:latin typeface="Lucida Console" pitchFamily="49" charset="0"/>
              </a:rPr>
              <a:t>makeSound</a:t>
            </a:r>
            <a:r>
              <a:rPr lang="en-GB" sz="1400" dirty="0" smtClean="0">
                <a:latin typeface="Lucida Console" pitchFamily="49" charset="0"/>
              </a:rPr>
              <a:t>("helloworld.wav")</a:t>
            </a:r>
          </a:p>
          <a:p>
            <a:r>
              <a:rPr lang="en-GB" sz="1400" dirty="0" smtClean="0">
                <a:latin typeface="Lucida Console" pitchFamily="49" charset="0"/>
              </a:rPr>
              <a:t>&gt;&gt;&gt; </a:t>
            </a:r>
            <a:r>
              <a:rPr lang="en-GB" sz="1400" dirty="0" err="1" smtClean="0">
                <a:latin typeface="Lucida Console" pitchFamily="49" charset="0"/>
              </a:rPr>
              <a:t>lowerHello</a:t>
            </a:r>
            <a:r>
              <a:rPr lang="en-GB" sz="1400" dirty="0" smtClean="0">
                <a:latin typeface="Lucida Console" pitchFamily="49" charset="0"/>
              </a:rPr>
              <a:t> = shift(hello, 0.6)</a:t>
            </a:r>
          </a:p>
          <a:p>
            <a:r>
              <a:rPr lang="en-GB" sz="1400" dirty="0" smtClean="0">
                <a:latin typeface="Lucida Console" pitchFamily="49" charset="0"/>
              </a:rPr>
              <a:t>&gt;&gt;&gt; </a:t>
            </a:r>
            <a:r>
              <a:rPr lang="en-GB" sz="1400" dirty="0" err="1" smtClean="0">
                <a:latin typeface="Lucida Console" pitchFamily="49" charset="0"/>
              </a:rPr>
              <a:t>higherHello</a:t>
            </a:r>
            <a:r>
              <a:rPr lang="en-GB" sz="1400" dirty="0" smtClean="0">
                <a:latin typeface="Lucida Console" pitchFamily="49" charset="0"/>
              </a:rPr>
              <a:t> = shift(hello, 1.5)</a:t>
            </a:r>
          </a:p>
          <a:p>
            <a:r>
              <a:rPr lang="en-GB" sz="1400" dirty="0" smtClean="0">
                <a:latin typeface="Lucida Console" pitchFamily="49" charset="0"/>
              </a:rPr>
              <a:t>You are trying to access the sample at index: 44034, but the last valid index is at 44032</a:t>
            </a:r>
          </a:p>
          <a:p>
            <a:r>
              <a:rPr lang="en-GB" sz="1400" dirty="0" smtClean="0">
                <a:latin typeface="Lucida Console" pitchFamily="49" charset="0"/>
              </a:rPr>
              <a:t>The error value is: </a:t>
            </a:r>
          </a:p>
          <a:p>
            <a:r>
              <a:rPr lang="en-GB" sz="1400" dirty="0" smtClean="0">
                <a:latin typeface="Lucida Console" pitchFamily="49" charset="0"/>
              </a:rPr>
              <a:t>Inappropriate argument value (of correct type).</a:t>
            </a:r>
          </a:p>
          <a:p>
            <a:r>
              <a:rPr lang="en-GB" sz="1400" dirty="0" smtClean="0">
                <a:latin typeface="Lucida Console" pitchFamily="49" charset="0"/>
              </a:rPr>
              <a:t>An error occurred attempting to pass an argument to a function.</a:t>
            </a:r>
          </a:p>
          <a:p>
            <a:r>
              <a:rPr lang="en-GB" sz="1400" dirty="0" smtClean="0">
                <a:latin typeface="Lucida Console" pitchFamily="49" charset="0"/>
              </a:rPr>
              <a:t> in file C:\Program Files (x86)\JES\</a:t>
            </a:r>
            <a:r>
              <a:rPr lang="en-GB" sz="1400" dirty="0" err="1" smtClean="0">
                <a:latin typeface="Lucida Console" pitchFamily="49" charset="0"/>
              </a:rPr>
              <a:t>jes</a:t>
            </a:r>
            <a:r>
              <a:rPr lang="en-GB" sz="1400" dirty="0" smtClean="0">
                <a:latin typeface="Lucida Console" pitchFamily="49" charset="0"/>
              </a:rPr>
              <a:t>\python\</a:t>
            </a:r>
            <a:r>
              <a:rPr lang="en-GB" sz="1400" dirty="0" err="1" smtClean="0">
                <a:latin typeface="Lucida Console" pitchFamily="49" charset="0"/>
              </a:rPr>
              <a:t>jes</a:t>
            </a:r>
            <a:r>
              <a:rPr lang="en-GB" sz="1400" dirty="0" smtClean="0">
                <a:latin typeface="Lucida Console" pitchFamily="49" charset="0"/>
              </a:rPr>
              <a:t>\core\interpreter\__</a:t>
            </a:r>
            <a:r>
              <a:rPr lang="en-GB" sz="1400" dirty="0" err="1" smtClean="0">
                <a:latin typeface="Lucida Console" pitchFamily="49" charset="0"/>
              </a:rPr>
              <a:t>init__.py</a:t>
            </a:r>
            <a:r>
              <a:rPr lang="en-GB" sz="1400" dirty="0" smtClean="0">
                <a:latin typeface="Lucida Console" pitchFamily="49" charset="0"/>
              </a:rPr>
              <a:t>, on line 157, in function run</a:t>
            </a:r>
          </a:p>
          <a:p>
            <a:r>
              <a:rPr lang="en-GB" sz="1400" dirty="0" smtClean="0">
                <a:latin typeface="Lucida Console" pitchFamily="49" charset="0"/>
              </a:rPr>
              <a:t> in file C:\Program Files (x86)\JES\</a:t>
            </a:r>
            <a:r>
              <a:rPr lang="en-GB" sz="1400" dirty="0" err="1" smtClean="0">
                <a:latin typeface="Lucida Console" pitchFamily="49" charset="0"/>
              </a:rPr>
              <a:t>jes</a:t>
            </a:r>
            <a:r>
              <a:rPr lang="en-GB" sz="1400" dirty="0" smtClean="0">
                <a:latin typeface="Lucida Console" pitchFamily="49" charset="0"/>
              </a:rPr>
              <a:t>\python\</a:t>
            </a:r>
            <a:r>
              <a:rPr lang="en-GB" sz="1400" dirty="0" err="1" smtClean="0">
                <a:latin typeface="Lucida Console" pitchFamily="49" charset="0"/>
              </a:rPr>
              <a:t>jes</a:t>
            </a:r>
            <a:r>
              <a:rPr lang="en-GB" sz="1400" dirty="0" smtClean="0">
                <a:latin typeface="Lucida Console" pitchFamily="49" charset="0"/>
              </a:rPr>
              <a:t>\core\interpreter\__</a:t>
            </a:r>
            <a:r>
              <a:rPr lang="en-GB" sz="1400" dirty="0" err="1" smtClean="0">
                <a:latin typeface="Lucida Console" pitchFamily="49" charset="0"/>
              </a:rPr>
              <a:t>init__.py</a:t>
            </a:r>
            <a:r>
              <a:rPr lang="en-GB" sz="1400" dirty="0" smtClean="0">
                <a:latin typeface="Lucida Console" pitchFamily="49" charset="0"/>
              </a:rPr>
              <a:t>, on line 202, in function execute</a:t>
            </a:r>
          </a:p>
          <a:p>
            <a:r>
              <a:rPr lang="en-GB" sz="1400" dirty="0" smtClean="0">
                <a:latin typeface="Lucida Console" pitchFamily="49" charset="0"/>
              </a:rPr>
              <a:t> in file &lt;input&gt;, on line 1, in function &lt;module&gt;</a:t>
            </a:r>
          </a:p>
          <a:p>
            <a:r>
              <a:rPr lang="en-GB" sz="1400" dirty="0" smtClean="0">
                <a:latin typeface="Lucida Console" pitchFamily="49" charset="0"/>
              </a:rPr>
              <a:t> in file C:\Users\Ed\Desktop\jes\comp120_8_07_shift_broken.py, on line 6, in function shift</a:t>
            </a:r>
          </a:p>
          <a:p>
            <a:r>
              <a:rPr lang="en-GB" sz="1400" dirty="0" smtClean="0">
                <a:latin typeface="Lucida Console" pitchFamily="49" charset="0"/>
              </a:rPr>
              <a:t> in file C:\Program Files (x86)\JES\</a:t>
            </a:r>
            <a:r>
              <a:rPr lang="en-GB" sz="1400" dirty="0" err="1" smtClean="0">
                <a:latin typeface="Lucida Console" pitchFamily="49" charset="0"/>
              </a:rPr>
              <a:t>jes</a:t>
            </a:r>
            <a:r>
              <a:rPr lang="en-GB" sz="1400" dirty="0" smtClean="0">
                <a:latin typeface="Lucida Console" pitchFamily="49" charset="0"/>
              </a:rPr>
              <a:t>\python\media.py, on line 346, in function </a:t>
            </a:r>
            <a:r>
              <a:rPr lang="en-GB" sz="1400" dirty="0" err="1" smtClean="0">
                <a:latin typeface="Lucida Console" pitchFamily="49" charset="0"/>
              </a:rPr>
              <a:t>getSampleValueAt</a:t>
            </a:r>
            <a:endParaRPr lang="en-GB" sz="1400" dirty="0" smtClean="0">
              <a:latin typeface="Lucida Console" pitchFamily="49" charset="0"/>
            </a:endParaRPr>
          </a:p>
          <a:p>
            <a:r>
              <a:rPr lang="en-GB" sz="1400" dirty="0" err="1" smtClean="0">
                <a:latin typeface="Lucida Console" pitchFamily="49" charset="0"/>
              </a:rPr>
              <a:t>ValueError</a:t>
            </a:r>
            <a:r>
              <a:rPr lang="en-GB" sz="1400" dirty="0" smtClean="0">
                <a:latin typeface="Lucida Console" pitchFamily="49" charset="0"/>
              </a:rPr>
              <a:t>: </a:t>
            </a:r>
          </a:p>
          <a:p>
            <a:r>
              <a:rPr lang="en-GB" sz="1400" dirty="0" smtClean="0">
                <a:latin typeface="Lucida Console" pitchFamily="49" charset="0"/>
              </a:rPr>
              <a:t>Please check line 6 of C:\Users\Ed\Desktop\jes\comp120_8_07_shift_broken.py</a:t>
            </a:r>
          </a:p>
          <a:p>
            <a:r>
              <a:rPr lang="en-GB" sz="1400" dirty="0" smtClean="0">
                <a:latin typeface="Lucida Console" pitchFamily="49" charset="0"/>
              </a:rPr>
              <a:t>&gt;&gt;&gt; </a:t>
            </a:r>
            <a:endParaRPr lang="en-GB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doesn’t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157192"/>
            <a:ext cx="8229600" cy="10801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What goes wrong when factor &gt; 1?</a:t>
            </a:r>
          </a:p>
          <a:p>
            <a:pPr lvl="0"/>
            <a:r>
              <a:rPr lang="en-GB" dirty="0" smtClean="0"/>
              <a:t>Slack channel: </a:t>
            </a:r>
            <a:r>
              <a:rPr lang="en-GB" b="1" dirty="0" smtClean="0">
                <a:latin typeface="Lucida Console" pitchFamily="49" charset="0"/>
              </a:rPr>
              <a:t>#comp120</a:t>
            </a:r>
            <a:endParaRPr lang="en-GB" dirty="0" smtClean="0">
              <a:latin typeface="Lucida Console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8077200" cy="3508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800" b="1" dirty="0">
              <a:ea typeface="ＭＳ Ｐゴシック" pitchFamily="-111" charset="-128"/>
            </a:endParaRP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def shift(source, factor):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target =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makeEmptySound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(source))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= 0</a:t>
            </a:r>
          </a:p>
          <a:p>
            <a:pPr>
              <a:defRPr/>
            </a:pPr>
            <a:endParaRPr lang="en-US" sz="800" dirty="0">
              <a:latin typeface="Agency FB" pitchFamily="34" charset="0"/>
              <a:ea typeface="ＭＳ Ｐゴシック" pitchFamily="-111" charset="-128"/>
            </a:endParaRP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for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in range(0,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 target)):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2200" dirty="0" err="1" smtClean="0"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200" dirty="0" smtClean="0">
                <a:latin typeface="Agency FB" pitchFamily="34" charset="0"/>
                <a:ea typeface="ＭＳ Ｐゴシック" pitchFamily="-111" charset="-128"/>
              </a:rPr>
              <a:t>(source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,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int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))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 target,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, value)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+ factor</a:t>
            </a:r>
          </a:p>
          <a:p>
            <a:pPr>
              <a:defRPr/>
            </a:pPr>
            <a:endParaRPr lang="en-US" sz="800" dirty="0">
              <a:latin typeface="Agency FB" pitchFamily="34" charset="0"/>
              <a:ea typeface="ＭＳ Ｐゴシック" pitchFamily="-111" charset="-128"/>
            </a:endParaRP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play(target)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return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ways of fixing it: 1</a:t>
            </a:r>
            <a:endParaRPr lang="en-GB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331640" y="1628800"/>
            <a:ext cx="6521337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shift(source, factor):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target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makeEmptySound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(source))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targetIndex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target)):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value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getSampleValueAt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source,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setSampleValueAt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target,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targetIndex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factor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getLength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(source):</a:t>
            </a:r>
            <a:b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play(target)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69160"/>
            <a:ext cx="8229600" cy="125700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 smtClean="0">
                <a:latin typeface="Agency FB" pitchFamily="34" charset="0"/>
              </a:rPr>
              <a:t>What would shift(sound, 3) do?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Socrative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room code: </a:t>
            </a:r>
            <a:r>
              <a:rPr lang="en-GB" sz="3200" b="1" cap="all" dirty="0" smtClean="0">
                <a:latin typeface="Lucida Console" pitchFamily="49" charset="0"/>
              </a:rPr>
              <a:t>6E8NSW3IN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5736" y="3429000"/>
            <a:ext cx="38884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ways of fixing it: 2</a:t>
            </a:r>
            <a:endParaRPr lang="en-GB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331640" y="1628800"/>
            <a:ext cx="6521337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shift(source, factor):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target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makeEmptySound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(source))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targetIndex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target)):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value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getSampleValueAt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source,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setSampleValueAt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target,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targetIndex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factor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getLength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(source):</a:t>
            </a:r>
            <a:b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break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play(target)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69160"/>
            <a:ext cx="8229600" cy="125700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 smtClean="0">
                <a:latin typeface="Agency FB" pitchFamily="34" charset="0"/>
              </a:rPr>
              <a:t>What would shift(sound, 3) do?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Socrative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room code: </a:t>
            </a:r>
            <a:r>
              <a:rPr lang="en-GB" sz="3200" b="1" cap="all" dirty="0" smtClean="0">
                <a:latin typeface="Lucida Console" pitchFamily="49" charset="0"/>
              </a:rPr>
              <a:t>6E8NSW3IN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5736" y="3429000"/>
            <a:ext cx="38884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ways of fixing it: 3</a:t>
            </a:r>
            <a:endParaRPr lang="en-GB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71600" y="1844823"/>
            <a:ext cx="7058343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shift(source, factor):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target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makeEmptySound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getLength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(source) / factor) +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targetIndex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target)):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value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getSampleValueAt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source,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setSampleValueAt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target,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targetIndex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factor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play(target)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69160"/>
            <a:ext cx="8229600" cy="125700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 smtClean="0">
                <a:latin typeface="Agency FB" pitchFamily="34" charset="0"/>
              </a:rPr>
              <a:t>What would shift(sound, 3) do?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Socrative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room code: </a:t>
            </a:r>
            <a:r>
              <a:rPr lang="en-GB" sz="3200" b="1" cap="all" dirty="0" smtClean="0">
                <a:latin typeface="Lucida Console" pitchFamily="49" charset="0"/>
              </a:rPr>
              <a:t>6E8NSW3IN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1760" y="2132856"/>
            <a:ext cx="54726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  <a:cs typeface="+mj-cs"/>
              </a:rPr>
              <a:t>Recap on Last Week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57400"/>
            <a:ext cx="4038600" cy="461196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Bit-depth is important for representing displacement</a:t>
            </a:r>
          </a:p>
          <a:p>
            <a:pPr lvl="1"/>
            <a:r>
              <a:rPr lang="en-US" dirty="0" smtClean="0">
                <a:cs typeface="ＭＳ Ｐゴシック" charset="0"/>
              </a:rPr>
              <a:t>Error arises when a displacement cannot be represented</a:t>
            </a:r>
          </a:p>
          <a:p>
            <a:pPr lvl="1"/>
            <a:r>
              <a:rPr lang="en-US" dirty="0" smtClean="0">
                <a:cs typeface="ＭＳ Ｐゴシック" charset="0"/>
              </a:rPr>
              <a:t>Clipping occurs when maximum volume is exceeded, but this can be avoided with a sufficient bit-depth and normalization procedure</a:t>
            </a:r>
            <a:endParaRPr lang="en-US" dirty="0">
              <a:cs typeface="ＭＳ Ｐゴシック" charset="0"/>
            </a:endParaRPr>
          </a:p>
        </p:txBody>
      </p:sp>
      <p:pic>
        <p:nvPicPr>
          <p:cNvPr id="59394" name="Picture 2" descr="https://mutantemedia.files.wordpress.com/2012/01/quantizatio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420888"/>
            <a:ext cx="3875289" cy="34137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Sampling as an Algorithm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23528" y="1628801"/>
            <a:ext cx="8229600" cy="302433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Think about the similarities between:</a:t>
            </a:r>
          </a:p>
          <a:p>
            <a:pPr lvl="1"/>
            <a:r>
              <a:rPr lang="en-US" dirty="0" smtClean="0">
                <a:ea typeface="ＭＳ Ｐゴシック" charset="-128"/>
              </a:rPr>
              <a:t>Halving the frequency of a sound</a:t>
            </a:r>
          </a:p>
          <a:p>
            <a:pPr lvl="1"/>
            <a:r>
              <a:rPr lang="en-US" dirty="0" smtClean="0">
                <a:ea typeface="ＭＳ Ｐゴシック" charset="-128"/>
              </a:rPr>
              <a:t>Scaling a picture up to twice the size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Think about the similarities between:</a:t>
            </a:r>
          </a:p>
          <a:p>
            <a:pPr lvl="1"/>
            <a:r>
              <a:rPr lang="en-US" dirty="0" smtClean="0">
                <a:ea typeface="ＭＳ Ｐゴシック" charset="-128"/>
              </a:rPr>
              <a:t>Doubling the frequency of a sound</a:t>
            </a:r>
          </a:p>
          <a:p>
            <a:pPr lvl="1"/>
            <a:r>
              <a:rPr lang="en-US" dirty="0" smtClean="0">
                <a:ea typeface="ＭＳ Ｐゴシック" charset="-128"/>
              </a:rPr>
              <a:t>Scaling a picture down to half the size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132856"/>
            <a:ext cx="3347864" cy="141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4221088"/>
            <a:ext cx="1691680" cy="141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Ed\Desktop\jes\sw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869160"/>
            <a:ext cx="2075723" cy="1556792"/>
          </a:xfrm>
          <a:prstGeom prst="rect">
            <a:avLst/>
          </a:prstGeom>
          <a:noFill/>
        </p:spPr>
      </p:pic>
      <p:pic>
        <p:nvPicPr>
          <p:cNvPr id="7" name="Picture 3" descr="C:\Users\Ed\Desktop\jes\sw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5301208"/>
            <a:ext cx="1067611" cy="800708"/>
          </a:xfrm>
          <a:prstGeom prst="rect">
            <a:avLst/>
          </a:prstGeom>
          <a:noFill/>
        </p:spPr>
      </p:pic>
      <p:sp>
        <p:nvSpPr>
          <p:cNvPr id="16" name="Up-Down Arrow 15"/>
          <p:cNvSpPr/>
          <p:nvPr/>
        </p:nvSpPr>
        <p:spPr>
          <a:xfrm>
            <a:off x="7236296" y="3573016"/>
            <a:ext cx="288032" cy="576064"/>
          </a:xfrm>
          <a:prstGeom prst="upDownArrow">
            <a:avLst>
              <a:gd name="adj1" fmla="val 23545"/>
              <a:gd name="adj2" fmla="val 32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Up-Down Arrow 16"/>
          <p:cNvSpPr/>
          <p:nvPr/>
        </p:nvSpPr>
        <p:spPr>
          <a:xfrm rot="5400000">
            <a:off x="3635896" y="5301208"/>
            <a:ext cx="288032" cy="720080"/>
          </a:xfrm>
          <a:prstGeom prst="upDownArrow">
            <a:avLst>
              <a:gd name="adj1" fmla="val 23545"/>
              <a:gd name="adj2" fmla="val 32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Recall the Picture Copying Functions </a:t>
            </a:r>
            <a:br>
              <a:rPr lang="en-US" dirty="0" smtClean="0"/>
            </a:br>
            <a:r>
              <a:rPr lang="en-US" dirty="0" smtClean="0"/>
              <a:t>from Lecture 6</a:t>
            </a:r>
            <a:endParaRPr lang="en-US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624388" y="1600200"/>
            <a:ext cx="4519612" cy="4737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def </a:t>
            </a:r>
            <a:r>
              <a:rPr lang="en-US" sz="1600" dirty="0" err="1">
                <a:ea typeface="ＭＳ Ｐゴシック" pitchFamily="-111" charset="-128"/>
              </a:rPr>
              <a:t>copyBarbsFaceLarger</a:t>
            </a:r>
            <a:r>
              <a:rPr lang="en-US" sz="1600" dirty="0">
                <a:ea typeface="ＭＳ Ｐゴシック" pitchFamily="-111" charset="-128"/>
              </a:rPr>
              <a:t>():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# Set up the source and target pictures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</a:t>
            </a:r>
            <a:r>
              <a:rPr lang="en-US" sz="1600" dirty="0" err="1">
                <a:ea typeface="ＭＳ Ｐゴシック" pitchFamily="-111" charset="-128"/>
              </a:rPr>
              <a:t>barbf</a:t>
            </a:r>
            <a:r>
              <a:rPr lang="en-US" sz="1600" dirty="0">
                <a:ea typeface="ＭＳ Ｐゴシック" pitchFamily="-111" charset="-128"/>
              </a:rPr>
              <a:t>=</a:t>
            </a:r>
            <a:r>
              <a:rPr lang="en-US" sz="1600" dirty="0" err="1">
                <a:ea typeface="ＭＳ Ｐゴシック" pitchFamily="-111" charset="-128"/>
              </a:rPr>
              <a:t>getMediaPath</a:t>
            </a:r>
            <a:r>
              <a:rPr lang="en-US" sz="1600" dirty="0">
                <a:ea typeface="ＭＳ Ｐゴシック" pitchFamily="-111" charset="-128"/>
              </a:rPr>
              <a:t>("barbara.jpg")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barb = </a:t>
            </a:r>
            <a:r>
              <a:rPr lang="en-US" sz="1600" dirty="0" err="1">
                <a:ea typeface="ＭＳ Ｐゴシック" pitchFamily="-111" charset="-128"/>
              </a:rPr>
              <a:t>makePicture</a:t>
            </a:r>
            <a:r>
              <a:rPr lang="en-US" sz="1600" dirty="0">
                <a:ea typeface="ＭＳ Ｐゴシック" pitchFamily="-111" charset="-128"/>
              </a:rPr>
              <a:t>(</a:t>
            </a:r>
            <a:r>
              <a:rPr lang="en-US" sz="1600" dirty="0" err="1">
                <a:ea typeface="ＭＳ Ｐゴシック" pitchFamily="-111" charset="-128"/>
              </a:rPr>
              <a:t>barbf</a:t>
            </a:r>
            <a:r>
              <a:rPr lang="en-US" sz="1600" dirty="0"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</a:t>
            </a:r>
            <a:r>
              <a:rPr lang="en-US" sz="1600" dirty="0" err="1">
                <a:ea typeface="ＭＳ Ｐゴシック" pitchFamily="-111" charset="-128"/>
              </a:rPr>
              <a:t>canvasf</a:t>
            </a:r>
            <a:r>
              <a:rPr lang="en-US" sz="1600" dirty="0">
                <a:ea typeface="ＭＳ Ｐゴシック" pitchFamily="-111" charset="-128"/>
              </a:rPr>
              <a:t> = </a:t>
            </a:r>
            <a:r>
              <a:rPr lang="en-US" sz="1600" dirty="0" err="1">
                <a:ea typeface="ＭＳ Ｐゴシック" pitchFamily="-111" charset="-128"/>
              </a:rPr>
              <a:t>getMediaPath</a:t>
            </a:r>
            <a:r>
              <a:rPr lang="en-US" sz="1600" dirty="0">
                <a:ea typeface="ＭＳ Ｐゴシック" pitchFamily="-111" charset="-128"/>
              </a:rPr>
              <a:t>("7inX95in.jpg")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canvas = </a:t>
            </a:r>
            <a:r>
              <a:rPr lang="en-US" sz="1600" dirty="0" err="1">
                <a:ea typeface="ＭＳ Ｐゴシック" pitchFamily="-111" charset="-128"/>
              </a:rPr>
              <a:t>makePicture</a:t>
            </a:r>
            <a:r>
              <a:rPr lang="en-US" sz="1600" dirty="0">
                <a:ea typeface="ＭＳ Ｐゴシック" pitchFamily="-111" charset="-128"/>
              </a:rPr>
              <a:t>(</a:t>
            </a:r>
            <a:r>
              <a:rPr lang="en-US" sz="1600" dirty="0" err="1">
                <a:ea typeface="ＭＳ Ｐゴシック" pitchFamily="-111" charset="-128"/>
              </a:rPr>
              <a:t>canvasf</a:t>
            </a:r>
            <a:r>
              <a:rPr lang="en-US" sz="1600" dirty="0"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# Now, do the actual copying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</a:t>
            </a:r>
            <a:r>
              <a:rPr lang="en-US" sz="1600" dirty="0" err="1">
                <a:ea typeface="ＭＳ Ｐゴシック" pitchFamily="-111" charset="-128"/>
              </a:rPr>
              <a:t>sourceX</a:t>
            </a:r>
            <a:r>
              <a:rPr lang="en-US" sz="1600" dirty="0">
                <a:ea typeface="ＭＳ Ｐゴシック" pitchFamily="-111" charset="-128"/>
              </a:rPr>
              <a:t> = 45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for </a:t>
            </a:r>
            <a:r>
              <a:rPr lang="en-US" sz="1600" dirty="0" err="1">
                <a:ea typeface="ＭＳ Ｐゴシック" pitchFamily="-111" charset="-128"/>
              </a:rPr>
              <a:t>targetX</a:t>
            </a:r>
            <a:r>
              <a:rPr lang="en-US" sz="1600" dirty="0">
                <a:ea typeface="ＭＳ Ｐゴシック" pitchFamily="-111" charset="-128"/>
              </a:rPr>
              <a:t> in range(100,100+((200-45</a:t>
            </a:r>
            <a:r>
              <a:rPr lang="en-US" sz="1600" u="sng" dirty="0">
                <a:ea typeface="ＭＳ Ｐゴシック" pitchFamily="-111" charset="-128"/>
              </a:rPr>
              <a:t>)*2</a:t>
            </a:r>
            <a:r>
              <a:rPr lang="en-US" sz="1600" dirty="0">
                <a:ea typeface="ＭＳ Ｐゴシック" pitchFamily="-111" charset="-128"/>
              </a:rPr>
              <a:t>)):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  </a:t>
            </a:r>
            <a:r>
              <a:rPr lang="en-US" sz="1600" dirty="0" err="1">
                <a:ea typeface="ＭＳ Ｐゴシック" pitchFamily="-111" charset="-128"/>
              </a:rPr>
              <a:t>sourceY</a:t>
            </a:r>
            <a:r>
              <a:rPr lang="en-US" sz="1600" dirty="0">
                <a:ea typeface="ＭＳ Ｐゴシック" pitchFamily="-111" charset="-128"/>
              </a:rPr>
              <a:t> = 25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  for </a:t>
            </a:r>
            <a:r>
              <a:rPr lang="en-US" sz="1600" dirty="0" err="1">
                <a:ea typeface="ＭＳ Ｐゴシック" pitchFamily="-111" charset="-128"/>
              </a:rPr>
              <a:t>targetY</a:t>
            </a:r>
            <a:r>
              <a:rPr lang="en-US" sz="1600" dirty="0">
                <a:ea typeface="ＭＳ Ｐゴシック" pitchFamily="-111" charset="-128"/>
              </a:rPr>
              <a:t> in range(100,100+((200-25</a:t>
            </a:r>
            <a:r>
              <a:rPr lang="en-US" sz="1600" u="sng" dirty="0">
                <a:ea typeface="ＭＳ Ｐゴシック" pitchFamily="-111" charset="-128"/>
              </a:rPr>
              <a:t>)*2</a:t>
            </a:r>
            <a:r>
              <a:rPr lang="en-US" sz="1600" dirty="0">
                <a:ea typeface="ＭＳ Ｐゴシック" pitchFamily="-111" charset="-128"/>
              </a:rPr>
              <a:t>)):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    color = </a:t>
            </a:r>
            <a:r>
              <a:rPr lang="en-US" sz="1600" dirty="0" err="1">
                <a:ea typeface="ＭＳ Ｐゴシック" pitchFamily="-111" charset="-128"/>
              </a:rPr>
              <a:t>getColor</a:t>
            </a:r>
            <a:r>
              <a:rPr lang="en-US" sz="1600" dirty="0">
                <a:ea typeface="ＭＳ Ｐゴシック" pitchFamily="-111" charset="-128"/>
              </a:rPr>
              <a:t>( 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	</a:t>
            </a:r>
            <a:r>
              <a:rPr lang="en-US" sz="1600" dirty="0" err="1">
                <a:ea typeface="ＭＳ Ｐゴシック" pitchFamily="-111" charset="-128"/>
              </a:rPr>
              <a:t>getPixel</a:t>
            </a:r>
            <a:r>
              <a:rPr lang="en-US" sz="1600" dirty="0">
                <a:ea typeface="ＭＳ Ｐゴシック" pitchFamily="-111" charset="-128"/>
              </a:rPr>
              <a:t>(</a:t>
            </a:r>
            <a:r>
              <a:rPr lang="en-US" sz="1600" dirty="0" err="1">
                <a:ea typeface="ＭＳ Ｐゴシック" pitchFamily="-111" charset="-128"/>
              </a:rPr>
              <a:t>barb,</a:t>
            </a:r>
            <a:r>
              <a:rPr lang="en-US" sz="1600" u="sng" dirty="0" err="1">
                <a:ea typeface="ＭＳ Ｐゴシック" pitchFamily="-111" charset="-128"/>
              </a:rPr>
              <a:t>int</a:t>
            </a:r>
            <a:r>
              <a:rPr lang="en-US" sz="1600" u="sng" dirty="0">
                <a:ea typeface="ＭＳ Ｐゴシック" pitchFamily="-111" charset="-128"/>
              </a:rPr>
              <a:t>(</a:t>
            </a:r>
            <a:r>
              <a:rPr lang="en-US" sz="1600" u="sng" dirty="0" err="1">
                <a:ea typeface="ＭＳ Ｐゴシック" pitchFamily="-111" charset="-128"/>
              </a:rPr>
              <a:t>sourceX</a:t>
            </a:r>
            <a:r>
              <a:rPr lang="en-US" sz="1600" dirty="0">
                <a:ea typeface="ＭＳ Ｐゴシック" pitchFamily="-111" charset="-128"/>
              </a:rPr>
              <a:t>),</a:t>
            </a:r>
            <a:r>
              <a:rPr lang="en-US" sz="1600" u="sng" dirty="0" err="1">
                <a:ea typeface="ＭＳ Ｐゴシック" pitchFamily="-111" charset="-128"/>
              </a:rPr>
              <a:t>int</a:t>
            </a:r>
            <a:r>
              <a:rPr lang="en-US" sz="1600" u="sng" dirty="0">
                <a:ea typeface="ＭＳ Ｐゴシック" pitchFamily="-111" charset="-128"/>
              </a:rPr>
              <a:t>(</a:t>
            </a:r>
            <a:r>
              <a:rPr lang="en-US" sz="1600" u="sng" dirty="0" err="1">
                <a:ea typeface="ＭＳ Ｐゴシック" pitchFamily="-111" charset="-128"/>
              </a:rPr>
              <a:t>sourceY</a:t>
            </a:r>
            <a:r>
              <a:rPr lang="en-US" sz="1600" dirty="0">
                <a:ea typeface="ＭＳ Ｐゴシック" pitchFamily="-111" charset="-128"/>
              </a:rPr>
              <a:t>)))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    </a:t>
            </a:r>
            <a:r>
              <a:rPr lang="en-US" sz="1600" dirty="0" err="1">
                <a:ea typeface="ＭＳ Ｐゴシック" pitchFamily="-111" charset="-128"/>
              </a:rPr>
              <a:t>setColor</a:t>
            </a:r>
            <a:r>
              <a:rPr lang="en-US" sz="1600" dirty="0">
                <a:ea typeface="ＭＳ Ｐゴシック" pitchFamily="-111" charset="-128"/>
              </a:rPr>
              <a:t>(</a:t>
            </a:r>
            <a:r>
              <a:rPr lang="en-US" sz="1600" dirty="0" err="1">
                <a:ea typeface="ＭＳ Ｐゴシック" pitchFamily="-111" charset="-128"/>
              </a:rPr>
              <a:t>getPixel</a:t>
            </a:r>
            <a:r>
              <a:rPr lang="en-US" sz="1600" dirty="0">
                <a:ea typeface="ＭＳ Ｐゴシック" pitchFamily="-111" charset="-128"/>
              </a:rPr>
              <a:t>(</a:t>
            </a:r>
            <a:r>
              <a:rPr lang="en-US" sz="1600" dirty="0" err="1">
                <a:ea typeface="ＭＳ Ｐゴシック" pitchFamily="-111" charset="-128"/>
              </a:rPr>
              <a:t>canvas,targetX,targetY</a:t>
            </a:r>
            <a:r>
              <a:rPr lang="en-US" sz="1600" dirty="0">
                <a:ea typeface="ＭＳ Ｐゴシック" pitchFamily="-111" charset="-128"/>
              </a:rPr>
              <a:t>), color)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    </a:t>
            </a:r>
            <a:r>
              <a:rPr lang="en-US" sz="1600" dirty="0" err="1">
                <a:ea typeface="ＭＳ Ｐゴシック" pitchFamily="-111" charset="-128"/>
              </a:rPr>
              <a:t>sourceY</a:t>
            </a:r>
            <a:r>
              <a:rPr lang="en-US" sz="1600" dirty="0">
                <a:ea typeface="ＭＳ Ｐゴシック" pitchFamily="-111" charset="-128"/>
              </a:rPr>
              <a:t> = </a:t>
            </a:r>
            <a:r>
              <a:rPr lang="en-US" sz="1600" dirty="0" err="1">
                <a:ea typeface="ＭＳ Ｐゴシック" pitchFamily="-111" charset="-128"/>
              </a:rPr>
              <a:t>sourceY</a:t>
            </a:r>
            <a:r>
              <a:rPr lang="en-US" sz="1600" dirty="0">
                <a:ea typeface="ＭＳ Ｐゴシック" pitchFamily="-111" charset="-128"/>
              </a:rPr>
              <a:t> + </a:t>
            </a:r>
            <a:r>
              <a:rPr lang="en-US" sz="1600" u="sng" dirty="0">
                <a:ea typeface="ＭＳ Ｐゴシック" pitchFamily="-111" charset="-128"/>
              </a:rPr>
              <a:t>0.5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  </a:t>
            </a:r>
            <a:r>
              <a:rPr lang="en-US" sz="1600" dirty="0" err="1">
                <a:ea typeface="ＭＳ Ｐゴシック" pitchFamily="-111" charset="-128"/>
              </a:rPr>
              <a:t>sourceX</a:t>
            </a:r>
            <a:r>
              <a:rPr lang="en-US" sz="1600" dirty="0">
                <a:ea typeface="ＭＳ Ｐゴシック" pitchFamily="-111" charset="-128"/>
              </a:rPr>
              <a:t> = </a:t>
            </a:r>
            <a:r>
              <a:rPr lang="en-US" sz="1600" dirty="0" err="1">
                <a:ea typeface="ＭＳ Ｐゴシック" pitchFamily="-111" charset="-128"/>
              </a:rPr>
              <a:t>sourceX</a:t>
            </a:r>
            <a:r>
              <a:rPr lang="en-US" sz="1600" dirty="0">
                <a:ea typeface="ＭＳ Ｐゴシック" pitchFamily="-111" charset="-128"/>
              </a:rPr>
              <a:t> + </a:t>
            </a:r>
            <a:r>
              <a:rPr lang="en-US" sz="1600" u="sng" dirty="0">
                <a:ea typeface="ＭＳ Ｐゴシック" pitchFamily="-111" charset="-128"/>
              </a:rPr>
              <a:t>0.5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show(barb)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show(canvas)</a:t>
            </a:r>
          </a:p>
          <a:p>
            <a:pPr>
              <a:defRPr/>
            </a:pPr>
            <a:r>
              <a:rPr lang="en-US" sz="1600" dirty="0">
                <a:ea typeface="ＭＳ Ｐゴシック" pitchFamily="-111" charset="-128"/>
              </a:rPr>
              <a:t>  return canvas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420888"/>
            <a:ext cx="4716016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def half(source):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target =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makeEmptySound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(source) * 2)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= 0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for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in range(0,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 target)):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 source, </a:t>
            </a:r>
            <a:r>
              <a:rPr lang="en-US" sz="2000" u="sng" dirty="0" err="1">
                <a:latin typeface="Agency FB" pitchFamily="34" charset="0"/>
                <a:ea typeface="ＭＳ Ｐゴシック" pitchFamily="-111" charset="-128"/>
              </a:rPr>
              <a:t>int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))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 target,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, value)</a:t>
            </a:r>
            <a:br>
              <a:rPr lang="en-US" sz="2000" dirty="0">
                <a:latin typeface="Agency FB" pitchFamily="34" charset="0"/>
                <a:ea typeface="ＭＳ Ｐゴシック" pitchFamily="-111" charset="-128"/>
              </a:rPr>
            </a:b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+ </a:t>
            </a:r>
            <a:r>
              <a:rPr lang="en-US" sz="2000" u="sng" dirty="0">
                <a:latin typeface="Agency FB" pitchFamily="34" charset="0"/>
                <a:ea typeface="ＭＳ Ｐゴシック" pitchFamily="-111" charset="-128"/>
              </a:rPr>
              <a:t>0.5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play(target)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return target</a:t>
            </a:r>
            <a:endParaRPr lang="en-US" sz="2000" b="1" dirty="0">
              <a:latin typeface="Agency FB" pitchFamily="34" charset="0"/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ea typeface="ＭＳ Ｐゴシック" charset="-128"/>
              </a:rPr>
              <a:t>Both of these functions implement a </a:t>
            </a:r>
            <a:r>
              <a:rPr lang="en-US" sz="3200" i="1" smtClean="0">
                <a:ea typeface="ＭＳ Ｐゴシック" charset="-128"/>
              </a:rPr>
              <a:t>sampling algorithm</a:t>
            </a:r>
            <a:endParaRPr lang="en-US" sz="3200" smtClean="0">
              <a:ea typeface="ＭＳ Ｐゴシック" charset="-128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ea typeface="ＭＳ Ｐゴシック" charset="-128"/>
              </a:rPr>
              <a:t>INITIALISE source index to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ea typeface="ＭＳ Ｐゴシック" charset="-128"/>
              </a:rPr>
              <a:t>FOR EACH target index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ea typeface="ＭＳ Ｐゴシック" charset="-128"/>
              </a:rPr>
              <a:t>	CONVERT source index to an integer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ea typeface="ＭＳ Ｐゴシック" charset="-128"/>
              </a:rPr>
              <a:t>	GET the element at the integer source index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ea typeface="ＭＳ Ｐゴシック" charset="-128"/>
              </a:rPr>
              <a:t>	PUT the element at the target index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ea typeface="ＭＳ Ｐゴシック" charset="-128"/>
              </a:rPr>
              <a:t>	INCREMENT source index by 0.5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ea typeface="ＭＳ Ｐゴシック" charset="-128"/>
              </a:rPr>
              <a:t>END FOR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ea typeface="ＭＳ Ｐゴシック" charset="-128"/>
              </a:rPr>
              <a:t>RETURN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SYNTHESISERS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Tinkering Audio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Synthesizers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now have a very basic sampling synthesizer</a:t>
            </a:r>
          </a:p>
          <a:p>
            <a:r>
              <a:rPr lang="en-GB" dirty="0" smtClean="0"/>
              <a:t>There are several other types of sound synthesis</a:t>
            </a:r>
          </a:p>
          <a:p>
            <a:pPr lvl="1"/>
            <a:r>
              <a:rPr lang="en-GB" b="1" dirty="0" smtClean="0"/>
              <a:t>Additive</a:t>
            </a:r>
            <a:r>
              <a:rPr lang="en-GB" dirty="0" smtClean="0"/>
              <a:t>: works by adding together several sine waves or other waves</a:t>
            </a:r>
          </a:p>
          <a:p>
            <a:pPr lvl="1"/>
            <a:r>
              <a:rPr lang="en-GB" b="1" dirty="0" smtClean="0"/>
              <a:t>Subtractive</a:t>
            </a:r>
            <a:r>
              <a:rPr lang="en-GB" dirty="0" smtClean="0"/>
              <a:t>: works by generating harmonically rich waves and then filtering them to shape their frequency content</a:t>
            </a:r>
          </a:p>
          <a:p>
            <a:pPr lvl="1"/>
            <a:r>
              <a:rPr lang="en-GB" b="1" dirty="0" smtClean="0"/>
              <a:t>Frequency modulation (FM)</a:t>
            </a:r>
            <a:r>
              <a:rPr lang="en-GB" dirty="0" smtClean="0"/>
              <a:t>: works by rapidly altering the frequency of a generated tone</a:t>
            </a:r>
          </a:p>
          <a:p>
            <a:pPr lvl="1"/>
            <a:r>
              <a:rPr lang="en-GB" b="1" dirty="0" smtClean="0"/>
              <a:t>Physical modelling</a:t>
            </a:r>
            <a:r>
              <a:rPr lang="en-GB" dirty="0" smtClean="0"/>
              <a:t>: works by simulating the vibrations in real-world objects such as strings, wind instruments, even human vocal cords</a:t>
            </a:r>
          </a:p>
          <a:p>
            <a:pPr lvl="1"/>
            <a:r>
              <a:rPr lang="en-GB" dirty="0" smtClean="0"/>
              <a:t>... Plus many others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Adding sine waves to make something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completely new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6172200" cy="46180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We saw earlier that complex sounds (like the sound of your voice or a trumpet) can be seen as being a sum of sine waves</a:t>
            </a:r>
          </a:p>
          <a:p>
            <a:pPr lvl="1"/>
            <a:r>
              <a:rPr lang="en-US" dirty="0" smtClean="0">
                <a:ea typeface="ＭＳ Ｐゴシック" charset="-128"/>
              </a:rPr>
              <a:t>Any sound can be made by summing sine waves – Fourier’s Theorem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We can </a:t>
            </a:r>
            <a:r>
              <a:rPr lang="en-US" i="1" dirty="0" smtClean="0">
                <a:ea typeface="ＭＳ Ｐゴシック" charset="-128"/>
              </a:rPr>
              <a:t>create</a:t>
            </a:r>
            <a:r>
              <a:rPr lang="en-US" dirty="0" smtClean="0">
                <a:ea typeface="ＭＳ Ｐゴシック" charset="-128"/>
              </a:rPr>
              <a:t> complex sounds by summing sine waves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These are sounds made by mathematics, by invention, not based on anything in nature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3388" y="1828800"/>
            <a:ext cx="2360612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Basic idea: Build a sine wave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3810000" cy="351006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“Hz” = “Cycles per second”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If </a:t>
            </a:r>
            <a:r>
              <a:rPr lang="en-US" dirty="0" smtClean="0">
                <a:ea typeface="ＭＳ Ｐゴシック" charset="-128"/>
              </a:rPr>
              <a:t>we want a 440 Hz sound wave, then we need one of these cycles every 1/440</a:t>
            </a:r>
            <a:r>
              <a:rPr lang="en-US" baseline="30000" dirty="0" smtClean="0">
                <a:ea typeface="ＭＳ Ｐゴシック" charset="-128"/>
              </a:rPr>
              <a:t>th</a:t>
            </a:r>
            <a:r>
              <a:rPr lang="en-US" dirty="0" smtClean="0">
                <a:ea typeface="ＭＳ Ｐゴシック" charset="-128"/>
              </a:rPr>
              <a:t> of a second</a:t>
            </a:r>
            <a:r>
              <a:rPr lang="en-US" dirty="0" smtClean="0">
                <a:ea typeface="ＭＳ Ｐゴシック" charset="-128"/>
              </a:rPr>
              <a:t>.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132856"/>
            <a:ext cx="474477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First some calculations...</a:t>
            </a:r>
          </a:p>
          <a:p>
            <a:pPr lvl="1">
              <a:buNone/>
            </a:pPr>
            <a:r>
              <a:rPr lang="en-GB" dirty="0" smtClean="0"/>
              <a:t>frequency = 440Hz</a:t>
            </a:r>
          </a:p>
          <a:p>
            <a:pPr lvl="1">
              <a:buNone/>
            </a:pPr>
            <a:r>
              <a:rPr lang="en-GB" dirty="0" smtClean="0"/>
              <a:t>interval = length of 1 cycle in seconds = 1/frequency = 1/440 seconds</a:t>
            </a:r>
          </a:p>
          <a:p>
            <a:pPr lvl="1">
              <a:buNone/>
            </a:pPr>
            <a:r>
              <a:rPr lang="en-GB" dirty="0" err="1" smtClean="0"/>
              <a:t>samplesPerCycle</a:t>
            </a:r>
            <a:r>
              <a:rPr lang="en-GB" dirty="0" smtClean="0"/>
              <a:t> = length of 1 cycle in samples</a:t>
            </a:r>
          </a:p>
          <a:p>
            <a:pPr lvl="1">
              <a:buNone/>
            </a:pPr>
            <a:r>
              <a:rPr lang="en-GB" dirty="0" smtClean="0"/>
              <a:t>=  1/440 seconds * 22050 samples/sec = 50.11 samples</a:t>
            </a:r>
          </a:p>
          <a:p>
            <a:pPr>
              <a:buNone/>
            </a:pPr>
            <a:r>
              <a:rPr lang="en-GB" dirty="0" smtClean="0"/>
              <a:t>Now for each output sample:</a:t>
            </a:r>
          </a:p>
          <a:p>
            <a:pPr>
              <a:buNone/>
            </a:pPr>
            <a:r>
              <a:rPr lang="en-GB" dirty="0" smtClean="0"/>
              <a:t>	Calculate </a:t>
            </a:r>
            <a:r>
              <a:rPr lang="en-GB" dirty="0" err="1" smtClean="0"/>
              <a:t>sampleIndex</a:t>
            </a:r>
            <a:r>
              <a:rPr lang="en-GB" dirty="0" smtClean="0"/>
              <a:t> / </a:t>
            </a:r>
            <a:r>
              <a:rPr lang="en-GB" dirty="0" err="1" smtClean="0"/>
              <a:t>samplesPerCycle</a:t>
            </a:r>
            <a:r>
              <a:rPr lang="en-GB" dirty="0" smtClean="0"/>
              <a:t> – this quantity increases by 1 on each </a:t>
            </a:r>
            <a:r>
              <a:rPr lang="en-GB" dirty="0" smtClean="0"/>
              <a:t>cycle, i.e. every 1/440 seconds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Multiply this by 2*pi </a:t>
            </a:r>
            <a:r>
              <a:rPr lang="en-GB" dirty="0" smtClean="0">
                <a:cs typeface="Arial"/>
              </a:rPr>
              <a:t>to get an angle in radians</a:t>
            </a:r>
          </a:p>
          <a:p>
            <a:pPr>
              <a:buNone/>
            </a:pPr>
            <a:r>
              <a:rPr lang="en-GB" dirty="0" smtClean="0">
                <a:cs typeface="Arial"/>
              </a:rPr>
              <a:t>	Take the sine – this gives a value between -1 and +1</a:t>
            </a:r>
          </a:p>
          <a:p>
            <a:pPr>
              <a:buNone/>
            </a:pPr>
            <a:r>
              <a:rPr lang="en-GB" dirty="0" smtClean="0">
                <a:cs typeface="Arial"/>
              </a:rPr>
              <a:t>	Multiply by the desired amplitude and put it at </a:t>
            </a:r>
            <a:r>
              <a:rPr lang="en-GB" dirty="0" err="1" smtClean="0">
                <a:cs typeface="Arial"/>
              </a:rPr>
              <a:t>sampleIndex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Our Code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755576" y="1772816"/>
            <a:ext cx="7766870" cy="400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sineWave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(freq, amplitude, length):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Create a blank sound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buildSin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makeEmptySoundBySeconds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(length)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Set constants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samplingRate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getSamplingRate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buildSin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interval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1.0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 freq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samplesPerCycle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interval *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samplingRate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maxCycle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 pi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Generate the sound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range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getLength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buildSin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rawSample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sin((pos /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samplesPerCycle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*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maxCycle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sampleVal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(amplitude *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rawSample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setSampleValueAt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buildSin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pos,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sampleVal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buildSin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Adding pure sine waves together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5562600" cy="438943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&gt;&gt;&gt; f440=</a:t>
            </a:r>
            <a:r>
              <a:rPr lang="en-US" dirty="0" err="1" smtClean="0">
                <a:ea typeface="+mn-ea"/>
                <a:cs typeface="+mn-cs"/>
              </a:rPr>
              <a:t>sineWave</a:t>
            </a:r>
            <a:r>
              <a:rPr lang="en-US" dirty="0" smtClean="0">
                <a:ea typeface="+mn-ea"/>
                <a:cs typeface="+mn-cs"/>
              </a:rPr>
              <a:t> (440 ,2000, 1)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&gt;&gt;&gt; f880=</a:t>
            </a:r>
            <a:r>
              <a:rPr lang="en-US" dirty="0" err="1" smtClean="0">
                <a:ea typeface="+mn-ea"/>
                <a:cs typeface="+mn-cs"/>
              </a:rPr>
              <a:t>sineWave</a:t>
            </a:r>
            <a:r>
              <a:rPr lang="en-US" dirty="0" smtClean="0">
                <a:ea typeface="+mn-ea"/>
                <a:cs typeface="+mn-cs"/>
              </a:rPr>
              <a:t> (880 ,4000, 1)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&gt;&gt;&gt; f1320=</a:t>
            </a:r>
            <a:r>
              <a:rPr lang="en-US" dirty="0" err="1" smtClean="0">
                <a:ea typeface="+mn-ea"/>
                <a:cs typeface="+mn-cs"/>
              </a:rPr>
              <a:t>sineWave</a:t>
            </a:r>
            <a:r>
              <a:rPr lang="en-US" dirty="0" smtClean="0">
                <a:ea typeface="+mn-ea"/>
                <a:cs typeface="+mn-cs"/>
              </a:rPr>
              <a:t> (1320 ,8000, 1)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&gt;&gt;&gt; </a:t>
            </a:r>
            <a:r>
              <a:rPr lang="en-US" dirty="0" err="1" smtClean="0">
                <a:ea typeface="+mn-ea"/>
                <a:cs typeface="+mn-cs"/>
              </a:rPr>
              <a:t>addSoundInto</a:t>
            </a:r>
            <a:r>
              <a:rPr lang="en-US" dirty="0" smtClean="0">
                <a:ea typeface="+mn-ea"/>
                <a:cs typeface="+mn-cs"/>
              </a:rPr>
              <a:t>(f880 ,f440)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&gt;&gt;&gt; </a:t>
            </a:r>
            <a:r>
              <a:rPr lang="en-US" dirty="0" err="1" smtClean="0">
                <a:ea typeface="+mn-ea"/>
                <a:cs typeface="+mn-cs"/>
              </a:rPr>
              <a:t>addSoundInto</a:t>
            </a:r>
            <a:r>
              <a:rPr lang="en-US" dirty="0" smtClean="0">
                <a:ea typeface="+mn-ea"/>
                <a:cs typeface="+mn-cs"/>
              </a:rPr>
              <a:t>(f1320 ,f440)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&gt;&gt;&gt; play(f440)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&gt;&gt;&gt; explore(f440)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&gt;&gt;&gt; just440=</a:t>
            </a:r>
            <a:r>
              <a:rPr lang="en-US" dirty="0" err="1" smtClean="0">
                <a:ea typeface="+mn-ea"/>
                <a:cs typeface="+mn-cs"/>
              </a:rPr>
              <a:t>sineWave</a:t>
            </a:r>
            <a:r>
              <a:rPr lang="en-US" dirty="0" smtClean="0">
                <a:ea typeface="+mn-ea"/>
                <a:cs typeface="+mn-cs"/>
              </a:rPr>
              <a:t> (440 ,2000, 1)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&gt;&gt;&gt; play(just440)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&gt;&gt;&gt; explore(f440)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6324600" y="2895600"/>
            <a:ext cx="2209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gency FB" pitchFamily="34" charset="0"/>
              </a:rPr>
              <a:t>Adding together 440Hz, 880Hz, and 1320Hz, with increasing amplitudes.</a:t>
            </a:r>
          </a:p>
          <a:p>
            <a:endParaRPr lang="en-US" dirty="0" smtClean="0">
              <a:latin typeface="Agency FB" pitchFamily="34" charset="0"/>
            </a:endParaRPr>
          </a:p>
          <a:p>
            <a:endParaRPr lang="en-US" dirty="0" smtClean="0">
              <a:latin typeface="Agency FB" pitchFamily="34" charset="0"/>
            </a:endParaRPr>
          </a:p>
          <a:p>
            <a:endParaRPr lang="en-US" dirty="0" smtClean="0">
              <a:latin typeface="Agency FB" pitchFamily="34" charset="0"/>
            </a:endParaRPr>
          </a:p>
          <a:p>
            <a:endParaRPr lang="en-US" dirty="0" smtClean="0">
              <a:latin typeface="Agency FB" pitchFamily="34" charset="0"/>
            </a:endParaRPr>
          </a:p>
          <a:p>
            <a:endParaRPr lang="en-US" dirty="0">
              <a:latin typeface="Agency FB" pitchFamily="34" charset="0"/>
            </a:endParaRPr>
          </a:p>
          <a:p>
            <a:r>
              <a:rPr lang="en-US" dirty="0">
                <a:latin typeface="Agency FB" pitchFamily="34" charset="0"/>
              </a:rPr>
              <a:t>Comparing to a 440Hz wave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  <a:cs typeface="+mj-cs"/>
              </a:rPr>
              <a:t>Recap on Last Week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57400"/>
            <a:ext cx="4038600" cy="453995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000" dirty="0" smtClean="0"/>
              <a:t>Sample rate is important for representing frequency</a:t>
            </a:r>
            <a:endParaRPr lang="en-US" sz="3000" dirty="0"/>
          </a:p>
          <a:p>
            <a:pPr lvl="1" eaLnBrk="1" hangingPunct="1"/>
            <a:r>
              <a:rPr lang="en-US" dirty="0" smtClean="0">
                <a:cs typeface="ＭＳ Ｐゴシック" charset="0"/>
              </a:rPr>
              <a:t>Aliasing occurs when sample rate is too low to represent the intended frequency</a:t>
            </a:r>
            <a:endParaRPr lang="en-US" dirty="0"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cs typeface="ＭＳ Ｐゴシック" charset="0"/>
              </a:rPr>
              <a:t>The wrong frequency is produced</a:t>
            </a:r>
          </a:p>
          <a:p>
            <a:pPr lvl="1" eaLnBrk="1" hangingPunct="1"/>
            <a:r>
              <a:rPr lang="en-US" sz="2800" dirty="0" smtClean="0">
                <a:cs typeface="ＭＳ Ｐゴシック" charset="0"/>
              </a:rPr>
              <a:t>Use </a:t>
            </a:r>
            <a:r>
              <a:rPr lang="en-US" sz="2800" dirty="0" err="1" smtClean="0">
                <a:cs typeface="ＭＳ Ｐゴシック" charset="0"/>
              </a:rPr>
              <a:t>Nyquist</a:t>
            </a:r>
            <a:r>
              <a:rPr lang="en-US" dirty="0" smtClean="0">
                <a:cs typeface="ＭＳ Ｐゴシック" charset="0"/>
              </a:rPr>
              <a:t> Theorem to determine the sample rate needed for a particular frequency</a:t>
            </a:r>
            <a:endParaRPr lang="en-US" sz="2800" dirty="0">
              <a:cs typeface="ＭＳ Ｐゴシック" charset="0"/>
            </a:endParaRPr>
          </a:p>
        </p:txBody>
      </p:sp>
      <p:pic>
        <p:nvPicPr>
          <p:cNvPr id="7" name="Picture 2" descr="https://www.fieldingdsp.com/images/alias/alias_larg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80928"/>
            <a:ext cx="4191375" cy="25633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Comparing the waves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57943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Left, 440 Hz; Right, combined wave.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38400"/>
            <a:ext cx="5305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6324600" y="3124200"/>
            <a:ext cx="978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gency FB" pitchFamily="34" charset="0"/>
              </a:rPr>
              <a:t>In Explorer</a:t>
            </a:r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343400"/>
            <a:ext cx="36576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TextBox 6"/>
          <p:cNvSpPr txBox="1">
            <a:spLocks noChangeArrowheads="1"/>
          </p:cNvSpPr>
          <p:nvPr/>
        </p:nvSpPr>
        <p:spPr bwMode="auto">
          <a:xfrm>
            <a:off x="5105400" y="5257800"/>
            <a:ext cx="1895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gency FB" pitchFamily="34" charset="0"/>
              </a:rPr>
              <a:t>In the Spectrum view in</a:t>
            </a:r>
            <a:br>
              <a:rPr lang="en-US" dirty="0">
                <a:latin typeface="Agency FB" pitchFamily="34" charset="0"/>
              </a:rPr>
            </a:br>
            <a:r>
              <a:rPr lang="en-US" dirty="0" err="1">
                <a:latin typeface="Agency FB" pitchFamily="34" charset="0"/>
              </a:rPr>
              <a:t>MediaTools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51207" name="TextBox 7"/>
          <p:cNvSpPr txBox="1">
            <a:spLocks noChangeArrowheads="1"/>
          </p:cNvSpPr>
          <p:nvPr/>
        </p:nvSpPr>
        <p:spPr bwMode="auto">
          <a:xfrm>
            <a:off x="2667000" y="63246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440, 880, 1320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Subtractive synthesis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most widely used type of synthesis in electronic music production</a:t>
            </a:r>
          </a:p>
          <a:p>
            <a:r>
              <a:rPr lang="en-GB" dirty="0" smtClean="0"/>
              <a:t>A subtractive synthesizer has </a:t>
            </a:r>
            <a:r>
              <a:rPr lang="en-GB" b="1" dirty="0" smtClean="0"/>
              <a:t>oscillators</a:t>
            </a:r>
            <a:r>
              <a:rPr lang="en-GB" dirty="0" smtClean="0"/>
              <a:t> which generate tones, and </a:t>
            </a:r>
            <a:r>
              <a:rPr lang="en-GB" b="1" dirty="0" smtClean="0"/>
              <a:t>filters</a:t>
            </a:r>
            <a:r>
              <a:rPr lang="en-GB" dirty="0" smtClean="0"/>
              <a:t> which shape the frequencies – both of which can be controlled by envelopes</a:t>
            </a:r>
          </a:p>
          <a:p>
            <a:pPr lvl="1"/>
            <a:r>
              <a:rPr lang="en-GB" dirty="0" smtClean="0"/>
              <a:t>Many classic synthesizers from the 1960s/1970s were based on </a:t>
            </a:r>
            <a:r>
              <a:rPr lang="en-GB" b="1" dirty="0" smtClean="0"/>
              <a:t>analogue</a:t>
            </a:r>
            <a:r>
              <a:rPr lang="en-GB" dirty="0" smtClean="0"/>
              <a:t> oscillators and filters</a:t>
            </a:r>
          </a:p>
          <a:p>
            <a:pPr lvl="1"/>
            <a:r>
              <a:rPr lang="en-GB" dirty="0" smtClean="0"/>
              <a:t>Modern synthesizers are </a:t>
            </a:r>
            <a:r>
              <a:rPr lang="en-GB" b="1" dirty="0" smtClean="0"/>
              <a:t>digital</a:t>
            </a:r>
            <a:r>
              <a:rPr lang="en-GB" dirty="0" smtClean="0"/>
              <a:t>, although many aim to model the characteristic sound of analogue components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challenge (for the adventurous!)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Incorporate subtractive synthesis (filtering) into your tinkering audio project</a:t>
            </a:r>
          </a:p>
          <a:p>
            <a:r>
              <a:rPr lang="en-GB" dirty="0" smtClean="0"/>
              <a:t>Use the formulae here</a:t>
            </a:r>
          </a:p>
          <a:p>
            <a:pPr lvl="1"/>
            <a:r>
              <a:rPr lang="en-GB" dirty="0" smtClean="0">
                <a:hlinkClick r:id="rId2"/>
              </a:rPr>
              <a:t>http://www.musicdsp.org/files/Audio-EQ-Cookbook.txt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Don’t be put off by the jargon – you don’t need to understand the maths behind it to use it</a:t>
            </a:r>
          </a:p>
          <a:p>
            <a:pPr lvl="1"/>
            <a:r>
              <a:rPr lang="en-GB" dirty="0" smtClean="0"/>
              <a:t>See also </a:t>
            </a:r>
            <a:r>
              <a:rPr lang="en-GB" dirty="0" smtClean="0">
                <a:hlinkClick r:id="rId3"/>
              </a:rPr>
              <a:t>http://blog.bjornroche.com/2012/08/basic-audio-eqs.html</a:t>
            </a:r>
            <a:r>
              <a:rPr lang="en-GB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ENVELOPES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Tinkering Audio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Envelopes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defRPr/>
            </a:pPr>
            <a:r>
              <a:rPr lang="en-US" dirty="0" smtClean="0">
                <a:ea typeface="+mn-ea"/>
                <a:cs typeface="+mn-cs"/>
              </a:rPr>
              <a:t>Static sounds are not very interesting</a:t>
            </a:r>
          </a:p>
          <a:p>
            <a:pPr marL="274320" indent="-274320">
              <a:defRPr/>
            </a:pPr>
            <a:r>
              <a:rPr lang="en-US" dirty="0" smtClean="0"/>
              <a:t>Almost all synthesizers allow the musician to manipulate </a:t>
            </a:r>
            <a:r>
              <a:rPr lang="en-US" b="1" dirty="0" smtClean="0"/>
              <a:t>envelopes</a:t>
            </a:r>
          </a:p>
          <a:p>
            <a:pPr marL="274320" indent="-274320">
              <a:defRPr/>
            </a:pPr>
            <a:r>
              <a:rPr lang="en-US" dirty="0" smtClean="0"/>
              <a:t>Envelopes a</a:t>
            </a:r>
            <a:r>
              <a:rPr lang="en-US" dirty="0" smtClean="0">
                <a:ea typeface="+mn-ea"/>
                <a:cs typeface="+mn-cs"/>
              </a:rPr>
              <a:t>llow characteristics of the sound (volume, pitch, timbre etc) to vary over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ADSR envelopes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most common type of envelope is the </a:t>
            </a:r>
            <a:r>
              <a:rPr lang="en-GB" b="1" dirty="0" smtClean="0"/>
              <a:t>ADSR envelope</a:t>
            </a:r>
          </a:p>
          <a:p>
            <a:pPr lvl="1"/>
            <a:r>
              <a:rPr lang="en-GB" b="1" dirty="0" smtClean="0"/>
              <a:t>Attack </a:t>
            </a:r>
            <a:r>
              <a:rPr lang="en-GB" b="1" dirty="0" smtClean="0"/>
              <a:t>time</a:t>
            </a:r>
            <a:r>
              <a:rPr lang="en-GB" dirty="0" smtClean="0"/>
              <a:t>: how quickly the sound reaches full amplitude when a note is played</a:t>
            </a:r>
          </a:p>
          <a:p>
            <a:pPr lvl="1"/>
            <a:r>
              <a:rPr lang="en-GB" b="1" dirty="0" smtClean="0"/>
              <a:t>Decay time</a:t>
            </a:r>
            <a:r>
              <a:rPr lang="en-GB" dirty="0" smtClean="0"/>
              <a:t>: how quickly the sound goes from full amplitude to...</a:t>
            </a:r>
          </a:p>
          <a:p>
            <a:pPr lvl="1"/>
            <a:r>
              <a:rPr lang="en-GB" b="1" dirty="0" smtClean="0"/>
              <a:t>Sustain </a:t>
            </a:r>
            <a:r>
              <a:rPr lang="en-GB" b="1" dirty="0" smtClean="0"/>
              <a:t>level</a:t>
            </a:r>
            <a:r>
              <a:rPr lang="en-GB" dirty="0" smtClean="0"/>
              <a:t>: the amplitude that the sound maintains until the note stops </a:t>
            </a:r>
            <a:r>
              <a:rPr lang="en-GB" dirty="0" smtClean="0"/>
              <a:t>playing</a:t>
            </a:r>
          </a:p>
          <a:p>
            <a:pPr lvl="1"/>
            <a:r>
              <a:rPr lang="en-GB" b="1" dirty="0" smtClean="0"/>
              <a:t>Sustain time:</a:t>
            </a:r>
            <a:r>
              <a:rPr lang="en-GB" dirty="0" smtClean="0"/>
              <a:t> how long the sustain level is maintained (this can be a parameter, or can be determined by how long the musician holds the key down)</a:t>
            </a:r>
            <a:endParaRPr lang="en-GB" dirty="0" smtClean="0"/>
          </a:p>
          <a:p>
            <a:pPr lvl="1"/>
            <a:r>
              <a:rPr lang="en-GB" b="1" dirty="0" smtClean="0"/>
              <a:t>Release time</a:t>
            </a:r>
            <a:r>
              <a:rPr lang="en-GB" dirty="0" smtClean="0"/>
              <a:t>: how quickly the note fades away when it stops playing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ADSR envelope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99592" y="1628800"/>
            <a:ext cx="0" cy="29523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99592" y="4581128"/>
            <a:ext cx="71287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99592" y="2060848"/>
            <a:ext cx="864096" cy="25202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763688" y="2060848"/>
            <a:ext cx="1152128" cy="936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15816" y="2996952"/>
            <a:ext cx="223224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48064" y="2996952"/>
            <a:ext cx="1296144" cy="158417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63688" y="2060848"/>
            <a:ext cx="0" cy="25202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15816" y="2996952"/>
            <a:ext cx="0" cy="15841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48064" y="2996952"/>
            <a:ext cx="0" cy="25922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1151620" y="4401108"/>
            <a:ext cx="288032" cy="792088"/>
          </a:xfrm>
          <a:prstGeom prst="leftBrace">
            <a:avLst>
              <a:gd name="adj1" fmla="val 34788"/>
              <a:gd name="adj2" fmla="val 50000"/>
            </a:avLst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eft Brace 27"/>
          <p:cNvSpPr/>
          <p:nvPr/>
        </p:nvSpPr>
        <p:spPr>
          <a:xfrm rot="16200000">
            <a:off x="2195736" y="4293096"/>
            <a:ext cx="288032" cy="1008112"/>
          </a:xfrm>
          <a:prstGeom prst="leftBrace">
            <a:avLst>
              <a:gd name="adj1" fmla="val 34788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Left Brace 30"/>
          <p:cNvSpPr/>
          <p:nvPr/>
        </p:nvSpPr>
        <p:spPr>
          <a:xfrm rot="16200000">
            <a:off x="5688124" y="4185084"/>
            <a:ext cx="288032" cy="1224136"/>
          </a:xfrm>
          <a:prstGeom prst="leftBrace">
            <a:avLst>
              <a:gd name="adj1" fmla="val 34788"/>
              <a:gd name="adj2" fmla="val 50000"/>
            </a:avLst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Left Brace 31"/>
          <p:cNvSpPr/>
          <p:nvPr/>
        </p:nvSpPr>
        <p:spPr>
          <a:xfrm>
            <a:off x="4716016" y="3068960"/>
            <a:ext cx="288032" cy="1440160"/>
          </a:xfrm>
          <a:prstGeom prst="leftBrace">
            <a:avLst>
              <a:gd name="adj1" fmla="val 34788"/>
              <a:gd name="adj2" fmla="val 50000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971600" y="148478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Amplitude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596336" y="465313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364088" y="494116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Release time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899592" y="4941168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Attack time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1979712" y="4941168"/>
            <a:ext cx="7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Decay time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3419872" y="3573016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Sustain level</a:t>
            </a:r>
            <a:endParaRPr lang="en-GB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9592" y="4581128"/>
            <a:ext cx="0" cy="10081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 rot="16200000">
            <a:off x="2879812" y="3681028"/>
            <a:ext cx="288032" cy="4248472"/>
          </a:xfrm>
          <a:prstGeom prst="leftBrace">
            <a:avLst>
              <a:gd name="adj1" fmla="val 34788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2195736" y="59492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Key held down</a:t>
            </a:r>
            <a:endParaRPr lang="en-GB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3887924" y="3753036"/>
            <a:ext cx="288032" cy="2088232"/>
          </a:xfrm>
          <a:prstGeom prst="leftBrace">
            <a:avLst>
              <a:gd name="adj1" fmla="val 34788"/>
              <a:gd name="adj2" fmla="val 50000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563888" y="494116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Sustain time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128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Adapt the </a:t>
            </a:r>
            <a:r>
              <a:rPr lang="en-GB" dirty="0" err="1" smtClean="0"/>
              <a:t>sineWave</a:t>
            </a:r>
            <a:r>
              <a:rPr lang="en-GB" dirty="0" smtClean="0"/>
              <a:t> function to create an attack-sustain-release envelope (add decay for a full ADSR envelope if you’re feeling adventurous!)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err="1" smtClean="0"/>
              <a:t>sineWave</a:t>
            </a:r>
            <a:r>
              <a:rPr lang="en-GB" dirty="0" smtClean="0"/>
              <a:t>(frequency, volume, </a:t>
            </a:r>
            <a:r>
              <a:rPr lang="en-GB" dirty="0" err="1" smtClean="0"/>
              <a:t>attack_time</a:t>
            </a:r>
            <a:r>
              <a:rPr lang="en-GB" dirty="0" smtClean="0"/>
              <a:t>, 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sustain_time</a:t>
            </a:r>
            <a:r>
              <a:rPr lang="en-GB" dirty="0" smtClean="0"/>
              <a:t>, </a:t>
            </a:r>
            <a:r>
              <a:rPr lang="en-GB" dirty="0" err="1" smtClean="0"/>
              <a:t>release_time</a:t>
            </a:r>
            <a:r>
              <a:rPr lang="en-GB" dirty="0" smtClean="0"/>
              <a:t>)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PARSING A NOTATION FOR TONES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Tinkering Audio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Parsing a Notation</a:t>
            </a:r>
            <a:endParaRPr lang="en-GB" dirty="0"/>
          </a:p>
        </p:txBody>
      </p:sp>
      <p:pic>
        <p:nvPicPr>
          <p:cNvPr id="1026" name="Picture 2" descr="&#10;X:1&#10;T:The Legacy Jig&#10;M:6/8&#10;L:1/8&#10;R:jig&#10;K:G&#10;GFG BAB | gfg gab | GFG BAB | d2A AFD |&#10;GFG BAB | gfg gab | age edB |1 dBA AFD :|2 dBA ABd |:&#10;efe edB | dBA ABd | efe edB | gdB ABd |&#10;efe edB | d2d def | gfe edB |1 dBA ABd :|2 dBA AFD |]&#10;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138" y="2735918"/>
            <a:ext cx="6953723" cy="22545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  <a:cs typeface="+mj-cs"/>
              </a:rPr>
              <a:t>Recap on Last Week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57400"/>
            <a:ext cx="4038600" cy="45399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Signals can be combined through simple summation to create more complex signals</a:t>
            </a:r>
          </a:p>
          <a:p>
            <a:pPr lvl="1"/>
            <a:r>
              <a:rPr lang="en-US" dirty="0" smtClean="0">
                <a:cs typeface="ＭＳ Ｐゴシック" charset="0"/>
              </a:rPr>
              <a:t>These sin() signals approximate a square wave</a:t>
            </a:r>
          </a:p>
          <a:p>
            <a:pPr lvl="1"/>
            <a:endParaRPr lang="en-US" sz="2400" dirty="0">
              <a:cs typeface="ＭＳ Ｐゴシック" charset="0"/>
            </a:endParaRPr>
          </a:p>
        </p:txBody>
      </p:sp>
      <p:pic>
        <p:nvPicPr>
          <p:cNvPr id="6" name="Picture 2" descr="https://upload.wikimedia.org/wikipedia/commons/1/1a/Fourier_series_square_wave_circles_animation.gif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300" y="27051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Parsing a Notation: ABC Notation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	X:1 </a:t>
            </a:r>
            <a:br>
              <a:rPr lang="en-GB" dirty="0" smtClean="0"/>
            </a:br>
            <a:r>
              <a:rPr lang="en-GB" dirty="0" smtClean="0"/>
              <a:t>T:The Legacy Jig </a:t>
            </a:r>
            <a:br>
              <a:rPr lang="en-GB" dirty="0" smtClean="0"/>
            </a:br>
            <a:r>
              <a:rPr lang="en-GB" dirty="0" smtClean="0"/>
              <a:t>M:6/8 </a:t>
            </a:r>
            <a:br>
              <a:rPr lang="en-GB" dirty="0" smtClean="0"/>
            </a:br>
            <a:r>
              <a:rPr lang="en-GB" dirty="0" smtClean="0"/>
              <a:t>L:1/8 </a:t>
            </a:r>
            <a:br>
              <a:rPr lang="en-GB" dirty="0" smtClean="0"/>
            </a:br>
            <a:r>
              <a:rPr lang="en-GB" dirty="0" smtClean="0"/>
              <a:t>R:jig </a:t>
            </a:r>
            <a:br>
              <a:rPr lang="en-GB" dirty="0" smtClean="0"/>
            </a:br>
            <a:r>
              <a:rPr lang="en-GB" dirty="0" smtClean="0"/>
              <a:t>K:G </a:t>
            </a:r>
            <a:br>
              <a:rPr lang="en-GB" dirty="0" smtClean="0"/>
            </a:br>
            <a:r>
              <a:rPr lang="en-GB" dirty="0" smtClean="0"/>
              <a:t>GFG BAB | </a:t>
            </a:r>
            <a:r>
              <a:rPr lang="en-GB" dirty="0" err="1" smtClean="0"/>
              <a:t>gfg</a:t>
            </a:r>
            <a:r>
              <a:rPr lang="en-GB" dirty="0" smtClean="0"/>
              <a:t> gab | GFG BAB | d2A AFD | </a:t>
            </a:r>
            <a:br>
              <a:rPr lang="en-GB" dirty="0" smtClean="0"/>
            </a:br>
            <a:r>
              <a:rPr lang="en-GB" dirty="0" smtClean="0"/>
              <a:t>GFG BAB | </a:t>
            </a:r>
            <a:r>
              <a:rPr lang="en-GB" dirty="0" err="1" smtClean="0"/>
              <a:t>gfg</a:t>
            </a:r>
            <a:r>
              <a:rPr lang="en-GB" dirty="0" smtClean="0"/>
              <a:t> gab | age </a:t>
            </a:r>
            <a:r>
              <a:rPr lang="en-GB" dirty="0" err="1" smtClean="0"/>
              <a:t>edB</a:t>
            </a:r>
            <a:r>
              <a:rPr lang="en-GB" dirty="0" smtClean="0"/>
              <a:t> |1 </a:t>
            </a:r>
            <a:r>
              <a:rPr lang="en-GB" dirty="0" err="1" smtClean="0"/>
              <a:t>dBA</a:t>
            </a:r>
            <a:r>
              <a:rPr lang="en-GB" dirty="0" smtClean="0"/>
              <a:t> AFD :|2 </a:t>
            </a:r>
            <a:r>
              <a:rPr lang="en-GB" dirty="0" err="1" smtClean="0"/>
              <a:t>dBA</a:t>
            </a:r>
            <a:r>
              <a:rPr lang="en-GB" dirty="0" smtClean="0"/>
              <a:t> </a:t>
            </a:r>
            <a:r>
              <a:rPr lang="en-GB" dirty="0" err="1" smtClean="0"/>
              <a:t>ABd</a:t>
            </a:r>
            <a:r>
              <a:rPr lang="en-GB" dirty="0" smtClean="0"/>
              <a:t> |: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err="1" smtClean="0"/>
              <a:t>efe</a:t>
            </a:r>
            <a:r>
              <a:rPr lang="en-GB" dirty="0" smtClean="0"/>
              <a:t> </a:t>
            </a:r>
            <a:r>
              <a:rPr lang="en-GB" dirty="0" err="1" smtClean="0"/>
              <a:t>edB</a:t>
            </a:r>
            <a:r>
              <a:rPr lang="en-GB" dirty="0" smtClean="0"/>
              <a:t> | </a:t>
            </a:r>
            <a:r>
              <a:rPr lang="en-GB" dirty="0" err="1" smtClean="0"/>
              <a:t>dBA</a:t>
            </a:r>
            <a:r>
              <a:rPr lang="en-GB" dirty="0" smtClean="0"/>
              <a:t> </a:t>
            </a:r>
            <a:r>
              <a:rPr lang="en-GB" dirty="0" err="1" smtClean="0"/>
              <a:t>ABd</a:t>
            </a:r>
            <a:r>
              <a:rPr lang="en-GB" dirty="0" smtClean="0"/>
              <a:t> | </a:t>
            </a:r>
            <a:r>
              <a:rPr lang="en-GB" dirty="0" err="1" smtClean="0"/>
              <a:t>efe</a:t>
            </a:r>
            <a:r>
              <a:rPr lang="en-GB" dirty="0" smtClean="0"/>
              <a:t> </a:t>
            </a:r>
            <a:r>
              <a:rPr lang="en-GB" dirty="0" err="1" smtClean="0"/>
              <a:t>edB</a:t>
            </a:r>
            <a:r>
              <a:rPr lang="en-GB" dirty="0" smtClean="0"/>
              <a:t> | </a:t>
            </a:r>
            <a:r>
              <a:rPr lang="en-GB" dirty="0" err="1" smtClean="0"/>
              <a:t>gdB</a:t>
            </a:r>
            <a:r>
              <a:rPr lang="en-GB" dirty="0" smtClean="0"/>
              <a:t> </a:t>
            </a:r>
            <a:r>
              <a:rPr lang="en-GB" dirty="0" err="1" smtClean="0"/>
              <a:t>ABd</a:t>
            </a:r>
            <a:r>
              <a:rPr lang="en-GB" dirty="0" smtClean="0"/>
              <a:t> | </a:t>
            </a:r>
            <a:br>
              <a:rPr lang="en-GB" dirty="0" smtClean="0"/>
            </a:br>
            <a:r>
              <a:rPr lang="en-GB" dirty="0" err="1" smtClean="0"/>
              <a:t>efe</a:t>
            </a:r>
            <a:r>
              <a:rPr lang="en-GB" dirty="0" smtClean="0"/>
              <a:t> </a:t>
            </a:r>
            <a:r>
              <a:rPr lang="en-GB" dirty="0" err="1" smtClean="0"/>
              <a:t>edB</a:t>
            </a:r>
            <a:r>
              <a:rPr lang="en-GB" dirty="0" smtClean="0"/>
              <a:t> | d2d def | </a:t>
            </a:r>
            <a:r>
              <a:rPr lang="en-GB" dirty="0" err="1" smtClean="0"/>
              <a:t>gfe</a:t>
            </a:r>
            <a:r>
              <a:rPr lang="en-GB" dirty="0" smtClean="0"/>
              <a:t> </a:t>
            </a:r>
            <a:r>
              <a:rPr lang="en-GB" dirty="0" err="1" smtClean="0"/>
              <a:t>edB</a:t>
            </a:r>
            <a:r>
              <a:rPr lang="en-GB" dirty="0" smtClean="0"/>
              <a:t> |1 </a:t>
            </a:r>
            <a:r>
              <a:rPr lang="en-GB" dirty="0" err="1" smtClean="0"/>
              <a:t>dBA</a:t>
            </a:r>
            <a:r>
              <a:rPr lang="en-GB" dirty="0" smtClean="0"/>
              <a:t> </a:t>
            </a:r>
            <a:r>
              <a:rPr lang="en-GB" dirty="0" err="1" smtClean="0"/>
              <a:t>ABd</a:t>
            </a:r>
            <a:r>
              <a:rPr lang="en-GB" dirty="0" smtClean="0"/>
              <a:t> :|2 </a:t>
            </a:r>
            <a:r>
              <a:rPr lang="en-GB" dirty="0" err="1" smtClean="0"/>
              <a:t>dBA</a:t>
            </a:r>
            <a:r>
              <a:rPr lang="en-GB" dirty="0" smtClean="0"/>
              <a:t> AFD |]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Parsing a Notation: ABC 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Lines in the first part of the tune notation, beginning with a letter followed by a colon, indicate various aspects of the tune such as:</a:t>
            </a:r>
          </a:p>
          <a:p>
            <a:pPr lvl="1"/>
            <a:r>
              <a:rPr lang="en-GB" dirty="0" smtClean="0"/>
              <a:t>the index, when there are more than one tune in a file (X:), </a:t>
            </a:r>
          </a:p>
          <a:p>
            <a:pPr lvl="1"/>
            <a:r>
              <a:rPr lang="en-GB" dirty="0" smtClean="0"/>
              <a:t>the title (T:), </a:t>
            </a:r>
          </a:p>
          <a:p>
            <a:pPr lvl="1"/>
            <a:r>
              <a:rPr lang="en-GB" dirty="0" smtClean="0"/>
              <a:t>the time signature (M:),</a:t>
            </a:r>
          </a:p>
          <a:p>
            <a:pPr lvl="1"/>
            <a:r>
              <a:rPr lang="en-GB" dirty="0" smtClean="0"/>
              <a:t>the default note length (L:), </a:t>
            </a:r>
          </a:p>
          <a:p>
            <a:pPr lvl="1"/>
            <a:r>
              <a:rPr lang="en-GB" dirty="0" smtClean="0"/>
              <a:t>the type of tune (R:) </a:t>
            </a:r>
          </a:p>
          <a:p>
            <a:pPr lvl="1"/>
            <a:r>
              <a:rPr lang="en-GB" dirty="0" smtClean="0"/>
              <a:t>and the key (K:). </a:t>
            </a:r>
          </a:p>
          <a:p>
            <a:r>
              <a:rPr lang="en-GB" dirty="0" smtClean="0"/>
              <a:t>Lines following the key designation represent the tune. This example can be translated into traditional music notation using one of the </a:t>
            </a:r>
            <a:r>
              <a:rPr lang="en-GB" dirty="0" err="1" smtClean="0"/>
              <a:t>abc</a:t>
            </a:r>
            <a:r>
              <a:rPr lang="en-GB" dirty="0" smtClean="0"/>
              <a:t> conversion tools. 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Notes on ABC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http://abcnotation.com/examples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Coding: A Simpler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Reading notes and note durations from a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Live Coding: A Simpler Parser – </a:t>
            </a:r>
            <a:br>
              <a:rPr lang="en-GB" dirty="0" smtClean="0"/>
            </a:br>
            <a:r>
              <a:rPr lang="en-GB" dirty="0" smtClean="0"/>
              <a:t>Key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Token</a:t>
            </a:r>
            <a:r>
              <a:rPr lang="en-GB" dirty="0" smtClean="0"/>
              <a:t> – a collection of symbols with a particular meaning (e.g., a note and its duration)</a:t>
            </a:r>
          </a:p>
          <a:p>
            <a:endParaRPr lang="en-GB" dirty="0" smtClean="0"/>
          </a:p>
          <a:p>
            <a:r>
              <a:rPr lang="en-GB" b="1" dirty="0" smtClean="0"/>
              <a:t>Delimiter</a:t>
            </a:r>
            <a:r>
              <a:rPr lang="en-GB" dirty="0" smtClean="0"/>
              <a:t> – the symbol that separates the tokens</a:t>
            </a:r>
            <a:br>
              <a:rPr lang="en-GB" dirty="0" smtClean="0"/>
            </a:br>
            <a:r>
              <a:rPr lang="en-GB" dirty="0" smtClean="0"/>
              <a:t>(e.g., a blank space – remember this is still encoded in the computer!)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Python operations for parsing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491880" y="1844824"/>
            <a:ext cx="4572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GB" dirty="0" smtClean="0">
                <a:latin typeface="Lucida Console" pitchFamily="49" charset="0"/>
              </a:rPr>
              <a:t>&gt;&gt;&gt; s = "Hello world"</a:t>
            </a:r>
          </a:p>
          <a:p>
            <a:endParaRPr lang="en-GB" dirty="0" smtClean="0">
              <a:latin typeface="Lucida Console" pitchFamily="49" charset="0"/>
            </a:endParaRPr>
          </a:p>
          <a:p>
            <a:r>
              <a:rPr lang="en-GB" dirty="0" smtClean="0">
                <a:latin typeface="Lucida Console" pitchFamily="49" charset="0"/>
              </a:rPr>
              <a:t>&gt;&gt;&gt; </a:t>
            </a:r>
            <a:r>
              <a:rPr lang="en-GB" dirty="0" err="1" smtClean="0">
                <a:latin typeface="Lucida Console" pitchFamily="49" charset="0"/>
              </a:rPr>
              <a:t>s.split</a:t>
            </a:r>
            <a:r>
              <a:rPr lang="en-GB" dirty="0" smtClean="0">
                <a:latin typeface="Lucida Console" pitchFamily="49" charset="0"/>
              </a:rPr>
              <a:t>(' ')</a:t>
            </a:r>
          </a:p>
          <a:p>
            <a:r>
              <a:rPr lang="en-GB" dirty="0" smtClean="0">
                <a:latin typeface="Lucida Console" pitchFamily="49" charset="0"/>
              </a:rPr>
              <a:t>['Hello', 'world']</a:t>
            </a:r>
          </a:p>
          <a:p>
            <a:endParaRPr lang="en-GB" dirty="0" smtClean="0">
              <a:latin typeface="Lucida Console" pitchFamily="49" charset="0"/>
            </a:endParaRPr>
          </a:p>
          <a:p>
            <a:r>
              <a:rPr lang="en-GB" dirty="0" smtClean="0">
                <a:latin typeface="Lucida Console" pitchFamily="49" charset="0"/>
              </a:rPr>
              <a:t>&gt;&gt;&gt; s[4]</a:t>
            </a:r>
          </a:p>
          <a:p>
            <a:r>
              <a:rPr lang="en-GB" dirty="0" smtClean="0">
                <a:latin typeface="Lucida Console" pitchFamily="49" charset="0"/>
              </a:rPr>
              <a:t>'o'</a:t>
            </a:r>
          </a:p>
          <a:p>
            <a:endParaRPr lang="en-GB" dirty="0" smtClean="0">
              <a:latin typeface="Lucida Console" pitchFamily="49" charset="0"/>
            </a:endParaRPr>
          </a:p>
          <a:p>
            <a:r>
              <a:rPr lang="en-GB" dirty="0" smtClean="0">
                <a:latin typeface="Lucida Console" pitchFamily="49" charset="0"/>
              </a:rPr>
              <a:t>&gt;&gt;&gt; s[3:7]</a:t>
            </a:r>
          </a:p>
          <a:p>
            <a:r>
              <a:rPr lang="en-GB" dirty="0" smtClean="0">
                <a:latin typeface="Lucida Console" pitchFamily="49" charset="0"/>
              </a:rPr>
              <a:t>'lo w'</a:t>
            </a:r>
          </a:p>
          <a:p>
            <a:r>
              <a:rPr lang="en-GB" dirty="0" smtClean="0">
                <a:latin typeface="Lucida Console" pitchFamily="49" charset="0"/>
              </a:rPr>
              <a:t>&gt;&gt;&gt; s[:3]</a:t>
            </a:r>
          </a:p>
          <a:p>
            <a:r>
              <a:rPr lang="en-GB" dirty="0" smtClean="0">
                <a:latin typeface="Lucida Console" pitchFamily="49" charset="0"/>
              </a:rPr>
              <a:t>'Hel'</a:t>
            </a:r>
          </a:p>
          <a:p>
            <a:r>
              <a:rPr lang="en-GB" dirty="0" smtClean="0">
                <a:latin typeface="Lucida Console" pitchFamily="49" charset="0"/>
              </a:rPr>
              <a:t>&gt;&gt;&gt; s[7:]</a:t>
            </a:r>
          </a:p>
          <a:p>
            <a:r>
              <a:rPr lang="en-GB" dirty="0" smtClean="0">
                <a:latin typeface="Lucida Console" pitchFamily="49" charset="0"/>
              </a:rPr>
              <a:t>'</a:t>
            </a:r>
            <a:r>
              <a:rPr lang="en-GB" dirty="0" err="1" smtClean="0">
                <a:latin typeface="Lucida Console" pitchFamily="49" charset="0"/>
              </a:rPr>
              <a:t>orld</a:t>
            </a:r>
            <a:r>
              <a:rPr lang="en-GB" dirty="0" smtClean="0">
                <a:latin typeface="Lucida Console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2420888"/>
            <a:ext cx="213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Splitting by delimiter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212976"/>
            <a:ext cx="25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Getting a single character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699792" y="407707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Slicing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notes to frequencies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C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680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D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3728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5776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F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824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G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9872" y="1556792"/>
            <a:ext cx="432048" cy="144016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1920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B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3968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C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6016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D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48064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0112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F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12160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G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44208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76256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B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08304" y="1556792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C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47664" y="1556792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C#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79712" y="1556792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D#</a:t>
            </a:r>
          </a:p>
          <a:p>
            <a:pPr algn="ctr"/>
            <a:r>
              <a:rPr lang="en-GB" sz="1200" dirty="0" err="1" smtClean="0">
                <a:solidFill>
                  <a:schemeClr val="bg1"/>
                </a:solidFill>
              </a:rPr>
              <a:t>Eb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43808" y="1556792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F#</a:t>
            </a:r>
          </a:p>
          <a:p>
            <a:pPr algn="ctr"/>
            <a:r>
              <a:rPr lang="en-GB" sz="1200" dirty="0" err="1" smtClean="0">
                <a:solidFill>
                  <a:schemeClr val="bg1"/>
                </a:solidFill>
              </a:rPr>
              <a:t>Gb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75856" y="1556792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G#</a:t>
            </a:r>
          </a:p>
          <a:p>
            <a:pPr algn="ctr"/>
            <a:r>
              <a:rPr lang="en-GB" sz="1200" dirty="0" err="1" smtClean="0">
                <a:solidFill>
                  <a:schemeClr val="bg1"/>
                </a:solidFill>
              </a:rPr>
              <a:t>Ab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07904" y="1556792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A#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Bb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2000" y="1556792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C#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04048" y="1556792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D#</a:t>
            </a:r>
          </a:p>
          <a:p>
            <a:pPr algn="ctr"/>
            <a:r>
              <a:rPr lang="en-GB" sz="1200" dirty="0" err="1" smtClean="0">
                <a:solidFill>
                  <a:schemeClr val="bg1"/>
                </a:solidFill>
              </a:rPr>
              <a:t>Eb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68144" y="1556792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F#</a:t>
            </a:r>
          </a:p>
          <a:p>
            <a:pPr algn="ctr"/>
            <a:r>
              <a:rPr lang="en-GB" sz="1200" dirty="0" err="1" smtClean="0">
                <a:solidFill>
                  <a:schemeClr val="bg1"/>
                </a:solidFill>
              </a:rPr>
              <a:t>Gb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00192" y="1556792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G#</a:t>
            </a:r>
          </a:p>
          <a:p>
            <a:pPr algn="ctr"/>
            <a:r>
              <a:rPr lang="en-GB" sz="1200" dirty="0" err="1" smtClean="0">
                <a:solidFill>
                  <a:schemeClr val="bg1"/>
                </a:solidFill>
              </a:rPr>
              <a:t>Ab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2240" y="1556792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A#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Bb</a:t>
            </a:r>
          </a:p>
        </p:txBody>
      </p:sp>
      <p:sp>
        <p:nvSpPr>
          <p:cNvPr id="31" name="Content Placeholder 4"/>
          <p:cNvSpPr>
            <a:spLocks noGrp="1"/>
          </p:cNvSpPr>
          <p:nvPr>
            <p:ph idx="1"/>
          </p:nvPr>
        </p:nvSpPr>
        <p:spPr>
          <a:xfrm>
            <a:off x="251520" y="3212976"/>
            <a:ext cx="8640960" cy="2913187"/>
          </a:xfrm>
        </p:spPr>
        <p:txBody>
          <a:bodyPr>
            <a:noAutofit/>
          </a:bodyPr>
          <a:lstStyle/>
          <a:p>
            <a:r>
              <a:rPr lang="en-GB" dirty="0" smtClean="0"/>
              <a:t>The A above middle C on a piano is </a:t>
            </a:r>
            <a:r>
              <a:rPr lang="en-GB" b="1" dirty="0" smtClean="0"/>
              <a:t>440Hz</a:t>
            </a:r>
          </a:p>
          <a:p>
            <a:r>
              <a:rPr lang="en-GB" dirty="0" smtClean="0"/>
              <a:t>Notes </a:t>
            </a:r>
            <a:r>
              <a:rPr lang="en-GB" b="1" dirty="0" smtClean="0"/>
              <a:t>double</a:t>
            </a:r>
            <a:r>
              <a:rPr lang="en-GB" dirty="0" smtClean="0"/>
              <a:t> in frequency every </a:t>
            </a:r>
            <a:r>
              <a:rPr lang="en-GB" b="1" dirty="0" smtClean="0"/>
              <a:t>octave up</a:t>
            </a:r>
            <a:r>
              <a:rPr lang="en-GB" dirty="0" smtClean="0"/>
              <a:t>, and </a:t>
            </a:r>
            <a:r>
              <a:rPr lang="en-GB" b="1" dirty="0" smtClean="0"/>
              <a:t>halve</a:t>
            </a:r>
            <a:r>
              <a:rPr lang="en-GB" dirty="0" smtClean="0"/>
              <a:t> in frequency every </a:t>
            </a:r>
            <a:r>
              <a:rPr lang="en-GB" b="1" dirty="0" smtClean="0"/>
              <a:t>octave down</a:t>
            </a:r>
          </a:p>
          <a:p>
            <a:pPr lvl="1"/>
            <a:r>
              <a:rPr lang="en-GB" dirty="0" smtClean="0"/>
              <a:t>A = 55Hz, 110Hz, 220Hz, 440Hz, 880Hz, 1760Hz, ...</a:t>
            </a:r>
          </a:p>
          <a:p>
            <a:r>
              <a:rPr lang="en-GB" dirty="0" smtClean="0"/>
              <a:t>1 </a:t>
            </a:r>
            <a:r>
              <a:rPr lang="en-GB" b="1" dirty="0" smtClean="0"/>
              <a:t>octave</a:t>
            </a:r>
            <a:r>
              <a:rPr lang="en-GB" dirty="0" smtClean="0"/>
              <a:t> = 12 </a:t>
            </a:r>
            <a:r>
              <a:rPr lang="en-GB" b="1" dirty="0" smtClean="0"/>
              <a:t>semitones</a:t>
            </a:r>
          </a:p>
          <a:p>
            <a:pPr lvl="1"/>
            <a:r>
              <a:rPr lang="en-GB" dirty="0" smtClean="0"/>
              <a:t>A, A#, B, C, C#, D, D#, E, F, F#, G, G#, 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notes to frequencies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412976"/>
          </a:xfrm>
        </p:spPr>
        <p:txBody>
          <a:bodyPr/>
          <a:lstStyle/>
          <a:p>
            <a:r>
              <a:rPr lang="en-GB" dirty="0" smtClean="0"/>
              <a:t>Use this formula: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err="1" smtClean="0"/>
              <a:t>note_number</a:t>
            </a:r>
            <a:r>
              <a:rPr lang="en-GB" dirty="0" smtClean="0"/>
              <a:t> is the </a:t>
            </a:r>
            <a:r>
              <a:rPr lang="en-GB" b="1" dirty="0" smtClean="0"/>
              <a:t>offset</a:t>
            </a:r>
            <a:r>
              <a:rPr lang="en-GB" dirty="0" smtClean="0"/>
              <a:t> of the note, in semitones, from A=440Hz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9632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-9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680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-7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3728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-5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5776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-4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824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-2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9872" y="4869160"/>
            <a:ext cx="432048" cy="144016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0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1920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2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3968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3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6016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5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48064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7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0112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8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12160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10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44208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12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76256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14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08304" y="4869160"/>
            <a:ext cx="4320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15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47664" y="4869160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-8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79712" y="4869160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3808" y="4869160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5856" y="4869160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07904" y="4869160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0" y="4869160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04048" y="4869160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68144" y="4869160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00192" y="4869160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32240" y="4869160"/>
            <a:ext cx="27964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b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827584" y="2492896"/>
            <a:ext cx="741741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frequency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440.0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2.0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**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note_number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/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12.0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556792"/>
            <a:ext cx="3168352" cy="70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Autofit/>
          </a:bodyPr>
          <a:lstStyle/>
          <a:p>
            <a:r>
              <a:rPr lang="en-GB" dirty="0" smtClean="0"/>
              <a:t>Write a parser for your synthesizer to convert notes input as chars into actual sounds</a:t>
            </a:r>
          </a:p>
          <a:p>
            <a:endParaRPr lang="en-GB" dirty="0" smtClean="0"/>
          </a:p>
          <a:p>
            <a:r>
              <a:rPr lang="en-GB" dirty="0" smtClean="0"/>
              <a:t>Use it to play a melody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NUMBER GENERATION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Tinkering Audio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Recap on Last Week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We can mix sounds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We even know how to change the volumes of the two sounds, even over time (e.g., fading in or fading out)</a:t>
            </a: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>
                <a:ea typeface="ＭＳ Ｐゴシック" charset="-128"/>
              </a:rPr>
              <a:t>We can add sine (or other) waves together to create kinds of instruments / sounds that do not physically exist, but which sound interesting and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charset="-128"/>
              </a:rPr>
              <a:t>Adding new capabilities: Modules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Sometimes we need to add capabilities to Python </a:t>
            </a:r>
            <a:r>
              <a:rPr lang="en-GB" dirty="0" smtClean="0">
                <a:ea typeface="ＭＳ Ｐゴシック" charset="-128"/>
              </a:rPr>
              <a:t>beyond those built into the basic interpreter</a:t>
            </a:r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>
                <a:ea typeface="ＭＳ Ｐゴシック" charset="-128"/>
              </a:rPr>
              <a:t>We do this by </a:t>
            </a:r>
            <a:r>
              <a:rPr lang="en-US" b="1" dirty="0" smtClean="0">
                <a:ea typeface="ＭＳ Ｐゴシック" charset="-128"/>
              </a:rPr>
              <a:t>importing</a:t>
            </a:r>
            <a:r>
              <a:rPr lang="en-US" dirty="0" smtClean="0">
                <a:ea typeface="ＭＳ Ｐゴシック" charset="-128"/>
              </a:rPr>
              <a:t> external </a:t>
            </a:r>
            <a:r>
              <a:rPr lang="en-US" b="1" dirty="0" smtClean="0">
                <a:ea typeface="ＭＳ Ｐゴシック" charset="-128"/>
              </a:rPr>
              <a:t>modules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A module is a file with function and class definitions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By </a:t>
            </a:r>
            <a:r>
              <a:rPr lang="en-US" b="1" dirty="0" smtClean="0">
                <a:ea typeface="ＭＳ Ｐゴシック" charset="-128"/>
              </a:rPr>
              <a:t>importing</a:t>
            </a:r>
            <a:r>
              <a:rPr lang="en-US" dirty="0" smtClean="0">
                <a:ea typeface="ＭＳ Ｐゴシック" charset="-128"/>
              </a:rPr>
              <a:t> the module, we make the module</a:t>
            </a:r>
            <a:r>
              <a:rPr lang="fr-FR" altLang="ja-JP" dirty="0" smtClean="0">
                <a:ea typeface="ＭＳ Ｐゴシック" charset="-128"/>
              </a:rPr>
              <a:t>'</a:t>
            </a:r>
            <a:r>
              <a:rPr lang="en-US" dirty="0" smtClean="0">
                <a:ea typeface="ＭＳ Ｐゴシック" charset="-128"/>
              </a:rPr>
              <a:t>s capabilities available to our program</a:t>
            </a:r>
          </a:p>
          <a:p>
            <a:pPr lvl="1"/>
            <a:r>
              <a:rPr lang="en-US" dirty="0" smtClean="0">
                <a:ea typeface="ＭＳ Ｐゴシック" charset="-128"/>
              </a:rPr>
              <a:t>The module is loaded as if its contents had been typed into your program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Python</a:t>
            </a:r>
            <a:r>
              <a:rPr lang="fr-FR" altLang="ja-JP" smtClean="0">
                <a:ea typeface="ＭＳ Ｐゴシック" charset="-128"/>
              </a:rPr>
              <a:t>'</a:t>
            </a:r>
            <a:r>
              <a:rPr lang="en-US" smtClean="0">
                <a:ea typeface="ＭＳ Ｐゴシック" charset="-128"/>
              </a:rPr>
              <a:t>s Standard Library</a:t>
            </a:r>
          </a:p>
        </p:txBody>
      </p:sp>
      <p:sp>
        <p:nvSpPr>
          <p:cNvPr id="7987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44824"/>
            <a:ext cx="8147248" cy="453650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Python </a:t>
            </a:r>
            <a:r>
              <a:rPr lang="en-US" dirty="0" smtClean="0">
                <a:ea typeface="ＭＳ Ｐゴシック" charset="-128"/>
              </a:rPr>
              <a:t>comes with an </a:t>
            </a:r>
            <a:r>
              <a:rPr lang="en-US" dirty="0" smtClean="0">
                <a:ea typeface="ＭＳ Ｐゴシック" charset="-128"/>
              </a:rPr>
              <a:t>extensive </a:t>
            </a:r>
            <a:r>
              <a:rPr lang="en-US" b="1" dirty="0" smtClean="0">
                <a:ea typeface="ＭＳ Ｐゴシック" charset="-128"/>
              </a:rPr>
              <a:t>library</a:t>
            </a:r>
            <a:r>
              <a:rPr lang="en-US" dirty="0" smtClean="0">
                <a:ea typeface="ＭＳ Ｐゴシック" charset="-128"/>
              </a:rPr>
              <a:t> of </a:t>
            </a:r>
            <a:r>
              <a:rPr lang="en-US" dirty="0" smtClean="0">
                <a:ea typeface="ＭＳ Ｐゴシック" charset="-128"/>
              </a:rPr>
              <a:t>modules</a:t>
            </a:r>
            <a:endParaRPr lang="en-US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Includes </a:t>
            </a:r>
            <a:r>
              <a:rPr lang="en-US" dirty="0" smtClean="0">
                <a:ea typeface="ＭＳ Ｐゴシック" charset="-128"/>
              </a:rPr>
              <a:t>modules for mathematics, random number generation, file reading and writing, networking, </a:t>
            </a:r>
            <a:r>
              <a:rPr lang="en-US" dirty="0" smtClean="0">
                <a:ea typeface="ＭＳ Ｐゴシック" charset="-128"/>
              </a:rPr>
              <a:t>operating system functions, parsing, data compression, cryptography, </a:t>
            </a:r>
            <a:r>
              <a:rPr lang="en-US" dirty="0" smtClean="0">
                <a:ea typeface="ＭＳ Ｐゴシック" charset="-128"/>
              </a:rPr>
              <a:t>even interpreting Python </a:t>
            </a:r>
            <a:r>
              <a:rPr lang="en-US" dirty="0" smtClean="0">
                <a:ea typeface="ＭＳ Ｐゴシック" charset="-128"/>
              </a:rPr>
              <a:t>code</a:t>
            </a: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Accessing Pieces of a Module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We access the additional capabilities (functions, constants, classes) of a module using </a:t>
            </a:r>
            <a:r>
              <a:rPr lang="en-US" b="1" dirty="0" smtClean="0">
                <a:ea typeface="ＭＳ Ｐゴシック" charset="-128"/>
              </a:rPr>
              <a:t>dot notation</a:t>
            </a:r>
            <a:r>
              <a:rPr lang="en-US" dirty="0" smtClean="0">
                <a:ea typeface="ＭＳ Ｐゴシック" charset="-128"/>
              </a:rPr>
              <a:t>, after we </a:t>
            </a:r>
            <a:r>
              <a:rPr lang="en-US" b="1" dirty="0" smtClean="0">
                <a:ea typeface="ＭＳ Ｐゴシック" charset="-128"/>
              </a:rPr>
              <a:t>import</a:t>
            </a:r>
            <a:r>
              <a:rPr lang="en-US" dirty="0" smtClean="0">
                <a:ea typeface="ＭＳ Ｐゴシック" charset="-128"/>
              </a:rPr>
              <a:t> the module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How do you know </a:t>
            </a:r>
            <a:r>
              <a:rPr lang="en-US" dirty="0" smtClean="0">
                <a:ea typeface="ＭＳ Ｐゴシック" charset="-128"/>
              </a:rPr>
              <a:t>what’s there</a:t>
            </a:r>
            <a:r>
              <a:rPr lang="en-US" dirty="0" smtClean="0">
                <a:ea typeface="ＭＳ Ｐゴシック" charset="-128"/>
              </a:rPr>
              <a:t>?</a:t>
            </a:r>
          </a:p>
          <a:p>
            <a:pPr lvl="1"/>
            <a:r>
              <a:rPr lang="en-US" dirty="0" smtClean="0">
                <a:ea typeface="ＭＳ Ｐゴシック" charset="-128"/>
              </a:rPr>
              <a:t>Check the documentation: </a:t>
            </a:r>
            <a:r>
              <a:rPr lang="en-US" dirty="0" smtClean="0">
                <a:ea typeface="ＭＳ Ｐゴシック" charset="-128"/>
                <a:hlinkClick r:id="rId2"/>
              </a:rPr>
              <a:t>https://docs.python.org/2/library/index.html</a:t>
            </a:r>
            <a:r>
              <a:rPr lang="en-US" dirty="0" smtClean="0">
                <a:ea typeface="ＭＳ Ｐゴシック" charset="-128"/>
              </a:rPr>
              <a:t> 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Some IDEs (like </a:t>
            </a:r>
            <a:r>
              <a:rPr lang="en-US" dirty="0" err="1" smtClean="0">
                <a:ea typeface="ＭＳ Ｐゴシック" charset="-128"/>
              </a:rPr>
              <a:t>PyCharm</a:t>
            </a:r>
            <a:r>
              <a:rPr lang="en-US" dirty="0" smtClean="0">
                <a:ea typeface="ＭＳ Ｐゴシック" charset="-128"/>
              </a:rPr>
              <a:t>, but unfortunately not JES) have </a:t>
            </a:r>
            <a:r>
              <a:rPr lang="en-US" dirty="0" smtClean="0">
                <a:ea typeface="ＭＳ Ｐゴシック" charset="-128"/>
              </a:rPr>
              <a:t>auto-completion and built-in documentation</a:t>
            </a:r>
            <a:endParaRPr lang="en-US" dirty="0" smtClean="0">
              <a:ea typeface="ＭＳ Ｐゴシック" charset="-128"/>
            </a:endParaRP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There are </a:t>
            </a:r>
            <a:r>
              <a:rPr lang="en-US" dirty="0" smtClean="0">
                <a:ea typeface="ＭＳ Ｐゴシック" charset="-128"/>
              </a:rPr>
              <a:t>a couple of books (</a:t>
            </a:r>
            <a:r>
              <a:rPr lang="en-US" dirty="0" err="1" smtClean="0">
                <a:ea typeface="ＭＳ Ｐゴシック" charset="-128"/>
              </a:rPr>
              <a:t>Lundh</a:t>
            </a:r>
            <a:r>
              <a:rPr lang="en-US" dirty="0" smtClean="0">
                <a:ea typeface="ＭＳ Ｐゴシック" charset="-128"/>
              </a:rPr>
              <a:t>, Hellmann)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that </a:t>
            </a:r>
            <a:r>
              <a:rPr lang="en-US" dirty="0" smtClean="0">
                <a:ea typeface="ＭＳ Ｐゴシック" charset="-128"/>
              </a:rPr>
              <a:t>describe the modules in more detail than the online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charset="-128"/>
              </a:rPr>
              <a:t>An Interesting Module:  Random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1880" y="1556792"/>
            <a:ext cx="3024336" cy="45259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900" dirty="0">
                <a:ea typeface="+mn-ea"/>
              </a:rPr>
              <a:t>&gt;&gt;&gt; import random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900" dirty="0">
                <a:ea typeface="+mn-ea"/>
              </a:rPr>
              <a:t>&gt;&gt;&gt; for </a:t>
            </a:r>
            <a:r>
              <a:rPr lang="en-US" sz="1900" dirty="0" err="1">
                <a:ea typeface="+mn-ea"/>
              </a:rPr>
              <a:t>i</a:t>
            </a:r>
            <a:r>
              <a:rPr lang="en-US" sz="1900" dirty="0">
                <a:ea typeface="+mn-ea"/>
              </a:rPr>
              <a:t> in range(1,10):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900" dirty="0">
                <a:ea typeface="+mn-ea"/>
              </a:rPr>
              <a:t>...        print </a:t>
            </a:r>
            <a:r>
              <a:rPr lang="en-US" sz="1900" dirty="0" err="1">
                <a:ea typeface="+mn-ea"/>
              </a:rPr>
              <a:t>random.random</a:t>
            </a:r>
            <a:r>
              <a:rPr lang="en-US" sz="1900" dirty="0">
                <a:ea typeface="+mn-ea"/>
              </a:rPr>
              <a:t>()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900" dirty="0">
                <a:ea typeface="+mn-ea"/>
              </a:rPr>
              <a:t>...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900" dirty="0">
                <a:ea typeface="+mn-ea"/>
              </a:rPr>
              <a:t>0.8211369314193928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900" dirty="0">
                <a:ea typeface="+mn-ea"/>
              </a:rPr>
              <a:t>0.6354266779703246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900" dirty="0">
                <a:ea typeface="+mn-ea"/>
              </a:rPr>
              <a:t>0.9460060163520159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900" dirty="0">
                <a:ea typeface="+mn-ea"/>
              </a:rPr>
              <a:t>0.904615696559684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900" dirty="0">
                <a:ea typeface="+mn-ea"/>
              </a:rPr>
              <a:t>0.33500464463254187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900" dirty="0">
                <a:ea typeface="+mn-ea"/>
              </a:rPr>
              <a:t>0.08124982126940594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900" dirty="0">
                <a:ea typeface="+mn-ea"/>
              </a:rPr>
              <a:t>0.0711481376807015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900" dirty="0">
                <a:ea typeface="+mn-ea"/>
              </a:rPr>
              <a:t>0.7255217307346048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900" dirty="0">
                <a:ea typeface="+mn-ea"/>
              </a:rPr>
              <a:t>0.2920541211845866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random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/>
          </a:bodyPr>
          <a:lstStyle/>
          <a:p>
            <a:r>
              <a:rPr lang="en-GB" b="1" dirty="0" err="1" smtClean="0"/>
              <a:t>random.uniform</a:t>
            </a:r>
            <a:r>
              <a:rPr lang="en-GB" b="1" dirty="0" smtClean="0"/>
              <a:t>(a, b): </a:t>
            </a:r>
            <a:r>
              <a:rPr lang="en-GB" dirty="0" smtClean="0"/>
              <a:t>get a random </a:t>
            </a:r>
            <a:r>
              <a:rPr lang="en-GB" b="1" dirty="0" smtClean="0"/>
              <a:t>floating point </a:t>
            </a:r>
            <a:r>
              <a:rPr lang="en-GB" dirty="0" smtClean="0"/>
              <a:t>number between a and b</a:t>
            </a:r>
          </a:p>
          <a:p>
            <a:r>
              <a:rPr lang="en-GB" b="1" dirty="0" err="1" smtClean="0"/>
              <a:t>random.randrange</a:t>
            </a:r>
            <a:r>
              <a:rPr lang="en-GB" b="1" dirty="0" smtClean="0"/>
              <a:t>(a, b): </a:t>
            </a:r>
            <a:r>
              <a:rPr lang="en-GB" dirty="0" smtClean="0"/>
              <a:t>get a random </a:t>
            </a:r>
            <a:r>
              <a:rPr lang="en-GB" b="1" dirty="0" smtClean="0"/>
              <a:t>integer</a:t>
            </a:r>
            <a:r>
              <a:rPr lang="en-GB" dirty="0" smtClean="0"/>
              <a:t> between a and b-1</a:t>
            </a:r>
          </a:p>
          <a:p>
            <a:r>
              <a:rPr lang="en-GB" b="1" dirty="0" err="1" smtClean="0"/>
              <a:t>random.choice</a:t>
            </a:r>
            <a:r>
              <a:rPr lang="en-GB" b="1" dirty="0" smtClean="0"/>
              <a:t>(list): </a:t>
            </a:r>
            <a:r>
              <a:rPr lang="en-GB" dirty="0" smtClean="0"/>
              <a:t>choose a random element from a list</a:t>
            </a:r>
          </a:p>
          <a:p>
            <a:r>
              <a:rPr lang="en-GB" b="1" dirty="0" err="1" smtClean="0"/>
              <a:t>random.shuffle</a:t>
            </a:r>
            <a:r>
              <a:rPr lang="en-GB" b="1" dirty="0" smtClean="0"/>
              <a:t>(list): </a:t>
            </a:r>
            <a:r>
              <a:rPr lang="en-GB" dirty="0" smtClean="0"/>
              <a:t>randomise the order of a list</a:t>
            </a:r>
          </a:p>
          <a:p>
            <a:r>
              <a:rPr lang="en-GB" b="1" dirty="0" err="1" smtClean="0"/>
              <a:t>random.seed</a:t>
            </a:r>
            <a:r>
              <a:rPr lang="en-GB" b="1" dirty="0" smtClean="0"/>
              <a:t>(x): </a:t>
            </a:r>
            <a:r>
              <a:rPr lang="en-GB" dirty="0" smtClean="0"/>
              <a:t>can be used to make your program generate the same sequence of random numbers each time it is run</a:t>
            </a:r>
          </a:p>
          <a:p>
            <a:r>
              <a:rPr lang="en-GB" dirty="0" smtClean="0"/>
              <a:t>Many others – see the documentation for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charset="-128"/>
              </a:rPr>
              <a:t>Randomly Choosing Notes from a List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435280" cy="45259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Lucida Console" pitchFamily="49" charset="0"/>
              </a:rPr>
              <a:t>&gt;&gt;&gt; for </a:t>
            </a:r>
            <a:r>
              <a:rPr lang="en-US" sz="1800" dirty="0" err="1">
                <a:latin typeface="Lucida Console" pitchFamily="49" charset="0"/>
              </a:rPr>
              <a:t>i</a:t>
            </a:r>
            <a:r>
              <a:rPr lang="en-US" sz="1800" dirty="0">
                <a:latin typeface="Lucida Console" pitchFamily="49" charset="0"/>
              </a:rPr>
              <a:t> in range(1,5):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Lucida Console" pitchFamily="49" charset="0"/>
              </a:rPr>
              <a:t>...       print </a:t>
            </a:r>
            <a:r>
              <a:rPr lang="en-US" sz="1800" dirty="0" err="1">
                <a:latin typeface="Lucida Console" pitchFamily="49" charset="0"/>
              </a:rPr>
              <a:t>random.choice</a:t>
            </a:r>
            <a:r>
              <a:rPr lang="en-US" sz="1800" dirty="0" smtClean="0">
                <a:latin typeface="Lucida Console" pitchFamily="49" charset="0"/>
              </a:rPr>
              <a:t>([“C1", “D1", “E1", </a:t>
            </a:r>
            <a:r>
              <a:rPr lang="en-US" sz="1800" dirty="0" smtClean="0">
                <a:latin typeface="Lucida Console" pitchFamily="49" charset="0"/>
              </a:rPr>
              <a:t>  				“</a:t>
            </a:r>
            <a:r>
              <a:rPr lang="en-US" sz="1800" dirty="0" smtClean="0">
                <a:latin typeface="Lucida Console" pitchFamily="49" charset="0"/>
              </a:rPr>
              <a:t>F1", “G1", “A1", “B1",“C2",“D2“, “D3”])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... 	      print </a:t>
            </a:r>
            <a:r>
              <a:rPr lang="en-US" sz="1800" dirty="0" err="1" smtClean="0">
                <a:latin typeface="Lucida Console" pitchFamily="49" charset="0"/>
              </a:rPr>
              <a:t>random.randrange</a:t>
            </a:r>
            <a:r>
              <a:rPr lang="en-US" sz="1800" dirty="0" smtClean="0">
                <a:latin typeface="Lucida Console" pitchFamily="49" charset="0"/>
              </a:rPr>
              <a:t>(1, 8)</a:t>
            </a:r>
            <a:endParaRPr lang="en-US" sz="1800" dirty="0">
              <a:latin typeface="Lucida Console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Lucida Console" pitchFamily="49" charset="0"/>
              </a:rPr>
              <a:t>...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C1</a:t>
            </a:r>
            <a:endParaRPr lang="en-US" sz="1800" dirty="0">
              <a:latin typeface="Lucida Console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4</a:t>
            </a:r>
            <a:endParaRPr lang="en-US" sz="1800" dirty="0">
              <a:latin typeface="Lucida Console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E1</a:t>
            </a:r>
            <a:endParaRPr lang="en-US" sz="1800" dirty="0">
              <a:latin typeface="Lucida Console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6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...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ea typeface="ＭＳ Ｐゴシック" charset="-128"/>
              </a:rPr>
              <a:t>Exercise: Randomly Generating Melodies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Given a list of notes and note durations, we can randomly take one from each to make a simple melody.</a:t>
            </a: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>
                <a:ea typeface="ＭＳ Ｐゴシック" charset="-128"/>
              </a:rPr>
              <a:t>Integrate a </a:t>
            </a:r>
            <a:r>
              <a:rPr lang="en-US" dirty="0" smtClean="0">
                <a:ea typeface="ＭＳ Ｐゴシック" charset="-128"/>
              </a:rPr>
              <a:t>random number generator into the synthesizer that you have just created to randomly produce a simple melody.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White noise</a:t>
            </a:r>
            <a:endParaRPr lang="en-GB" dirty="0"/>
          </a:p>
        </p:txBody>
      </p:sp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755576" y="1628800"/>
            <a:ext cx="7571303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random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makeNoise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(amplitude, length):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Create a blank sound</a:t>
            </a:r>
            <a:b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buildNoise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makeEmptySoundBySeconds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(length)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Make some noise!</a:t>
            </a:r>
            <a:b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range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getLength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buildNoise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rawSample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random.uniform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sampleVal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(amplitude *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rawSample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setSampleValueAt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buildNoise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pos,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sampleVal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buildNoise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Tinkering Audio assignment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6673949" cy="3774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577903" y="2636912"/>
            <a:ext cx="28212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2852936"/>
            <a:ext cx="28212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3140968"/>
            <a:ext cx="28212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6136" y="3356992"/>
            <a:ext cx="28212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6096" y="3573016"/>
            <a:ext cx="28212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104" y="3861048"/>
            <a:ext cx="28212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REMARKS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Introduction to Digital Sound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What, therefore, does EQ do?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0491" r="11538"/>
          <a:stretch>
            <a:fillRect/>
          </a:stretch>
        </p:blipFill>
        <p:spPr bwMode="auto">
          <a:xfrm>
            <a:off x="1043608" y="1628800"/>
            <a:ext cx="6624736" cy="447036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on Last Week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544522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gency FB" pitchFamily="34" charset="0"/>
              </a:rPr>
              <a:t>The Harmonics of 500 Hz</a:t>
            </a:r>
            <a:endParaRPr lang="en-GB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Resources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GB" b="1" dirty="0" smtClean="0"/>
              <a:t>Royalty-Free Digital Sound Clips</a:t>
            </a:r>
            <a:br>
              <a:rPr lang="en-GB" b="1" dirty="0" smtClean="0"/>
            </a:br>
            <a:r>
              <a:rPr lang="en-GB" sz="2400" dirty="0" smtClean="0"/>
              <a:t>http://incompetech.com/</a:t>
            </a:r>
          </a:p>
          <a:p>
            <a:endParaRPr lang="en-GB" sz="2400" dirty="0" smtClean="0"/>
          </a:p>
          <a:p>
            <a:r>
              <a:rPr lang="en-GB" b="1" dirty="0" smtClean="0"/>
              <a:t>Digital Sound Manipulation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http://www.superflashbros.net/as3sfxr/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Michael Scott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11" charset="-128"/>
              </a:rPr>
              <a:t>Recap on Last Week</a:t>
            </a:r>
            <a:endParaRPr lang="en-US" dirty="0">
              <a:latin typeface="Calibri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ea typeface="ＭＳ Ｐゴシック" charset="-128"/>
              </a:rPr>
              <a:t>Splicing gets its name from literally cutting and pasting pieces of magnetic tape together</a:t>
            </a:r>
          </a:p>
          <a:p>
            <a:pPr lvl="1"/>
            <a:r>
              <a:rPr lang="en-US" dirty="0" smtClean="0">
                <a:ea typeface="ＭＳ Ｐゴシック" charset="-128"/>
              </a:rPr>
              <a:t>Use </a:t>
            </a:r>
            <a:r>
              <a:rPr lang="en-US" dirty="0" err="1" smtClean="0">
                <a:ea typeface="ＭＳ Ｐゴシック" charset="-128"/>
              </a:rPr>
              <a:t>generalisable</a:t>
            </a:r>
            <a:r>
              <a:rPr lang="en-US" dirty="0" smtClean="0">
                <a:ea typeface="ＭＳ Ｐゴシック" charset="-128"/>
              </a:rPr>
              <a:t> clip and copy functions to construct sounds from other sounds</a:t>
            </a:r>
          </a:p>
          <a:p>
            <a:endParaRPr lang="en-US" dirty="0" smtClean="0">
              <a:ea typeface="ＭＳ Ｐゴシック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7544" y="4005064"/>
            <a:ext cx="41148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def clip(source, start, end):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target =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makeEmptySound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(end - start)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= 0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for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sIndex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in range(start, end):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(source,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sIndex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(target,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, value)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+ 1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return target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726360" y="4301480"/>
            <a:ext cx="41148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def copy(source, target, start):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= start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for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sIndex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in range(0,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(source)):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(source,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sIndex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(target,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, value)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3600" dirty="0" smtClean="0"/>
              <a:t>By the end of this session, you will be able to:</a:t>
            </a:r>
          </a:p>
          <a:p>
            <a:pPr>
              <a:buNone/>
            </a:pPr>
            <a:endParaRPr lang="en-GB" sz="2000" dirty="0" smtClean="0"/>
          </a:p>
          <a:p>
            <a:r>
              <a:rPr lang="en-GB" sz="3600" b="1" dirty="0" smtClean="0"/>
              <a:t>Explain</a:t>
            </a:r>
            <a:r>
              <a:rPr lang="en-GB" sz="3600" dirty="0" smtClean="0"/>
              <a:t> </a:t>
            </a:r>
            <a:r>
              <a:rPr lang="en-GB" sz="3600" b="1" dirty="0" smtClean="0"/>
              <a:t>how</a:t>
            </a:r>
            <a:r>
              <a:rPr lang="en-GB" sz="3600" dirty="0" smtClean="0"/>
              <a:t> to implement echoes, envelopes, and a basic additive synthesiser</a:t>
            </a:r>
          </a:p>
          <a:p>
            <a:r>
              <a:rPr lang="en-GB" sz="3600" b="1" dirty="0" smtClean="0"/>
              <a:t>Recognise </a:t>
            </a:r>
            <a:r>
              <a:rPr lang="en-GB" sz="3600" dirty="0" smtClean="0"/>
              <a:t>the parallels between sampling and scaling sound with sampling and scaling images</a:t>
            </a:r>
          </a:p>
          <a:p>
            <a:r>
              <a:rPr lang="en-GB" sz="3600" b="1" dirty="0" smtClean="0"/>
              <a:t>Write</a:t>
            </a:r>
            <a:r>
              <a:rPr lang="en-GB" sz="3600" dirty="0" smtClean="0"/>
              <a:t> a basic function to manipulate and combine sine waves according to their frequency, amplitude, attack-time, sustain-time, and decay-time</a:t>
            </a:r>
          </a:p>
          <a:p>
            <a:r>
              <a:rPr lang="en-GB" sz="3600" b="1" dirty="0" smtClean="0"/>
              <a:t>Explain</a:t>
            </a:r>
            <a:r>
              <a:rPr lang="en-GB" sz="3600" dirty="0" smtClean="0"/>
              <a:t> parsing</a:t>
            </a:r>
            <a:r>
              <a:rPr lang="en-GB" sz="3600" b="1" dirty="0" smtClean="0"/>
              <a:t> and how </a:t>
            </a:r>
            <a:r>
              <a:rPr lang="en-GB" sz="3600" dirty="0" smtClean="0"/>
              <a:t>to integrate notation into a synthesiser</a:t>
            </a:r>
          </a:p>
          <a:p>
            <a:r>
              <a:rPr lang="en-GB" sz="3600" b="1" dirty="0" smtClean="0"/>
              <a:t>Integrate</a:t>
            </a:r>
            <a:r>
              <a:rPr lang="en-GB" sz="3600" dirty="0" smtClean="0"/>
              <a:t> randomness into Python code using the random library</a:t>
            </a:r>
            <a:endParaRPr lang="en-GB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3375</Words>
  <Application>Microsoft Office PowerPoint</Application>
  <PresentationFormat>On-screen Show (4:3)</PresentationFormat>
  <Paragraphs>638</Paragraphs>
  <Slides>71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Tinkering Audio III: Construction of Melodies</vt:lpstr>
      <vt:lpstr>Recap on Last Week</vt:lpstr>
      <vt:lpstr>Recap on Last Week</vt:lpstr>
      <vt:lpstr>Recap on Last Week</vt:lpstr>
      <vt:lpstr>Recap on Last Week</vt:lpstr>
      <vt:lpstr>Recap on Last Week</vt:lpstr>
      <vt:lpstr>Recap on Last Week</vt:lpstr>
      <vt:lpstr>Recap on Last Week</vt:lpstr>
      <vt:lpstr>Learning Objectives</vt:lpstr>
      <vt:lpstr>Echoes</vt:lpstr>
      <vt:lpstr>A Function for Adding Two Sounds</vt:lpstr>
      <vt:lpstr>Adding Sounds with a Delay</vt:lpstr>
      <vt:lpstr>Creating an Echo</vt:lpstr>
      <vt:lpstr>How the Echo Works</vt:lpstr>
      <vt:lpstr>Exercise</vt:lpstr>
      <vt:lpstr>Echo with Feedback</vt:lpstr>
      <vt:lpstr>Echo with Feedback</vt:lpstr>
      <vt:lpstr>RESAMPLING</vt:lpstr>
      <vt:lpstr>How sampling keyboards work</vt:lpstr>
      <vt:lpstr>Doubling the frequency</vt:lpstr>
      <vt:lpstr>How doubling works</vt:lpstr>
      <vt:lpstr>Halving the frequency</vt:lpstr>
      <vt:lpstr>How halving works</vt:lpstr>
      <vt:lpstr>Can we generalize shifting a sound into other frequencies?</vt:lpstr>
      <vt:lpstr>Why doesn’t it work?</vt:lpstr>
      <vt:lpstr>Why doesn’t it work?</vt:lpstr>
      <vt:lpstr>Three ways of fixing it: 1</vt:lpstr>
      <vt:lpstr>Three ways of fixing it: 2</vt:lpstr>
      <vt:lpstr>Three ways of fixing it: 3</vt:lpstr>
      <vt:lpstr>Sampling as an Algorithm</vt:lpstr>
      <vt:lpstr>Recall the Picture Copying Functions  from Lecture 6</vt:lpstr>
      <vt:lpstr>Both of these functions implement a sampling algorithm</vt:lpstr>
      <vt:lpstr>SYNTHESISERS</vt:lpstr>
      <vt:lpstr>Synthesizers</vt:lpstr>
      <vt:lpstr>Adding sine waves to make something  completely new</vt:lpstr>
      <vt:lpstr>Basic idea: Build a sine wave</vt:lpstr>
      <vt:lpstr>Our algorithm</vt:lpstr>
      <vt:lpstr>Our Code</vt:lpstr>
      <vt:lpstr>Adding pure sine waves together</vt:lpstr>
      <vt:lpstr>Comparing the waves</vt:lpstr>
      <vt:lpstr>Subtractive synthesis</vt:lpstr>
      <vt:lpstr>A challenge (for the adventurous!)</vt:lpstr>
      <vt:lpstr>ENVELOPES</vt:lpstr>
      <vt:lpstr>Envelopes</vt:lpstr>
      <vt:lpstr>ADSR envelopes</vt:lpstr>
      <vt:lpstr>ADSR envelope</vt:lpstr>
      <vt:lpstr>Exercise</vt:lpstr>
      <vt:lpstr>PARSING A NOTATION FOR TONES</vt:lpstr>
      <vt:lpstr>Parsing a Notation</vt:lpstr>
      <vt:lpstr>Parsing a Notation: ABC Notation</vt:lpstr>
      <vt:lpstr>Parsing a Notation: ABC Notation</vt:lpstr>
      <vt:lpstr>Further Notes on ABC</vt:lpstr>
      <vt:lpstr>Live Coding: A Simpler Parser</vt:lpstr>
      <vt:lpstr>Live Coding: A Simpler Parser –  Key Concepts</vt:lpstr>
      <vt:lpstr>Useful Python operations for parsing</vt:lpstr>
      <vt:lpstr>Converting notes to frequencies</vt:lpstr>
      <vt:lpstr>Converting notes to frequencies</vt:lpstr>
      <vt:lpstr>Exercise</vt:lpstr>
      <vt:lpstr>RANDOM NUMBER GENERATION</vt:lpstr>
      <vt:lpstr>Adding new capabilities: Modules</vt:lpstr>
      <vt:lpstr>Python's Standard Library</vt:lpstr>
      <vt:lpstr>Accessing Pieces of a Module</vt:lpstr>
      <vt:lpstr>An Interesting Module:  Random</vt:lpstr>
      <vt:lpstr>Useful random functions</vt:lpstr>
      <vt:lpstr>Randomly Choosing Notes from a List</vt:lpstr>
      <vt:lpstr>Exercise: Randomly Generating Melodies</vt:lpstr>
      <vt:lpstr>White noise</vt:lpstr>
      <vt:lpstr>Tinkering Audio assignment</vt:lpstr>
      <vt:lpstr>FINAL REMARKS</vt:lpstr>
      <vt:lpstr>Additional Resources</vt:lpstr>
      <vt:lpstr>Thank You For Listening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Adrir Darklance</dc:creator>
  <cp:lastModifiedBy>Ed Powley</cp:lastModifiedBy>
  <cp:revision>89</cp:revision>
  <dcterms:created xsi:type="dcterms:W3CDTF">2015-07-09T22:03:31Z</dcterms:created>
  <dcterms:modified xsi:type="dcterms:W3CDTF">2015-11-29T18:15:12Z</dcterms:modified>
</cp:coreProperties>
</file>