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9" r:id="rId3"/>
    <p:sldId id="276" r:id="rId4"/>
    <p:sldId id="277" r:id="rId5"/>
    <p:sldId id="285" r:id="rId6"/>
    <p:sldId id="283" r:id="rId7"/>
    <p:sldId id="275" r:id="rId8"/>
    <p:sldId id="258" r:id="rId9"/>
    <p:sldId id="282" r:id="rId10"/>
    <p:sldId id="286" r:id="rId11"/>
    <p:sldId id="287" r:id="rId12"/>
  </p:sldIdLst>
  <p:sldSz cx="9144000" cy="5143500" type="screen16x9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C00"/>
    <a:srgbClr val="FF9900"/>
    <a:srgbClr val="34FB2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4660"/>
  </p:normalViewPr>
  <p:slideViewPr>
    <p:cSldViewPr showGuides="1">
      <p:cViewPr>
        <p:scale>
          <a:sx n="50" d="100"/>
          <a:sy n="50" d="100"/>
        </p:scale>
        <p:origin x="-1632" y="-5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B40A17F-2F0C-41A2-BF8E-FC9DC80A8675}" type="datetimeFigureOut">
              <a:rPr lang="en-US" smtClean="0"/>
              <a:pPr/>
              <a:t>1/8/2016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ACC1590-F561-46A3-9932-E48A9AA1E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0D4A38A-B85C-42A6-9672-5E0CB3A8797B}" type="datetimeFigureOut">
              <a:rPr lang="en-US" smtClean="0"/>
              <a:pPr/>
              <a:t>1/8/2016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E2637D0-5057-417C-9C35-719152D9496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637D0-5057-417C-9C35-719152D9496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1815666"/>
            <a:ext cx="9144001" cy="332783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3961208"/>
            <a:ext cx="7772400" cy="1102519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3964791"/>
            <a:ext cx="7786742" cy="746516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1815666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0" name="Picture 9" descr="test_logo_i50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1500180"/>
            <a:ext cx="12890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975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08/01/2016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0689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10169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33404"/>
            <a:ext cx="2057400" cy="42279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33404"/>
            <a:ext cx="6019800" cy="42279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8545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4538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75031"/>
            <a:ext cx="9144000" cy="4768469"/>
          </a:xfrm>
        </p:spPr>
        <p:txBody>
          <a:bodyPr/>
          <a:lstStyle>
            <a:lvl1pPr>
              <a:defRPr b="1" baseline="0"/>
            </a:lvl1pPr>
          </a:lstStyle>
          <a:p>
            <a:r>
              <a:rPr lang="en-US" dirty="0" smtClean="0"/>
              <a:t>Any Questions?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08/01/2016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0"/>
            <a:ext cx="9144001" cy="3750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pic>
        <p:nvPicPr>
          <p:cNvPr id="7" name="Picture 6" descr="soldier_buffer_bw250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6143636" y="-149127"/>
            <a:ext cx="2841656" cy="5096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6992959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6992959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954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08/01/2016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9557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08/01/2016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3431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08/01/2016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8900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08/01/2016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2163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25054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2505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6593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08/01/2016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4112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2145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20273AD4-B79B-4AEC-A7AB-9CD19EAEA649}" type="datetimeFigureOut">
              <a:rPr lang="en-GB" smtClean="0"/>
              <a:pPr/>
              <a:t>08/01/2016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 t="2951" b="79342"/>
          <a:stretch>
            <a:fillRect/>
          </a:stretch>
        </p:blipFill>
        <p:spPr bwMode="auto">
          <a:xfrm>
            <a:off x="-1" y="0"/>
            <a:ext cx="9144001" cy="375032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8" name="Picture 7" descr="test_logo_i50.gif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129985" y="107139"/>
            <a:ext cx="870115" cy="16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809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Reflective Writing</a:t>
            </a:r>
            <a:endParaRPr lang="en-GB" sz="3600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142976" y="3964791"/>
            <a:ext cx="7786742" cy="551175"/>
          </a:xfrm>
        </p:spPr>
        <p:txBody>
          <a:bodyPr/>
          <a:lstStyle/>
          <a:p>
            <a:r>
              <a:rPr lang="en-GB" dirty="0" smtClean="0"/>
              <a:t>COMP120: Creative Computing - Tinkering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4538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Fork the comp120-evaluation repository</a:t>
            </a:r>
          </a:p>
          <a:p>
            <a:r>
              <a:rPr lang="en-GB" dirty="0" smtClean="0"/>
              <a:t>Pull the repository on to your local scratch drive</a:t>
            </a:r>
          </a:p>
          <a:p>
            <a:r>
              <a:rPr lang="en-GB" dirty="0" smtClean="0"/>
              <a:t>Create a </a:t>
            </a:r>
            <a:r>
              <a:rPr lang="en-GB" dirty="0" err="1" smtClean="0"/>
              <a:t>LaTeX</a:t>
            </a:r>
            <a:r>
              <a:rPr lang="en-GB" dirty="0" smtClean="0"/>
              <a:t> document and draft a 500-word report based on your weekly reports alongside your discussion with, and suggestions from, your peers (20 </a:t>
            </a:r>
            <a:r>
              <a:rPr lang="en-GB" dirty="0" err="1" smtClean="0"/>
              <a:t>mins</a:t>
            </a:r>
            <a:r>
              <a:rPr lang="en-GB" dirty="0" smtClean="0"/>
              <a:t>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Compile your draft</a:t>
            </a:r>
          </a:p>
          <a:p>
            <a:r>
              <a:rPr lang="en-GB" dirty="0" smtClean="0"/>
              <a:t>Commit your work-in-process and upload it to GitHub</a:t>
            </a:r>
          </a:p>
          <a:p>
            <a:r>
              <a:rPr lang="en-GB" dirty="0" smtClean="0"/>
              <a:t>Make a pull request</a:t>
            </a:r>
          </a:p>
          <a:p>
            <a:r>
              <a:rPr lang="en-GB" dirty="0" smtClean="0"/>
              <a:t>Conduct a peer review of your partners code using GitHub comments and the feedback form on </a:t>
            </a:r>
            <a:r>
              <a:rPr lang="en-GB" dirty="0" err="1" smtClean="0"/>
              <a:t>LearningSpace</a:t>
            </a:r>
            <a:endParaRPr lang="en-GB" dirty="0" smtClean="0"/>
          </a:p>
          <a:p>
            <a:r>
              <a:rPr lang="en-GB" smtClean="0"/>
              <a:t>(</a:t>
            </a:r>
            <a:r>
              <a:rPr lang="en-GB" dirty="0" smtClean="0"/>
              <a:t>40 </a:t>
            </a:r>
            <a:r>
              <a:rPr lang="en-GB" dirty="0" err="1" smtClean="0"/>
              <a:t>mins</a:t>
            </a:r>
            <a:r>
              <a:rPr lang="en-GB" dirty="0" smtClean="0"/>
              <a:t>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GENERAL Essay FEEDBACK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Essay Feedback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Disappointed with several students who failed to apply feedback from previous work</a:t>
            </a:r>
          </a:p>
          <a:p>
            <a:r>
              <a:rPr lang="en-GB" dirty="0" smtClean="0"/>
              <a:t>As expected, grades were generally lower commensurate with more stringent requirements</a:t>
            </a:r>
          </a:p>
          <a:p>
            <a:r>
              <a:rPr lang="en-GB" dirty="0" smtClean="0"/>
              <a:t>Critical thinking, technical depth, and analytical skills were generally lacking across most submissions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COMP130 Feedback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285875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Assessment</a:t>
                      </a:r>
                      <a:r>
                        <a:rPr lang="en-GB" baseline="0" dirty="0" smtClean="0"/>
                        <a:t> Criterion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Class Mean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Variance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Referenced Articles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3.066667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Relevance and Focus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0.488889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Depth of Technical Insight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1.344444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Specificity, Verifiability, Accuracy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0.455556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Analytical Content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Evaluative Content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1.377778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Academic Style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2.722222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Spelling and Grammar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1.122222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Structure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0.488889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COMP130 Feedback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285875"/>
          <a:ext cx="8229600" cy="3748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Assessment</a:t>
                      </a:r>
                      <a:r>
                        <a:rPr lang="en-GB" baseline="0" dirty="0" smtClean="0"/>
                        <a:t> Criterion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Class Mean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Variance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Referenced Articles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1" i="0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/>
                        </a:rPr>
                        <a:t>4</a:t>
                      </a:r>
                      <a:endParaRPr lang="en-GB" sz="24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3.00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Relevance and Focus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1" i="0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/>
                        </a:rPr>
                        <a:t>3.5</a:t>
                      </a:r>
                      <a:endParaRPr lang="en-GB" sz="24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Depth of Technical Insight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1" i="0" u="none" strike="noStrike" dirty="0" smtClean="0">
                          <a:solidFill>
                            <a:schemeClr val="accent2"/>
                          </a:solidFill>
                          <a:latin typeface="Calibri"/>
                        </a:rPr>
                        <a:t>2.2</a:t>
                      </a:r>
                      <a:endParaRPr lang="en-GB" sz="2400" b="1" i="0" u="none" strike="noStrike" dirty="0">
                        <a:solidFill>
                          <a:schemeClr val="accent2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0.44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Specificity, Verifiability, Accuracy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1" i="0" u="none" strike="noStrike" dirty="0" smtClean="0">
                          <a:solidFill>
                            <a:schemeClr val="accent2"/>
                          </a:solidFill>
                          <a:latin typeface="Calibri"/>
                        </a:rPr>
                        <a:t>3.1</a:t>
                      </a:r>
                      <a:endParaRPr lang="en-GB" sz="2400" b="1" i="0" u="none" strike="noStrike" dirty="0">
                        <a:solidFill>
                          <a:schemeClr val="accent2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2.11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Analytical Content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1" i="0" u="none" strike="noStrike" smtClean="0">
                          <a:solidFill>
                            <a:schemeClr val="accent2"/>
                          </a:solidFill>
                          <a:latin typeface="Calibri"/>
                        </a:rPr>
                        <a:t>2.2</a:t>
                      </a:r>
                      <a:endParaRPr lang="en-GB" sz="2400" b="1" i="0" u="none" strike="noStrike" dirty="0">
                        <a:solidFill>
                          <a:schemeClr val="accent2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0.69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Evaluative Content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1" i="0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/>
                        </a:rPr>
                        <a:t>3</a:t>
                      </a:r>
                      <a:endParaRPr lang="en-GB" sz="24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Academic Style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1" i="0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/>
                        </a:rPr>
                        <a:t>2.7</a:t>
                      </a:r>
                      <a:endParaRPr lang="en-GB" sz="24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2.44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Spelling and Grammar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3.3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1.25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Structure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0.77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Essay Feedback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Disappointed that no students have sought their feedback</a:t>
            </a:r>
          </a:p>
          <a:p>
            <a:r>
              <a:rPr lang="en-GB" dirty="0" smtClean="0"/>
              <a:t>The reflective report is analytical in nature and so the feedback in the previous essay feeds-forward into the reflective report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REFLECTIVE REPORT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Understand how to prepare a reflective report</a:t>
            </a:r>
          </a:p>
          <a:p>
            <a:pPr lvl="1"/>
            <a:r>
              <a:rPr lang="en-GB" dirty="0" smtClean="0"/>
              <a:t>Analytic expectations</a:t>
            </a:r>
          </a:p>
          <a:p>
            <a:pPr lvl="1"/>
            <a:r>
              <a:rPr lang="en-GB" dirty="0" smtClean="0"/>
              <a:t>Written submission</a:t>
            </a:r>
          </a:p>
          <a:p>
            <a:r>
              <a:rPr lang="en-GB" dirty="0" smtClean="0"/>
              <a:t>Be able to recommend actions to peers based on a description of their experiences</a:t>
            </a:r>
          </a:p>
          <a:p>
            <a:r>
              <a:rPr lang="en-GB" dirty="0" smtClean="0"/>
              <a:t>Be able to identify the key qualities of an reflective report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Tidy up your weekly report (10 </a:t>
            </a:r>
            <a:r>
              <a:rPr lang="en-GB" dirty="0" err="1" smtClean="0"/>
              <a:t>mins</a:t>
            </a:r>
            <a:r>
              <a:rPr lang="en-GB" dirty="0" smtClean="0"/>
              <a:t>)</a:t>
            </a:r>
          </a:p>
          <a:p>
            <a:r>
              <a:rPr lang="en-GB" dirty="0" smtClean="0"/>
              <a:t>Pair up with a peer</a:t>
            </a:r>
          </a:p>
          <a:p>
            <a:pPr lvl="1"/>
            <a:r>
              <a:rPr lang="en-GB" dirty="0" smtClean="0"/>
              <a:t>Either Face-to-Face or using Slack</a:t>
            </a:r>
          </a:p>
          <a:p>
            <a:r>
              <a:rPr lang="en-GB" dirty="0" smtClean="0"/>
              <a:t>Share your weekly reports with each other</a:t>
            </a:r>
          </a:p>
          <a:p>
            <a:r>
              <a:rPr lang="en-GB" dirty="0" smtClean="0"/>
              <a:t>Discuss them with each other and suggest SMART actions to emphasise in the report (10 </a:t>
            </a:r>
            <a:r>
              <a:rPr lang="en-GB" dirty="0" err="1" smtClean="0"/>
              <a:t>mins</a:t>
            </a:r>
            <a:r>
              <a:rPr lang="en-GB" dirty="0" smtClean="0"/>
              <a:t> each)</a:t>
            </a:r>
          </a:p>
          <a:p>
            <a:pPr lvl="1"/>
            <a:r>
              <a:rPr lang="en-GB" dirty="0" smtClean="0"/>
              <a:t>Use a mind map and/or bullet points as appropriate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</TotalTime>
  <Words>363</Words>
  <Application>Microsoft Office PowerPoint</Application>
  <PresentationFormat>On-screen Show (16:9)</PresentationFormat>
  <Paragraphs>97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Reflective Writing</vt:lpstr>
      <vt:lpstr>GENERAL Essay FEEDBACK</vt:lpstr>
      <vt:lpstr>General Essay Feedback</vt:lpstr>
      <vt:lpstr>General COMP130 Feedback</vt:lpstr>
      <vt:lpstr>General COMP130 Feedback</vt:lpstr>
      <vt:lpstr>General Essay Feedback</vt:lpstr>
      <vt:lpstr>REFLECTIVE REPORT</vt:lpstr>
      <vt:lpstr>Learning Objectives</vt:lpstr>
      <vt:lpstr>Task 1</vt:lpstr>
      <vt:lpstr>Task 2</vt:lpstr>
      <vt:lpstr>Task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Tanya Krzywinska</dc:creator>
  <cp:lastModifiedBy>Adrir Darklance</cp:lastModifiedBy>
  <cp:revision>160</cp:revision>
  <dcterms:created xsi:type="dcterms:W3CDTF">2013-10-11T07:28:59Z</dcterms:created>
  <dcterms:modified xsi:type="dcterms:W3CDTF">2016-01-08T16:56:56Z</dcterms:modified>
</cp:coreProperties>
</file>