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7" r:id="rId2"/>
    <p:sldId id="301" r:id="rId3"/>
    <p:sldId id="328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259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70" r:id="rId39"/>
    <p:sldId id="271" r:id="rId40"/>
    <p:sldId id="272" r:id="rId41"/>
    <p:sldId id="273" r:id="rId42"/>
    <p:sldId id="274" r:id="rId43"/>
    <p:sldId id="275" r:id="rId44"/>
    <p:sldId id="300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285" r:id="rId54"/>
    <p:sldId id="286" r:id="rId55"/>
    <p:sldId id="287" r:id="rId56"/>
    <p:sldId id="288" r:id="rId57"/>
    <p:sldId id="289" r:id="rId58"/>
    <p:sldId id="290" r:id="rId59"/>
    <p:sldId id="291" r:id="rId60"/>
    <p:sldId id="292" r:id="rId61"/>
    <p:sldId id="293" r:id="rId62"/>
    <p:sldId id="294" r:id="rId63"/>
    <p:sldId id="295" r:id="rId64"/>
    <p:sldId id="296" r:id="rId65"/>
    <p:sldId id="297" r:id="rId66"/>
    <p:sldId id="298" r:id="rId67"/>
    <p:sldId id="299" r:id="rId6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00"/>
    <a:srgbClr val="FF9900"/>
    <a:srgbClr val="34FB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30" autoAdjust="0"/>
    <p:restoredTop sz="94660"/>
  </p:normalViewPr>
  <p:slideViewPr>
    <p:cSldViewPr showGuides="1">
      <p:cViewPr>
        <p:scale>
          <a:sx n="66" d="100"/>
          <a:sy n="66" d="100"/>
        </p:scale>
        <p:origin x="456" y="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B10C70A-90C4-4B30-8294-E083B9E7FB6C}" type="datetimeFigureOut">
              <a:rPr lang="en-US" smtClean="0"/>
              <a:t>10/2/2015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65646C-6FB4-4FB8-8F0A-71BF30A30C3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D4A38A-B85C-42A6-9672-5E0CB3A8797B}" type="datetimeFigureOut">
              <a:rPr lang="en-US" smtClean="0"/>
              <a:pPr/>
              <a:t>10/2/2015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E2637D0-5057-417C-9C35-719152D9496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37D0-5057-417C-9C35-719152D949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7DBBA1-DA07-4D54-B7DF-C67C8E6766B7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D5E401-FACB-4BA3-ABB6-DE20FBB1BA4E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69BE91-EB42-4FC0-BA1B-FC5C0DFAA5F8}" type="slidenum">
              <a:rPr lang="en-US"/>
              <a:pPr/>
              <a:t>16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We</a:t>
            </a:r>
            <a:r>
              <a:rPr lang="ja-JP" altLang="en-US" smtClean="0"/>
              <a:t>’</a:t>
            </a:r>
            <a:r>
              <a:rPr lang="en-US" altLang="ja-JP" smtClean="0"/>
              <a:t>ll explain more about layers next time</a:t>
            </a: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8BA61E-4174-453C-BE74-9A0A6518C8DE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239A5A-0ABC-4828-B39A-2ED31B9F19FC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EBD077-8B49-4CCD-85A9-87C598C2A502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24286-71BC-4CA6-AD1B-FFE7C3C94459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43FE7-E89A-468D-8FED-CBFC193B0CB6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85FCA5-ECB1-4CA5-BD0C-6B52904FD625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AD1FB7-64C3-48BF-8CE3-7B52E058BE0F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62D14-4C64-43AB-BB2B-DCFFE8BD8E16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AAF2FE-28E8-4A36-AEE6-2CA40980957C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5556C-6F3C-4BFC-A57D-F6E914C3F1A6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7513DE-17BA-4082-8A15-8322FF5596CA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DA5E12-BA84-4A48-9075-2CA94D54ACBA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8DA6FA-97B7-4FE8-A173-E0DA59DF0774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8A9A2B-0322-48D9-BAE6-58C743CE4C76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A7E323-F09D-4765-BC86-EDBA141B7DF1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D3F44B-D957-411D-A500-B75E05951B2B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FFFD91-564A-4F71-BE3A-BBB6041A6EB0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33A8B5-66DB-415E-AE7C-AD353E00B339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D9539-4648-48CE-ACB7-D20B5F23070E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982DE94-48CE-4582-894B-59D96DD36B55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350E6B-68C8-478C-93A4-2CB77CABFA50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091DA1-E628-4304-B2BB-A74ECF6BA956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EE5467-0248-4FF8-A4BA-CA9D01AB6A4D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35AD81-B9D0-464F-AD15-EFDFBDAA6E0B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35AD81-B9D0-464F-AD15-EFDFBDAA6E0B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6DBB6D3-D649-41F7-8147-0CE3A32B5C50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457C1F-9F9D-4408-A205-569AB2050109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D58793-EB65-4FC0-8056-9FD00BC7D7A3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6DD5D2-20EA-40D8-96E0-F764338EBCDC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A7E205-E729-4C25-9694-A1B785C25723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577998-477E-4EE6-90F0-DFFED29462DB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C28681C-4315-4EC2-8FED-C64073D5A6D0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8FC92E-8604-47ED-8B70-6DAA0924F798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13E457B-66C1-4386-A739-951351886DE0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71EA14-199E-4C4E-BCC8-B30322283F90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00C9BE-D002-4571-BB59-E937A9BF2AB7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FBF00A-144C-4033-93F5-3AC4F1DEEC0C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F96BCC-B006-4D31-895C-43AD1A9A2D42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1FDD-0ED6-4FEF-9B42-E0F77F942F82}" type="slidenum">
              <a:rPr lang="en-US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44A7AEB-838C-46CA-B9F2-3B6E41DD1A6D}" type="slidenum">
              <a:rPr lang="en-US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AD80E9-AB4B-4390-9696-D936C6F8484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BA1820-2E88-4C27-9E36-6ECC9E93A167}" type="slidenum">
              <a:rPr lang="en-US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E98AF3-90B5-4084-81C8-E7CF267F1ADB}" type="slidenum">
              <a:rPr lang="en-US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36A3A3-68C0-479B-89B4-1E18B5B397D9}" type="slidenum">
              <a:rPr lang="en-US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C2CEDA-410A-4689-87E8-FBE70A481161}" type="slidenum">
              <a:rPr lang="en-US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9AF926-0E06-44AA-9E05-C7CB931A2EF4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7FAA54-CBFA-492D-8FB1-7476DEDF80B0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3A0436-9F08-4D6B-8DCB-D7EA2E6F73F1}" type="slidenum">
              <a:rPr lang="en-US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5A61A3-8F47-440B-A428-7B26A6B9F8A4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55F25D-5149-4B27-97F1-55E76059FECB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FFB25-A359-43EB-91F1-5405EEAC7F57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9E3B8-E23D-4567-9B18-106705CD7F22}" type="slidenum">
              <a:rPr lang="en-US"/>
              <a:pPr/>
              <a:t>13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Notice that lowercase </a:t>
            </a:r>
            <a:r>
              <a:rPr lang="ja-JP" altLang="en-US" smtClean="0"/>
              <a:t>“</a:t>
            </a:r>
            <a:r>
              <a:rPr lang="en-US" altLang="ja-JP" smtClean="0"/>
              <a:t>a</a:t>
            </a:r>
            <a:r>
              <a:rPr lang="ja-JP" altLang="en-US" smtClean="0"/>
              <a:t>”</a:t>
            </a:r>
            <a:r>
              <a:rPr lang="en-US" altLang="ja-JP" smtClean="0"/>
              <a:t> is different than uppercase </a:t>
            </a:r>
            <a:r>
              <a:rPr lang="ja-JP" altLang="en-US" smtClean="0"/>
              <a:t>“</a:t>
            </a:r>
            <a:r>
              <a:rPr lang="en-US" altLang="ja-JP" smtClean="0"/>
              <a:t>A</a:t>
            </a:r>
            <a:r>
              <a:rPr lang="ja-JP" altLang="en-US" smtClean="0"/>
              <a:t>”</a:t>
            </a: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2420888"/>
            <a:ext cx="9144001" cy="443711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5281610"/>
            <a:ext cx="7772400" cy="1470025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5286388"/>
            <a:ext cx="7786742" cy="99535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2420888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" name="Picture 9" descr="test_logo_i50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2000240"/>
            <a:ext cx="128905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97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0689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1016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7871"/>
            <a:ext cx="2057400" cy="5637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7871"/>
            <a:ext cx="6019800" cy="56372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8545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FB864-0F19-4423-A573-9F51ED0458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4538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500042"/>
            <a:ext cx="9144000" cy="6357958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en-US" dirty="0" smtClean="0"/>
              <a:t>Any Questions?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02/10/2015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9144001" cy="50004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pic>
        <p:nvPicPr>
          <p:cNvPr id="7" name="Picture 6" descr="soldier_buffer_bw250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6143636" y="-198837"/>
            <a:ext cx="2841656" cy="6795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69929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9929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95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9557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02/10/2015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3431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02/10/2015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890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02/10/2015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2163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33404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34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59545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411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20273AD4-B79B-4AEC-A7AB-9CD19EAEA649}" type="datetimeFigureOut">
              <a:rPr lang="en-GB" smtClean="0"/>
              <a:pPr/>
              <a:t>02/10/2015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15" cstate="print"/>
          <a:srcRect t="2951" b="79342"/>
          <a:stretch>
            <a:fillRect/>
          </a:stretch>
        </p:blipFill>
        <p:spPr bwMode="auto">
          <a:xfrm>
            <a:off x="-1" y="0"/>
            <a:ext cx="9144001" cy="50004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Picture 7" descr="test_logo_i50.gif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29985" y="142852"/>
            <a:ext cx="870115" cy="2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80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Getting Started with JES</a:t>
            </a:r>
            <a:endParaRPr lang="en-GB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142976" y="5286388"/>
            <a:ext cx="7786742" cy="734900"/>
          </a:xfrm>
        </p:spPr>
        <p:txBody>
          <a:bodyPr/>
          <a:lstStyle/>
          <a:p>
            <a:r>
              <a:rPr lang="en-GB" dirty="0" smtClean="0"/>
              <a:t>COMP120: Creative Computing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538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word about Jython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Jython </a:t>
            </a:r>
            <a:r>
              <a:rPr lang="en-US" sz="3200" b="1" i="1" smtClean="0"/>
              <a:t>is</a:t>
            </a:r>
            <a:r>
              <a:rPr lang="en-US" sz="3200" smtClean="0"/>
              <a:t> </a:t>
            </a:r>
            <a:r>
              <a:rPr lang="en-US" smtClean="0"/>
              <a:t>Python</a:t>
            </a:r>
          </a:p>
          <a:p>
            <a:pPr eaLnBrk="1" hangingPunct="1"/>
            <a:r>
              <a:rPr lang="en-US" smtClean="0"/>
              <a:t>Python is a language implemented in C.</a:t>
            </a:r>
          </a:p>
          <a:p>
            <a:pPr eaLnBrk="1" hangingPunct="1"/>
            <a:r>
              <a:rPr lang="en-US" smtClean="0"/>
              <a:t>Jython is the </a:t>
            </a:r>
            <a:r>
              <a:rPr lang="en-US" i="1" smtClean="0"/>
              <a:t>same</a:t>
            </a:r>
            <a:r>
              <a:rPr lang="en-US" smtClean="0"/>
              <a:t> language implemented in Java.</a:t>
            </a:r>
          </a:p>
          <a:p>
            <a:pPr lvl="1" eaLnBrk="1" hangingPunct="1"/>
            <a:r>
              <a:rPr lang="en-US" smtClean="0"/>
              <a:t>Is the pizza different if a different company makes the flour?  If so, not by much.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Concept: Encodings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200" smtClean="0"/>
              <a:t>We can </a:t>
            </a:r>
            <a:r>
              <a:rPr lang="en-US" sz="2200" i="1" smtClean="0"/>
              <a:t>interpret</a:t>
            </a:r>
            <a:r>
              <a:rPr lang="en-US" sz="2200" smtClean="0"/>
              <a:t> the 0</a:t>
            </a:r>
            <a:r>
              <a:rPr lang="ja-JP" altLang="en-US" sz="2200" smtClean="0"/>
              <a:t>’</a:t>
            </a:r>
            <a:r>
              <a:rPr lang="en-US" altLang="ja-JP" sz="2200" smtClean="0"/>
              <a:t>s and 1</a:t>
            </a:r>
            <a:r>
              <a:rPr lang="ja-JP" altLang="en-US" sz="2200" smtClean="0"/>
              <a:t>’</a:t>
            </a:r>
            <a:r>
              <a:rPr lang="en-US" altLang="ja-JP" sz="2200" smtClean="0"/>
              <a:t>s in computer memory any way we want.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We can treat them as numbers.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We can </a:t>
            </a:r>
            <a:r>
              <a:rPr lang="en-US" sz="1600" i="1" smtClean="0"/>
              <a:t>encode</a:t>
            </a:r>
            <a:r>
              <a:rPr lang="en-US" sz="1600" smtClean="0"/>
              <a:t> information in those numbers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Even the notion that the computer understands numbers is an interpretation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We encode the voltages on wires as 0</a:t>
            </a:r>
            <a:r>
              <a:rPr lang="ja-JP" altLang="en-US" sz="1600" smtClean="0"/>
              <a:t>’</a:t>
            </a:r>
            <a:r>
              <a:rPr lang="en-US" altLang="ja-JP" sz="1600" smtClean="0"/>
              <a:t>s and 1</a:t>
            </a:r>
            <a:r>
              <a:rPr lang="ja-JP" altLang="en-US" sz="1600" smtClean="0"/>
              <a:t>’</a:t>
            </a:r>
            <a:r>
              <a:rPr lang="en-US" altLang="ja-JP" sz="1600" smtClean="0"/>
              <a:t>s, </a:t>
            </a:r>
            <a:br>
              <a:rPr lang="en-US" altLang="ja-JP" sz="1600" smtClean="0"/>
            </a:br>
            <a:r>
              <a:rPr lang="en-US" altLang="ja-JP" sz="1600" smtClean="0"/>
              <a:t>eight of these defining a </a:t>
            </a:r>
            <a:r>
              <a:rPr lang="en-US" altLang="ja-JP" sz="1600" i="1" smtClean="0"/>
              <a:t>byte</a:t>
            </a:r>
            <a:endParaRPr lang="en-US" altLang="ja-JP" sz="160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Which we can, in turn, interpret as a decimal number </a:t>
            </a:r>
          </a:p>
        </p:txBody>
      </p:sp>
      <p:pic>
        <p:nvPicPr>
          <p:cNvPr id="33795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900613" y="2890838"/>
            <a:ext cx="3533775" cy="20669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a computer works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dirty="0" smtClean="0">
                <a:ea typeface="+mn-ea"/>
                <a:cs typeface="+mn-cs"/>
              </a:rPr>
              <a:t>The part that does the adding and comparing is the </a:t>
            </a:r>
            <a:r>
              <a:rPr lang="en-US" sz="2000" i="1" dirty="0" smtClean="0">
                <a:ea typeface="+mn-ea"/>
                <a:cs typeface="+mn-cs"/>
              </a:rPr>
              <a:t>Central Processing Unit (CPU)</a:t>
            </a:r>
            <a:r>
              <a:rPr lang="en-US" sz="2000" dirty="0" smtClean="0">
                <a:ea typeface="+mn-ea"/>
                <a:cs typeface="+mn-cs"/>
              </a:rPr>
              <a:t>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dirty="0" smtClean="0">
                <a:ea typeface="+mn-ea"/>
                <a:cs typeface="+mn-cs"/>
              </a:rPr>
              <a:t>The CPU talks to the </a:t>
            </a:r>
            <a:r>
              <a:rPr lang="en-US" sz="2000" i="1" dirty="0" smtClean="0">
                <a:ea typeface="+mn-ea"/>
                <a:cs typeface="+mn-cs"/>
              </a:rPr>
              <a:t>memory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400" dirty="0" smtClean="0">
                <a:ea typeface="+mn-ea"/>
              </a:rPr>
              <a:t>Think of it as a sequence millions of mailboxes, each one byte in size, each of which has a numeric </a:t>
            </a:r>
            <a:r>
              <a:rPr lang="en-US" sz="1400" i="1" dirty="0" smtClean="0">
                <a:ea typeface="+mn-ea"/>
              </a:rPr>
              <a:t>address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dirty="0" smtClean="0">
                <a:ea typeface="+mn-ea"/>
                <a:cs typeface="+mn-cs"/>
              </a:rPr>
              <a:t>The </a:t>
            </a:r>
            <a:r>
              <a:rPr lang="en-US" sz="2000" i="1" dirty="0" smtClean="0">
                <a:ea typeface="+mn-ea"/>
                <a:cs typeface="+mn-cs"/>
              </a:rPr>
              <a:t>hard disk</a:t>
            </a:r>
            <a:r>
              <a:rPr lang="en-US" sz="2000" dirty="0" smtClean="0">
                <a:ea typeface="+mn-ea"/>
                <a:cs typeface="+mn-cs"/>
              </a:rPr>
              <a:t> provides 10 times or more storage than in memory (20 billion bytes versus 128 million bytes), but is millions of times slower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dirty="0" smtClean="0">
                <a:ea typeface="+mn-ea"/>
                <a:cs typeface="+mn-cs"/>
              </a:rPr>
              <a:t>The display is the monitor or LCD (or whatever)</a:t>
            </a:r>
          </a:p>
        </p:txBody>
      </p:sp>
      <p:pic>
        <p:nvPicPr>
          <p:cNvPr id="35843" name="Picture 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800600" y="2133600"/>
            <a:ext cx="3884613" cy="34480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Layer the encodings</a:t>
            </a:r>
            <a:br>
              <a:rPr lang="en-US" smtClean="0">
                <a:ea typeface="+mj-ea"/>
                <a:cs typeface="+mj-cs"/>
              </a:rPr>
            </a:br>
            <a:r>
              <a:rPr lang="en-US" smtClean="0">
                <a:ea typeface="+mj-ea"/>
                <a:cs typeface="+mj-cs"/>
              </a:rPr>
              <a:t>as deep as you want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One encoding, ASCII, defines an </a:t>
            </a:r>
            <a:r>
              <a:rPr lang="ja-JP" altLang="en-US" smtClean="0"/>
              <a:t>“</a:t>
            </a:r>
            <a:r>
              <a:rPr lang="en-US" altLang="ja-JP" smtClean="0"/>
              <a:t>A</a:t>
            </a:r>
            <a:r>
              <a:rPr lang="ja-JP" altLang="en-US" smtClean="0"/>
              <a:t>”</a:t>
            </a:r>
            <a:r>
              <a:rPr lang="en-US" altLang="ja-JP" smtClean="0"/>
              <a:t> as 65</a:t>
            </a:r>
          </a:p>
          <a:p>
            <a:pPr lvl="1" eaLnBrk="1" hangingPunct="1"/>
            <a:r>
              <a:rPr lang="en-US" smtClean="0"/>
              <a:t>If there</a:t>
            </a:r>
            <a:r>
              <a:rPr lang="ja-JP" altLang="en-US" smtClean="0"/>
              <a:t>’</a:t>
            </a:r>
            <a:r>
              <a:rPr lang="en-US" altLang="ja-JP" smtClean="0"/>
              <a:t>s a byte with a 65 in it, and we decide that it</a:t>
            </a:r>
            <a:r>
              <a:rPr lang="ja-JP" altLang="en-US" smtClean="0"/>
              <a:t>’</a:t>
            </a:r>
            <a:r>
              <a:rPr lang="en-US" altLang="ja-JP" smtClean="0"/>
              <a:t>s a string, POOF! It</a:t>
            </a:r>
            <a:r>
              <a:rPr lang="ja-JP" altLang="en-US" smtClean="0"/>
              <a:t>’</a:t>
            </a:r>
            <a:r>
              <a:rPr lang="en-US" altLang="ja-JP" smtClean="0"/>
              <a:t>s an </a:t>
            </a:r>
            <a:r>
              <a:rPr lang="ja-JP" altLang="en-US" smtClean="0"/>
              <a:t>“</a:t>
            </a:r>
            <a:r>
              <a:rPr lang="en-US" altLang="ja-JP" smtClean="0"/>
              <a:t>A</a:t>
            </a:r>
            <a:r>
              <a:rPr lang="ja-JP" altLang="en-US" smtClean="0"/>
              <a:t>”</a:t>
            </a:r>
            <a:r>
              <a:rPr lang="en-US" altLang="ja-JP" smtClean="0"/>
              <a:t>!</a:t>
            </a:r>
          </a:p>
          <a:p>
            <a:pPr eaLnBrk="1" hangingPunct="1"/>
            <a:r>
              <a:rPr lang="en-US" smtClean="0"/>
              <a:t>We can string together lots of these numbers together to make usable text</a:t>
            </a:r>
          </a:p>
          <a:p>
            <a:pPr lvl="1" eaLnBrk="1" hangingPunct="1"/>
            <a:r>
              <a:rPr lang="ja-JP" altLang="en-US" smtClean="0"/>
              <a:t>“</a:t>
            </a:r>
            <a:r>
              <a:rPr lang="en-US" altLang="ja-JP" smtClean="0"/>
              <a:t>77, 97, 114, 107</a:t>
            </a:r>
            <a:r>
              <a:rPr lang="ja-JP" altLang="en-US" smtClean="0"/>
              <a:t>”</a:t>
            </a:r>
            <a:r>
              <a:rPr lang="en-US" altLang="ja-JP" smtClean="0"/>
              <a:t> is </a:t>
            </a:r>
            <a:r>
              <a:rPr lang="ja-JP" altLang="en-US" smtClean="0"/>
              <a:t>“</a:t>
            </a:r>
            <a:r>
              <a:rPr lang="en-US" altLang="ja-JP" smtClean="0"/>
              <a:t>Mark</a:t>
            </a:r>
            <a:r>
              <a:rPr lang="ja-JP" altLang="en-US" smtClean="0"/>
              <a:t>”</a:t>
            </a:r>
            <a:endParaRPr lang="en-US" altLang="ja-JP" smtClean="0"/>
          </a:p>
          <a:p>
            <a:pPr lvl="1" eaLnBrk="1" hangingPunct="1"/>
            <a:r>
              <a:rPr lang="ja-JP" altLang="en-US" smtClean="0"/>
              <a:t>“</a:t>
            </a:r>
            <a:r>
              <a:rPr lang="en-US" altLang="ja-JP" smtClean="0"/>
              <a:t>60, 97, 32, 104, 114, 101, 102, 61</a:t>
            </a:r>
            <a:r>
              <a:rPr lang="ja-JP" altLang="en-US" smtClean="0"/>
              <a:t>”</a:t>
            </a:r>
            <a:r>
              <a:rPr lang="en-US" altLang="ja-JP" smtClean="0"/>
              <a:t> is</a:t>
            </a:r>
            <a:br>
              <a:rPr lang="en-US" altLang="ja-JP" smtClean="0"/>
            </a:br>
            <a:r>
              <a:rPr lang="ja-JP" altLang="en-US" smtClean="0"/>
              <a:t>“</a:t>
            </a:r>
            <a:r>
              <a:rPr lang="en-US" altLang="ja-JP" smtClean="0"/>
              <a:t>&lt;a href=</a:t>
            </a:r>
            <a:r>
              <a:rPr lang="ja-JP" altLang="en-US" smtClean="0"/>
              <a:t>“</a:t>
            </a:r>
            <a:r>
              <a:rPr lang="en-US" altLang="ja-JP" smtClean="0"/>
              <a:t> (HTML)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What do we mean by </a:t>
            </a:r>
            <a:r>
              <a:rPr lang="en-US" i="1" smtClean="0">
                <a:ea typeface="+mj-ea"/>
                <a:cs typeface="+mj-cs"/>
              </a:rPr>
              <a:t>layered</a:t>
            </a:r>
            <a:r>
              <a:rPr lang="en-US" smtClean="0">
                <a:ea typeface="+mj-ea"/>
                <a:cs typeface="+mj-cs"/>
              </a:rPr>
              <a:t> encodings?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153400" cy="4343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number is just a number is just a number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you have to treat it as a letter, there</a:t>
            </a:r>
            <a:r>
              <a:rPr lang="ja-JP" altLang="en-US" smtClean="0"/>
              <a:t>’</a:t>
            </a:r>
            <a:r>
              <a:rPr lang="en-US" altLang="ja-JP" smtClean="0"/>
              <a:t>s a piece of software that does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For example, that associates 65 with the graphical representation for </a:t>
            </a:r>
            <a:r>
              <a:rPr lang="ja-JP" altLang="en-US" sz="1800" smtClean="0"/>
              <a:t>“</a:t>
            </a:r>
            <a:r>
              <a:rPr lang="en-US" altLang="ja-JP" smtClean="0"/>
              <a:t>A</a:t>
            </a:r>
            <a:r>
              <a:rPr lang="ja-JP" altLang="en-US" sz="1800" smtClean="0"/>
              <a:t>”</a:t>
            </a:r>
            <a:endParaRPr lang="en-US" altLang="ja-JP" sz="18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you have to treat it as part of an HTML document, there</a:t>
            </a:r>
            <a:r>
              <a:rPr lang="ja-JP" altLang="en-US" smtClean="0"/>
              <a:t>’</a:t>
            </a:r>
            <a:r>
              <a:rPr lang="en-US" altLang="ja-JP" smtClean="0"/>
              <a:t>s a piece of software that does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That understands that </a:t>
            </a:r>
            <a:r>
              <a:rPr lang="ja-JP" altLang="en-US" sz="1800" smtClean="0"/>
              <a:t>“</a:t>
            </a:r>
            <a:r>
              <a:rPr lang="en-US" altLang="ja-JP" sz="1800" smtClean="0"/>
              <a:t>&lt;A HREF=</a:t>
            </a:r>
            <a:r>
              <a:rPr lang="ja-JP" altLang="en-US" sz="1800" smtClean="0"/>
              <a:t>“</a:t>
            </a:r>
            <a:r>
              <a:rPr lang="en-US" altLang="ja-JP" sz="1800" smtClean="0"/>
              <a:t> is the beginning of a link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That part that knows HTML communicates with the part that knows that 65 is an </a:t>
            </a:r>
            <a:r>
              <a:rPr lang="ja-JP" altLang="en-US" smtClean="0"/>
              <a:t>“</a:t>
            </a:r>
            <a:r>
              <a:rPr lang="en-US" altLang="ja-JP" smtClean="0"/>
              <a:t>A</a:t>
            </a:r>
            <a:r>
              <a:rPr lang="ja-JP" altLang="en-US" smtClean="0"/>
              <a:t>”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Multimedia is unimedia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But that same byte with a 65 in it might be interpreted as…</a:t>
            </a:r>
          </a:p>
          <a:p>
            <a:pPr lvl="1" eaLnBrk="1" hangingPunct="1"/>
            <a:r>
              <a:rPr lang="en-US" smtClean="0"/>
              <a:t>A very small piece of sound (e.g., 1/44100-th of a second)</a:t>
            </a:r>
          </a:p>
          <a:p>
            <a:pPr lvl="1" eaLnBrk="1" hangingPunct="1"/>
            <a:r>
              <a:rPr lang="en-US" smtClean="0"/>
              <a:t>The amount of redness in a single dot in a larger picture</a:t>
            </a:r>
          </a:p>
          <a:p>
            <a:pPr lvl="1" eaLnBrk="1" hangingPunct="1"/>
            <a:r>
              <a:rPr lang="en-US" smtClean="0"/>
              <a:t>The amount of redness in a single dot in a larger picture which is a single frame in a full-length motion picture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Software (recipes) defines and manipulates encodings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Computer programs manage all these layers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How do you decide what a number should mean, and how you should organize your numbers to represent all the data you want?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That</a:t>
            </a:r>
            <a:r>
              <a:rPr lang="ja-JP" altLang="en-US" smtClean="0"/>
              <a:t>’</a:t>
            </a:r>
            <a:r>
              <a:rPr lang="en-US" altLang="ja-JP" smtClean="0"/>
              <a:t>s data structures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that sounds like a lot of data, it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To represent all the dots on your screen probably takes more than 3,145,728 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Each second of sound on a CD takes 44,100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Power of Moore</a:t>
            </a:r>
            <a:r>
              <a:rPr lang="en-US" altLang="en-US" smtClean="0"/>
              <a:t>’</a:t>
            </a:r>
            <a:r>
              <a:rPr lang="en-US" altLang="ja-JP" smtClean="0"/>
              <a:t>s Law</a:t>
            </a:r>
            <a:endParaRPr lang="en-US" smtClean="0"/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Gordon Moore, one of the founders of Intel, made the claim that (essentially) computer power doubles for the same dollar every 18 months.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This has held true for over 30 years.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Make your computer do the same thing to everyone of the 2,073,600 dots on your screen? It </a:t>
            </a:r>
            <a:r>
              <a:rPr lang="en-US" altLang="ja-JP" dirty="0" smtClean="0"/>
              <a:t>won</a:t>
            </a:r>
            <a:r>
              <a:rPr lang="ja-JP" altLang="en-US" smtClean="0"/>
              <a:t>’</a:t>
            </a:r>
            <a:r>
              <a:rPr lang="en-US" altLang="ja-JP" dirty="0" smtClean="0"/>
              <a:t>t take much time!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digitize media?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Digitizing media is encoding media into numbers</a:t>
            </a:r>
          </a:p>
          <a:p>
            <a:pPr lvl="1" eaLnBrk="1" hangingPunct="1"/>
            <a:r>
              <a:rPr lang="en-US" smtClean="0"/>
              <a:t>Real media is </a:t>
            </a:r>
            <a:r>
              <a:rPr lang="en-US" i="1" smtClean="0"/>
              <a:t>analogue</a:t>
            </a:r>
            <a:r>
              <a:rPr lang="en-US" smtClean="0"/>
              <a:t> (continuous).</a:t>
            </a:r>
          </a:p>
          <a:p>
            <a:pPr lvl="1" eaLnBrk="1" hangingPunct="1"/>
            <a:r>
              <a:rPr lang="en-US" smtClean="0"/>
              <a:t>To digitize it, we break it into parts where we can</a:t>
            </a:r>
            <a:r>
              <a:rPr lang="ja-JP" altLang="en-US" smtClean="0"/>
              <a:t>’</a:t>
            </a:r>
            <a:r>
              <a:rPr lang="en-US" altLang="ja-JP" smtClean="0"/>
              <a:t>t perceive the parts.</a:t>
            </a:r>
          </a:p>
          <a:p>
            <a:pPr eaLnBrk="1" hangingPunct="1"/>
            <a:r>
              <a:rPr lang="en-US" smtClean="0"/>
              <a:t>By converting them, we can more easily manipulate them, store them, transmit them without error,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How can it work to </a:t>
            </a:r>
            <a:br>
              <a:rPr lang="en-US" smtClean="0">
                <a:ea typeface="+mj-ea"/>
                <a:cs typeface="+mj-cs"/>
              </a:rPr>
            </a:br>
            <a:r>
              <a:rPr lang="en-US" smtClean="0">
                <a:ea typeface="+mj-ea"/>
                <a:cs typeface="+mj-cs"/>
              </a:rPr>
              <a:t>digitize media?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305800" cy="4495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Why does it work that we can break media into pieces and we don</a:t>
            </a:r>
            <a:r>
              <a:rPr lang="ja-JP" altLang="en-US" smtClean="0"/>
              <a:t>’</a:t>
            </a:r>
            <a:r>
              <a:rPr lang="en-US" altLang="ja-JP" smtClean="0"/>
              <a:t>t perceive the breaks?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We can only do it because human perception is limited.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We don</a:t>
            </a:r>
            <a:r>
              <a:rPr lang="ja-JP" altLang="en-US" smtClean="0"/>
              <a:t>’</a:t>
            </a:r>
            <a:r>
              <a:rPr lang="en-US" altLang="ja-JP" smtClean="0"/>
              <a:t>t see the dots in the pictures, or the gaps in the sounds.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We can make this happen because we know about </a:t>
            </a:r>
            <a:r>
              <a:rPr lang="en-US" i="1" smtClean="0"/>
              <a:t>physics</a:t>
            </a:r>
            <a:r>
              <a:rPr lang="en-US" smtClean="0"/>
              <a:t> (science of the physical world) and </a:t>
            </a:r>
            <a:r>
              <a:rPr lang="en-US" i="1" smtClean="0"/>
              <a:t>psychophysics</a:t>
            </a:r>
            <a:r>
              <a:rPr lang="en-US" smtClean="0"/>
              <a:t> (psychology of how we perceive the physical world)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I: Introduction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68707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Why should you need to study </a:t>
            </a:r>
            <a:r>
              <a:rPr lang="ja-JP" altLang="en-US" sz="3600" smtClean="0"/>
              <a:t>“</a:t>
            </a:r>
            <a:r>
              <a:rPr lang="en-US" altLang="ja-JP" sz="3600" smtClean="0"/>
              <a:t>recipes</a:t>
            </a:r>
            <a:r>
              <a:rPr lang="ja-JP" altLang="en-US" sz="3600" smtClean="0"/>
              <a:t>”</a:t>
            </a:r>
            <a:r>
              <a:rPr lang="en-US" altLang="ja-JP" sz="3600" smtClean="0"/>
              <a:t>?</a:t>
            </a:r>
            <a:endParaRPr lang="en-US" sz="6000" smtClean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77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To understand better the recipe-way of thinking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It</a:t>
            </a:r>
            <a:r>
              <a:rPr lang="ja-JP" altLang="en-US" sz="1800" smtClean="0"/>
              <a:t>’</a:t>
            </a:r>
            <a:r>
              <a:rPr lang="en-US" altLang="ja-JP" sz="1800" smtClean="0"/>
              <a:t>s influencing everything, from computational science to bioinformatics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Eventually, it</a:t>
            </a:r>
            <a:r>
              <a:rPr lang="ja-JP" altLang="en-US" sz="1800" smtClean="0"/>
              <a:t>’</a:t>
            </a:r>
            <a:r>
              <a:rPr lang="en-US" altLang="ja-JP" sz="1800" smtClean="0"/>
              <a:t>s going to become part of everyone</a:t>
            </a:r>
            <a:r>
              <a:rPr lang="ja-JP" altLang="en-US" sz="1800" smtClean="0"/>
              <a:t>’</a:t>
            </a:r>
            <a:r>
              <a:rPr lang="en-US" altLang="ja-JP" sz="1800" smtClean="0"/>
              <a:t>s notion of a liberal education – you’ll probably need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That</a:t>
            </a:r>
            <a:r>
              <a:rPr lang="en-US" altLang="en-US" sz="1800" smtClean="0"/>
              <a:t>’</a:t>
            </a:r>
            <a:r>
              <a:rPr lang="en-US" altLang="ja-JP" sz="1800" smtClean="0"/>
              <a:t>s the </a:t>
            </a:r>
            <a:r>
              <a:rPr lang="en-US" altLang="ja-JP" sz="1800" i="1" smtClean="0"/>
              <a:t>process</a:t>
            </a:r>
            <a:r>
              <a:rPr lang="en-US" altLang="ja-JP" sz="1800" smtClean="0"/>
              <a:t> argument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AND…to communicate!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Writers, marketers, producers communicate through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smtClean="0"/>
              <a:t>We</a:t>
            </a:r>
            <a:r>
              <a:rPr lang="en-US" altLang="en-US" sz="3400" smtClean="0"/>
              <a:t>’</a:t>
            </a:r>
            <a:r>
              <a:rPr lang="en-US" altLang="ja-JP" sz="3400" smtClean="0"/>
              <a:t>ll take these in opposite order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Computation for Creativity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dirty="0" smtClean="0"/>
              <a:t>All media are going digital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dirty="0" smtClean="0"/>
              <a:t>Digital media are manipulated with software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dirty="0" smtClean="0"/>
              <a:t>You are limited in your expression by what your software allows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What if you want to say something that Microsoft or Adobe or Apple doesn</a:t>
            </a:r>
            <a:r>
              <a:rPr lang="en-US" altLang="en-US" dirty="0" smtClean="0"/>
              <a:t>’</a:t>
            </a:r>
            <a:r>
              <a:rPr lang="en-US" altLang="ja-JP" dirty="0" smtClean="0"/>
              <a:t>t provide a tool/filter/feature to say?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Programming can be Creative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smtClean="0"/>
              <a:t>If you want to say something that your tools don</a:t>
            </a:r>
            <a:r>
              <a:rPr lang="ja-JP" altLang="en-US" sz="2500" smtClean="0"/>
              <a:t>’</a:t>
            </a:r>
            <a:r>
              <a:rPr lang="en-US" altLang="ja-JP" sz="2500" smtClean="0"/>
              <a:t>t allow, program it yourself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If you want to understand what your tools can or cannot do, you need to understand what the programs are doing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If you care about preparing media for the Web, for marketing, for print, for broadcast… then it</a:t>
            </a:r>
            <a:r>
              <a:rPr lang="ja-JP" altLang="en-US" sz="2500" smtClean="0"/>
              <a:t>’</a:t>
            </a:r>
            <a:r>
              <a:rPr lang="en-US" altLang="ja-JP" sz="2500" smtClean="0"/>
              <a:t>s worth your while to understand how the media are and can be manipulated.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Knowledge is Power,</a:t>
            </a:r>
            <a:br>
              <a:rPr lang="en-US" sz="2500" smtClean="0"/>
            </a:br>
            <a:r>
              <a:rPr lang="en-US" sz="2500" smtClean="0"/>
              <a:t>Knowing how media work is powerful and freeing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 smtClean="0"/>
              <a:t>We</a:t>
            </a:r>
            <a:r>
              <a:rPr lang="ja-JP" altLang="en-US" sz="3200" smtClean="0"/>
              <a:t>’</a:t>
            </a:r>
            <a:r>
              <a:rPr lang="en-US" altLang="ja-JP" sz="3200" dirty="0" smtClean="0"/>
              <a:t>re not going to replace </a:t>
            </a:r>
            <a:r>
              <a:rPr lang="en-US" altLang="ja-JP" sz="3200" dirty="0" err="1" smtClean="0"/>
              <a:t>PhotoShop</a:t>
            </a:r>
            <a:endParaRPr lang="en-US" sz="3200" dirty="0" smtClean="0"/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Nor </a:t>
            </a:r>
            <a:r>
              <a:rPr lang="en-US" dirty="0" err="1" smtClean="0"/>
              <a:t>ProAudio</a:t>
            </a:r>
            <a:r>
              <a:rPr lang="en-US" dirty="0" smtClean="0"/>
              <a:t> Tools, </a:t>
            </a:r>
            <a:r>
              <a:rPr lang="en-US" dirty="0" err="1" smtClean="0"/>
              <a:t>ImageMagick</a:t>
            </a:r>
            <a:r>
              <a:rPr lang="en-US" dirty="0" smtClean="0"/>
              <a:t> and GIMP</a:t>
            </a:r>
          </a:p>
          <a:p>
            <a:pPr eaLnBrk="1" hangingPunct="1"/>
            <a:r>
              <a:rPr lang="en-US" dirty="0" smtClean="0"/>
              <a:t>But if you know what these things are doing, you have something that can help you learn new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Knowing about programming is knowing about process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Alan Perlis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One of the founders of computer science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Argued in 1961 that Computer Science should be part of a liberal education: </a:t>
            </a:r>
            <a:r>
              <a:rPr lang="en-US" i="1" smtClean="0"/>
              <a:t>Everyone</a:t>
            </a:r>
            <a:r>
              <a:rPr lang="en-US" smtClean="0"/>
              <a:t> should learn to program.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Perhaps computing is more critical to a liberal education than Calculus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Calculus is about rates, and that</a:t>
            </a:r>
            <a:r>
              <a:rPr lang="ja-JP" altLang="en-US" smtClean="0"/>
              <a:t>’</a:t>
            </a:r>
            <a:r>
              <a:rPr lang="en-US" altLang="ja-JP" smtClean="0"/>
              <a:t>s important to many.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Computer science is about process, and that</a:t>
            </a:r>
            <a:r>
              <a:rPr lang="ja-JP" altLang="en-US" smtClean="0"/>
              <a:t>’</a:t>
            </a:r>
            <a:r>
              <a:rPr lang="en-US" altLang="ja-JP" smtClean="0"/>
              <a:t>s important to </a:t>
            </a:r>
            <a:r>
              <a:rPr lang="en-US" altLang="ja-JP" i="1" smtClean="0"/>
              <a:t>everyone</a:t>
            </a:r>
            <a:r>
              <a:rPr lang="en-US" altLang="ja-JP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/>
              <a:t>Automating</a:t>
            </a:r>
            <a:r>
              <a:rPr lang="en-US" smtClean="0"/>
              <a:t> process </a:t>
            </a:r>
            <a:br>
              <a:rPr lang="en-US" smtClean="0"/>
            </a:br>
            <a:r>
              <a:rPr lang="en-US" smtClean="0"/>
              <a:t>changes </a:t>
            </a:r>
            <a:r>
              <a:rPr lang="en-US" i="1" smtClean="0"/>
              <a:t>everything.</a:t>
            </a: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5257800"/>
            <a:ext cx="2057400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Everyone will likely need this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 study a Carnegie-Mellon University found that there were at least 4 </a:t>
            </a:r>
            <a:r>
              <a:rPr lang="en-US" i="1" smtClean="0"/>
              <a:t>end-user programmers</a:t>
            </a:r>
            <a:r>
              <a:rPr lang="en-US" smtClean="0"/>
              <a:t> for every 1 professional software developer in the world.</a:t>
            </a:r>
          </a:p>
          <a:p>
            <a:pPr lvl="1"/>
            <a:r>
              <a:rPr lang="en-US" smtClean="0"/>
              <a:t>End-user programmers create programs to solve problems of their own, not to create software products.</a:t>
            </a:r>
          </a:p>
          <a:p>
            <a:r>
              <a:rPr lang="en-US" smtClean="0"/>
              <a:t>That number is increasing.</a:t>
            </a:r>
          </a:p>
          <a:p>
            <a:r>
              <a:rPr lang="en-US" b="1" i="1" smtClean="0"/>
              <a:t>More and more professionals are going to need some aspect of programming as part of their work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a typeface="+mj-ea"/>
                <a:cs typeface="+mj-cs"/>
              </a:rPr>
              <a:t>A Recipe is a Statement of Process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A recipe defines how something is done</a:t>
            </a:r>
          </a:p>
          <a:p>
            <a:pPr lvl="1" eaLnBrk="1" hangingPunct="1"/>
            <a:r>
              <a:rPr lang="en-US" smtClean="0"/>
              <a:t>In a </a:t>
            </a:r>
            <a:r>
              <a:rPr lang="en-US" i="1" smtClean="0"/>
              <a:t>programming language</a:t>
            </a:r>
            <a:r>
              <a:rPr lang="en-US" smtClean="0"/>
              <a:t> that defines how the recipe is written</a:t>
            </a:r>
          </a:p>
          <a:p>
            <a:pPr eaLnBrk="1" hangingPunct="1"/>
            <a:r>
              <a:rPr lang="en-US" smtClean="0"/>
              <a:t>When you learn the recipe that implements a Photoshop filter, you learn how Photoshop does what it does.</a:t>
            </a:r>
          </a:p>
          <a:p>
            <a:pPr eaLnBrk="1" hangingPunct="1"/>
            <a:r>
              <a:rPr lang="en-US" smtClean="0"/>
              <a:t>And that is powerful.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Programming is about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Communicating Process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program is the most concise statement possible to communicate a process</a:t>
            </a:r>
          </a:p>
          <a:p>
            <a:pPr lvl="1" eaLnBrk="1" hangingPunct="1"/>
            <a:r>
              <a:rPr lang="en-US" dirty="0" smtClean="0"/>
              <a:t>That</a:t>
            </a:r>
            <a:r>
              <a:rPr lang="ja-JP" altLang="en-US" smtClean="0"/>
              <a:t>’</a:t>
            </a:r>
            <a:r>
              <a:rPr lang="en-US" altLang="ja-JP" dirty="0" smtClean="0"/>
              <a:t>s why it</a:t>
            </a:r>
            <a:r>
              <a:rPr lang="ja-JP" altLang="en-US" smtClean="0"/>
              <a:t>’</a:t>
            </a:r>
            <a:r>
              <a:rPr lang="en-US" altLang="ja-JP" dirty="0" smtClean="0"/>
              <a:t>s important to scientists and others who want to specify </a:t>
            </a:r>
            <a:r>
              <a:rPr lang="en-US" altLang="ja-JP" i="1" dirty="0" smtClean="0"/>
              <a:t>how</a:t>
            </a:r>
            <a:r>
              <a:rPr lang="en-US" altLang="ja-JP" dirty="0" smtClean="0"/>
              <a:t> to do something understandably in as few words as possible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II: GETTING STARTED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COMP120: Creative Computing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Learning 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400" dirty="0" smtClean="0"/>
              <a:t>By the end of this section you should be able to:</a:t>
            </a:r>
          </a:p>
          <a:p>
            <a:pPr>
              <a:buNone/>
            </a:pPr>
            <a:endParaRPr lang="en-GB" sz="2400" dirty="0" smtClean="0"/>
          </a:p>
          <a:p>
            <a:r>
              <a:rPr lang="en-GB" sz="2800" dirty="0" smtClean="0"/>
              <a:t>Recognise different ways of encoding of data</a:t>
            </a:r>
          </a:p>
          <a:p>
            <a:r>
              <a:rPr lang="en-GB" sz="2800" dirty="0" smtClean="0"/>
              <a:t>Make and display pictures in JES</a:t>
            </a:r>
          </a:p>
          <a:p>
            <a:r>
              <a:rPr lang="en-GB" sz="2800" dirty="0" smtClean="0"/>
              <a:t>Make and play sounds in JES</a:t>
            </a:r>
          </a:p>
          <a:p>
            <a:r>
              <a:rPr lang="en-GB" sz="2800" dirty="0" smtClean="0"/>
              <a:t>Use JES to execute basic programs</a:t>
            </a:r>
          </a:p>
          <a:p>
            <a:r>
              <a:rPr lang="en-GB" sz="2800" dirty="0" smtClean="0"/>
              <a:t>Create an use variables to store values and objects (such as pictures and sounds)</a:t>
            </a:r>
          </a:p>
          <a:p>
            <a:r>
              <a:rPr lang="en-GB" sz="2800" dirty="0" smtClean="0"/>
              <a:t>Define your own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Learning 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By the end of this section you should be able to:</a:t>
            </a:r>
          </a:p>
          <a:p>
            <a:pPr>
              <a:buNone/>
            </a:pPr>
            <a:endParaRPr lang="en-GB" sz="2400" dirty="0" smtClean="0"/>
          </a:p>
          <a:p>
            <a:r>
              <a:rPr lang="en-GB" sz="2800" dirty="0" smtClean="0"/>
              <a:t>Explain what computer science is</a:t>
            </a:r>
          </a:p>
          <a:p>
            <a:r>
              <a:rPr lang="en-GB" sz="2800" dirty="0" smtClean="0"/>
              <a:t>Explain some reasons why media is digitized</a:t>
            </a:r>
          </a:p>
          <a:p>
            <a:r>
              <a:rPr lang="en-GB" sz="2800" dirty="0" smtClean="0"/>
              <a:t>Explain the creative value of computing</a:t>
            </a:r>
          </a:p>
          <a:p>
            <a:r>
              <a:rPr lang="en-GB" sz="2800" dirty="0" smtClean="0"/>
              <a:t>Explain the concept of encoding</a:t>
            </a:r>
          </a:p>
          <a:p>
            <a:r>
              <a:rPr lang="en-GB" sz="2800" dirty="0" smtClean="0"/>
              <a:t>Recognise the basic components in a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Much of programming is </a:t>
            </a:r>
            <a:r>
              <a:rPr lang="en-US" i="1" dirty="0" smtClean="0">
                <a:ea typeface="+mj-ea"/>
                <a:cs typeface="+mj-cs"/>
              </a:rPr>
              <a:t>naming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We name our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Data: The </a:t>
            </a:r>
            <a:r>
              <a:rPr lang="ja-JP" altLang="en-US" smtClean="0"/>
              <a:t>“</a:t>
            </a:r>
            <a:r>
              <a:rPr lang="en-US" altLang="ja-JP" dirty="0" smtClean="0"/>
              <a:t>numbers</a:t>
            </a:r>
            <a:r>
              <a:rPr lang="ja-JP" altLang="en-US" smtClean="0"/>
              <a:t>”</a:t>
            </a:r>
            <a:r>
              <a:rPr lang="en-US" altLang="ja-JP" dirty="0" smtClean="0"/>
              <a:t> we manipulate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We call our names for data </a:t>
            </a:r>
            <a:r>
              <a:rPr lang="en-US" i="1" dirty="0" smtClean="0"/>
              <a:t>variables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We name our functions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Our basic recipes for doing things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Quality of names is important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Enough words to describe what you need to describe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Understandable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Naming our Encodings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We even name our encodings</a:t>
            </a:r>
          </a:p>
          <a:p>
            <a:pPr lvl="1" eaLnBrk="1" hangingPunct="1"/>
            <a:r>
              <a:rPr lang="en-US" smtClean="0"/>
              <a:t>Sometimes referred to as </a:t>
            </a:r>
            <a:r>
              <a:rPr lang="en-US" i="1" smtClean="0"/>
              <a:t>types</a:t>
            </a:r>
          </a:p>
          <a:p>
            <a:pPr lvl="1" eaLnBrk="1" hangingPunct="1"/>
            <a:r>
              <a:rPr lang="en-US" smtClean="0"/>
              <a:t>Numbers without decimals are called </a:t>
            </a:r>
            <a:r>
              <a:rPr lang="en-US" i="1" smtClean="0"/>
              <a:t>integers.</a:t>
            </a:r>
          </a:p>
          <a:p>
            <a:pPr lvl="1" eaLnBrk="1" hangingPunct="1"/>
            <a:r>
              <a:rPr lang="en-US" smtClean="0"/>
              <a:t>Numbers with decimal points are called </a:t>
            </a:r>
            <a:r>
              <a:rPr lang="en-US" i="1" smtClean="0"/>
              <a:t>floating point </a:t>
            </a:r>
            <a:r>
              <a:rPr lang="en-US" smtClean="0"/>
              <a:t>or </a:t>
            </a:r>
            <a:r>
              <a:rPr lang="en-US" i="1" smtClean="0"/>
              <a:t>floats.</a:t>
            </a:r>
            <a:endParaRPr lang="en-US" smtClean="0"/>
          </a:p>
          <a:p>
            <a:pPr lvl="1" eaLnBrk="1" hangingPunct="1"/>
            <a:r>
              <a:rPr lang="en-US" smtClean="0"/>
              <a:t>Collections of letters are called </a:t>
            </a:r>
            <a:r>
              <a:rPr lang="en-US" i="1" smtClean="0"/>
              <a:t>strings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Some programming languages are </a:t>
            </a:r>
            <a:r>
              <a:rPr lang="en-US" i="1" smtClean="0"/>
              <a:t>strongly typed</a:t>
            </a:r>
          </a:p>
          <a:p>
            <a:pPr lvl="1" eaLnBrk="1" hangingPunct="1"/>
            <a:r>
              <a:rPr lang="en-US" smtClean="0"/>
              <a:t>A name has to be </a:t>
            </a:r>
            <a:r>
              <a:rPr lang="en-US" i="1" smtClean="0"/>
              <a:t>declared</a:t>
            </a:r>
            <a:r>
              <a:rPr lang="en-US" smtClean="0"/>
              <a:t> to have a type, before any data is associated with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Examples of Types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3108" y="2428868"/>
            <a:ext cx="533400" cy="457200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ea typeface="+mn-ea"/>
              </a:rPr>
              <a:t>12</a:t>
            </a: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457200" y="3505200"/>
            <a:ext cx="1262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Integers</a:t>
            </a:r>
          </a:p>
        </p:txBody>
      </p:sp>
      <p:sp>
        <p:nvSpPr>
          <p:cNvPr id="25604" name="TextBox 5"/>
          <p:cNvSpPr txBox="1">
            <a:spLocks noChangeArrowheads="1"/>
          </p:cNvSpPr>
          <p:nvPr/>
        </p:nvSpPr>
        <p:spPr bwMode="auto">
          <a:xfrm>
            <a:off x="5867400" y="2819400"/>
            <a:ext cx="987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Floats</a:t>
            </a:r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5791200" y="6096000"/>
            <a:ext cx="11255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Strings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5918" y="3786190"/>
            <a:ext cx="595313" cy="461963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a typeface="+mn-ea"/>
              </a:rPr>
              <a:t>-12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58" y="2214554"/>
            <a:ext cx="1030288" cy="461963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a typeface="+mn-ea"/>
              </a:rPr>
              <a:t>31,364</a:t>
            </a:r>
          </a:p>
        </p:txBody>
      </p:sp>
      <p:sp>
        <p:nvSpPr>
          <p:cNvPr id="25608" name="TextBox 9"/>
          <p:cNvSpPr txBox="1">
            <a:spLocks noChangeArrowheads="1"/>
          </p:cNvSpPr>
          <p:nvPr/>
        </p:nvSpPr>
        <p:spPr bwMode="auto">
          <a:xfrm>
            <a:off x="6248400" y="3505200"/>
            <a:ext cx="723900" cy="4619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0.01</a:t>
            </a:r>
          </a:p>
        </p:txBody>
      </p:sp>
      <p:sp>
        <p:nvSpPr>
          <p:cNvPr id="25609" name="TextBox 10"/>
          <p:cNvSpPr txBox="1">
            <a:spLocks noChangeArrowheads="1"/>
          </p:cNvSpPr>
          <p:nvPr/>
        </p:nvSpPr>
        <p:spPr bwMode="auto">
          <a:xfrm>
            <a:off x="7239000" y="2438400"/>
            <a:ext cx="1030288" cy="4619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12.998</a:t>
            </a:r>
          </a:p>
        </p:txBody>
      </p:sp>
      <p:sp>
        <p:nvSpPr>
          <p:cNvPr id="25610" name="TextBox 11"/>
          <p:cNvSpPr txBox="1">
            <a:spLocks noChangeArrowheads="1"/>
          </p:cNvSpPr>
          <p:nvPr/>
        </p:nvSpPr>
        <p:spPr bwMode="auto">
          <a:xfrm>
            <a:off x="5029200" y="2209800"/>
            <a:ext cx="1416050" cy="4619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34,654.01</a:t>
            </a:r>
          </a:p>
        </p:txBody>
      </p:sp>
      <p:sp>
        <p:nvSpPr>
          <p:cNvPr id="25611" name="TextBox 12"/>
          <p:cNvSpPr txBox="1">
            <a:spLocks noChangeArrowheads="1"/>
          </p:cNvSpPr>
          <p:nvPr/>
        </p:nvSpPr>
        <p:spPr bwMode="auto">
          <a:xfrm>
            <a:off x="4800600" y="3429000"/>
            <a:ext cx="723900" cy="4619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1.01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1600" y="4876800"/>
            <a:ext cx="936625" cy="4619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a typeface="+mn-ea"/>
              </a:rPr>
              <a:t>Mark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7000" y="4724400"/>
            <a:ext cx="2381250" cy="4619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a typeface="+mn-ea"/>
              </a:rPr>
              <a:t>Barbara Ericson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48400" y="5486400"/>
            <a:ext cx="2370138" cy="4619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a typeface="+mn-ea"/>
              </a:rPr>
              <a:t>85 5</a:t>
            </a:r>
            <a:r>
              <a:rPr lang="en-US" baseline="30000" dirty="0">
                <a:ea typeface="+mn-ea"/>
              </a:rPr>
              <a:t>th</a:t>
            </a:r>
            <a:r>
              <a:rPr lang="en-US" dirty="0">
                <a:ea typeface="+mn-ea"/>
              </a:rPr>
              <a:t> Street NW</a:t>
            </a:r>
          </a:p>
        </p:txBody>
      </p:sp>
      <p:sp>
        <p:nvSpPr>
          <p:cNvPr id="25615" name="TextBox 16"/>
          <p:cNvSpPr txBox="1">
            <a:spLocks noChangeArrowheads="1"/>
          </p:cNvSpPr>
          <p:nvPr/>
        </p:nvSpPr>
        <p:spPr bwMode="auto">
          <a:xfrm>
            <a:off x="990600" y="5486400"/>
            <a:ext cx="2867025" cy="8302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Inside the computer,</a:t>
            </a:r>
            <a:br>
              <a:rPr lang="en-US"/>
            </a:br>
            <a:r>
              <a:rPr lang="en-US"/>
              <a:t>these are </a:t>
            </a:r>
            <a:r>
              <a:rPr lang="en-US" i="1"/>
              <a:t>all</a:t>
            </a:r>
            <a:r>
              <a:rPr lang="en-US"/>
              <a:t> just bits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191000" y="1981200"/>
            <a:ext cx="4800600" cy="228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14282" y="1785926"/>
            <a:ext cx="2895600" cy="28194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0600" y="4495800"/>
            <a:ext cx="4191000" cy="2209800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Programs </a:t>
            </a:r>
            <a:r>
              <a:rPr lang="en-US" dirty="0" smtClean="0"/>
              <a:t>W</a:t>
            </a:r>
            <a:r>
              <a:rPr lang="en-US" dirty="0" smtClean="0">
                <a:ea typeface="+mj-ea"/>
                <a:cs typeface="+mj-cs"/>
              </a:rPr>
              <a:t>ork with Names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You will name your </a:t>
            </a:r>
            <a:r>
              <a:rPr lang="en-US" i="1" dirty="0" smtClean="0"/>
              <a:t>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Just like functions you knew in math, like sin and </a:t>
            </a:r>
            <a:r>
              <a:rPr lang="en-US" dirty="0" err="1" smtClean="0"/>
              <a:t>gcd</a:t>
            </a:r>
            <a:r>
              <a:rPr lang="en-US" dirty="0" smtClean="0"/>
              <a:t> (Greatest Common Divisor)</a:t>
            </a:r>
            <a:endParaRPr lang="en-US" i="1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You will name your </a:t>
            </a:r>
            <a:r>
              <a:rPr lang="en-US" i="1" dirty="0" smtClean="0"/>
              <a:t>data</a:t>
            </a:r>
            <a:r>
              <a:rPr lang="en-US" dirty="0" smtClean="0"/>
              <a:t> (</a:t>
            </a:r>
            <a:r>
              <a:rPr lang="en-US" i="1" dirty="0" smtClean="0"/>
              <a:t>variables)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You will name the data that your functions work 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/>
              <a:t>Inputs</a:t>
            </a:r>
            <a:r>
              <a:rPr lang="en-US" dirty="0" smtClean="0"/>
              <a:t>, like the 90 in sine(90)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Key: Names </a:t>
            </a:r>
            <a:r>
              <a:rPr lang="en-US" b="1" i="1" u="sng" dirty="0" smtClean="0"/>
              <a:t>inside</a:t>
            </a:r>
            <a:r>
              <a:rPr lang="en-US" dirty="0" smtClean="0"/>
              <a:t> a function only have meaning while the function is being executed by the computer. (More on “scoping” later</a:t>
            </a:r>
            <a:r>
              <a:rPr lang="en-US" altLang="ja-JP" dirty="0" smtClean="0"/>
              <a:t>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Names for things </a:t>
            </a:r>
            <a:r>
              <a:rPr lang="en-US" i="1" dirty="0" smtClean="0">
                <a:ea typeface="+mj-ea"/>
                <a:cs typeface="+mj-cs"/>
              </a:rPr>
              <a:t>not </a:t>
            </a:r>
            <a:r>
              <a:rPr lang="en-US" dirty="0" smtClean="0">
                <a:ea typeface="+mj-ea"/>
                <a:cs typeface="+mj-cs"/>
              </a:rPr>
              <a:t>in memory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A common name that you</a:t>
            </a:r>
            <a:r>
              <a:rPr lang="en-US" altLang="en-US" sz="2800" smtClean="0"/>
              <a:t>’</a:t>
            </a:r>
            <a:r>
              <a:rPr lang="en-US" altLang="ja-JP" sz="2800" smtClean="0"/>
              <a:t>ll deal with is a </a:t>
            </a:r>
            <a:r>
              <a:rPr lang="en-US" altLang="ja-JP" sz="2800" i="1" smtClean="0"/>
              <a:t>file name</a:t>
            </a:r>
            <a:endParaRPr lang="en-US" altLang="ja-JP" sz="2800" smtClean="0"/>
          </a:p>
          <a:p>
            <a:pPr lvl="1" eaLnBrk="1" hangingPunct="1"/>
            <a:r>
              <a:rPr lang="en-US" sz="2000" smtClean="0"/>
              <a:t>The program that deals with those is called the </a:t>
            </a:r>
            <a:r>
              <a:rPr lang="en-US" sz="2000" i="1" smtClean="0"/>
              <a:t>operating system</a:t>
            </a:r>
            <a:r>
              <a:rPr lang="en-US" sz="2000" smtClean="0"/>
              <a:t>, like Windows, MacOS, Linux</a:t>
            </a:r>
          </a:p>
          <a:p>
            <a:pPr eaLnBrk="1" hangingPunct="1"/>
            <a:r>
              <a:rPr lang="en-US" sz="2800" smtClean="0"/>
              <a:t>A file is a collection of bytes, with a name, that resides on some external medium, like a </a:t>
            </a:r>
            <a:r>
              <a:rPr lang="en-US" sz="2800" i="1" smtClean="0"/>
              <a:t>hard disk</a:t>
            </a:r>
            <a:r>
              <a:rPr lang="en-US" sz="2800" smtClean="0"/>
              <a:t>.</a:t>
            </a:r>
          </a:p>
          <a:p>
            <a:pPr lvl="1" eaLnBrk="1" hangingPunct="1"/>
            <a:r>
              <a:rPr lang="en-US" sz="2000" smtClean="0"/>
              <a:t>Think of it as a whole bunch of space where you can put your bytes</a:t>
            </a:r>
          </a:p>
          <a:p>
            <a:pPr eaLnBrk="1" hangingPunct="1"/>
            <a:r>
              <a:rPr lang="en-US" sz="2800" smtClean="0"/>
              <a:t>Files are typed, typically with three letter </a:t>
            </a:r>
            <a:r>
              <a:rPr lang="en-US" sz="2800" i="1" smtClean="0"/>
              <a:t>extensions</a:t>
            </a:r>
          </a:p>
          <a:p>
            <a:pPr lvl="1" eaLnBrk="1" hangingPunct="1"/>
            <a:r>
              <a:rPr lang="en-US" sz="2000" smtClean="0"/>
              <a:t>.jpg files are JPEG (pictures), .wav are WAV (sounds)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Jython</a:t>
            </a:r>
            <a:r>
              <a:rPr lang="en-US" dirty="0" smtClean="0"/>
              <a:t> Environment for Students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JES</a:t>
            </a:r>
            <a:r>
              <a:rPr lang="en-US" smtClean="0"/>
              <a:t>: Jython Environment for Students</a:t>
            </a:r>
          </a:p>
          <a:p>
            <a:pPr eaLnBrk="1" hangingPunct="1"/>
            <a:r>
              <a:rPr lang="en-US" smtClean="0"/>
              <a:t>A simple </a:t>
            </a:r>
            <a:r>
              <a:rPr lang="en-US" i="1" smtClean="0"/>
              <a:t>editor</a:t>
            </a:r>
            <a:r>
              <a:rPr lang="en-US" smtClean="0"/>
              <a:t> (for entering in our </a:t>
            </a:r>
            <a:r>
              <a:rPr lang="en-US" i="1" smtClean="0"/>
              <a:t>programs</a:t>
            </a:r>
            <a:r>
              <a:rPr lang="en-US" smtClean="0"/>
              <a:t> or </a:t>
            </a:r>
            <a:r>
              <a:rPr lang="en-US" i="1" smtClean="0"/>
              <a:t>recipes</a:t>
            </a:r>
            <a:r>
              <a:rPr lang="en-US" smtClean="0"/>
              <a:t>): We</a:t>
            </a:r>
            <a:r>
              <a:rPr lang="en-US" altLang="en-US" smtClean="0"/>
              <a:t>’</a:t>
            </a:r>
            <a:r>
              <a:rPr lang="en-US" altLang="ja-JP" smtClean="0"/>
              <a:t>ll call that the </a:t>
            </a:r>
            <a:r>
              <a:rPr lang="en-US" altLang="ja-JP" i="1" smtClean="0"/>
              <a:t>program area</a:t>
            </a:r>
            <a:endParaRPr lang="en-US" altLang="ja-JP" smtClean="0"/>
          </a:p>
          <a:p>
            <a:pPr eaLnBrk="1" hangingPunct="1"/>
            <a:r>
              <a:rPr lang="en-US" smtClean="0"/>
              <a:t>A </a:t>
            </a:r>
            <a:r>
              <a:rPr lang="en-US" i="1" smtClean="0"/>
              <a:t>command</a:t>
            </a:r>
            <a:r>
              <a:rPr lang="en-US" smtClean="0"/>
              <a:t> area for entering in commands for Python to execute.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ea typeface="+mj-ea"/>
                <a:cs typeface="+mj-cs"/>
              </a:rPr>
              <a:t>Jython</a:t>
            </a:r>
            <a:r>
              <a:rPr lang="en-US" dirty="0" smtClean="0">
                <a:ea typeface="+mj-ea"/>
                <a:cs typeface="+mj-cs"/>
              </a:rPr>
              <a:t> Environment for Students</a:t>
            </a:r>
          </a:p>
        </p:txBody>
      </p:sp>
      <p:graphicFrame>
        <p:nvGraphicFramePr>
          <p:cNvPr id="32770" name="Object 11"/>
          <p:cNvGraphicFramePr>
            <a:graphicFrameLocks noChangeAspect="1"/>
          </p:cNvGraphicFramePr>
          <p:nvPr>
            <p:ph sz="half" idx="1"/>
          </p:nvPr>
        </p:nvGraphicFramePr>
        <p:xfrm>
          <a:off x="500034" y="2071678"/>
          <a:ext cx="5257800" cy="4178300"/>
        </p:xfrm>
        <a:graphic>
          <a:graphicData uri="http://schemas.openxmlformats.org/presentationml/2006/ole">
            <p:oleObj spid="_x0000_s1026" name="Visio" r:id="rId4" imgW="9513094" imgH="755951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Jython</a:t>
            </a:r>
            <a:r>
              <a:rPr lang="en-US" dirty="0" smtClean="0"/>
              <a:t> Environment for Students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362200"/>
            <a:ext cx="5962650" cy="425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extBox 6"/>
          <p:cNvSpPr txBox="1">
            <a:spLocks noChangeArrowheads="1"/>
          </p:cNvSpPr>
          <p:nvPr/>
        </p:nvSpPr>
        <p:spPr bwMode="auto">
          <a:xfrm>
            <a:off x="457200" y="1828800"/>
            <a:ext cx="7162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Window Layout to get the view you want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Python understands </a:t>
            </a:r>
            <a:r>
              <a:rPr lang="en-US" i="1" smtClean="0"/>
              <a:t>commands</a:t>
            </a:r>
            <a:endParaRPr lang="en-US" smtClean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can name data with </a:t>
            </a:r>
            <a:r>
              <a:rPr lang="en-US" b="1" smtClean="0"/>
              <a:t>=</a:t>
            </a:r>
            <a:endParaRPr lang="en-US" smtClean="0"/>
          </a:p>
          <a:p>
            <a:pPr eaLnBrk="1" hangingPunct="1"/>
            <a:r>
              <a:rPr lang="en-US" smtClean="0"/>
              <a:t>We can print values, expressions, anything with </a:t>
            </a:r>
            <a:r>
              <a:rPr lang="en-US" b="1" smtClean="0"/>
              <a:t>print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a typeface="+mj-ea"/>
                <a:cs typeface="+mj-cs"/>
              </a:rPr>
              <a:t>Naming Restrictions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Must start with a letter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Be careful not to use command names as your own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print = 1 won</a:t>
            </a:r>
            <a:r>
              <a:rPr lang="ja-JP" altLang="en-US" smtClean="0"/>
              <a:t>’</a:t>
            </a:r>
            <a:r>
              <a:rPr lang="en-US" altLang="ja-JP" smtClean="0"/>
              <a:t>t work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/>
              <a:t>Case matters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ja-JP" altLang="en-US" smtClean="0"/>
              <a:t>“</a:t>
            </a:r>
            <a:r>
              <a:rPr lang="en-US" altLang="ja-JP" smtClean="0"/>
              <a:t>Print</a:t>
            </a:r>
            <a:r>
              <a:rPr lang="ja-JP" altLang="en-US" smtClean="0"/>
              <a:t>”</a:t>
            </a:r>
            <a:r>
              <a:rPr lang="en-US" altLang="ja-JP" smtClean="0"/>
              <a:t> is not the same as </a:t>
            </a:r>
            <a:r>
              <a:rPr lang="ja-JP" altLang="en-US" smtClean="0"/>
              <a:t>“</a:t>
            </a:r>
            <a:r>
              <a:rPr lang="en-US" altLang="ja-JP" smtClean="0"/>
              <a:t>print</a:t>
            </a:r>
            <a:r>
              <a:rPr lang="ja-JP" altLang="en-US" smtClean="0"/>
              <a:t>”</a:t>
            </a:r>
            <a:endParaRPr lang="en-US" altLang="ja-JP" smtClean="0"/>
          </a:p>
          <a:p>
            <a:pPr lvl="1" eaLnBrk="1" hangingPunct="1">
              <a:lnSpc>
                <a:spcPct val="90000"/>
              </a:lnSpc>
            </a:pPr>
            <a:r>
              <a:rPr lang="ja-JP" altLang="en-US" smtClean="0"/>
              <a:t>“</a:t>
            </a:r>
            <a:r>
              <a:rPr lang="en-US" altLang="ja-JP" smtClean="0"/>
              <a:t>myPicture</a:t>
            </a:r>
            <a:r>
              <a:rPr lang="ja-JP" altLang="en-US" smtClean="0"/>
              <a:t>”</a:t>
            </a:r>
            <a:r>
              <a:rPr lang="en-US" altLang="ja-JP" smtClean="0"/>
              <a:t> is not the same as </a:t>
            </a:r>
            <a:r>
              <a:rPr lang="ja-JP" altLang="en-US" smtClean="0"/>
              <a:t>“</a:t>
            </a:r>
            <a:r>
              <a:rPr lang="en-US" altLang="ja-JP" smtClean="0"/>
              <a:t>mypicture</a:t>
            </a:r>
            <a:r>
              <a:rPr lang="ja-JP" altLang="en-US" smtClean="0"/>
              <a:t>”</a:t>
            </a:r>
            <a:endParaRPr lang="en-US" altLang="ja-JP" smtClean="0"/>
          </a:p>
          <a:p>
            <a:pPr eaLnBrk="1" hangingPunct="1">
              <a:lnSpc>
                <a:spcPct val="90000"/>
              </a:lnSpc>
            </a:pP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What Is Computer Science?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Computer science is the study of recipes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Computer scientists study…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How the recipes are written (algorithms, software engineering)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The units used in the recipes (data structures, databases)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What can recipes be written for (systems, intelligent systems, theory)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How well the recipes work (human-computer interfaces)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Using JES</a:t>
            </a:r>
          </a:p>
        </p:txBody>
      </p:sp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457200" y="1836738"/>
            <a:ext cx="43434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&gt;&gt;&gt; print 34 + 56</a:t>
            </a:r>
          </a:p>
          <a:p>
            <a:r>
              <a:rPr lang="en-US" b="0">
                <a:solidFill>
                  <a:schemeClr val="bg1"/>
                </a:solidFill>
              </a:rPr>
              <a:t>90</a:t>
            </a:r>
          </a:p>
          <a:p>
            <a:r>
              <a:rPr lang="en-US" b="0">
                <a:solidFill>
                  <a:schemeClr val="bg1"/>
                </a:solidFill>
              </a:rPr>
              <a:t>&gt;&gt;&gt; print 34.1/46.5</a:t>
            </a:r>
          </a:p>
          <a:p>
            <a:r>
              <a:rPr lang="en-US" b="0">
                <a:solidFill>
                  <a:schemeClr val="bg1"/>
                </a:solidFill>
              </a:rPr>
              <a:t>0.7333333333333334</a:t>
            </a:r>
          </a:p>
          <a:p>
            <a:r>
              <a:rPr lang="en-US" b="0">
                <a:solidFill>
                  <a:schemeClr val="bg1"/>
                </a:solidFill>
              </a:rPr>
              <a:t>&gt;&gt;&gt; print 22 * 33</a:t>
            </a:r>
          </a:p>
          <a:p>
            <a:r>
              <a:rPr lang="en-US" b="0">
                <a:solidFill>
                  <a:schemeClr val="bg1"/>
                </a:solidFill>
              </a:rPr>
              <a:t>726</a:t>
            </a:r>
          </a:p>
          <a:p>
            <a:r>
              <a:rPr lang="en-US" b="0">
                <a:solidFill>
                  <a:schemeClr val="bg1"/>
                </a:solidFill>
              </a:rPr>
              <a:t>&gt;&gt;&gt; print 14 - 15</a:t>
            </a:r>
          </a:p>
          <a:p>
            <a:r>
              <a:rPr lang="en-US" b="0">
                <a:solidFill>
                  <a:schemeClr val="bg1"/>
                </a:solidFill>
              </a:rPr>
              <a:t>-1</a:t>
            </a:r>
          </a:p>
          <a:p>
            <a:r>
              <a:rPr lang="en-US" b="0">
                <a:solidFill>
                  <a:schemeClr val="bg1"/>
                </a:solidFill>
              </a:rPr>
              <a:t>&gt;&gt;&gt; print "Hello"</a:t>
            </a:r>
          </a:p>
          <a:p>
            <a:r>
              <a:rPr lang="en-US" b="0">
                <a:solidFill>
                  <a:schemeClr val="bg1"/>
                </a:solidFill>
              </a:rPr>
              <a:t>Hello</a:t>
            </a:r>
          </a:p>
          <a:p>
            <a:r>
              <a:rPr lang="en-US" b="0">
                <a:solidFill>
                  <a:schemeClr val="bg1"/>
                </a:solidFill>
              </a:rPr>
              <a:t>&gt;&gt;&gt; print "Hello" + "Mark"</a:t>
            </a:r>
          </a:p>
          <a:p>
            <a:r>
              <a:rPr lang="en-US" b="0">
                <a:solidFill>
                  <a:schemeClr val="bg1"/>
                </a:solidFill>
              </a:rPr>
              <a:t>HelloMark</a:t>
            </a:r>
          </a:p>
          <a:p>
            <a:pPr>
              <a:spcBef>
                <a:spcPct val="50000"/>
              </a:spcBef>
            </a:pPr>
            <a:endParaRPr lang="en-US" b="0">
              <a:solidFill>
                <a:schemeClr val="bg1"/>
              </a:solidFill>
            </a:endParaRP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3733800" y="1752600"/>
            <a:ext cx="16489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Adding integers</a:t>
            </a:r>
          </a:p>
        </p:txBody>
      </p:sp>
      <p:sp>
        <p:nvSpPr>
          <p:cNvPr id="43012" name="TextBox 4"/>
          <p:cNvSpPr txBox="1">
            <a:spLocks noChangeArrowheads="1"/>
          </p:cNvSpPr>
          <p:nvPr/>
        </p:nvSpPr>
        <p:spPr bwMode="auto">
          <a:xfrm>
            <a:off x="3733800" y="2438400"/>
            <a:ext cx="274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Dividing floats</a:t>
            </a:r>
          </a:p>
        </p:txBody>
      </p:sp>
      <p:sp>
        <p:nvSpPr>
          <p:cNvPr id="43013" name="TextBox 5"/>
          <p:cNvSpPr txBox="1">
            <a:spLocks noChangeArrowheads="1"/>
          </p:cNvSpPr>
          <p:nvPr/>
        </p:nvSpPr>
        <p:spPr bwMode="auto">
          <a:xfrm>
            <a:off x="3733800" y="3352800"/>
            <a:ext cx="2052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Multiplying integers</a:t>
            </a:r>
          </a:p>
        </p:txBody>
      </p:sp>
      <p:sp>
        <p:nvSpPr>
          <p:cNvPr id="43014" name="TextBox 6"/>
          <p:cNvSpPr txBox="1">
            <a:spLocks noChangeArrowheads="1"/>
          </p:cNvSpPr>
          <p:nvPr/>
        </p:nvSpPr>
        <p:spPr bwMode="auto">
          <a:xfrm>
            <a:off x="3733800" y="3962400"/>
            <a:ext cx="2058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Subtracting integers</a:t>
            </a:r>
          </a:p>
        </p:txBody>
      </p:sp>
      <p:sp>
        <p:nvSpPr>
          <p:cNvPr id="43015" name="TextBox 7"/>
          <p:cNvSpPr txBox="1">
            <a:spLocks noChangeArrowheads="1"/>
          </p:cNvSpPr>
          <p:nvPr/>
        </p:nvSpPr>
        <p:spPr bwMode="auto">
          <a:xfrm>
            <a:off x="3733800" y="4648200"/>
            <a:ext cx="1661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Printing a string</a:t>
            </a:r>
          </a:p>
        </p:txBody>
      </p:sp>
      <p:sp>
        <p:nvSpPr>
          <p:cNvPr id="43016" name="TextBox 8"/>
          <p:cNvSpPr txBox="1">
            <a:spLocks noChangeArrowheads="1"/>
          </p:cNvSpPr>
          <p:nvPr/>
        </p:nvSpPr>
        <p:spPr bwMode="auto">
          <a:xfrm>
            <a:off x="4419600" y="5486400"/>
            <a:ext cx="24166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Adding (concatenating) </a:t>
            </a:r>
          </a:p>
          <a:p>
            <a:r>
              <a:rPr lang="en-US" dirty="0">
                <a:solidFill>
                  <a:schemeClr val="bg1"/>
                </a:solidFill>
              </a:rPr>
              <a:t>two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Values and names with same value are interchangeable</a:t>
            </a:r>
          </a:p>
        </p:txBody>
      </p:sp>
      <p:sp>
        <p:nvSpPr>
          <p:cNvPr id="45058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&gt;&gt;&gt; print </a:t>
            </a:r>
            <a:r>
              <a:rPr lang="en-US" b="1" smtClean="0"/>
              <a:t>12</a:t>
            </a:r>
            <a:r>
              <a:rPr lang="en-US" smtClean="0"/>
              <a:t> * 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36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&gt;&gt;&gt; </a:t>
            </a:r>
            <a:r>
              <a:rPr lang="en-US" b="1" smtClean="0"/>
              <a:t>value</a:t>
            </a:r>
            <a:r>
              <a:rPr lang="en-US" smtClean="0"/>
              <a:t> = </a:t>
            </a:r>
            <a:r>
              <a:rPr lang="en-US" b="1" smtClean="0"/>
              <a:t>12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&gt;&gt;&gt; print </a:t>
            </a:r>
            <a:r>
              <a:rPr lang="en-US" b="1" smtClean="0"/>
              <a:t>value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12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&gt;&gt;&gt; print </a:t>
            </a:r>
            <a:r>
              <a:rPr lang="en-US" b="1" smtClean="0"/>
              <a:t>value</a:t>
            </a:r>
            <a:r>
              <a:rPr lang="en-US" smtClean="0"/>
              <a:t> * 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36</a:t>
            </a:r>
          </a:p>
        </p:txBody>
      </p:sp>
      <p:sp>
        <p:nvSpPr>
          <p:cNvPr id="45059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de-DE" dirty="0" smtClean="0"/>
              <a:t>&gt;&gt;&gt; </a:t>
            </a:r>
            <a:r>
              <a:rPr lang="de-DE" b="1" dirty="0" smtClean="0"/>
              <a:t>name</a:t>
            </a:r>
            <a:r>
              <a:rPr lang="de-DE" dirty="0" smtClean="0"/>
              <a:t> = "</a:t>
            </a:r>
            <a:r>
              <a:rPr lang="de-DE" b="1" dirty="0" smtClean="0"/>
              <a:t>Mike</a:t>
            </a:r>
            <a:r>
              <a:rPr lang="de-DE" dirty="0" smtClean="0"/>
              <a:t>"</a:t>
            </a:r>
          </a:p>
          <a:p>
            <a:pPr eaLnBrk="1" hangingPunct="1">
              <a:buFont typeface="Wingdings" pitchFamily="2" charset="2"/>
              <a:buNone/>
            </a:pPr>
            <a:r>
              <a:rPr lang="de-DE" dirty="0" smtClean="0"/>
              <a:t>&gt;&gt;&gt; print </a:t>
            </a:r>
            <a:r>
              <a:rPr lang="de-DE" b="1" dirty="0" smtClean="0"/>
              <a:t>name</a:t>
            </a:r>
          </a:p>
          <a:p>
            <a:pPr eaLnBrk="1" hangingPunct="1">
              <a:buFont typeface="Wingdings" pitchFamily="2" charset="2"/>
              <a:buNone/>
            </a:pPr>
            <a:r>
              <a:rPr lang="de-DE" dirty="0" smtClean="0"/>
              <a:t>Mike</a:t>
            </a:r>
          </a:p>
          <a:p>
            <a:pPr eaLnBrk="1" hangingPunct="1">
              <a:buFont typeface="Wingdings" pitchFamily="2" charset="2"/>
              <a:buNone/>
            </a:pPr>
            <a:r>
              <a:rPr lang="de-DE" dirty="0" smtClean="0"/>
              <a:t>&gt;&gt;&gt; print </a:t>
            </a:r>
            <a:r>
              <a:rPr lang="de-DE" b="1" dirty="0" smtClean="0"/>
              <a:t>name</a:t>
            </a:r>
            <a:r>
              <a:rPr lang="de-DE" dirty="0" smtClean="0"/>
              <a:t> * 3</a:t>
            </a:r>
          </a:p>
          <a:p>
            <a:pPr eaLnBrk="1" hangingPunct="1">
              <a:buFont typeface="Wingdings" pitchFamily="2" charset="2"/>
              <a:buNone/>
            </a:pPr>
            <a:r>
              <a:rPr lang="de-DE" dirty="0" smtClean="0"/>
              <a:t>MikeMikeMike</a:t>
            </a:r>
          </a:p>
          <a:p>
            <a:pPr eaLnBrk="1" hangingPunct="1">
              <a:buFont typeface="Wingdings" pitchFamily="2" charset="2"/>
              <a:buNone/>
            </a:pPr>
            <a:r>
              <a:rPr lang="de-DE" dirty="0" smtClean="0"/>
              <a:t>&gt;&gt;&gt; print "</a:t>
            </a:r>
            <a:r>
              <a:rPr lang="de-DE" b="1" dirty="0" smtClean="0"/>
              <a:t>Mark</a:t>
            </a:r>
            <a:r>
              <a:rPr lang="de-DE" dirty="0" smtClean="0"/>
              <a:t>" * 3</a:t>
            </a:r>
          </a:p>
          <a:p>
            <a:pPr eaLnBrk="1" hangingPunct="1">
              <a:buFont typeface="Wingdings" pitchFamily="2" charset="2"/>
              <a:buNone/>
            </a:pPr>
            <a:r>
              <a:rPr lang="de-DE" dirty="0" smtClean="0"/>
              <a:t>MarkMarkMark</a:t>
            </a: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676400" y="411480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= is Assignment, not Equality</a:t>
            </a:r>
          </a:p>
        </p:txBody>
      </p:sp>
      <p:sp>
        <p:nvSpPr>
          <p:cNvPr id="97282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When you see </a:t>
            </a:r>
            <a:r>
              <a:rPr lang="en-US" altLang="en-US" smtClean="0"/>
              <a:t>“</a:t>
            </a:r>
            <a:r>
              <a:rPr lang="en-US" smtClean="0"/>
              <a:t>=</a:t>
            </a:r>
            <a:r>
              <a:rPr lang="en-US" altLang="en-US" smtClean="0"/>
              <a:t>“</a:t>
            </a:r>
            <a:r>
              <a:rPr lang="en-US" smtClean="0"/>
              <a:t> in Python, read it as:</a:t>
            </a:r>
          </a:p>
          <a:p>
            <a:pPr lvl="1"/>
            <a:r>
              <a:rPr lang="en-US" altLang="en-US" smtClean="0"/>
              <a:t>“</a:t>
            </a:r>
            <a:r>
              <a:rPr lang="en-US" smtClean="0"/>
              <a:t>Figure out the value on the right.</a:t>
            </a:r>
            <a:r>
              <a:rPr lang="en-US" altLang="en-US" smtClean="0"/>
              <a:t>”</a:t>
            </a:r>
            <a:endParaRPr lang="en-US" smtClean="0"/>
          </a:p>
          <a:p>
            <a:pPr lvl="1"/>
            <a:r>
              <a:rPr lang="en-US" altLang="en-US" smtClean="0"/>
              <a:t>“</a:t>
            </a:r>
            <a:r>
              <a:rPr lang="en-US" smtClean="0"/>
              <a:t>Give it the name on the left.</a:t>
            </a:r>
            <a:r>
              <a:rPr lang="en-US" altLang="en-US" smtClean="0"/>
              <a:t>”</a:t>
            </a:r>
            <a:endParaRPr lang="en-US" smtClean="0"/>
          </a:p>
          <a:p>
            <a:r>
              <a:rPr lang="en-US" smtClean="0"/>
              <a:t>So:  size = 12.5</a:t>
            </a:r>
          </a:p>
          <a:p>
            <a:pPr lvl="1"/>
            <a:r>
              <a:rPr lang="en-US" altLang="en-US" smtClean="0"/>
              <a:t>“</a:t>
            </a:r>
            <a:r>
              <a:rPr lang="en-US" smtClean="0"/>
              <a:t>Figure out the value on the right.</a:t>
            </a:r>
            <a:r>
              <a:rPr lang="en-US" altLang="en-US" smtClean="0"/>
              <a:t>”</a:t>
            </a:r>
            <a:r>
              <a:rPr lang="en-US" smtClean="0"/>
              <a:t>  That</a:t>
            </a:r>
            <a:r>
              <a:rPr lang="en-US" altLang="en-US" smtClean="0"/>
              <a:t>’</a:t>
            </a:r>
            <a:r>
              <a:rPr lang="en-US" smtClean="0"/>
              <a:t>s 12.5</a:t>
            </a:r>
          </a:p>
          <a:p>
            <a:pPr lvl="1"/>
            <a:r>
              <a:rPr lang="en-US" altLang="en-US" smtClean="0"/>
              <a:t>“</a:t>
            </a:r>
            <a:r>
              <a:rPr lang="en-US" smtClean="0"/>
              <a:t>Give it the name on the left.</a:t>
            </a:r>
            <a:r>
              <a:rPr lang="en-US" altLang="en-US" smtClean="0"/>
              <a:t>”</a:t>
            </a:r>
            <a:r>
              <a:rPr lang="en-US" smtClean="0"/>
              <a:t> That</a:t>
            </a:r>
            <a:r>
              <a:rPr lang="en-US" altLang="en-US" smtClean="0"/>
              <a:t>’</a:t>
            </a:r>
            <a:r>
              <a:rPr lang="en-US" smtClean="0"/>
              <a:t>s </a:t>
            </a:r>
            <a:r>
              <a:rPr lang="en-US" b="1" i="1" smtClean="0"/>
              <a:t>size</a:t>
            </a:r>
          </a:p>
          <a:p>
            <a:r>
              <a:rPr lang="en-US" smtClean="0"/>
              <a:t>So: total = size * 34</a:t>
            </a:r>
          </a:p>
          <a:p>
            <a:pPr lvl="1"/>
            <a:r>
              <a:rPr lang="en-US" altLang="en-US" smtClean="0"/>
              <a:t>“</a:t>
            </a:r>
            <a:r>
              <a:rPr lang="en-US" smtClean="0"/>
              <a:t>Figure out the value on the right.</a:t>
            </a:r>
            <a:r>
              <a:rPr lang="en-US" altLang="en-US" smtClean="0"/>
              <a:t>”</a:t>
            </a:r>
            <a:r>
              <a:rPr lang="en-US" smtClean="0"/>
              <a:t>  That</a:t>
            </a:r>
            <a:r>
              <a:rPr lang="en-US" altLang="en-US" smtClean="0"/>
              <a:t>’</a:t>
            </a:r>
            <a:r>
              <a:rPr lang="en-US" smtClean="0"/>
              <a:t>s 425 (</a:t>
            </a:r>
            <a:r>
              <a:rPr lang="en-US" b="1" i="1" smtClean="0"/>
              <a:t>size</a:t>
            </a:r>
            <a:r>
              <a:rPr lang="en-US" smtClean="0"/>
              <a:t> * 34 is </a:t>
            </a:r>
            <a:r>
              <a:rPr lang="en-US" b="1" i="1" smtClean="0"/>
              <a:t>12.5</a:t>
            </a:r>
            <a:r>
              <a:rPr lang="en-US" smtClean="0"/>
              <a:t> * 34)</a:t>
            </a:r>
          </a:p>
          <a:p>
            <a:pPr lvl="1"/>
            <a:r>
              <a:rPr lang="en-US" altLang="en-US" smtClean="0"/>
              <a:t>“</a:t>
            </a:r>
            <a:r>
              <a:rPr lang="en-US" smtClean="0"/>
              <a:t>Give it the name on the left.</a:t>
            </a:r>
            <a:r>
              <a:rPr lang="en-US" altLang="en-US" smtClean="0"/>
              <a:t>”</a:t>
            </a:r>
            <a:r>
              <a:rPr lang="en-US" smtClean="0"/>
              <a:t> That</a:t>
            </a:r>
            <a:r>
              <a:rPr lang="en-US" altLang="en-US" smtClean="0"/>
              <a:t>’</a:t>
            </a:r>
            <a:r>
              <a:rPr lang="en-US" smtClean="0"/>
              <a:t>s </a:t>
            </a:r>
            <a:r>
              <a:rPr lang="en-US" b="1" i="1" smtClean="0"/>
              <a:t>total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Maths</a:t>
            </a:r>
            <a:r>
              <a:rPr lang="en-US" dirty="0" smtClean="0"/>
              <a:t> can be Surprising</a:t>
            </a:r>
          </a:p>
        </p:txBody>
      </p:sp>
      <p:sp>
        <p:nvSpPr>
          <p:cNvPr id="47106" name="TextBox 2"/>
          <p:cNvSpPr txBox="1">
            <a:spLocks noChangeArrowheads="1"/>
          </p:cNvSpPr>
          <p:nvPr/>
        </p:nvSpPr>
        <p:spPr bwMode="auto">
          <a:xfrm>
            <a:off x="457200" y="2514600"/>
            <a:ext cx="822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you only use integers (numbers without decimal points),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Jython</a:t>
            </a:r>
            <a:r>
              <a:rPr lang="en-US" dirty="0">
                <a:solidFill>
                  <a:schemeClr val="bg1"/>
                </a:solidFill>
              </a:rPr>
              <a:t> thinks you only want integers.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3"/>
          <a:srcRect t="49331"/>
          <a:stretch>
            <a:fillRect/>
          </a:stretch>
        </p:blipFill>
        <p:spPr bwMode="auto">
          <a:xfrm>
            <a:off x="1295400" y="4786322"/>
            <a:ext cx="5303838" cy="1081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Maths</a:t>
            </a:r>
            <a:r>
              <a:rPr lang="en-US" dirty="0" smtClean="0"/>
              <a:t> can be Surprising</a:t>
            </a:r>
          </a:p>
        </p:txBody>
      </p:sp>
      <p:sp>
        <p:nvSpPr>
          <p:cNvPr id="47106" name="TextBox 2"/>
          <p:cNvSpPr txBox="1">
            <a:spLocks noChangeArrowheads="1"/>
          </p:cNvSpPr>
          <p:nvPr/>
        </p:nvSpPr>
        <p:spPr bwMode="auto">
          <a:xfrm>
            <a:off x="457200" y="2514600"/>
            <a:ext cx="822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 floats when you want a decimal point!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3"/>
          <a:srcRect b="47321"/>
          <a:stretch>
            <a:fillRect/>
          </a:stretch>
        </p:blipFill>
        <p:spPr bwMode="auto">
          <a:xfrm>
            <a:off x="1295400" y="3733800"/>
            <a:ext cx="5303838" cy="112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Command Area Editing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Up/down arrows walk through </a:t>
            </a:r>
            <a:r>
              <a:rPr lang="en-US" i="1" smtClean="0"/>
              <a:t>command history</a:t>
            </a:r>
            <a:endParaRPr lang="en-US" smtClean="0"/>
          </a:p>
          <a:p>
            <a:pPr eaLnBrk="1" hangingPunct="1"/>
            <a:r>
              <a:rPr lang="en-US" smtClean="0"/>
              <a:t>You can edit the line at the bottom</a:t>
            </a:r>
          </a:p>
          <a:p>
            <a:pPr lvl="1" eaLnBrk="1" hangingPunct="1"/>
            <a:r>
              <a:rPr lang="en-US" smtClean="0"/>
              <a:t>Just put the cursor at the end of the line before hitting Return/Enter.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JES Functions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mtClean="0"/>
              <a:t>A bunch of functions are pre-defined in JES for sound and picture manipulations</a:t>
            </a:r>
          </a:p>
          <a:p>
            <a:pPr lvl="1" eaLnBrk="1" hangingPunct="1"/>
            <a:r>
              <a:rPr lang="en-US" smtClean="0"/>
              <a:t>pickAFile()</a:t>
            </a:r>
          </a:p>
          <a:p>
            <a:pPr lvl="1" eaLnBrk="1" hangingPunct="1"/>
            <a:r>
              <a:rPr lang="en-US" smtClean="0"/>
              <a:t>makePicture()</a:t>
            </a:r>
          </a:p>
          <a:p>
            <a:pPr lvl="1" eaLnBrk="1" hangingPunct="1"/>
            <a:r>
              <a:rPr lang="en-US" smtClean="0"/>
              <a:t>makeSound()</a:t>
            </a:r>
          </a:p>
          <a:p>
            <a:pPr lvl="1" eaLnBrk="1" hangingPunct="1"/>
            <a:r>
              <a:rPr lang="en-US" smtClean="0"/>
              <a:t>show()</a:t>
            </a:r>
          </a:p>
          <a:p>
            <a:pPr lvl="1" eaLnBrk="1" hangingPunct="1"/>
            <a:r>
              <a:rPr lang="en-US" smtClean="0"/>
              <a:t>play()</a:t>
            </a:r>
          </a:p>
          <a:p>
            <a:pPr eaLnBrk="1" hangingPunct="1"/>
            <a:r>
              <a:rPr lang="en-US" smtClean="0"/>
              <a:t>Some of these functions accept </a:t>
            </a:r>
            <a:r>
              <a:rPr lang="en-US" i="1" smtClean="0"/>
              <a:t>input</a:t>
            </a:r>
            <a:r>
              <a:rPr lang="en-US" smtClean="0"/>
              <a:t>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to do to show a picture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Find a file with a picture.</a:t>
            </a:r>
          </a:p>
          <a:p>
            <a:pPr eaLnBrk="1" hangingPunct="1"/>
            <a:r>
              <a:rPr lang="en-US" smtClean="0"/>
              <a:t>2. Pick it.</a:t>
            </a:r>
          </a:p>
          <a:p>
            <a:pPr eaLnBrk="1" hangingPunct="1"/>
            <a:r>
              <a:rPr lang="en-US" smtClean="0"/>
              <a:t>3. Get the bytes from that file into memory and label it as a type: </a:t>
            </a:r>
            <a:r>
              <a:rPr lang="ja-JP" altLang="en-US" smtClean="0"/>
              <a:t>“</a:t>
            </a:r>
            <a:r>
              <a:rPr lang="en-US" altLang="ja-JP" smtClean="0"/>
              <a:t>picture</a:t>
            </a:r>
            <a:r>
              <a:rPr lang="ja-JP" altLang="en-US" smtClean="0"/>
              <a:t>”</a:t>
            </a:r>
            <a:endParaRPr lang="en-US" altLang="ja-JP" smtClean="0"/>
          </a:p>
          <a:p>
            <a:pPr eaLnBrk="1" hangingPunct="1"/>
            <a:r>
              <a:rPr lang="en-US" smtClean="0"/>
              <a:t>4. Show the picture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pickAFile() leads to </a:t>
            </a:r>
            <a:br>
              <a:rPr lang="en-US" smtClean="0">
                <a:ea typeface="+mj-ea"/>
                <a:cs typeface="+mj-cs"/>
              </a:rPr>
            </a:br>
            <a:r>
              <a:rPr lang="en-US" smtClean="0">
                <a:ea typeface="+mj-ea"/>
                <a:cs typeface="+mj-cs"/>
              </a:rPr>
              <a:t>The File Picker!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057400"/>
            <a:ext cx="6019800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Picture Functions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makePicture(filename) creates and returns a picture object, from the JPEG file at the filename</a:t>
            </a:r>
          </a:p>
          <a:p>
            <a:pPr eaLnBrk="1" hangingPunct="1"/>
            <a:r>
              <a:rPr lang="en-US" smtClean="0"/>
              <a:t>show(picture) displays a picture in a window</a:t>
            </a:r>
          </a:p>
          <a:p>
            <a:pPr eaLnBrk="1" hangingPunct="1"/>
            <a:r>
              <a:rPr lang="en-US" smtClean="0"/>
              <a:t>We</a:t>
            </a:r>
            <a:r>
              <a:rPr lang="en-US" altLang="en-US" smtClean="0"/>
              <a:t>’</a:t>
            </a:r>
            <a:r>
              <a:rPr lang="en-US" altLang="ja-JP" smtClean="0"/>
              <a:t>ll learn functions for manipulating pictures later, like getColor, setColor, and repaint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Specialized Recipes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Some people specialize in crepes or barbeque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Computer scientists can also specialize on special kinds of recipes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Recipes that create pictures, sounds, movies, animations (graphics, computer music)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Still others look at </a:t>
            </a:r>
            <a:r>
              <a:rPr lang="en-US" i="1" smtClean="0"/>
              <a:t>emergent properties</a:t>
            </a:r>
            <a:r>
              <a:rPr lang="en-US" smtClean="0"/>
              <a:t> of computer </a:t>
            </a:r>
            <a:r>
              <a:rPr lang="ja-JP" altLang="en-US" smtClean="0"/>
              <a:t>“</a:t>
            </a:r>
            <a:r>
              <a:rPr lang="en-US" altLang="ja-JP" smtClean="0"/>
              <a:t>recipes</a:t>
            </a:r>
            <a:r>
              <a:rPr lang="ja-JP" altLang="en-US" smtClean="0"/>
              <a:t>”</a:t>
            </a:r>
            <a:endParaRPr lang="en-US" altLang="ja-JP" smtClean="0"/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What happens when lots of recipes talk to one another (networking, non-linear systems)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Sound Functions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makeSound(filename) creates and returns a sound object, from the WAV file at the filename</a:t>
            </a:r>
          </a:p>
          <a:p>
            <a:pPr eaLnBrk="1" hangingPunct="1"/>
            <a:r>
              <a:rPr lang="en-US" smtClean="0"/>
              <a:t>play(sound) makes the sound play (but doesn</a:t>
            </a:r>
            <a:r>
              <a:rPr lang="en-US" altLang="en-US" smtClean="0"/>
              <a:t>’</a:t>
            </a:r>
            <a:r>
              <a:rPr lang="en-US" altLang="ja-JP" smtClean="0"/>
              <a:t>t wait until it’s done)</a:t>
            </a:r>
          </a:p>
          <a:p>
            <a:pPr eaLnBrk="1" hangingPunct="1"/>
            <a:r>
              <a:rPr lang="en-US" smtClean="0"/>
              <a:t>blockingPlay(sound) waits for the sound to finish</a:t>
            </a:r>
          </a:p>
          <a:p>
            <a:pPr eaLnBrk="1" hangingPunct="1"/>
            <a:r>
              <a:rPr lang="en-US" smtClean="0"/>
              <a:t>We</a:t>
            </a:r>
            <a:r>
              <a:rPr lang="ja-JP" altLang="en-US" smtClean="0"/>
              <a:t>’</a:t>
            </a:r>
            <a:r>
              <a:rPr lang="en-US" altLang="ja-JP" smtClean="0"/>
              <a:t>ll learn more later like getSample and setSample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Demonstration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&gt;&gt;&gt; myfilename = pickAFile()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&gt;&gt;&gt; print myfilename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/Users/guzdial/mediasources/barbara.jpg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&gt;&gt;&gt; mypicture = makePicture(myfilename)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&gt;&gt;&gt; print mypicture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Picture, filename /Users/guzdial/mediasources/barbara.jpg height 294 width 222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&gt;&gt;&gt; show(mypicture)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Demonstration</a:t>
            </a:r>
          </a:p>
        </p:txBody>
      </p:sp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381000" y="1752600"/>
            <a:ext cx="487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</a:rPr>
              <a:t>&gt;&gt;&gt; print </a:t>
            </a:r>
            <a:r>
              <a:rPr lang="en-US" sz="1800" b="0" dirty="0" err="1">
                <a:solidFill>
                  <a:schemeClr val="bg1"/>
                </a:solidFill>
              </a:rPr>
              <a:t>pickAFile</a:t>
            </a:r>
            <a:r>
              <a:rPr lang="en-US" sz="1800" b="0" dirty="0">
                <a:solidFill>
                  <a:schemeClr val="bg1"/>
                </a:solidFill>
              </a:rPr>
              <a:t>()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/Users/</a:t>
            </a:r>
            <a:r>
              <a:rPr lang="en-US" sz="1800" b="0" dirty="0" err="1">
                <a:solidFill>
                  <a:schemeClr val="bg1"/>
                </a:solidFill>
              </a:rPr>
              <a:t>guzdial</a:t>
            </a:r>
            <a:r>
              <a:rPr lang="en-US" sz="1800" b="0" dirty="0">
                <a:solidFill>
                  <a:schemeClr val="bg1"/>
                </a:solidFill>
              </a:rPr>
              <a:t>/</a:t>
            </a:r>
            <a:r>
              <a:rPr lang="en-US" sz="1800" b="0" dirty="0" err="1">
                <a:solidFill>
                  <a:schemeClr val="bg1"/>
                </a:solidFill>
              </a:rPr>
              <a:t>mediasources</a:t>
            </a:r>
            <a:r>
              <a:rPr lang="en-US" sz="1800" b="0" dirty="0">
                <a:solidFill>
                  <a:schemeClr val="bg1"/>
                </a:solidFill>
              </a:rPr>
              <a:t>/barbara.jpg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&gt;&gt;&gt; print </a:t>
            </a:r>
            <a:r>
              <a:rPr lang="en-US" sz="1800" b="0" dirty="0" err="1">
                <a:solidFill>
                  <a:schemeClr val="bg1"/>
                </a:solidFill>
              </a:rPr>
              <a:t>makePicture</a:t>
            </a:r>
            <a:r>
              <a:rPr lang="en-US" sz="1800" b="0" dirty="0">
                <a:solidFill>
                  <a:schemeClr val="bg1"/>
                </a:solidFill>
              </a:rPr>
              <a:t>(</a:t>
            </a:r>
            <a:r>
              <a:rPr lang="en-US" sz="1800" b="0" dirty="0" err="1">
                <a:solidFill>
                  <a:schemeClr val="bg1"/>
                </a:solidFill>
              </a:rPr>
              <a:t>pickAFile</a:t>
            </a:r>
            <a:r>
              <a:rPr lang="en-US" sz="1800" b="0" dirty="0">
                <a:solidFill>
                  <a:schemeClr val="bg1"/>
                </a:solidFill>
              </a:rPr>
              <a:t>())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Picture, filename /Users/</a:t>
            </a:r>
            <a:r>
              <a:rPr lang="en-US" sz="1800" b="0" dirty="0" err="1">
                <a:solidFill>
                  <a:schemeClr val="bg1"/>
                </a:solidFill>
              </a:rPr>
              <a:t>guzdial</a:t>
            </a:r>
            <a:r>
              <a:rPr lang="en-US" sz="1800" b="0" dirty="0">
                <a:solidFill>
                  <a:schemeClr val="bg1"/>
                </a:solidFill>
              </a:rPr>
              <a:t>/</a:t>
            </a:r>
            <a:r>
              <a:rPr lang="en-US" sz="1800" b="0" dirty="0" err="1">
                <a:solidFill>
                  <a:schemeClr val="bg1"/>
                </a:solidFill>
              </a:rPr>
              <a:t>mediasources</a:t>
            </a:r>
            <a:r>
              <a:rPr lang="en-US" sz="1800" b="0" dirty="0">
                <a:solidFill>
                  <a:schemeClr val="bg1"/>
                </a:solidFill>
              </a:rPr>
              <a:t>/barbara.jpg height 294 width 222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&gt;&gt;&gt; show(</a:t>
            </a:r>
            <a:r>
              <a:rPr lang="en-US" sz="1800" b="0" dirty="0" err="1">
                <a:solidFill>
                  <a:schemeClr val="bg1"/>
                </a:solidFill>
              </a:rPr>
              <a:t>makePicture</a:t>
            </a:r>
            <a:r>
              <a:rPr lang="en-US" sz="1800" b="0" dirty="0">
                <a:solidFill>
                  <a:schemeClr val="bg1"/>
                </a:solidFill>
              </a:rPr>
              <a:t>(</a:t>
            </a:r>
            <a:r>
              <a:rPr lang="en-US" sz="1800" b="0" dirty="0" err="1">
                <a:solidFill>
                  <a:schemeClr val="bg1"/>
                </a:solidFill>
              </a:rPr>
              <a:t>pickAFile</a:t>
            </a:r>
            <a:r>
              <a:rPr lang="en-US" sz="1800" b="0" dirty="0">
                <a:solidFill>
                  <a:schemeClr val="bg1"/>
                </a:solidFill>
              </a:rPr>
              <a:t>()))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&gt;&gt;&gt; print show(</a:t>
            </a:r>
            <a:r>
              <a:rPr lang="en-US" sz="1800" b="0" dirty="0" err="1">
                <a:solidFill>
                  <a:schemeClr val="bg1"/>
                </a:solidFill>
              </a:rPr>
              <a:t>makePicture</a:t>
            </a:r>
            <a:r>
              <a:rPr lang="en-US" sz="1800" b="0" dirty="0">
                <a:solidFill>
                  <a:schemeClr val="bg1"/>
                </a:solidFill>
              </a:rPr>
              <a:t>(</a:t>
            </a:r>
            <a:r>
              <a:rPr lang="en-US" sz="1800" b="0" dirty="0" err="1">
                <a:solidFill>
                  <a:schemeClr val="bg1"/>
                </a:solidFill>
              </a:rPr>
              <a:t>pickAFile</a:t>
            </a:r>
            <a:r>
              <a:rPr lang="en-US" sz="1800" b="0" dirty="0">
                <a:solidFill>
                  <a:schemeClr val="bg1"/>
                </a:solidFill>
              </a:rPr>
              <a:t>()))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None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&gt;&gt;&gt; print </a:t>
            </a:r>
            <a:r>
              <a:rPr lang="en-US" sz="1800" b="0" dirty="0" err="1">
                <a:solidFill>
                  <a:schemeClr val="bg1"/>
                </a:solidFill>
              </a:rPr>
              <a:t>pickAFile</a:t>
            </a:r>
            <a:r>
              <a:rPr lang="en-US" sz="1800" b="0" dirty="0">
                <a:solidFill>
                  <a:schemeClr val="bg1"/>
                </a:solidFill>
              </a:rPr>
              <a:t>()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/Users/</a:t>
            </a:r>
            <a:r>
              <a:rPr lang="en-US" sz="1800" b="0" dirty="0" err="1">
                <a:solidFill>
                  <a:schemeClr val="bg1"/>
                </a:solidFill>
              </a:rPr>
              <a:t>guzdial</a:t>
            </a:r>
            <a:r>
              <a:rPr lang="en-US" sz="1800" b="0" dirty="0">
                <a:solidFill>
                  <a:schemeClr val="bg1"/>
                </a:solidFill>
              </a:rPr>
              <a:t>/</a:t>
            </a:r>
            <a:r>
              <a:rPr lang="en-US" sz="1800" b="0" dirty="0" err="1">
                <a:solidFill>
                  <a:schemeClr val="bg1"/>
                </a:solidFill>
              </a:rPr>
              <a:t>mediasources</a:t>
            </a:r>
            <a:r>
              <a:rPr lang="en-US" sz="1800" b="0" dirty="0">
                <a:solidFill>
                  <a:schemeClr val="bg1"/>
                </a:solidFill>
              </a:rPr>
              <a:t>/hello.wav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&gt;&gt;&gt; print </a:t>
            </a:r>
            <a:r>
              <a:rPr lang="en-US" sz="1800" b="0" dirty="0" err="1">
                <a:solidFill>
                  <a:schemeClr val="bg1"/>
                </a:solidFill>
              </a:rPr>
              <a:t>makeSound</a:t>
            </a:r>
            <a:r>
              <a:rPr lang="en-US" sz="1800" b="0" dirty="0">
                <a:solidFill>
                  <a:schemeClr val="bg1"/>
                </a:solidFill>
              </a:rPr>
              <a:t>(</a:t>
            </a:r>
            <a:r>
              <a:rPr lang="en-US" sz="1800" b="0" dirty="0" err="1">
                <a:solidFill>
                  <a:schemeClr val="bg1"/>
                </a:solidFill>
              </a:rPr>
              <a:t>pickAFile</a:t>
            </a:r>
            <a:r>
              <a:rPr lang="en-US" sz="1800" b="0" dirty="0">
                <a:solidFill>
                  <a:schemeClr val="bg1"/>
                </a:solidFill>
              </a:rPr>
              <a:t>())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Sound of length 54757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&gt;&gt;&gt; print play(</a:t>
            </a:r>
            <a:r>
              <a:rPr lang="en-US" sz="1800" b="0" dirty="0" err="1">
                <a:solidFill>
                  <a:schemeClr val="bg1"/>
                </a:solidFill>
              </a:rPr>
              <a:t>makeSound</a:t>
            </a:r>
            <a:r>
              <a:rPr lang="en-US" sz="1800" b="0" dirty="0">
                <a:solidFill>
                  <a:schemeClr val="bg1"/>
                </a:solidFill>
              </a:rPr>
              <a:t>(</a:t>
            </a:r>
            <a:r>
              <a:rPr lang="en-US" sz="1800" b="0" dirty="0" err="1">
                <a:solidFill>
                  <a:schemeClr val="bg1"/>
                </a:solidFill>
              </a:rPr>
              <a:t>pickAFile</a:t>
            </a:r>
            <a:r>
              <a:rPr lang="en-US" sz="1800" b="0" dirty="0">
                <a:solidFill>
                  <a:schemeClr val="bg1"/>
                </a:solidFill>
              </a:rPr>
              <a:t>()))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None</a:t>
            </a:r>
          </a:p>
          <a:p>
            <a:endParaRPr lang="en-US" sz="1800" b="0" dirty="0"/>
          </a:p>
        </p:txBody>
      </p:sp>
      <p:sp>
        <p:nvSpPr>
          <p:cNvPr id="62467" name="TextBox 3"/>
          <p:cNvSpPr txBox="1">
            <a:spLocks noChangeArrowheads="1"/>
          </p:cNvSpPr>
          <p:nvPr/>
        </p:nvSpPr>
        <p:spPr bwMode="auto">
          <a:xfrm>
            <a:off x="4953000" y="1828800"/>
            <a:ext cx="4191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pickAFile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i="1" dirty="0">
                <a:solidFill>
                  <a:schemeClr val="bg1"/>
                </a:solidFill>
              </a:rPr>
              <a:t>returns</a:t>
            </a:r>
            <a:r>
              <a:rPr lang="en-US" dirty="0">
                <a:solidFill>
                  <a:schemeClr val="bg1"/>
                </a:solidFill>
              </a:rPr>
              <a:t> a filename, which can be used as </a:t>
            </a:r>
            <a:r>
              <a:rPr lang="en-US" i="1" dirty="0">
                <a:solidFill>
                  <a:schemeClr val="bg1"/>
                </a:solidFill>
              </a:rPr>
              <a:t>input</a:t>
            </a:r>
            <a:r>
              <a:rPr lang="en-US" dirty="0">
                <a:solidFill>
                  <a:schemeClr val="bg1"/>
                </a:solidFill>
              </a:rPr>
              <a:t> to </a:t>
            </a:r>
            <a:r>
              <a:rPr lang="en-US" dirty="0" err="1">
                <a:solidFill>
                  <a:schemeClr val="bg1"/>
                </a:solidFill>
              </a:rPr>
              <a:t>makePicture</a:t>
            </a:r>
            <a:r>
              <a:rPr lang="en-US" dirty="0">
                <a:solidFill>
                  <a:schemeClr val="bg1"/>
                </a:solidFill>
              </a:rPr>
              <a:t>() to make a picture  or </a:t>
            </a:r>
            <a:r>
              <a:rPr lang="en-US" dirty="0" err="1">
                <a:solidFill>
                  <a:schemeClr val="bg1"/>
                </a:solidFill>
              </a:rPr>
              <a:t>makeSound</a:t>
            </a:r>
            <a:r>
              <a:rPr lang="en-US" dirty="0">
                <a:solidFill>
                  <a:schemeClr val="bg1"/>
                </a:solidFill>
              </a:rPr>
              <a:t>() to make a sound.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Printing a picture just proves there</a:t>
            </a:r>
            <a:r>
              <a:rPr lang="ja-JP" altLang="en-US">
                <a:solidFill>
                  <a:schemeClr val="bg1"/>
                </a:solidFill>
              </a:rPr>
              <a:t>’</a:t>
            </a:r>
            <a:r>
              <a:rPr lang="en-US" altLang="ja-JP" dirty="0">
                <a:solidFill>
                  <a:schemeClr val="bg1"/>
                </a:solidFill>
              </a:rPr>
              <a:t>s a picture there. </a:t>
            </a:r>
            <a:br>
              <a:rPr lang="en-US" altLang="ja-JP" dirty="0">
                <a:solidFill>
                  <a:schemeClr val="bg1"/>
                </a:solidFill>
              </a:rPr>
            </a:br>
            <a:endParaRPr lang="en-US" altLang="ja-JP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show() and play() don</a:t>
            </a:r>
            <a:r>
              <a:rPr lang="ja-JP" altLang="en-US">
                <a:solidFill>
                  <a:schemeClr val="bg1"/>
                </a:solidFill>
              </a:rPr>
              <a:t>’</a:t>
            </a:r>
            <a:r>
              <a:rPr lang="en-US" altLang="ja-JP" dirty="0">
                <a:solidFill>
                  <a:schemeClr val="bg1"/>
                </a:solidFill>
              </a:rPr>
              <a:t>t </a:t>
            </a:r>
            <a:r>
              <a:rPr lang="en-US" altLang="ja-JP" i="1" dirty="0">
                <a:solidFill>
                  <a:schemeClr val="bg1"/>
                </a:solidFill>
              </a:rPr>
              <a:t>return</a:t>
            </a:r>
            <a:r>
              <a:rPr lang="en-US" altLang="ja-JP" dirty="0">
                <a:solidFill>
                  <a:schemeClr val="bg1"/>
                </a:solidFill>
              </a:rPr>
              <a:t> anything, so they print </a:t>
            </a:r>
            <a:r>
              <a:rPr lang="en-US" altLang="ja-JP" i="1" dirty="0">
                <a:solidFill>
                  <a:schemeClr val="bg1"/>
                </a:solidFill>
              </a:rPr>
              <a:t>None</a:t>
            </a:r>
            <a:r>
              <a:rPr lang="en-US" altLang="ja-JP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>
                <a:ea typeface="+mj-ea"/>
                <a:cs typeface="+mj-cs"/>
              </a:rPr>
              <a:t>COMPLETELY THE SAME:</a:t>
            </a:r>
            <a:br>
              <a:rPr lang="en-US" sz="3200" smtClean="0">
                <a:ea typeface="+mj-ea"/>
                <a:cs typeface="+mj-cs"/>
              </a:rPr>
            </a:br>
            <a:r>
              <a:rPr lang="en-US" sz="3200" smtClean="0">
                <a:ea typeface="+mj-ea"/>
                <a:cs typeface="+mj-cs"/>
              </a:rPr>
              <a:t>Values, names for those values, functions that return those values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mtClean="0">
                <a:ea typeface="+mn-ea"/>
                <a:cs typeface="+mn-cs"/>
              </a:rPr>
              <a:t>&gt;&gt;&gt; file=</a:t>
            </a:r>
            <a:r>
              <a:rPr lang="en-US" b="1" smtClean="0">
                <a:ea typeface="+mn-ea"/>
                <a:cs typeface="+mn-cs"/>
              </a:rPr>
              <a:t>pickAFile()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mtClean="0">
                <a:ea typeface="+mn-ea"/>
                <a:cs typeface="+mn-cs"/>
              </a:rPr>
              <a:t>&gt;&gt;&gt; print </a:t>
            </a:r>
            <a:r>
              <a:rPr lang="en-US" b="1" smtClean="0">
                <a:ea typeface="+mn-ea"/>
                <a:cs typeface="+mn-cs"/>
              </a:rPr>
              <a:t>file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mtClean="0">
                <a:ea typeface="+mn-ea"/>
                <a:cs typeface="+mn-cs"/>
              </a:rPr>
              <a:t>C:\Documents and Settings\Mark Guzdial\My Documents\mediasources\barbara.jpg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mtClean="0">
                <a:ea typeface="+mn-ea"/>
                <a:cs typeface="+mn-cs"/>
              </a:rPr>
              <a:t>&gt;&gt;&gt; show(makePicture(</a:t>
            </a:r>
            <a:r>
              <a:rPr lang="en-US" b="1" smtClean="0">
                <a:ea typeface="+mn-ea"/>
                <a:cs typeface="+mn-cs"/>
              </a:rPr>
              <a:t>file</a:t>
            </a:r>
            <a:r>
              <a:rPr lang="en-US" smtClean="0">
                <a:ea typeface="+mn-ea"/>
                <a:cs typeface="+mn-cs"/>
              </a:rPr>
              <a:t>))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mtClean="0">
                <a:ea typeface="+mn-ea"/>
                <a:cs typeface="+mn-cs"/>
              </a:rPr>
              <a:t>&gt;&gt;&gt; show(makePicture(</a:t>
            </a:r>
            <a:r>
              <a:rPr lang="en-US" b="1" smtClean="0">
                <a:ea typeface="+mn-ea"/>
                <a:cs typeface="+mn-cs"/>
              </a:rPr>
              <a:t>r"C:\Documents and Settings\Mark Guzdial\My Documents\mediasources\barbara.jpg")</a:t>
            </a:r>
            <a:r>
              <a:rPr lang="en-US" smtClean="0">
                <a:ea typeface="+mn-ea"/>
                <a:cs typeface="+mn-cs"/>
              </a:rPr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mtClean="0">
                <a:ea typeface="+mn-ea"/>
                <a:cs typeface="+mn-cs"/>
              </a:rPr>
              <a:t>&gt;&gt;&gt; show(makePicture(</a:t>
            </a:r>
            <a:r>
              <a:rPr lang="en-US" b="1" smtClean="0">
                <a:ea typeface="+mn-ea"/>
                <a:cs typeface="+mn-cs"/>
              </a:rPr>
              <a:t>pickAFile())</a:t>
            </a:r>
            <a:r>
              <a:rPr lang="en-US" smtClean="0"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Picking, making, showing a picture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81200"/>
            <a:ext cx="6324600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Grabbing media from the Web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Right-click (Windows) or Control-Click (Mac)</a:t>
            </a:r>
          </a:p>
          <a:p>
            <a:pPr eaLnBrk="1" hangingPunct="1"/>
            <a:r>
              <a:rPr lang="en-US" smtClean="0"/>
              <a:t>Save Target As…</a:t>
            </a:r>
          </a:p>
          <a:p>
            <a:pPr eaLnBrk="1" hangingPunct="1"/>
            <a:r>
              <a:rPr lang="en-US" smtClean="0"/>
              <a:t>Can </a:t>
            </a:r>
            <a:r>
              <a:rPr lang="en-US" i="1" smtClean="0"/>
              <a:t>only</a:t>
            </a:r>
            <a:r>
              <a:rPr lang="en-US" smtClean="0"/>
              <a:t> do JPEG images (.jpe, .jpg, .jpeg)</a:t>
            </a:r>
          </a:p>
        </p:txBody>
      </p:sp>
      <p:pic>
        <p:nvPicPr>
          <p:cNvPr id="6861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929188" y="2462213"/>
            <a:ext cx="3476625" cy="29241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Writing a recipe: </a:t>
            </a:r>
            <a:br>
              <a:rPr lang="en-US" smtClean="0">
                <a:ea typeface="+mj-ea"/>
                <a:cs typeface="+mj-cs"/>
              </a:rPr>
            </a:br>
            <a:r>
              <a:rPr lang="en-US" smtClean="0">
                <a:ea typeface="+mj-ea"/>
                <a:cs typeface="+mj-cs"/>
              </a:rPr>
              <a:t>Making our own functions</a:t>
            </a:r>
          </a:p>
        </p:txBody>
      </p:sp>
      <p:sp>
        <p:nvSpPr>
          <p:cNvPr id="70658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To make a function, use the command </a:t>
            </a:r>
            <a:r>
              <a:rPr lang="en-US" sz="2400" b="1" smtClean="0"/>
              <a:t>def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Then, the name of the function, and the names of the input values between parentheses (</a:t>
            </a:r>
            <a:r>
              <a:rPr lang="ja-JP" altLang="en-US" sz="2400" smtClean="0"/>
              <a:t>“</a:t>
            </a:r>
            <a:r>
              <a:rPr lang="en-US" altLang="ja-JP" sz="2400" smtClean="0"/>
              <a:t>(input1)</a:t>
            </a:r>
            <a:r>
              <a:rPr lang="ja-JP" altLang="en-US" sz="2400" smtClean="0"/>
              <a:t>”</a:t>
            </a:r>
            <a:r>
              <a:rPr lang="en-US" altLang="ja-JP" sz="24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End the line with a colon (</a:t>
            </a:r>
            <a:r>
              <a:rPr lang="ja-JP" altLang="en-US" sz="2400" smtClean="0"/>
              <a:t>“</a:t>
            </a:r>
            <a:r>
              <a:rPr lang="en-US" altLang="ja-JP" sz="2400" smtClean="0"/>
              <a:t>:</a:t>
            </a:r>
            <a:r>
              <a:rPr lang="ja-JP" altLang="en-US" sz="2400" smtClean="0"/>
              <a:t>”</a:t>
            </a:r>
            <a:r>
              <a:rPr lang="en-US" altLang="ja-JP" sz="24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i="1" smtClean="0"/>
              <a:t>body</a:t>
            </a:r>
            <a:r>
              <a:rPr lang="en-US" sz="2400" smtClean="0"/>
              <a:t> of the recipe is indented (Hint: Use two spaces)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That</a:t>
            </a:r>
            <a:r>
              <a:rPr lang="ja-JP" altLang="en-US" sz="1800" smtClean="0"/>
              <a:t>’</a:t>
            </a:r>
            <a:r>
              <a:rPr lang="en-US" altLang="ja-JP" sz="1800" smtClean="0"/>
              <a:t>s called a </a:t>
            </a:r>
            <a:r>
              <a:rPr lang="en-US" altLang="ja-JP" sz="1800" i="1" smtClean="0"/>
              <a:t>block</a:t>
            </a:r>
            <a:endParaRPr lang="en-US" sz="1800" smtClean="0"/>
          </a:p>
        </p:txBody>
      </p:sp>
      <p:pic>
        <p:nvPicPr>
          <p:cNvPr id="70659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765675" y="1981200"/>
            <a:ext cx="3803650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Blocking is indicated for you in JES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smtClean="0"/>
              <a:t>Statements that are indented the same, are in the same block.</a:t>
            </a:r>
          </a:p>
          <a:p>
            <a:pPr eaLnBrk="1" hangingPunct="1"/>
            <a:r>
              <a:rPr lang="en-US" smtClean="0"/>
              <a:t>Statements that are in the same block as where the line where the cursor is are enclosed in a blue box.</a:t>
            </a:r>
          </a:p>
        </p:txBody>
      </p:sp>
      <p:pic>
        <p:nvPicPr>
          <p:cNvPr id="7270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0" y="2209800"/>
            <a:ext cx="4267200" cy="22463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Most Common JES Bug:</a:t>
            </a:r>
            <a:br>
              <a:rPr lang="en-US" sz="3200" smtClean="0"/>
            </a:br>
            <a:r>
              <a:rPr lang="en-US" sz="3200" smtClean="0"/>
              <a:t>Forgetting to Load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4191000" cy="4618037"/>
          </a:xfrm>
        </p:spPr>
        <p:txBody>
          <a:bodyPr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>
                <a:ea typeface="+mn-ea"/>
                <a:cs typeface="+mn-cs"/>
              </a:rPr>
              <a:t>Your function does </a:t>
            </a:r>
            <a:r>
              <a:rPr lang="en-US" b="1" dirty="0" smtClean="0">
                <a:ea typeface="+mn-ea"/>
                <a:cs typeface="+mn-cs"/>
              </a:rPr>
              <a:t>NOT</a:t>
            </a:r>
            <a:r>
              <a:rPr lang="en-US" dirty="0" smtClean="0">
                <a:ea typeface="+mn-ea"/>
                <a:cs typeface="+mn-cs"/>
              </a:rPr>
              <a:t> exist for JES until you </a:t>
            </a:r>
            <a:r>
              <a:rPr lang="en-US" i="1" dirty="0" smtClean="0">
                <a:ea typeface="+mn-ea"/>
                <a:cs typeface="+mn-cs"/>
              </a:rPr>
              <a:t>load</a:t>
            </a:r>
            <a:r>
              <a:rPr lang="en-US" dirty="0" smtClean="0">
                <a:ea typeface="+mn-ea"/>
                <a:cs typeface="+mn-cs"/>
              </a:rPr>
              <a:t> it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Before you load it, the program is just a bunch of characters.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Loading </a:t>
            </a:r>
            <a:r>
              <a:rPr lang="en-US" i="1" dirty="0" smtClean="0">
                <a:ea typeface="+mn-ea"/>
              </a:rPr>
              <a:t>encodes</a:t>
            </a:r>
            <a:r>
              <a:rPr lang="en-US" dirty="0" smtClean="0">
                <a:ea typeface="+mn-ea"/>
              </a:rPr>
              <a:t> it as an executable function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>
                <a:ea typeface="+mn-ea"/>
                <a:cs typeface="+mn-cs"/>
              </a:rPr>
              <a:t>Save and Save As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You must Save before Loading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You must Load before you can use your function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74755" name="TextBox 4"/>
          <p:cNvSpPr txBox="1">
            <a:spLocks noChangeArrowheads="1"/>
          </p:cNvSpPr>
          <p:nvPr/>
        </p:nvSpPr>
        <p:spPr bwMode="auto">
          <a:xfrm>
            <a:off x="5410200" y="5257800"/>
            <a:ext cx="3048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An </a:t>
            </a:r>
            <a:r>
              <a:rPr lang="ja-JP" altLang="en-US"/>
              <a:t>“</a:t>
            </a:r>
            <a:r>
              <a:rPr lang="en-US" altLang="ja-JP"/>
              <a:t>Unloaded</a:t>
            </a:r>
            <a:r>
              <a:rPr lang="ja-JP" altLang="en-US"/>
              <a:t>”</a:t>
            </a:r>
            <a:r>
              <a:rPr lang="en-US" altLang="ja-JP"/>
              <a:t> function doesn</a:t>
            </a:r>
            <a:r>
              <a:rPr lang="ja-JP" altLang="en-US"/>
              <a:t>’</a:t>
            </a:r>
            <a:r>
              <a:rPr lang="en-US" altLang="ja-JP"/>
              <a:t>t exist yet.</a:t>
            </a:r>
            <a:endParaRPr lang="en-US"/>
          </a:p>
        </p:txBody>
      </p:sp>
      <p:pic>
        <p:nvPicPr>
          <p:cNvPr id="74756" name="Picture 5" descr="Jes-Unloade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743200"/>
            <a:ext cx="43529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Making functions the easy way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 something working by typing commands</a:t>
            </a:r>
          </a:p>
          <a:p>
            <a:pPr eaLnBrk="1" hangingPunct="1"/>
            <a:r>
              <a:rPr lang="en-US" smtClean="0"/>
              <a:t>Enter the </a:t>
            </a:r>
            <a:r>
              <a:rPr lang="en-US" b="1" smtClean="0"/>
              <a:t>def</a:t>
            </a:r>
            <a:r>
              <a:rPr lang="en-US" smtClean="0"/>
              <a:t> command.</a:t>
            </a:r>
          </a:p>
          <a:p>
            <a:pPr eaLnBrk="1" hangingPunct="1"/>
            <a:r>
              <a:rPr lang="en-US" smtClean="0"/>
              <a:t>Copy-paste the right commands up into the recipe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terms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Beyond </a:t>
            </a:r>
            <a:r>
              <a:rPr lang="en-US" altLang="en-US" smtClean="0"/>
              <a:t>“</a:t>
            </a:r>
            <a:r>
              <a:rPr lang="en-US" smtClean="0"/>
              <a:t>recipes</a:t>
            </a:r>
            <a:r>
              <a:rPr lang="en-US" altLang="en-US" smtClean="0"/>
              <a:t>”</a:t>
            </a:r>
            <a:endParaRPr lang="en-US" smtClean="0"/>
          </a:p>
          <a:p>
            <a:pPr eaLnBrk="1" hangingPunct="1"/>
            <a:r>
              <a:rPr lang="en-US" smtClean="0"/>
              <a:t>A program is a description in a programming language of a process that achieves some result.</a:t>
            </a:r>
          </a:p>
          <a:p>
            <a:pPr eaLnBrk="1" hangingPunct="1"/>
            <a:r>
              <a:rPr lang="en-US" smtClean="0"/>
              <a:t>An algorithm is a description of a process in a step-by-step manner. </a:t>
            </a:r>
          </a:p>
          <a:p>
            <a:pPr lvl="1" eaLnBrk="1" hangingPunct="1"/>
            <a:r>
              <a:rPr lang="en-US" smtClean="0"/>
              <a:t>The same algorithm could be written in many languages.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 recipe for playing picked sound files</a:t>
            </a:r>
          </a:p>
        </p:txBody>
      </p:sp>
      <p:sp>
        <p:nvSpPr>
          <p:cNvPr id="78850" name="Text Box 3"/>
          <p:cNvSpPr txBox="1">
            <a:spLocks noChangeArrowheads="1"/>
          </p:cNvSpPr>
          <p:nvPr/>
        </p:nvSpPr>
        <p:spPr bwMode="auto">
          <a:xfrm>
            <a:off x="441325" y="2270125"/>
            <a:ext cx="318933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def </a:t>
            </a:r>
            <a:r>
              <a:rPr lang="en-US" b="0" dirty="0" err="1">
                <a:solidFill>
                  <a:schemeClr val="bg1"/>
                </a:solidFill>
              </a:rPr>
              <a:t>pickAndPlay</a:t>
            </a:r>
            <a:r>
              <a:rPr lang="en-US" b="0" dirty="0">
                <a:solidFill>
                  <a:schemeClr val="bg1"/>
                </a:solidFill>
              </a:rPr>
              <a:t>():</a:t>
            </a:r>
          </a:p>
          <a:p>
            <a:r>
              <a:rPr lang="en-US" b="0" dirty="0">
                <a:solidFill>
                  <a:schemeClr val="bg1"/>
                </a:solidFill>
              </a:rPr>
              <a:t>  </a:t>
            </a:r>
            <a:r>
              <a:rPr lang="en-US" b="0" dirty="0" err="1">
                <a:solidFill>
                  <a:schemeClr val="bg1"/>
                </a:solidFill>
              </a:rPr>
              <a:t>myfile</a:t>
            </a:r>
            <a:r>
              <a:rPr lang="en-US" b="0" dirty="0">
                <a:solidFill>
                  <a:schemeClr val="bg1"/>
                </a:solidFill>
              </a:rPr>
              <a:t> = </a:t>
            </a:r>
            <a:r>
              <a:rPr lang="en-US" b="0" dirty="0" err="1">
                <a:solidFill>
                  <a:schemeClr val="bg1"/>
                </a:solidFill>
              </a:rPr>
              <a:t>pickAFile</a:t>
            </a:r>
            <a:r>
              <a:rPr lang="en-US" b="0" dirty="0">
                <a:solidFill>
                  <a:schemeClr val="bg1"/>
                </a:solidFill>
              </a:rPr>
              <a:t>()</a:t>
            </a:r>
          </a:p>
          <a:p>
            <a:r>
              <a:rPr lang="en-US" b="0" dirty="0">
                <a:solidFill>
                  <a:schemeClr val="bg1"/>
                </a:solidFill>
              </a:rPr>
              <a:t>  </a:t>
            </a:r>
            <a:r>
              <a:rPr lang="en-US" b="0" dirty="0" err="1">
                <a:solidFill>
                  <a:schemeClr val="bg1"/>
                </a:solidFill>
              </a:rPr>
              <a:t>mysound</a:t>
            </a:r>
            <a:r>
              <a:rPr lang="en-US" b="0" dirty="0">
                <a:solidFill>
                  <a:schemeClr val="bg1"/>
                </a:solidFill>
              </a:rPr>
              <a:t> = </a:t>
            </a:r>
            <a:r>
              <a:rPr lang="en-US" b="0" dirty="0" err="1">
                <a:solidFill>
                  <a:schemeClr val="bg1"/>
                </a:solidFill>
              </a:rPr>
              <a:t>makeSound</a:t>
            </a:r>
            <a:r>
              <a:rPr lang="en-US" b="0" dirty="0">
                <a:solidFill>
                  <a:schemeClr val="bg1"/>
                </a:solidFill>
              </a:rPr>
              <a:t>(</a:t>
            </a:r>
            <a:r>
              <a:rPr lang="en-US" b="0" dirty="0" err="1">
                <a:solidFill>
                  <a:schemeClr val="bg1"/>
                </a:solidFill>
              </a:rPr>
              <a:t>myfile</a:t>
            </a:r>
            <a:r>
              <a:rPr lang="en-US" b="0" dirty="0">
                <a:solidFill>
                  <a:schemeClr val="bg1"/>
                </a:solidFill>
              </a:rPr>
              <a:t>)</a:t>
            </a:r>
          </a:p>
          <a:p>
            <a:r>
              <a:rPr lang="en-US" b="0" dirty="0">
                <a:solidFill>
                  <a:schemeClr val="bg1"/>
                </a:solidFill>
              </a:rPr>
              <a:t>  play(</a:t>
            </a:r>
            <a:r>
              <a:rPr lang="en-US" b="0" dirty="0" err="1">
                <a:solidFill>
                  <a:schemeClr val="bg1"/>
                </a:solidFill>
              </a:rPr>
              <a:t>mysound</a:t>
            </a:r>
            <a:r>
              <a:rPr lang="en-US" b="0" dirty="0">
                <a:solidFill>
                  <a:schemeClr val="bg1"/>
                </a:solidFill>
              </a:rPr>
              <a:t>)</a:t>
            </a:r>
          </a:p>
          <a:p>
            <a:endParaRPr lang="en-US" b="0" dirty="0"/>
          </a:p>
        </p:txBody>
      </p:sp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792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Note:</a:t>
            </a:r>
            <a:r>
              <a:rPr lang="en-US" b="0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myfile</a:t>
            </a:r>
            <a:r>
              <a:rPr lang="en-US" b="0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mysound</a:t>
            </a:r>
            <a:r>
              <a:rPr lang="en-US" b="0" dirty="0">
                <a:solidFill>
                  <a:schemeClr val="bg1"/>
                </a:solidFill>
              </a:rPr>
              <a:t>, inside </a:t>
            </a:r>
            <a:r>
              <a:rPr lang="en-US" dirty="0" err="1">
                <a:solidFill>
                  <a:schemeClr val="bg1"/>
                </a:solidFill>
              </a:rPr>
              <a:t>pickAndPlay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b="0" dirty="0">
                <a:solidFill>
                  <a:schemeClr val="bg1"/>
                </a:solidFill>
              </a:rPr>
              <a:t>, are </a:t>
            </a:r>
            <a:r>
              <a:rPr lang="en-US" b="0" i="1" dirty="0">
                <a:solidFill>
                  <a:schemeClr val="bg1"/>
                </a:solidFill>
              </a:rPr>
              <a:t>completely different</a:t>
            </a:r>
            <a:r>
              <a:rPr lang="en-US" b="0" dirty="0">
                <a:solidFill>
                  <a:schemeClr val="bg1"/>
                </a:solidFill>
              </a:rPr>
              <a:t> from the same names in the command area.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 function for playing picked picture files</a:t>
            </a:r>
          </a:p>
        </p:txBody>
      </p:sp>
      <p:sp>
        <p:nvSpPr>
          <p:cNvPr id="80898" name="Text Box 5"/>
          <p:cNvSpPr txBox="1">
            <a:spLocks noChangeArrowheads="1"/>
          </p:cNvSpPr>
          <p:nvPr/>
        </p:nvSpPr>
        <p:spPr bwMode="auto">
          <a:xfrm>
            <a:off x="593725" y="2270125"/>
            <a:ext cx="30313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def </a:t>
            </a:r>
            <a:r>
              <a:rPr lang="en-US" b="0" dirty="0" err="1">
                <a:solidFill>
                  <a:schemeClr val="bg1"/>
                </a:solidFill>
              </a:rPr>
              <a:t>pickAndShow</a:t>
            </a:r>
            <a:r>
              <a:rPr lang="en-US" b="0" dirty="0">
                <a:solidFill>
                  <a:schemeClr val="bg1"/>
                </a:solidFill>
              </a:rPr>
              <a:t>():</a:t>
            </a:r>
          </a:p>
          <a:p>
            <a:r>
              <a:rPr lang="en-US" b="0" dirty="0">
                <a:solidFill>
                  <a:schemeClr val="bg1"/>
                </a:solidFill>
              </a:rPr>
              <a:t>  </a:t>
            </a:r>
            <a:r>
              <a:rPr lang="en-US" b="0" dirty="0" err="1">
                <a:solidFill>
                  <a:schemeClr val="bg1"/>
                </a:solidFill>
              </a:rPr>
              <a:t>myfile</a:t>
            </a:r>
            <a:r>
              <a:rPr lang="en-US" b="0" dirty="0">
                <a:solidFill>
                  <a:schemeClr val="bg1"/>
                </a:solidFill>
              </a:rPr>
              <a:t> = </a:t>
            </a:r>
            <a:r>
              <a:rPr lang="en-US" b="0" dirty="0" err="1">
                <a:solidFill>
                  <a:schemeClr val="bg1"/>
                </a:solidFill>
              </a:rPr>
              <a:t>pickAFile</a:t>
            </a:r>
            <a:r>
              <a:rPr lang="en-US" b="0" dirty="0">
                <a:solidFill>
                  <a:schemeClr val="bg1"/>
                </a:solidFill>
              </a:rPr>
              <a:t>()</a:t>
            </a:r>
          </a:p>
          <a:p>
            <a:r>
              <a:rPr lang="en-US" b="0" dirty="0">
                <a:solidFill>
                  <a:schemeClr val="bg1"/>
                </a:solidFill>
              </a:rPr>
              <a:t>  </a:t>
            </a:r>
            <a:r>
              <a:rPr lang="en-US" b="0" dirty="0" err="1">
                <a:solidFill>
                  <a:schemeClr val="bg1"/>
                </a:solidFill>
              </a:rPr>
              <a:t>mypict</a:t>
            </a:r>
            <a:r>
              <a:rPr lang="en-US" b="0" dirty="0">
                <a:solidFill>
                  <a:schemeClr val="bg1"/>
                </a:solidFill>
              </a:rPr>
              <a:t> = </a:t>
            </a:r>
            <a:r>
              <a:rPr lang="en-US" b="0" dirty="0" err="1">
                <a:solidFill>
                  <a:schemeClr val="bg1"/>
                </a:solidFill>
              </a:rPr>
              <a:t>makePicture</a:t>
            </a:r>
            <a:r>
              <a:rPr lang="en-US" b="0" dirty="0">
                <a:solidFill>
                  <a:schemeClr val="bg1"/>
                </a:solidFill>
              </a:rPr>
              <a:t>(</a:t>
            </a:r>
            <a:r>
              <a:rPr lang="en-US" b="0" dirty="0" err="1">
                <a:solidFill>
                  <a:schemeClr val="bg1"/>
                </a:solidFill>
              </a:rPr>
              <a:t>myfile</a:t>
            </a:r>
            <a:r>
              <a:rPr lang="en-US" b="0" dirty="0">
                <a:solidFill>
                  <a:schemeClr val="bg1"/>
                </a:solidFill>
              </a:rPr>
              <a:t>)</a:t>
            </a:r>
          </a:p>
          <a:p>
            <a:r>
              <a:rPr lang="en-US" b="0" dirty="0">
                <a:solidFill>
                  <a:schemeClr val="bg1"/>
                </a:solidFill>
              </a:rPr>
              <a:t>  show(</a:t>
            </a:r>
            <a:r>
              <a:rPr lang="en-US" b="0" dirty="0" err="1">
                <a:solidFill>
                  <a:schemeClr val="bg1"/>
                </a:solidFill>
              </a:rPr>
              <a:t>mypict</a:t>
            </a:r>
            <a:r>
              <a:rPr lang="en-US" b="0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What if you forget your variable names?  showVars()</a:t>
            </a:r>
          </a:p>
        </p:txBody>
      </p:sp>
      <p:pic>
        <p:nvPicPr>
          <p:cNvPr id="8294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905000"/>
            <a:ext cx="4616450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 function for a specific sound or picture</a:t>
            </a:r>
          </a:p>
        </p:txBody>
      </p:sp>
      <p:sp>
        <p:nvSpPr>
          <p:cNvPr id="84994" name="Text Box 3"/>
          <p:cNvSpPr txBox="1">
            <a:spLocks noChangeArrowheads="1"/>
          </p:cNvSpPr>
          <p:nvPr/>
        </p:nvSpPr>
        <p:spPr bwMode="auto">
          <a:xfrm>
            <a:off x="365125" y="2193925"/>
            <a:ext cx="318933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def </a:t>
            </a:r>
            <a:r>
              <a:rPr lang="en-US" b="0" dirty="0" err="1">
                <a:solidFill>
                  <a:schemeClr val="bg1"/>
                </a:solidFill>
              </a:rPr>
              <a:t>playSound</a:t>
            </a:r>
            <a:r>
              <a:rPr lang="en-US" b="0" dirty="0">
                <a:solidFill>
                  <a:schemeClr val="bg1"/>
                </a:solidFill>
              </a:rPr>
              <a:t>():</a:t>
            </a:r>
          </a:p>
          <a:p>
            <a:r>
              <a:rPr lang="en-US" b="0" dirty="0">
                <a:solidFill>
                  <a:schemeClr val="bg1"/>
                </a:solidFill>
              </a:rPr>
              <a:t>  </a:t>
            </a:r>
            <a:r>
              <a:rPr lang="en-US" b="0" dirty="0" err="1">
                <a:solidFill>
                  <a:schemeClr val="bg1"/>
                </a:solidFill>
              </a:rPr>
              <a:t>myfile</a:t>
            </a:r>
            <a:r>
              <a:rPr lang="en-US" b="0" dirty="0">
                <a:solidFill>
                  <a:schemeClr val="bg1"/>
                </a:solidFill>
              </a:rPr>
              <a:t> = "FILENAME"</a:t>
            </a:r>
          </a:p>
          <a:p>
            <a:r>
              <a:rPr lang="en-US" b="0" dirty="0">
                <a:solidFill>
                  <a:schemeClr val="bg1"/>
                </a:solidFill>
              </a:rPr>
              <a:t>  </a:t>
            </a:r>
            <a:r>
              <a:rPr lang="en-US" b="0" dirty="0" err="1">
                <a:solidFill>
                  <a:schemeClr val="bg1"/>
                </a:solidFill>
              </a:rPr>
              <a:t>mysound</a:t>
            </a:r>
            <a:r>
              <a:rPr lang="en-US" b="0" dirty="0">
                <a:solidFill>
                  <a:schemeClr val="bg1"/>
                </a:solidFill>
              </a:rPr>
              <a:t> = </a:t>
            </a:r>
            <a:r>
              <a:rPr lang="en-US" b="0" dirty="0" err="1">
                <a:solidFill>
                  <a:schemeClr val="bg1"/>
                </a:solidFill>
              </a:rPr>
              <a:t>makeSound</a:t>
            </a:r>
            <a:r>
              <a:rPr lang="en-US" b="0" dirty="0">
                <a:solidFill>
                  <a:schemeClr val="bg1"/>
                </a:solidFill>
              </a:rPr>
              <a:t>(</a:t>
            </a:r>
            <a:r>
              <a:rPr lang="en-US" b="0" dirty="0" err="1">
                <a:solidFill>
                  <a:schemeClr val="bg1"/>
                </a:solidFill>
              </a:rPr>
              <a:t>myfile</a:t>
            </a:r>
            <a:r>
              <a:rPr lang="en-US" b="0" dirty="0">
                <a:solidFill>
                  <a:schemeClr val="bg1"/>
                </a:solidFill>
              </a:rPr>
              <a:t>)</a:t>
            </a:r>
          </a:p>
          <a:p>
            <a:r>
              <a:rPr lang="en-US" b="0" dirty="0">
                <a:solidFill>
                  <a:schemeClr val="bg1"/>
                </a:solidFill>
              </a:rPr>
              <a:t>  play(</a:t>
            </a:r>
            <a:r>
              <a:rPr lang="en-US" b="0" dirty="0" err="1">
                <a:solidFill>
                  <a:schemeClr val="bg1"/>
                </a:solidFill>
              </a:rPr>
              <a:t>mysound</a:t>
            </a:r>
            <a:r>
              <a:rPr lang="en-US" b="0" dirty="0">
                <a:solidFill>
                  <a:schemeClr val="bg1"/>
                </a:solidFill>
              </a:rPr>
              <a:t>)</a:t>
            </a:r>
          </a:p>
          <a:p>
            <a:endParaRPr lang="en-US" b="0" dirty="0"/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304800" y="4038600"/>
            <a:ext cx="30313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def </a:t>
            </a:r>
            <a:r>
              <a:rPr lang="en-US" b="0" dirty="0" err="1">
                <a:solidFill>
                  <a:schemeClr val="bg1"/>
                </a:solidFill>
              </a:rPr>
              <a:t>showPicture</a:t>
            </a:r>
            <a:r>
              <a:rPr lang="en-US" b="0" dirty="0">
                <a:solidFill>
                  <a:schemeClr val="bg1"/>
                </a:solidFill>
              </a:rPr>
              <a:t>():</a:t>
            </a:r>
          </a:p>
          <a:p>
            <a:r>
              <a:rPr lang="en-US" b="0" dirty="0">
                <a:solidFill>
                  <a:schemeClr val="bg1"/>
                </a:solidFill>
              </a:rPr>
              <a:t>  </a:t>
            </a:r>
            <a:r>
              <a:rPr lang="en-US" b="0" dirty="0" err="1">
                <a:solidFill>
                  <a:schemeClr val="bg1"/>
                </a:solidFill>
              </a:rPr>
              <a:t>myfile</a:t>
            </a:r>
            <a:r>
              <a:rPr lang="en-US" b="0" dirty="0">
                <a:solidFill>
                  <a:schemeClr val="bg1"/>
                </a:solidFill>
              </a:rPr>
              <a:t> = "FILENAME"</a:t>
            </a:r>
          </a:p>
          <a:p>
            <a:r>
              <a:rPr lang="en-US" b="0" dirty="0">
                <a:solidFill>
                  <a:schemeClr val="bg1"/>
                </a:solidFill>
              </a:rPr>
              <a:t>  </a:t>
            </a:r>
            <a:r>
              <a:rPr lang="en-US" b="0" dirty="0" err="1">
                <a:solidFill>
                  <a:schemeClr val="bg1"/>
                </a:solidFill>
              </a:rPr>
              <a:t>mypict</a:t>
            </a:r>
            <a:r>
              <a:rPr lang="en-US" b="0" dirty="0">
                <a:solidFill>
                  <a:schemeClr val="bg1"/>
                </a:solidFill>
              </a:rPr>
              <a:t> = </a:t>
            </a:r>
            <a:r>
              <a:rPr lang="en-US" b="0" dirty="0" err="1">
                <a:solidFill>
                  <a:schemeClr val="bg1"/>
                </a:solidFill>
              </a:rPr>
              <a:t>makePicture</a:t>
            </a:r>
            <a:r>
              <a:rPr lang="en-US" b="0" dirty="0">
                <a:solidFill>
                  <a:schemeClr val="bg1"/>
                </a:solidFill>
              </a:rPr>
              <a:t>(</a:t>
            </a:r>
            <a:r>
              <a:rPr lang="en-US" b="0" dirty="0" err="1">
                <a:solidFill>
                  <a:schemeClr val="bg1"/>
                </a:solidFill>
              </a:rPr>
              <a:t>myfile</a:t>
            </a:r>
            <a:r>
              <a:rPr lang="en-US" b="0" dirty="0">
                <a:solidFill>
                  <a:schemeClr val="bg1"/>
                </a:solidFill>
              </a:rPr>
              <a:t>)</a:t>
            </a:r>
          </a:p>
          <a:p>
            <a:r>
              <a:rPr lang="en-US" b="0" dirty="0">
                <a:solidFill>
                  <a:schemeClr val="bg1"/>
                </a:solidFill>
              </a:rPr>
              <a:t>  show(</a:t>
            </a:r>
            <a:r>
              <a:rPr lang="en-US" b="0" dirty="0" err="1">
                <a:solidFill>
                  <a:schemeClr val="bg1"/>
                </a:solidFill>
              </a:rPr>
              <a:t>mypict</a:t>
            </a:r>
            <a:r>
              <a:rPr lang="en-US" b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5410200" y="2590800"/>
            <a:ext cx="32766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You can always replace data (a </a:t>
            </a:r>
            <a:r>
              <a:rPr lang="en-US" i="1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of characters, a number, whatever) with a name (</a:t>
            </a:r>
            <a:r>
              <a:rPr lang="en-US" i="1" dirty="0">
                <a:solidFill>
                  <a:schemeClr val="bg1"/>
                </a:solidFill>
              </a:rPr>
              <a:t>variable</a:t>
            </a:r>
            <a:r>
              <a:rPr lang="en-US" dirty="0">
                <a:solidFill>
                  <a:schemeClr val="bg1"/>
                </a:solidFill>
              </a:rPr>
              <a:t>) that holds that data—or vice versa.</a:t>
            </a:r>
          </a:p>
        </p:txBody>
      </p:sp>
      <p:sp>
        <p:nvSpPr>
          <p:cNvPr id="84997" name="Text Box 7"/>
          <p:cNvSpPr txBox="1">
            <a:spLocks noChangeArrowheads="1"/>
          </p:cNvSpPr>
          <p:nvPr/>
        </p:nvSpPr>
        <p:spPr bwMode="auto">
          <a:xfrm>
            <a:off x="2819400" y="5638800"/>
            <a:ext cx="51816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Put r in front of Windows filenames: r</a:t>
            </a:r>
            <a:r>
              <a:rPr lang="ja-JP" altLang="en-US">
                <a:solidFill>
                  <a:schemeClr val="bg1"/>
                </a:solidFill>
              </a:rPr>
              <a:t>“</a:t>
            </a:r>
            <a:r>
              <a:rPr lang="en-US" altLang="ja-JP" dirty="0">
                <a:solidFill>
                  <a:schemeClr val="bg1"/>
                </a:solidFill>
              </a:rPr>
              <a:t>C:\mediasources\pic.jpg</a:t>
            </a:r>
            <a:r>
              <a:rPr lang="ja-JP" altLang="en-US">
                <a:solidFill>
                  <a:schemeClr val="bg1"/>
                </a:solidFill>
              </a:rPr>
              <a:t>”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What to do about Windows filenames?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8704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Python doesn</a:t>
            </a:r>
            <a:r>
              <a:rPr lang="ja-JP" altLang="en-US" smtClean="0"/>
              <a:t>’</a:t>
            </a:r>
            <a:r>
              <a:rPr lang="en-US" altLang="ja-JP" smtClean="0"/>
              <a:t>t like you to use </a:t>
            </a:r>
            <a:r>
              <a:rPr lang="ja-JP" altLang="en-US" smtClean="0"/>
              <a:t>“</a:t>
            </a:r>
            <a:r>
              <a:rPr lang="en-US" altLang="ja-JP" smtClean="0"/>
              <a:t>\</a:t>
            </a:r>
            <a:r>
              <a:rPr lang="ja-JP" altLang="en-US" smtClean="0"/>
              <a:t>”</a:t>
            </a:r>
            <a:r>
              <a:rPr lang="en-US" altLang="ja-JP" smtClean="0"/>
              <a:t> in filenames,</a:t>
            </a:r>
            <a:br>
              <a:rPr lang="en-US" altLang="ja-JP" smtClean="0"/>
            </a:br>
            <a:r>
              <a:rPr lang="en-US" altLang="ja-JP" smtClean="0"/>
              <a:t>like </a:t>
            </a:r>
            <a:r>
              <a:rPr lang="ja-JP" altLang="en-US" smtClean="0"/>
              <a:t>“</a:t>
            </a:r>
            <a:r>
              <a:rPr lang="en-US" altLang="ja-JP" smtClean="0"/>
              <a:t>C:\mediasources\barbara.jpg</a:t>
            </a:r>
            <a:r>
              <a:rPr lang="ja-JP" altLang="en-US" smtClean="0"/>
              <a:t>”</a:t>
            </a:r>
            <a:endParaRPr lang="en-US" altLang="ja-JP" smtClean="0"/>
          </a:p>
          <a:p>
            <a:pPr eaLnBrk="1" hangingPunct="1"/>
            <a:r>
              <a:rPr lang="en-US" smtClean="0"/>
              <a:t>What to do?</a:t>
            </a:r>
          </a:p>
          <a:p>
            <a:pPr lvl="1" eaLnBrk="1" hangingPunct="1"/>
            <a:r>
              <a:rPr lang="en-US" smtClean="0"/>
              <a:t>Option #1: Put r in front of Windows filenames: r</a:t>
            </a:r>
            <a:r>
              <a:rPr lang="ja-JP" altLang="en-US" smtClean="0"/>
              <a:t>“</a:t>
            </a:r>
            <a:r>
              <a:rPr lang="en-US" altLang="ja-JP" smtClean="0"/>
              <a:t>C:\mediasources\pic.jpg</a:t>
            </a:r>
            <a:r>
              <a:rPr lang="ja-JP" altLang="en-US" smtClean="0"/>
              <a:t>”</a:t>
            </a:r>
            <a:endParaRPr lang="en-US" altLang="ja-JP" smtClean="0"/>
          </a:p>
          <a:p>
            <a:pPr lvl="1" eaLnBrk="1" hangingPunct="1"/>
            <a:r>
              <a:rPr lang="en-US" smtClean="0"/>
              <a:t>Option #2: Use forward slashes.  Python will translate it for you:</a:t>
            </a:r>
            <a:br>
              <a:rPr lang="en-US" smtClean="0"/>
            </a:br>
            <a:r>
              <a:rPr lang="ja-JP" altLang="en-US" smtClean="0"/>
              <a:t>“</a:t>
            </a:r>
            <a:r>
              <a:rPr lang="en-US" altLang="ja-JP" smtClean="0"/>
              <a:t>C:/mediasources/pic.jpg</a:t>
            </a:r>
            <a:r>
              <a:rPr lang="ja-JP" altLang="en-US" smtClean="0"/>
              <a:t>”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 function that takes input</a:t>
            </a:r>
          </a:p>
        </p:txBody>
      </p:sp>
      <p:sp>
        <p:nvSpPr>
          <p:cNvPr id="88066" name="Text Box 3"/>
          <p:cNvSpPr txBox="1">
            <a:spLocks noChangeArrowheads="1"/>
          </p:cNvSpPr>
          <p:nvPr/>
        </p:nvSpPr>
        <p:spPr bwMode="auto">
          <a:xfrm>
            <a:off x="441325" y="1889125"/>
            <a:ext cx="318933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def </a:t>
            </a:r>
            <a:r>
              <a:rPr lang="en-US" b="0" dirty="0" err="1">
                <a:solidFill>
                  <a:schemeClr val="bg1"/>
                </a:solidFill>
              </a:rPr>
              <a:t>playNamed</a:t>
            </a:r>
            <a:r>
              <a:rPr lang="en-US" b="0" dirty="0">
                <a:solidFill>
                  <a:schemeClr val="bg1"/>
                </a:solidFill>
              </a:rPr>
              <a:t>(</a:t>
            </a:r>
            <a:r>
              <a:rPr lang="en-US" b="0" dirty="0" err="1">
                <a:solidFill>
                  <a:schemeClr val="bg1"/>
                </a:solidFill>
              </a:rPr>
              <a:t>myfile</a:t>
            </a:r>
            <a:r>
              <a:rPr lang="en-US" b="0" dirty="0">
                <a:solidFill>
                  <a:schemeClr val="bg1"/>
                </a:solidFill>
              </a:rPr>
              <a:t>):</a:t>
            </a:r>
          </a:p>
          <a:p>
            <a:r>
              <a:rPr lang="en-US" b="0" dirty="0">
                <a:solidFill>
                  <a:schemeClr val="bg1"/>
                </a:solidFill>
              </a:rPr>
              <a:t>  </a:t>
            </a:r>
            <a:r>
              <a:rPr lang="en-US" b="0" dirty="0" err="1">
                <a:solidFill>
                  <a:schemeClr val="bg1"/>
                </a:solidFill>
              </a:rPr>
              <a:t>mysound</a:t>
            </a:r>
            <a:r>
              <a:rPr lang="en-US" b="0" dirty="0">
                <a:solidFill>
                  <a:schemeClr val="bg1"/>
                </a:solidFill>
              </a:rPr>
              <a:t> = </a:t>
            </a:r>
            <a:r>
              <a:rPr lang="en-US" b="0" dirty="0" err="1">
                <a:solidFill>
                  <a:schemeClr val="bg1"/>
                </a:solidFill>
              </a:rPr>
              <a:t>makeSound</a:t>
            </a:r>
            <a:r>
              <a:rPr lang="en-US" b="0" dirty="0">
                <a:solidFill>
                  <a:schemeClr val="bg1"/>
                </a:solidFill>
              </a:rPr>
              <a:t>(</a:t>
            </a:r>
            <a:r>
              <a:rPr lang="en-US" b="0" dirty="0" err="1">
                <a:solidFill>
                  <a:schemeClr val="bg1"/>
                </a:solidFill>
              </a:rPr>
              <a:t>myfile</a:t>
            </a:r>
            <a:r>
              <a:rPr lang="en-US" b="0" dirty="0">
                <a:solidFill>
                  <a:schemeClr val="bg1"/>
                </a:solidFill>
              </a:rPr>
              <a:t>)</a:t>
            </a:r>
          </a:p>
          <a:p>
            <a:r>
              <a:rPr lang="en-US" b="0" dirty="0">
                <a:solidFill>
                  <a:schemeClr val="bg1"/>
                </a:solidFill>
              </a:rPr>
              <a:t>  play(</a:t>
            </a:r>
            <a:r>
              <a:rPr lang="en-US" b="0" dirty="0" err="1">
                <a:solidFill>
                  <a:schemeClr val="bg1"/>
                </a:solidFill>
              </a:rPr>
              <a:t>mysound</a:t>
            </a:r>
            <a:r>
              <a:rPr lang="en-US" b="0" dirty="0">
                <a:solidFill>
                  <a:schemeClr val="bg1"/>
                </a:solidFill>
              </a:rPr>
              <a:t>)</a:t>
            </a:r>
          </a:p>
          <a:p>
            <a:endParaRPr lang="en-US" b="0" dirty="0"/>
          </a:p>
        </p:txBody>
      </p:sp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457200" y="3505200"/>
            <a:ext cx="303134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def </a:t>
            </a:r>
            <a:r>
              <a:rPr lang="en-US" b="0" dirty="0" err="1">
                <a:solidFill>
                  <a:schemeClr val="bg1"/>
                </a:solidFill>
              </a:rPr>
              <a:t>showNamed</a:t>
            </a:r>
            <a:r>
              <a:rPr lang="en-US" b="0" dirty="0">
                <a:solidFill>
                  <a:schemeClr val="bg1"/>
                </a:solidFill>
              </a:rPr>
              <a:t>(</a:t>
            </a:r>
            <a:r>
              <a:rPr lang="en-US" b="0" dirty="0" err="1">
                <a:solidFill>
                  <a:schemeClr val="bg1"/>
                </a:solidFill>
              </a:rPr>
              <a:t>myfile</a:t>
            </a:r>
            <a:r>
              <a:rPr lang="en-US" b="0" dirty="0">
                <a:solidFill>
                  <a:schemeClr val="bg1"/>
                </a:solidFill>
              </a:rPr>
              <a:t>):</a:t>
            </a:r>
          </a:p>
          <a:p>
            <a:r>
              <a:rPr lang="en-US" b="0" dirty="0">
                <a:solidFill>
                  <a:schemeClr val="bg1"/>
                </a:solidFill>
              </a:rPr>
              <a:t>  </a:t>
            </a:r>
            <a:r>
              <a:rPr lang="en-US" b="0" dirty="0" err="1">
                <a:solidFill>
                  <a:schemeClr val="bg1"/>
                </a:solidFill>
              </a:rPr>
              <a:t>mypict</a:t>
            </a:r>
            <a:r>
              <a:rPr lang="en-US" b="0" dirty="0">
                <a:solidFill>
                  <a:schemeClr val="bg1"/>
                </a:solidFill>
              </a:rPr>
              <a:t> = </a:t>
            </a:r>
            <a:r>
              <a:rPr lang="en-US" b="0" dirty="0" err="1">
                <a:solidFill>
                  <a:schemeClr val="bg1"/>
                </a:solidFill>
              </a:rPr>
              <a:t>makePicture</a:t>
            </a:r>
            <a:r>
              <a:rPr lang="en-US" b="0" dirty="0">
                <a:solidFill>
                  <a:schemeClr val="bg1"/>
                </a:solidFill>
              </a:rPr>
              <a:t>(</a:t>
            </a:r>
            <a:r>
              <a:rPr lang="en-US" b="0" dirty="0" err="1">
                <a:solidFill>
                  <a:schemeClr val="bg1"/>
                </a:solidFill>
              </a:rPr>
              <a:t>myfile</a:t>
            </a:r>
            <a:r>
              <a:rPr lang="en-US" b="0" dirty="0">
                <a:solidFill>
                  <a:schemeClr val="bg1"/>
                </a:solidFill>
              </a:rPr>
              <a:t>)</a:t>
            </a:r>
          </a:p>
          <a:p>
            <a:r>
              <a:rPr lang="en-US" b="0" dirty="0">
                <a:solidFill>
                  <a:schemeClr val="bg1"/>
                </a:solidFill>
              </a:rPr>
              <a:t>  show(</a:t>
            </a:r>
            <a:r>
              <a:rPr lang="en-US" b="0" dirty="0" err="1">
                <a:solidFill>
                  <a:schemeClr val="bg1"/>
                </a:solidFill>
              </a:rPr>
              <a:t>mypict</a:t>
            </a:r>
            <a:r>
              <a:rPr lang="en-US" b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8068" name="Text Box 5"/>
          <p:cNvSpPr txBox="1">
            <a:spLocks noChangeArrowheads="1"/>
          </p:cNvSpPr>
          <p:nvPr/>
        </p:nvSpPr>
        <p:spPr bwMode="auto">
          <a:xfrm>
            <a:off x="5089525" y="2041525"/>
            <a:ext cx="352107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functions do you need? What should be their input?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general, have enough to do what you want, easily, understandably, and in the fewest commands.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</a:t>
            </a:r>
            <a:r>
              <a:rPr lang="ja-JP" altLang="en-US">
                <a:solidFill>
                  <a:schemeClr val="bg1"/>
                </a:solidFill>
              </a:rPr>
              <a:t>’</a:t>
            </a:r>
            <a:r>
              <a:rPr lang="en-US" altLang="ja-JP" dirty="0" err="1">
                <a:solidFill>
                  <a:schemeClr val="bg1"/>
                </a:solidFill>
              </a:rPr>
              <a:t>ll</a:t>
            </a:r>
            <a:r>
              <a:rPr lang="en-US" altLang="ja-JP" dirty="0">
                <a:solidFill>
                  <a:schemeClr val="bg1"/>
                </a:solidFill>
              </a:rPr>
              <a:t> talk more about what that means later.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can go wrong?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Did you use the </a:t>
            </a:r>
            <a:r>
              <a:rPr lang="en-US" i="1" smtClean="0"/>
              <a:t>exact</a:t>
            </a:r>
            <a:r>
              <a:rPr lang="en-US" smtClean="0"/>
              <a:t> same names (case, spelling)?</a:t>
            </a:r>
          </a:p>
          <a:p>
            <a:pPr eaLnBrk="1" hangingPunct="1"/>
            <a:r>
              <a:rPr lang="en-US" smtClean="0"/>
              <a:t>All the lines in the block must be </a:t>
            </a:r>
            <a:r>
              <a:rPr lang="en-US" i="1" smtClean="0"/>
              <a:t>indented</a:t>
            </a:r>
            <a:r>
              <a:rPr lang="en-US" smtClean="0"/>
              <a:t>,</a:t>
            </a:r>
            <a:br>
              <a:rPr lang="en-US" smtClean="0"/>
            </a:br>
            <a:r>
              <a:rPr lang="en-US" smtClean="0"/>
              <a:t>and </a:t>
            </a:r>
            <a:r>
              <a:rPr lang="en-US" i="1" smtClean="0"/>
              <a:t>indented the </a:t>
            </a:r>
            <a:r>
              <a:rPr lang="en-US" b="1" i="1" smtClean="0"/>
              <a:t>same</a:t>
            </a:r>
            <a:r>
              <a:rPr lang="en-US" i="1" smtClean="0"/>
              <a:t> amount.</a:t>
            </a:r>
          </a:p>
          <a:p>
            <a:pPr eaLnBrk="1" hangingPunct="1"/>
            <a:r>
              <a:rPr lang="en-US" smtClean="0"/>
              <a:t>Variables in the command area don</a:t>
            </a:r>
            <a:r>
              <a:rPr lang="ja-JP" altLang="en-US" smtClean="0"/>
              <a:t>’</a:t>
            </a:r>
            <a:r>
              <a:rPr lang="en-US" altLang="ja-JP" smtClean="0"/>
              <a:t>t exist in your functions, and variables in your functions don</a:t>
            </a:r>
            <a:r>
              <a:rPr lang="ja-JP" altLang="en-US" smtClean="0"/>
              <a:t>’</a:t>
            </a:r>
            <a:r>
              <a:rPr lang="en-US" altLang="ja-JP" smtClean="0"/>
              <a:t>t exist in the command area.</a:t>
            </a:r>
          </a:p>
          <a:p>
            <a:pPr eaLnBrk="1" hangingPunct="1"/>
            <a:r>
              <a:rPr lang="en-US" smtClean="0"/>
              <a:t>The computer can</a:t>
            </a:r>
            <a:r>
              <a:rPr lang="ja-JP" altLang="en-US" smtClean="0"/>
              <a:t>’</a:t>
            </a:r>
            <a:r>
              <a:rPr lang="en-US" altLang="ja-JP" smtClean="0"/>
              <a:t>t read your mind.</a:t>
            </a:r>
          </a:p>
          <a:p>
            <a:pPr lvl="1" eaLnBrk="1" hangingPunct="1"/>
            <a:r>
              <a:rPr lang="en-US" sz="1800" smtClean="0"/>
              <a:t>It will only do exactly what you tell it to 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What Next?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Read Chapter 2 and complete the related exercises.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Key concept: </a:t>
            </a:r>
            <a:br>
              <a:rPr lang="en-US" sz="3200" smtClean="0"/>
            </a:br>
            <a:r>
              <a:rPr lang="en-US" sz="3200" smtClean="0"/>
              <a:t>The </a:t>
            </a:r>
            <a:r>
              <a:rPr lang="en-US" sz="3200" i="1" smtClean="0"/>
              <a:t>COMPUTER</a:t>
            </a:r>
            <a:r>
              <a:rPr lang="en-US" sz="3200" smtClean="0"/>
              <a:t> does the recipe!</a:t>
            </a:r>
            <a:endParaRPr lang="en-US" smtClean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smtClean="0"/>
              <a:t>Make it as hard, tedious, complex as you want!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smtClean="0"/>
              <a:t>Crank through a million genomes? No problem!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smtClean="0"/>
              <a:t>Find one person in a 30,000 campus? Yawn!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smtClean="0"/>
              <a:t>Process a million dots on the screen or a bazillion sound samples?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i="1" smtClean="0"/>
              <a:t>That</a:t>
            </a:r>
            <a:r>
              <a:rPr lang="en-US" altLang="en-US" sz="2800" smtClean="0"/>
              <a:t>’</a:t>
            </a:r>
            <a:r>
              <a:rPr lang="en-US" altLang="ja-JP" sz="2800" smtClean="0"/>
              <a:t>s media computation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computers understand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It</a:t>
            </a:r>
            <a:r>
              <a:rPr lang="ja-JP" altLang="en-US" smtClean="0"/>
              <a:t>’</a:t>
            </a:r>
            <a:r>
              <a:rPr lang="en-US" altLang="ja-JP" dirty="0" smtClean="0"/>
              <a:t>s not really </a:t>
            </a:r>
            <a:r>
              <a:rPr lang="en-US" altLang="ja-JP" i="1" dirty="0" smtClean="0"/>
              <a:t>multimedia</a:t>
            </a:r>
            <a:r>
              <a:rPr lang="en-US" altLang="ja-JP" dirty="0" smtClean="0"/>
              <a:t> at all.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It</a:t>
            </a:r>
            <a:r>
              <a:rPr lang="ja-JP" altLang="en-US" sz="1800" smtClean="0"/>
              <a:t>’</a:t>
            </a:r>
            <a:r>
              <a:rPr lang="en-US" altLang="ja-JP" sz="1800" dirty="0" smtClean="0"/>
              <a:t>s </a:t>
            </a:r>
            <a:r>
              <a:rPr lang="en-US" altLang="ja-JP" sz="1800" i="1" dirty="0" err="1" smtClean="0"/>
              <a:t>unimedia</a:t>
            </a:r>
            <a:r>
              <a:rPr lang="en-US" altLang="ja-JP" sz="1800" i="1" dirty="0" smtClean="0"/>
              <a:t> </a:t>
            </a:r>
            <a:r>
              <a:rPr lang="en-US" altLang="ja-JP" sz="1800" dirty="0" smtClean="0"/>
              <a:t>(said Nicholas Negroponte)</a:t>
            </a:r>
            <a:endParaRPr lang="en-US" altLang="ja-JP" sz="1800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i="1" dirty="0" smtClean="0"/>
              <a:t>Everything</a:t>
            </a:r>
            <a:r>
              <a:rPr lang="en-US" sz="1800" dirty="0" smtClean="0"/>
              <a:t> is 0</a:t>
            </a:r>
            <a:r>
              <a:rPr lang="ja-JP" altLang="en-US" sz="1800" smtClean="0"/>
              <a:t>’</a:t>
            </a:r>
            <a:r>
              <a:rPr lang="en-US" altLang="ja-JP" sz="1800" dirty="0" smtClean="0"/>
              <a:t>s and 1</a:t>
            </a:r>
            <a:r>
              <a:rPr lang="ja-JP" altLang="en-US" sz="1800" smtClean="0"/>
              <a:t>’</a:t>
            </a:r>
            <a:r>
              <a:rPr lang="en-US" altLang="ja-JP" sz="1800" dirty="0" smtClean="0"/>
              <a:t>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Computers are </a:t>
            </a:r>
            <a:r>
              <a:rPr lang="en-US" i="1" dirty="0" smtClean="0"/>
              <a:t>exceedingly</a:t>
            </a:r>
            <a:r>
              <a:rPr lang="en-US" dirty="0" smtClean="0"/>
              <a:t> stupid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The only </a:t>
            </a:r>
            <a:r>
              <a:rPr lang="en-US" sz="1800" i="1" dirty="0" smtClean="0"/>
              <a:t>data</a:t>
            </a:r>
            <a:r>
              <a:rPr lang="en-US" sz="1800" dirty="0" smtClean="0"/>
              <a:t> they understand is 0</a:t>
            </a:r>
            <a:r>
              <a:rPr lang="ja-JP" altLang="en-US" sz="1800" smtClean="0"/>
              <a:t>’</a:t>
            </a:r>
            <a:r>
              <a:rPr lang="en-US" altLang="ja-JP" sz="1800" dirty="0" smtClean="0"/>
              <a:t>s and 1</a:t>
            </a:r>
            <a:r>
              <a:rPr lang="ja-JP" altLang="en-US" sz="1800" smtClean="0"/>
              <a:t>’</a:t>
            </a:r>
            <a:r>
              <a:rPr lang="en-US" altLang="ja-JP" sz="1800" dirty="0" smtClean="0"/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They can only do the most simple things with those 0</a:t>
            </a:r>
            <a:r>
              <a:rPr lang="ja-JP" altLang="en-US" sz="1800" smtClean="0"/>
              <a:t>’</a:t>
            </a:r>
            <a:r>
              <a:rPr lang="en-US" altLang="ja-JP" sz="1800" dirty="0" smtClean="0"/>
              <a:t>s and 1</a:t>
            </a:r>
            <a:r>
              <a:rPr lang="ja-JP" altLang="en-US" sz="1800" smtClean="0"/>
              <a:t>’</a:t>
            </a:r>
            <a:r>
              <a:rPr lang="en-US" altLang="ja-JP" sz="1800" dirty="0" smtClean="0"/>
              <a:t>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Move this value here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Add, multiply, subtract, divide these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Compare these values, and if one is less than the other, go follow this step rather than that one.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dirty="0" smtClean="0"/>
              <a:t>Done fast enough, those simple things can be amazing.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Python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Python is a popular programing language, which is designed to be easy to read.</a:t>
            </a:r>
          </a:p>
          <a:p>
            <a:pPr eaLnBrk="1" hangingPunct="1"/>
            <a:r>
              <a:rPr lang="en-US" smtClean="0"/>
              <a:t>Used by many companies.</a:t>
            </a:r>
          </a:p>
          <a:p>
            <a:pPr eaLnBrk="1" hangingPunct="1"/>
            <a:r>
              <a:rPr lang="en-US" smtClean="0"/>
              <a:t>Also used to make application software flexible and expendable.</a:t>
            </a:r>
          </a:p>
          <a:p>
            <a:pPr lvl="1" eaLnBrk="1" hangingPunct="1"/>
            <a:r>
              <a:rPr lang="en-US" smtClean="0"/>
              <a:t>For example, can be used to program GIMP or Blender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3309</Words>
  <Application>Microsoft Office PowerPoint</Application>
  <PresentationFormat>On-screen Show (4:3)</PresentationFormat>
  <Paragraphs>462</Paragraphs>
  <Slides>67</Slides>
  <Notes>56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9" baseType="lpstr">
      <vt:lpstr>Office Theme</vt:lpstr>
      <vt:lpstr>Visio</vt:lpstr>
      <vt:lpstr>Getting Started with JES</vt:lpstr>
      <vt:lpstr>Part I: Introduction</vt:lpstr>
      <vt:lpstr>Learning Objectives</vt:lpstr>
      <vt:lpstr>What Is Computer Science?</vt:lpstr>
      <vt:lpstr>Specialized Recipes</vt:lpstr>
      <vt:lpstr>Defining terms</vt:lpstr>
      <vt:lpstr>Key concept:  The COMPUTER does the recipe!</vt:lpstr>
      <vt:lpstr>What computers understand</vt:lpstr>
      <vt:lpstr>Python</vt:lpstr>
      <vt:lpstr>A word about Jython</vt:lpstr>
      <vt:lpstr>Key Concept: Encodings</vt:lpstr>
      <vt:lpstr>How a computer works</vt:lpstr>
      <vt:lpstr>Layer the encodings as deep as you want</vt:lpstr>
      <vt:lpstr>What do we mean by layered encodings?</vt:lpstr>
      <vt:lpstr>Multimedia is unimedia</vt:lpstr>
      <vt:lpstr>Software (recipes) defines and manipulates encodings</vt:lpstr>
      <vt:lpstr>The Power of Moore’s Law</vt:lpstr>
      <vt:lpstr>Why digitize media?</vt:lpstr>
      <vt:lpstr>How can it work to  digitize media?</vt:lpstr>
      <vt:lpstr>Why should you need to study “recipes”?</vt:lpstr>
      <vt:lpstr>Computation for Creativity</vt:lpstr>
      <vt:lpstr>Programming can be Creative</vt:lpstr>
      <vt:lpstr>We’re not going to replace PhotoShop</vt:lpstr>
      <vt:lpstr>Knowing about programming is knowing about process</vt:lpstr>
      <vt:lpstr>Everyone will likely need this</vt:lpstr>
      <vt:lpstr>A Recipe is a Statement of Process</vt:lpstr>
      <vt:lpstr>Programming is about Communicating Process</vt:lpstr>
      <vt:lpstr>PART II: GETTING STARTED</vt:lpstr>
      <vt:lpstr>Learning Objectives</vt:lpstr>
      <vt:lpstr>Much of programming is naming</vt:lpstr>
      <vt:lpstr>Naming our Encodings</vt:lpstr>
      <vt:lpstr>Examples of Types </vt:lpstr>
      <vt:lpstr>Programs Work with Names</vt:lpstr>
      <vt:lpstr>Names for things not in memory</vt:lpstr>
      <vt:lpstr>Jython Environment for Students</vt:lpstr>
      <vt:lpstr>Jython Environment for Students</vt:lpstr>
      <vt:lpstr>Jython Environment for Students</vt:lpstr>
      <vt:lpstr>Python understands commands</vt:lpstr>
      <vt:lpstr>Naming Restrictions</vt:lpstr>
      <vt:lpstr>Using JES</vt:lpstr>
      <vt:lpstr>Values and names with same value are interchangeable</vt:lpstr>
      <vt:lpstr>= is Assignment, not Equality</vt:lpstr>
      <vt:lpstr>Maths can be Surprising</vt:lpstr>
      <vt:lpstr>Maths can be Surprising</vt:lpstr>
      <vt:lpstr>Command Area Editing</vt:lpstr>
      <vt:lpstr>JES Functions</vt:lpstr>
      <vt:lpstr>What to do to show a picture</vt:lpstr>
      <vt:lpstr>pickAFile() leads to  The File Picker!</vt:lpstr>
      <vt:lpstr>Picture Functions</vt:lpstr>
      <vt:lpstr>Sound Functions</vt:lpstr>
      <vt:lpstr>Demonstration</vt:lpstr>
      <vt:lpstr>Demonstration</vt:lpstr>
      <vt:lpstr>COMPLETELY THE SAME: Values, names for those values, functions that return those values</vt:lpstr>
      <vt:lpstr>Picking, making, showing a picture</vt:lpstr>
      <vt:lpstr>Grabbing media from the Web</vt:lpstr>
      <vt:lpstr>Writing a recipe:  Making our own functions</vt:lpstr>
      <vt:lpstr>Blocking is indicated for you in JES</vt:lpstr>
      <vt:lpstr>The Most Common JES Bug: Forgetting to Load</vt:lpstr>
      <vt:lpstr>Making functions the easy way</vt:lpstr>
      <vt:lpstr>A recipe for playing picked sound files</vt:lpstr>
      <vt:lpstr>A function for playing picked picture files</vt:lpstr>
      <vt:lpstr>What if you forget your variable names?  showVars()</vt:lpstr>
      <vt:lpstr>A function for a specific sound or picture</vt:lpstr>
      <vt:lpstr>What to do about Windows filenames?</vt:lpstr>
      <vt:lpstr>A function that takes input</vt:lpstr>
      <vt:lpstr>What can go wrong?</vt:lpstr>
      <vt:lpstr>What Next?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Krzywinska</dc:creator>
  <cp:lastModifiedBy>Adrir Darklance</cp:lastModifiedBy>
  <cp:revision>96</cp:revision>
  <dcterms:created xsi:type="dcterms:W3CDTF">2013-10-11T07:28:59Z</dcterms:created>
  <dcterms:modified xsi:type="dcterms:W3CDTF">2015-10-02T16:20:23Z</dcterms:modified>
</cp:coreProperties>
</file>