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5" r:id="rId47"/>
    <p:sldId id="312" r:id="rId48"/>
    <p:sldId id="313" r:id="rId49"/>
    <p:sldId id="314" r:id="rId50"/>
    <p:sldId id="315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00"/>
    <a:srgbClr val="FF9900"/>
    <a:srgbClr val="34F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30" autoAdjust="0"/>
    <p:restoredTop sz="94660"/>
  </p:normalViewPr>
  <p:slideViewPr>
    <p:cSldViewPr showGuides="1">
      <p:cViewPr>
        <p:scale>
          <a:sx n="50" d="100"/>
          <a:sy n="50" d="100"/>
        </p:scale>
        <p:origin x="-4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10C70A-90C4-4B30-8294-E083B9E7FB6C}" type="datetimeFigureOut">
              <a:rPr lang="en-US" smtClean="0"/>
              <a:pPr/>
              <a:t>10/4/2015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65646C-6FB4-4FB8-8F0A-71BF30A30C3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D4A38A-B85C-42A6-9672-5E0CB3A8797B}" type="datetimeFigureOut">
              <a:rPr lang="en-US" smtClean="0"/>
              <a:pPr/>
              <a:t>10/4/2015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E2637D0-5057-417C-9C35-719152D949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F50AFD-407F-431C-B83A-8B6E54001B7A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151E3-411F-4E0F-B1F9-DF5C540BA22E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CAB25-02EE-4B9D-88CE-077B696B0024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FE044-9176-4B3B-A050-127A29566843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BF233-1293-4BD4-BB68-1ECA00FE494B}" type="slidenum">
              <a:rPr lang="en-US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D1349-9D48-40D0-AB20-4AF94F172F4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AC3AA-7CA0-4EFF-902C-EC47754A001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328D-7C73-4964-A94E-1C99EA0B64DB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Generating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CED3A-8270-463A-9201-4B94FFA802A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Four lines of Taylor Swift</a:t>
            </a:r>
            <a:r>
              <a:rPr lang="en-US" altLang="en-US" smtClean="0"/>
              <a:t>’</a:t>
            </a:r>
            <a:r>
              <a:rPr lang="en-US" smtClean="0"/>
              <a:t>s </a:t>
            </a:r>
            <a:r>
              <a:rPr lang="en-US" altLang="en-US" smtClean="0"/>
              <a:t>“</a:t>
            </a:r>
            <a:r>
              <a:rPr lang="en-US" smtClean="0"/>
              <a:t>Shake it off</a:t>
            </a:r>
            <a:r>
              <a:rPr lang="en-US" altLang="en-US" smtClean="0"/>
              <a:t>”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F3F8-E59E-4F4D-B36E-128705B8177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7E31B-D501-4EFC-ACF3-796CBB474BC6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22581-FF2B-4C97-B1C7-6521F2E217B0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B3C66-E379-4C33-87D0-BCA011FF3F4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2420888"/>
            <a:ext cx="9144001" cy="443711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528161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5286388"/>
            <a:ext cx="7786742" cy="99535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420888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9" descr="test_logo_i50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2000240"/>
            <a:ext cx="128905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7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06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101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7871"/>
            <a:ext cx="2057400" cy="5637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7871"/>
            <a:ext cx="6019800" cy="56372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545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38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0042"/>
            <a:ext cx="9144000" cy="6357958"/>
          </a:xfrm>
        </p:spPr>
        <p:txBody>
          <a:bodyPr/>
          <a:lstStyle>
            <a:lvl1pPr>
              <a:defRPr b="1" baseline="0"/>
            </a:lvl1pPr>
          </a:lstStyle>
          <a:p>
            <a:r>
              <a:rPr lang="en-US" dirty="0" smtClean="0"/>
              <a:t>Any Questions?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000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pic>
        <p:nvPicPr>
          <p:cNvPr id="7" name="Picture 6" descr="soldier_buffer_bw250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143636" y="-198837"/>
            <a:ext cx="2841656" cy="67958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69929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9929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95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5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4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89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16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33404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340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59545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411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20273AD4-B79B-4AEC-A7AB-9CD19EAEA649}" type="datetimeFigureOut">
              <a:rPr lang="en-GB" smtClean="0"/>
              <a:pPr/>
              <a:t>04/10/2015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</a:lstStyle>
          <a:p>
            <a:fld id="{355F7976-4FA2-4A6C-896D-A5D385FA752D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14" cstate="print"/>
          <a:srcRect t="2951" b="79342"/>
          <a:stretch>
            <a:fillRect/>
          </a:stretch>
        </p:blipFill>
        <p:spPr bwMode="auto">
          <a:xfrm>
            <a:off x="-1" y="0"/>
            <a:ext cx="9144001" cy="500042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Picture 7" descr="test_logo_i50.gif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29985" y="142852"/>
            <a:ext cx="870115" cy="2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80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Creating and Modifying Text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dirty="0" smtClean="0"/>
              <a:t>COMP120: Creative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8" y="1752600"/>
            <a:ext cx="7097712" cy="49180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sz="2400" dirty="0" smtClean="0"/>
              <a:t>How could this be?</a:t>
            </a:r>
          </a:p>
          <a:p>
            <a:pPr marL="0" indent="0">
              <a:lnSpc>
                <a:spcPct val="90000"/>
              </a:lnSpc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sz="2400" dirty="0" smtClean="0"/>
              <a:t>An error because string can</a:t>
            </a:r>
            <a:r>
              <a:rPr lang="en-US" altLang="en-US" sz="2400" dirty="0" smtClean="0"/>
              <a:t>’</a:t>
            </a:r>
            <a:r>
              <a:rPr lang="en-US" sz="2400" dirty="0" smtClean="0"/>
              <a:t>t be redefined.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sz="2400" dirty="0" smtClean="0"/>
              <a:t>string is </a:t>
            </a:r>
            <a:r>
              <a:rPr lang="en-US" altLang="en-US" sz="2400" dirty="0" smtClean="0"/>
              <a:t>“</a:t>
            </a:r>
            <a:r>
              <a:rPr lang="en-US" sz="2400" dirty="0" smtClean="0"/>
              <a:t>1.0000000000/3</a:t>
            </a:r>
            <a:r>
              <a:rPr lang="en-US" altLang="en-US" sz="2400" dirty="0" smtClean="0"/>
              <a:t>”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sz="2400" dirty="0" smtClean="0"/>
              <a:t>string is </a:t>
            </a:r>
            <a:r>
              <a:rPr lang="en-US" altLang="en-US" sz="2400" dirty="0" smtClean="0"/>
              <a:t>“</a:t>
            </a:r>
            <a:r>
              <a:rPr lang="en-US" sz="2400" dirty="0" smtClean="0"/>
              <a:t>0.333333333333</a:t>
            </a:r>
            <a:r>
              <a:rPr lang="en-US" altLang="en-US" sz="2400" dirty="0" smtClean="0"/>
              <a:t>”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sz="2400" dirty="0" smtClean="0"/>
              <a:t>string is </a:t>
            </a:r>
            <a:r>
              <a:rPr lang="en-US" altLang="en-US" sz="2400" dirty="0" smtClean="0"/>
              <a:t>“</a:t>
            </a:r>
            <a:r>
              <a:rPr lang="en-US" sz="2400" dirty="0" smtClean="0"/>
              <a:t>1/3.0000000000</a:t>
            </a:r>
            <a:r>
              <a:rPr lang="en-US" altLang="en-US" sz="2400" dirty="0" smtClean="0"/>
              <a:t>”</a:t>
            </a:r>
            <a:endParaRPr lang="en-US" sz="2400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sz="2400" dirty="0" smtClean="0"/>
          </a:p>
        </p:txBody>
      </p:sp>
      <p:pic>
        <p:nvPicPr>
          <p:cNvPr id="2969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268663"/>
            <a:ext cx="60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328863"/>
            <a:ext cx="60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4373563"/>
            <a:ext cx="60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5554663"/>
            <a:ext cx="609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86380" y="571480"/>
            <a:ext cx="3481380" cy="194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400" smtClean="0"/>
              <a:t>Using string concatenation to tell a MadLib story</a:t>
            </a:r>
          </a:p>
        </p:txBody>
      </p:sp>
      <p:pic>
        <p:nvPicPr>
          <p:cNvPr id="3072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225" y="2235200"/>
            <a:ext cx="9144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our MadLib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madlib</a:t>
            </a:r>
            <a:r>
              <a:rPr lang="en-US" dirty="0" smtClean="0"/>
              <a:t>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Once upon a time, Mark was walking with Baxter, a trained dragon. Suddenly, Baxter stopped and </a:t>
            </a:r>
            <a:r>
              <a:rPr lang="en-US" dirty="0" err="1" smtClean="0"/>
              <a:t>announced,'I</a:t>
            </a:r>
            <a:r>
              <a:rPr lang="en-US" dirty="0" smtClean="0"/>
              <a:t> have a desperate need for Krispy Kreme Doughnuts'.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Mark complained. 'Where I am going to get that?' Then Mark found a wizard's wand. With a wave of the wand, Baxter got Krispy Kreme Doughnuts. Perhaps surprisingly, Baxter ate the Krispy Kreme Doughnuts.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Telling a different </a:t>
            </a:r>
            <a:r>
              <a:rPr lang="en-US" dirty="0" err="1" smtClean="0"/>
              <a:t>MadLib</a:t>
            </a:r>
            <a:r>
              <a:rPr lang="en-US" dirty="0" smtClean="0"/>
              <a:t> Story</a:t>
            </a:r>
            <a:endParaRPr lang="en-US" dirty="0"/>
          </a:p>
        </p:txBody>
      </p:sp>
      <p:pic>
        <p:nvPicPr>
          <p:cNvPr id="3277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175" y="2219325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new 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madlib2()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Once upon a time, Ty was walking with Fluffy, a trained dragon. Suddenly, Fluffy stopped and </a:t>
            </a:r>
            <a:r>
              <a:rPr lang="en-US" dirty="0" err="1" smtClean="0"/>
              <a:t>announced,'I</a:t>
            </a:r>
            <a:r>
              <a:rPr lang="en-US" dirty="0" smtClean="0"/>
              <a:t> have a desperate need for a seven-layer wedding cake.'.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Ty complained. 'Where I am going to get that?' Then Ty found a wizard's wand. With a wave of the wand, Fluffy got a seven-layer wedding cake.. Perhaps surprisingly, Fluffy rolled on the a seven-layer wedding cake.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Using Parameters</a:t>
            </a:r>
            <a:endParaRPr lang="en-US" dirty="0"/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0800"/>
            <a:ext cx="914400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Using Parameters</a:t>
            </a:r>
            <a:endParaRPr lang="en-US" sz="4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sz="2800" dirty="0" smtClean="0"/>
              <a:t>&gt;&gt;&gt; madlib3("</a:t>
            </a:r>
            <a:r>
              <a:rPr lang="en-US" sz="2800" dirty="0" err="1" smtClean="0"/>
              <a:t>Lee","Spot","stomped</a:t>
            </a:r>
            <a:r>
              <a:rPr lang="en-US" sz="2800" dirty="0" smtClean="0"/>
              <a:t> </a:t>
            </a:r>
            <a:r>
              <a:rPr lang="en-US" sz="2800" dirty="0" err="1" smtClean="0"/>
              <a:t>on","Taco</a:t>
            </a:r>
            <a:r>
              <a:rPr lang="en-US" sz="2800" dirty="0" smtClean="0"/>
              <a:t> Bell nachos")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800" dirty="0" smtClean="0"/>
              <a:t>Once upon a time, Lee was walking with Spot, a trained dragon. Suddenly, Spot stopped and </a:t>
            </a:r>
            <a:r>
              <a:rPr lang="en-US" sz="2800" dirty="0" err="1" smtClean="0"/>
              <a:t>announced,'I</a:t>
            </a:r>
            <a:r>
              <a:rPr lang="en-US" sz="2800" dirty="0" smtClean="0"/>
              <a:t> have a desperate need for Taco Bell nachos'.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800" dirty="0" smtClean="0"/>
              <a:t>Lee complained. 'Where I am going to get that?' Then Lee found a wizard's wand. With a wave of the wand, Spot got Taco Bell nachos. Perhaps surprisingly, Spot stomped on the Taco Bell nachos.</a:t>
            </a:r>
          </a:p>
          <a:p>
            <a:pPr marL="0" indent="0">
              <a:buFont typeface="Wingdings 2" charset="0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smtClean="0"/>
              <a:t>Multiplication is repeated Addition: Strings,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3886200" cy="23320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print "</a:t>
            </a:r>
            <a:r>
              <a:rPr lang="en-US" dirty="0" err="1" smtClean="0"/>
              <a:t>abc</a:t>
            </a:r>
            <a:r>
              <a:rPr lang="en-US" dirty="0" smtClean="0"/>
              <a:t>" * 3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err="1" smtClean="0"/>
              <a:t>abcabcabc</a:t>
            </a: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print 4 * "Hey!"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err="1" smtClean="0"/>
              <a:t>Hey!Hey!Hey!Hey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133600"/>
            <a:ext cx="2362200" cy="157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Multiplication concatenates copies of the string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Princess Bride in Python</a:t>
            </a:r>
            <a:endParaRPr lang="en-US" dirty="0"/>
          </a:p>
        </p:txBody>
      </p:sp>
      <p:pic>
        <p:nvPicPr>
          <p:cNvPr id="3789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1825"/>
            <a:ext cx="914400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A Pyramid in Python</a:t>
            </a:r>
            <a:endParaRPr lang="en-US" dirty="0"/>
          </a:p>
        </p:txBody>
      </p:sp>
      <p:pic>
        <p:nvPicPr>
          <p:cNvPr id="3891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3733800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 I: Introduction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this print?</a:t>
            </a:r>
          </a:p>
        </p:txBody>
      </p:sp>
      <p:pic>
        <p:nvPicPr>
          <p:cNvPr id="3993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898650"/>
            <a:ext cx="8763000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Taking strings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76600"/>
            <a:ext cx="2819400" cy="33988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parts()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H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l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l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5092700" cy="128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257800" y="3048000"/>
            <a:ext cx="2971800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0">
                <a:solidFill>
                  <a:srgbClr val="FFFFFF"/>
                </a:solidFill>
                <a:ea typeface="MS PGothic" pitchFamily="34" charset="-128"/>
              </a:rPr>
              <a:t>Read </a:t>
            </a:r>
            <a:r>
              <a:rPr lang="en-US" i="1">
                <a:solidFill>
                  <a:srgbClr val="FFFFFF"/>
                </a:solidFill>
                <a:ea typeface="MS PGothic" pitchFamily="34" charset="-128"/>
              </a:rPr>
              <a:t>for</a:t>
            </a:r>
            <a:r>
              <a:rPr lang="en-US" b="0">
                <a:solidFill>
                  <a:srgbClr val="FFFFFF"/>
                </a:solidFill>
                <a:ea typeface="MS PGothic" pitchFamily="34" charset="-128"/>
              </a:rPr>
              <a:t> as </a:t>
            </a:r>
            <a:r>
              <a:rPr lang="en-US" altLang="en-US" b="0" i="1">
                <a:solidFill>
                  <a:srgbClr val="FFFFFF"/>
                </a:solidFill>
                <a:ea typeface="MS PGothic" pitchFamily="34" charset="-128"/>
              </a:rPr>
              <a:t>“</a:t>
            </a:r>
            <a:r>
              <a:rPr lang="en-US" altLang="ja-JP" i="1">
                <a:solidFill>
                  <a:srgbClr val="FFFFFF"/>
                </a:solidFill>
                <a:ea typeface="MS PGothic" pitchFamily="34" charset="-128"/>
              </a:rPr>
              <a:t>for each</a:t>
            </a:r>
            <a:r>
              <a:rPr lang="en-US" altLang="en-US" b="0" i="1">
                <a:solidFill>
                  <a:srgbClr val="FFFFFF"/>
                </a:solidFill>
                <a:ea typeface="MS PGothic" pitchFamily="34" charset="-128"/>
              </a:rPr>
              <a:t>”</a:t>
            </a:r>
            <a:r>
              <a:rPr lang="en-US" altLang="ja-JP" b="0" i="1">
                <a:solidFill>
                  <a:srgbClr val="FFFFFF"/>
                </a:solidFill>
                <a:ea typeface="MS PGothic" pitchFamily="34" charset="-128"/>
              </a:rPr>
              <a:t/>
            </a:r>
            <a:br>
              <a:rPr lang="en-US" altLang="ja-JP" b="0" i="1">
                <a:solidFill>
                  <a:srgbClr val="FFFFFF"/>
                </a:solidFill>
                <a:ea typeface="MS PGothic" pitchFamily="34" charset="-128"/>
              </a:rPr>
            </a:br>
            <a:endParaRPr lang="en-US" altLang="ja-JP" b="0">
              <a:solidFill>
                <a:srgbClr val="FFFFFF"/>
              </a:solidFill>
              <a:ea typeface="MS PGothic" pitchFamily="34" charset="-128"/>
            </a:endParaRPr>
          </a:p>
          <a:p>
            <a:r>
              <a:rPr lang="en-US" altLang="en-US" b="0">
                <a:solidFill>
                  <a:srgbClr val="FFFFFF"/>
                </a:solidFill>
                <a:ea typeface="MS PGothic" pitchFamily="34" charset="-128"/>
              </a:rPr>
              <a:t>“</a:t>
            </a:r>
            <a:r>
              <a:rPr lang="en-US" b="0">
                <a:solidFill>
                  <a:srgbClr val="FFFFFF"/>
                </a:solidFill>
                <a:ea typeface="MS PGothic" pitchFamily="34" charset="-128"/>
              </a:rPr>
              <a:t>For each letter in the string…print the letter.</a:t>
            </a:r>
            <a:r>
              <a:rPr lang="en-US" altLang="en-US" b="0">
                <a:solidFill>
                  <a:srgbClr val="FFFFFF"/>
                </a:solidFill>
                <a:ea typeface="MS PGothic" pitchFamily="34" charset="-128"/>
              </a:rPr>
              <a:t>”</a:t>
            </a:r>
            <a:endParaRPr lang="en-US" b="0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for loop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953000" cy="4389437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word </a:t>
            </a:r>
            <a:r>
              <a:rPr lang="en-US" b="1" smtClean="0"/>
              <a:t>for</a:t>
            </a:r>
            <a:r>
              <a:rPr lang="en-US" smtClean="0"/>
              <a:t> has to be there.</a:t>
            </a:r>
          </a:p>
          <a:p>
            <a:r>
              <a:rPr lang="en-US" smtClean="0"/>
              <a:t>Next comes the </a:t>
            </a:r>
            <a:r>
              <a:rPr lang="en-US" i="1" smtClean="0"/>
              <a:t>index variable</a:t>
            </a:r>
            <a:r>
              <a:rPr lang="en-US" smtClean="0"/>
              <a:t> that will take on the value of each element of the collection.</a:t>
            </a:r>
          </a:p>
          <a:p>
            <a:r>
              <a:rPr lang="en-US" smtClean="0"/>
              <a:t>The word </a:t>
            </a:r>
            <a:r>
              <a:rPr lang="en-US" b="1" smtClean="0"/>
              <a:t>in</a:t>
            </a:r>
            <a:r>
              <a:rPr lang="en-US" smtClean="0"/>
              <a:t> has to be there</a:t>
            </a:r>
          </a:p>
          <a:p>
            <a:r>
              <a:rPr lang="en-US" smtClean="0"/>
              <a:t>The colon (</a:t>
            </a:r>
            <a:r>
              <a:rPr lang="en-US" altLang="en-US" smtClean="0"/>
              <a:t>“</a:t>
            </a:r>
            <a:r>
              <a:rPr lang="en-US" smtClean="0"/>
              <a:t>:</a:t>
            </a:r>
            <a:r>
              <a:rPr lang="en-US" altLang="en-US" smtClean="0"/>
              <a:t>”</a:t>
            </a:r>
            <a:r>
              <a:rPr lang="en-US" smtClean="0"/>
              <a:t>) says, </a:t>
            </a:r>
            <a:r>
              <a:rPr lang="en-US" altLang="en-US" smtClean="0"/>
              <a:t>“</a:t>
            </a:r>
            <a:r>
              <a:rPr lang="en-US" smtClean="0"/>
              <a:t>Next comes the body of the loop.</a:t>
            </a:r>
            <a:r>
              <a:rPr lang="en-US" altLang="en-US" smtClean="0"/>
              <a:t>”</a:t>
            </a:r>
            <a:endParaRPr lang="en-US" smtClean="0"/>
          </a:p>
          <a:p>
            <a:r>
              <a:rPr lang="en-US" smtClean="0"/>
              <a:t>The statements in the body of the loop must be </a:t>
            </a:r>
            <a:r>
              <a:rPr lang="en-US" i="1" smtClean="0"/>
              <a:t>indented.</a:t>
            </a:r>
            <a:endParaRPr lang="en-US" smtClean="0"/>
          </a:p>
          <a:p>
            <a:r>
              <a:rPr lang="en-US" smtClean="0"/>
              <a:t>Anything can be inside the for loop</a:t>
            </a:r>
          </a:p>
        </p:txBody>
      </p:sp>
      <p:pic>
        <p:nvPicPr>
          <p:cNvPr id="419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057400"/>
            <a:ext cx="3543300" cy="4305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i="1" smtClean="0"/>
              <a:t>if</a:t>
            </a:r>
            <a:r>
              <a:rPr lang="en-US" smtClean="0"/>
              <a:t> to test the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4953000" cy="24844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justvowels</a:t>
            </a:r>
            <a:r>
              <a:rPr lang="en-US" dirty="0" smtClean="0"/>
              <a:t>("hello there!")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o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45847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304800" y="1600200"/>
            <a:ext cx="28956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Using </a:t>
            </a:r>
            <a:r>
              <a:rPr lang="en-US" sz="4000" i="1" smtClean="0"/>
              <a:t>if</a:t>
            </a:r>
            <a:r>
              <a:rPr lang="en-US" sz="4000" smtClean="0"/>
              <a:t> to test the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362200"/>
            <a:ext cx="4876800" cy="4191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</a:t>
            </a:r>
            <a:r>
              <a:rPr lang="en-US" dirty="0" err="1" smtClean="0"/>
              <a:t>notvowels</a:t>
            </a:r>
            <a:r>
              <a:rPr lang="en-US" dirty="0" smtClean="0"/>
              <a:t>("hello there!")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h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l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l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t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h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r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!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57200"/>
            <a:ext cx="56769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Two different ways to deal with case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59436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Collecting characters into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word = "Um"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print word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Um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word = word + "m"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print word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Umm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word = word + "m"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print word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err="1" smtClean="0"/>
              <a:t>Ummm</a:t>
            </a:r>
            <a:endParaRPr lang="en-US" sz="2000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word = word + "m"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/>
              <a:t>&gt;&gt;&gt; print word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err="1" smtClean="0"/>
              <a:t>Ummmm</a:t>
            </a:r>
            <a:endParaRPr lang="en-US" sz="2000" dirty="0" smtClean="0"/>
          </a:p>
          <a:p>
            <a:pPr marL="0" indent="0">
              <a:buFont typeface="Wingdings 2" charset="0"/>
              <a:buNone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Return a new string from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4953000" cy="11890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duplicate("rubber duck")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rubber duck</a:t>
            </a: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5054600" cy="1993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interesting: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4343400" cy="13414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double("rubber duck")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err="1" smtClean="0"/>
              <a:t>rruubbbbeerr</a:t>
            </a:r>
            <a:r>
              <a:rPr lang="en-US" dirty="0" smtClean="0"/>
              <a:t>  </a:t>
            </a:r>
            <a:r>
              <a:rPr lang="en-US" dirty="0" err="1" smtClean="0"/>
              <a:t>dduucckk</a:t>
            </a:r>
            <a:endParaRPr lang="en-US" dirty="0"/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64770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interesting: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4343400" cy="13414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reverse("rubber duck")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err="1" smtClean="0"/>
              <a:t>kcud</a:t>
            </a:r>
            <a:r>
              <a:rPr lang="en-US" dirty="0" smtClean="0"/>
              <a:t> </a:t>
            </a:r>
            <a:r>
              <a:rPr lang="en-US" dirty="0" err="1" smtClean="0"/>
              <a:t>rebbur</a:t>
            </a:r>
            <a:endParaRPr lang="en-US" dirty="0"/>
          </a:p>
        </p:txBody>
      </p:sp>
      <p:pic>
        <p:nvPicPr>
          <p:cNvPr id="4915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4991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Learning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By the end of this section you should be able to: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To create human-usable text via programs.</a:t>
            </a:r>
          </a:p>
          <a:p>
            <a:r>
              <a:rPr lang="en-GB" dirty="0" smtClean="0"/>
              <a:t>To generate text patterns.</a:t>
            </a:r>
          </a:p>
          <a:p>
            <a:r>
              <a:rPr lang="en-GB" dirty="0" smtClean="0"/>
              <a:t>To manipulate strings.</a:t>
            </a:r>
          </a:p>
          <a:p>
            <a:r>
              <a:rPr lang="en-GB" dirty="0" smtClean="0"/>
              <a:t>To build strings with concatenation.</a:t>
            </a:r>
          </a:p>
          <a:p>
            <a:r>
              <a:rPr lang="en-GB" dirty="0" smtClean="0"/>
              <a:t>To use loops to iterate over characters in a string.</a:t>
            </a:r>
          </a:p>
          <a:p>
            <a:r>
              <a:rPr lang="en-GB" dirty="0" smtClean="0"/>
              <a:t>To covert strings into lists for manipulation.</a:t>
            </a:r>
          </a:p>
          <a:p>
            <a:r>
              <a:rPr lang="en-GB" dirty="0" smtClean="0"/>
              <a:t>To use array notation for accessing elements of strings and lists.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Mirroring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80803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We can add the index variable to both sides of the pile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38413"/>
            <a:ext cx="66294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Content Placeholder 2"/>
          <p:cNvSpPr>
            <a:spLocks noGrp="1"/>
          </p:cNvSpPr>
          <p:nvPr>
            <p:ph idx="1"/>
          </p:nvPr>
        </p:nvSpPr>
        <p:spPr>
          <a:xfrm>
            <a:off x="979488" y="465138"/>
            <a:ext cx="7097712" cy="6205537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Two of these </a:t>
            </a:r>
            <a:r>
              <a:rPr lang="en-US" altLang="en-US" sz="2000" dirty="0" smtClean="0"/>
              <a:t>“</a:t>
            </a:r>
            <a:r>
              <a:rPr lang="en-US" sz="2000" dirty="0" smtClean="0"/>
              <a:t>double</a:t>
            </a:r>
            <a:r>
              <a:rPr lang="en-US" altLang="en-US" sz="2000" dirty="0" smtClean="0"/>
              <a:t>”</a:t>
            </a:r>
            <a:r>
              <a:rPr lang="en-US" sz="2000" dirty="0" smtClean="0"/>
              <a:t> programs produces this: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&gt;&gt;&gt; double_("apple")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000" dirty="0" err="1" smtClean="0"/>
              <a:t>aappppllee</a:t>
            </a:r>
            <a:endParaRPr lang="en-US" sz="2000" dirty="0" smtClean="0"/>
          </a:p>
          <a:p>
            <a:pPr marL="0" indent="0">
              <a:buFont typeface="Wingdings 2" pitchFamily="18" charset="2"/>
              <a:buNone/>
            </a:pPr>
            <a:r>
              <a:rPr lang="en-US" sz="2000" dirty="0" smtClean="0"/>
              <a:t>Which one </a:t>
            </a:r>
            <a:r>
              <a:rPr lang="en-US" sz="2000" i="1" u="sng" dirty="0" smtClean="0"/>
              <a:t>doesn</a:t>
            </a:r>
            <a:r>
              <a:rPr lang="en-US" altLang="en-US" sz="2000" i="1" u="sng" dirty="0" smtClean="0"/>
              <a:t>’</a:t>
            </a:r>
            <a:r>
              <a:rPr lang="en-US" sz="2000" i="1" u="sng" dirty="0" smtClean="0"/>
              <a:t>t</a:t>
            </a:r>
            <a:r>
              <a:rPr lang="en-US" sz="2000" dirty="0" smtClean="0"/>
              <a:t>?</a:t>
            </a:r>
          </a:p>
        </p:txBody>
      </p:sp>
      <p:pic>
        <p:nvPicPr>
          <p:cNvPr id="51202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7450" y="3649663"/>
            <a:ext cx="60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88" y="2379663"/>
            <a:ext cx="60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888" y="5116513"/>
            <a:ext cx="60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900113" y="4989513"/>
            <a:ext cx="609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2379663"/>
            <a:ext cx="35750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89450" y="3533775"/>
            <a:ext cx="3979863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52538" y="4989513"/>
            <a:ext cx="4748212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Content Placeholder 2"/>
          <p:cNvSpPr>
            <a:spLocks noGrp="1"/>
          </p:cNvSpPr>
          <p:nvPr>
            <p:ph idx="1"/>
          </p:nvPr>
        </p:nvSpPr>
        <p:spPr>
          <a:xfrm>
            <a:off x="979488" y="465138"/>
            <a:ext cx="7097712" cy="62055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/>
              <a:t>Only one of these programs prints more than one exclamation point.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Which one is it?</a:t>
            </a:r>
          </a:p>
        </p:txBody>
      </p:sp>
      <p:pic>
        <p:nvPicPr>
          <p:cNvPr id="5222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60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500306"/>
            <a:ext cx="60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888" y="5116513"/>
            <a:ext cx="60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TextBox 1"/>
          <p:cNvSpPr txBox="1">
            <a:spLocks noChangeArrowheads="1"/>
          </p:cNvSpPr>
          <p:nvPr/>
        </p:nvSpPr>
        <p:spPr bwMode="auto">
          <a:xfrm>
            <a:off x="1082645" y="2403469"/>
            <a:ext cx="4186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exclaim1(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"!"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target + char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</a:t>
            </a:r>
          </a:p>
        </p:txBody>
      </p:sp>
      <p:sp>
        <p:nvSpPr>
          <p:cNvPr id="52231" name="TextBox 11"/>
          <p:cNvSpPr txBox="1">
            <a:spLocks noChangeArrowheads="1"/>
          </p:cNvSpPr>
          <p:nvPr/>
        </p:nvSpPr>
        <p:spPr bwMode="auto">
          <a:xfrm>
            <a:off x="5286380" y="2500306"/>
            <a:ext cx="418623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exclaim2(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"!"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char + target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</a:t>
            </a:r>
          </a:p>
        </p:txBody>
      </p:sp>
      <p:sp>
        <p:nvSpPr>
          <p:cNvPr id="52232" name="TextBox 12"/>
          <p:cNvSpPr txBox="1">
            <a:spLocks noChangeArrowheads="1"/>
          </p:cNvSpPr>
          <p:nvPr/>
        </p:nvSpPr>
        <p:spPr bwMode="auto">
          <a:xfrm>
            <a:off x="1295400" y="4914900"/>
            <a:ext cx="41878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exclaim3(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target + char + "!"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2"/>
          <p:cNvSpPr>
            <a:spLocks noGrp="1"/>
          </p:cNvSpPr>
          <p:nvPr>
            <p:ph idx="1"/>
          </p:nvPr>
        </p:nvSpPr>
        <p:spPr>
          <a:xfrm>
            <a:off x="979488" y="465138"/>
            <a:ext cx="7097712" cy="62055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/>
              <a:t>One of these, when you call it with the input of </a:t>
            </a:r>
            <a:r>
              <a:rPr lang="en-US" altLang="en-US" dirty="0" smtClean="0"/>
              <a:t>“</a:t>
            </a:r>
            <a:r>
              <a:rPr lang="en-US" dirty="0" smtClean="0"/>
              <a:t>Between</a:t>
            </a:r>
            <a:r>
              <a:rPr lang="en-US" altLang="en-US" dirty="0" smtClean="0"/>
              <a:t>”</a:t>
            </a:r>
            <a:r>
              <a:rPr lang="en-US" dirty="0" smtClean="0"/>
              <a:t> will print: </a:t>
            </a:r>
            <a:r>
              <a:rPr lang="pl-PL" dirty="0" smtClean="0"/>
              <a:t>&gt;B&lt;e&lt;t&lt;w&lt;e&lt;e&lt;n&lt;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 smtClean="0"/>
              <a:t>Which one?</a:t>
            </a:r>
            <a:endParaRPr lang="en-US" dirty="0" smtClean="0"/>
          </a:p>
        </p:txBody>
      </p:sp>
      <p:pic>
        <p:nvPicPr>
          <p:cNvPr id="5325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714620"/>
            <a:ext cx="60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496"/>
            <a:ext cx="60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000636"/>
            <a:ext cx="60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928662" y="2714620"/>
            <a:ext cx="418623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between1(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"&gt;"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target + char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target+"&lt;"</a:t>
            </a:r>
          </a:p>
        </p:txBody>
      </p:sp>
      <p:sp>
        <p:nvSpPr>
          <p:cNvPr id="53255" name="TextBox 11"/>
          <p:cNvSpPr txBox="1">
            <a:spLocks noChangeArrowheads="1"/>
          </p:cNvSpPr>
          <p:nvPr/>
        </p:nvSpPr>
        <p:spPr bwMode="auto">
          <a:xfrm>
            <a:off x="5286380" y="2643182"/>
            <a:ext cx="46196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between2(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"&lt;&gt;"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char + target + char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</a:t>
            </a:r>
          </a:p>
        </p:txBody>
      </p:sp>
      <p:sp>
        <p:nvSpPr>
          <p:cNvPr id="53256" name="TextBox 12"/>
          <p:cNvSpPr txBox="1">
            <a:spLocks noChangeArrowheads="1"/>
          </p:cNvSpPr>
          <p:nvPr/>
        </p:nvSpPr>
        <p:spPr bwMode="auto">
          <a:xfrm>
            <a:off x="1295400" y="4914900"/>
            <a:ext cx="41878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def between3(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target = "&gt;"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for char in </a:t>
            </a:r>
            <a:r>
              <a:rPr lang="en-US" dirty="0" err="1">
                <a:solidFill>
                  <a:schemeClr val="bg1"/>
                </a:solidFill>
                <a:latin typeface="Century Gothic" pitchFamily="34" charset="0"/>
              </a:rPr>
              <a:t>somestring</a:t>
            </a:r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 target = target + char + "&lt;"</a:t>
            </a:r>
          </a:p>
          <a:p>
            <a:r>
              <a:rPr lang="en-US" dirty="0">
                <a:solidFill>
                  <a:schemeClr val="bg1"/>
                </a:solidFill>
                <a:latin typeface="Century Gothic" pitchFamily="34" charset="0"/>
              </a:rPr>
              <a:t>  print target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Language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094037"/>
          </a:xfrm>
        </p:spPr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2000" dirty="0" err="1" smtClean="0">
                <a:ea typeface="ＭＳ Ｐゴシック" charset="0"/>
              </a:rPr>
              <a:t>def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doubledutch</a:t>
            </a:r>
            <a:r>
              <a:rPr lang="en-US" sz="2000" dirty="0" smtClean="0">
                <a:ea typeface="ＭＳ Ｐゴシック" charset="0"/>
              </a:rPr>
              <a:t>(name):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pile = ""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for letter in name: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  if </a:t>
            </a:r>
            <a:r>
              <a:rPr lang="en-US" sz="2000" dirty="0" err="1" smtClean="0">
                <a:ea typeface="ＭＳ Ｐゴシック" charset="0"/>
              </a:rPr>
              <a:t>letter.lower</a:t>
            </a:r>
            <a:r>
              <a:rPr lang="en-US" sz="2000" dirty="0" smtClean="0">
                <a:ea typeface="ＭＳ Ｐゴシック" charset="0"/>
              </a:rPr>
              <a:t>() in "</a:t>
            </a:r>
            <a:r>
              <a:rPr lang="en-US" sz="2000" dirty="0" err="1" smtClean="0">
                <a:ea typeface="ＭＳ Ｐゴシック" charset="0"/>
              </a:rPr>
              <a:t>aeiou</a:t>
            </a:r>
            <a:r>
              <a:rPr lang="en-US" sz="2000" dirty="0" smtClean="0">
                <a:ea typeface="ＭＳ Ｐゴシック" charset="0"/>
              </a:rPr>
              <a:t>":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     pile = pile + letter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  if not (</a:t>
            </a:r>
            <a:r>
              <a:rPr lang="en-US" sz="2000" dirty="0" err="1" smtClean="0">
                <a:ea typeface="ＭＳ Ｐゴシック" charset="0"/>
              </a:rPr>
              <a:t>letter.lower</a:t>
            </a:r>
            <a:r>
              <a:rPr lang="en-US" sz="2000" dirty="0" smtClean="0">
                <a:ea typeface="ＭＳ Ｐゴシック" charset="0"/>
              </a:rPr>
              <a:t>() in "</a:t>
            </a:r>
            <a:r>
              <a:rPr lang="en-US" sz="2000" dirty="0" err="1" smtClean="0">
                <a:ea typeface="ＭＳ Ｐゴシック" charset="0"/>
              </a:rPr>
              <a:t>aeiou</a:t>
            </a:r>
            <a:r>
              <a:rPr lang="en-US" sz="2000" dirty="0" smtClean="0">
                <a:ea typeface="ＭＳ Ｐゴシック" charset="0"/>
              </a:rPr>
              <a:t>"):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     pile = pile + letter + "u" + letter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ea typeface="ＭＳ Ｐゴシック" charset="0"/>
              </a:rPr>
              <a:t>  print pile</a:t>
            </a:r>
          </a:p>
          <a:p>
            <a:pPr>
              <a:buFont typeface="Wingdings 2" charset="0"/>
              <a:buChar char=""/>
              <a:defRPr/>
            </a:pPr>
            <a:endParaRPr lang="en-US" sz="2000" dirty="0" smtClean="0">
              <a:ea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5105400"/>
            <a:ext cx="7239000" cy="1570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&gt;&gt;&gt; </a:t>
            </a:r>
            <a:r>
              <a:rPr lang="en-US" dirty="0" err="1"/>
              <a:t>doubledutch</a:t>
            </a:r>
            <a:r>
              <a:rPr lang="en-US" dirty="0"/>
              <a:t>("mark")</a:t>
            </a:r>
          </a:p>
          <a:p>
            <a:pPr>
              <a:defRPr/>
            </a:pPr>
            <a:r>
              <a:rPr lang="en-US" dirty="0" err="1"/>
              <a:t>mumarurkuk</a:t>
            </a:r>
            <a:endParaRPr lang="en-US" dirty="0"/>
          </a:p>
          <a:p>
            <a:pPr>
              <a:defRPr/>
            </a:pPr>
            <a:r>
              <a:rPr lang="en-US" dirty="0"/>
              <a:t>&gt;&gt;&gt; </a:t>
            </a:r>
            <a:r>
              <a:rPr lang="en-US" dirty="0" err="1"/>
              <a:t>doubledutch</a:t>
            </a:r>
            <a:r>
              <a:rPr lang="en-US" dirty="0"/>
              <a:t>("bill")</a:t>
            </a:r>
          </a:p>
          <a:p>
            <a:pPr>
              <a:defRPr/>
            </a:pPr>
            <a:r>
              <a:rPr lang="en-US" dirty="0" err="1"/>
              <a:t>bubilullul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square bracket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&gt;&gt;&gt; phrase = "Hello world!"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&gt;&gt;&gt; phrase[0]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'H'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&gt;&gt;&gt; phrase[1]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'e'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&gt;&gt;&gt; phrase[2]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'l'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&gt;&gt;&gt; phrase[6]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1800" smtClean="0">
                <a:solidFill>
                  <a:srgbClr val="FFFFFF"/>
                </a:solidFill>
                <a:ea typeface="MS PGothic" pitchFamily="34" charset="-128"/>
              </a:rPr>
              <a:t>'w</a:t>
            </a:r>
            <a:r>
              <a:rPr lang="en-US" altLang="en-US" sz="1800" smtClean="0">
                <a:solidFill>
                  <a:srgbClr val="FFFFFF"/>
                </a:solidFill>
                <a:ea typeface="MS PGothic" pitchFamily="34" charset="-128"/>
              </a:rPr>
              <a:t>’</a:t>
            </a:r>
            <a:endParaRPr lang="en-US" sz="1800" smtClean="0">
              <a:solidFill>
                <a:srgbClr val="FFFFFF"/>
              </a:solidFill>
              <a:ea typeface="MS PGothic" pitchFamily="34" charset="-128"/>
            </a:endParaRPr>
          </a:p>
          <a:p>
            <a:pPr marL="0" indent="0">
              <a:buFont typeface="Wingdings 2" pitchFamily="18" charset="2"/>
              <a:buNone/>
            </a:pPr>
            <a:r>
              <a:rPr lang="tr-TR" sz="1800" smtClean="0">
                <a:solidFill>
                  <a:srgbClr val="FFFFFF"/>
                </a:solidFill>
                <a:ea typeface="MS PGothic" pitchFamily="34" charset="-128"/>
              </a:rPr>
              <a:t>&gt;&gt;&gt; phrase[-1]</a:t>
            </a:r>
          </a:p>
          <a:p>
            <a:pPr marL="0" indent="0">
              <a:buFont typeface="Wingdings 2" pitchFamily="18" charset="2"/>
              <a:buNone/>
            </a:pPr>
            <a:r>
              <a:rPr lang="tr-TR" sz="1800" smtClean="0">
                <a:solidFill>
                  <a:srgbClr val="FFFFFF"/>
                </a:solidFill>
                <a:ea typeface="MS PGothic" pitchFamily="34" charset="-128"/>
              </a:rPr>
              <a:t>'!'</a:t>
            </a:r>
          </a:p>
          <a:p>
            <a:pPr marL="0" indent="0">
              <a:buFont typeface="Wingdings 2" pitchFamily="18" charset="2"/>
              <a:buNone/>
            </a:pPr>
            <a:r>
              <a:rPr lang="tr-TR" sz="1800" smtClean="0">
                <a:solidFill>
                  <a:srgbClr val="FFFFFF"/>
                </a:solidFill>
                <a:ea typeface="MS PGothic" pitchFamily="34" charset="-128"/>
              </a:rPr>
              <a:t>&gt;&gt;&gt; phrase[-2]</a:t>
            </a:r>
          </a:p>
          <a:p>
            <a:pPr marL="0" indent="0">
              <a:buFont typeface="Wingdings 2" pitchFamily="18" charset="2"/>
              <a:buNone/>
            </a:pPr>
            <a:r>
              <a:rPr lang="tr-TR" sz="1800" smtClean="0">
                <a:solidFill>
                  <a:srgbClr val="FFFFFF"/>
                </a:solidFill>
                <a:ea typeface="MS PGothic" pitchFamily="34" charset="-128"/>
              </a:rPr>
              <a:t>'d'</a:t>
            </a:r>
            <a:endParaRPr lang="en-US" sz="1800" smtClean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2743200"/>
            <a:ext cx="3733800" cy="224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 b="0" dirty="0">
                <a:latin typeface="Century Gothic" pitchFamily="34" charset="0"/>
              </a:rPr>
              <a:t>The first character is at index 0.</a:t>
            </a:r>
          </a:p>
          <a:p>
            <a:pPr>
              <a:defRPr/>
            </a:pPr>
            <a:r>
              <a:rPr lang="en-US" sz="2800" b="0" dirty="0">
                <a:latin typeface="Century Gothic" pitchFamily="34" charset="0"/>
              </a:rPr>
              <a:t>Negative index values reference the </a:t>
            </a:r>
            <a:r>
              <a:rPr lang="en-US" sz="2800" b="0" i="1" dirty="0">
                <a:latin typeface="Century Gothic" pitchFamily="34" charset="0"/>
              </a:rPr>
              <a:t>end</a:t>
            </a:r>
            <a:r>
              <a:rPr lang="en-US" sz="2800" b="0" dirty="0">
                <a:latin typeface="Century Gothic" pitchFamily="34" charset="0"/>
              </a:rPr>
              <a:t> of the list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function len() gives you the </a:t>
            </a:r>
            <a:r>
              <a:rPr lang="en-US" i="1" smtClean="0"/>
              <a:t>number</a:t>
            </a:r>
            <a:r>
              <a:rPr lang="en-US" smtClean="0"/>
              <a:t> of elements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579437"/>
          </a:xfrm>
        </p:spPr>
        <p:txBody>
          <a:bodyPr/>
          <a:lstStyle/>
          <a:p>
            <a:r>
              <a:rPr lang="en-US" i="1" smtClean="0"/>
              <a:t>Not</a:t>
            </a:r>
            <a:r>
              <a:rPr lang="en-US" smtClean="0"/>
              <a:t> the last index position.</a:t>
            </a:r>
            <a:endParaRPr lang="en-US" i="1" smtClean="0"/>
          </a:p>
        </p:txBody>
      </p:sp>
      <p:pic>
        <p:nvPicPr>
          <p:cNvPr id="5632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14600"/>
            <a:ext cx="91440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Use the range() function to generate index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191000" cy="43894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range(0,5)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[0, 1, 2, 3, 4]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range(0,3)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[0, 1, 2]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range(3,0)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range(0,5,2)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[0, 2, 4]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range(0,7,3)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[0, 3, 6]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&gt;&gt;&gt; print range(5)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 smtClean="0">
                <a:latin typeface="Century Gothic" pitchFamily="34" charset="0"/>
              </a:rPr>
              <a:t>[0, 1, 2, 3, 4]</a:t>
            </a:r>
            <a:endParaRPr lang="en-US" sz="2000" dirty="0">
              <a:latin typeface="Century Gothi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057400"/>
            <a:ext cx="3886200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for index in range(0,3):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...          print index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... 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0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1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Print the string, by index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5029200" cy="1646237"/>
          </a:xfrm>
          <a:ln>
            <a:solidFill>
              <a:srgbClr val="00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smtClean="0"/>
              <a:t>def parts2(string):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for index in range(len(string)):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   print string[index]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73914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parts2("bear")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b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e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a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43000"/>
          </a:xfrm>
        </p:spPr>
        <p:txBody>
          <a:bodyPr/>
          <a:lstStyle/>
          <a:p>
            <a:r>
              <a:rPr lang="en-US" smtClean="0"/>
              <a:t>Mirroring, by index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7400948" cy="332263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mirrorHalfString</a:t>
            </a:r>
            <a:r>
              <a:rPr lang="en-US" dirty="0" smtClean="0"/>
              <a:t>(string):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pile=""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for index in range(0,len(string)/2):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pile = </a:t>
            </a:r>
            <a:r>
              <a:rPr lang="en-US" dirty="0" err="1" smtClean="0"/>
              <a:t>pile+string</a:t>
            </a:r>
            <a:r>
              <a:rPr lang="en-US" dirty="0" smtClean="0"/>
              <a:t>[index]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for index in range(</a:t>
            </a:r>
            <a:r>
              <a:rPr lang="en-US" dirty="0" err="1" smtClean="0"/>
              <a:t>len</a:t>
            </a:r>
            <a:r>
              <a:rPr lang="en-US" dirty="0" smtClean="0"/>
              <a:t>(string)/2,0,-1):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pile = </a:t>
            </a:r>
            <a:r>
              <a:rPr lang="en-US" dirty="0" err="1" smtClean="0"/>
              <a:t>pile+string</a:t>
            </a:r>
            <a:r>
              <a:rPr lang="en-US" dirty="0" smtClean="0"/>
              <a:t>[index]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print pile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73914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</a:t>
            </a:r>
            <a:r>
              <a:rPr lang="en-US" b="0" dirty="0" err="1">
                <a:latin typeface="Century Gothic" pitchFamily="34" charset="0"/>
              </a:rPr>
              <a:t>mirrorHalfString</a:t>
            </a:r>
            <a:r>
              <a:rPr lang="en-US" b="0" dirty="0">
                <a:latin typeface="Century Gothic" pitchFamily="34" charset="0"/>
              </a:rPr>
              <a:t>("elephant")</a:t>
            </a:r>
          </a:p>
          <a:p>
            <a:pPr>
              <a:defRPr/>
            </a:pPr>
            <a:r>
              <a:rPr lang="en-US" b="0" dirty="0" err="1">
                <a:latin typeface="Century Gothic" pitchFamily="34" charset="0"/>
              </a:rPr>
              <a:t>elephpel</a:t>
            </a:r>
            <a:endParaRPr lang="en-US" b="0" dirty="0">
              <a:latin typeface="Century Gothic" pitchFamily="34" charset="0"/>
            </a:endParaRP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</a:t>
            </a:r>
            <a:r>
              <a:rPr lang="en-US" b="0" dirty="0" err="1">
                <a:latin typeface="Century Gothic" pitchFamily="34" charset="0"/>
              </a:rPr>
              <a:t>mirrorHalfString</a:t>
            </a:r>
            <a:r>
              <a:rPr lang="en-US" b="0" dirty="0">
                <a:latin typeface="Century Gothic" pitchFamily="34" charset="0"/>
              </a:rPr>
              <a:t>("something")</a:t>
            </a:r>
          </a:p>
          <a:p>
            <a:pPr>
              <a:defRPr/>
            </a:pPr>
            <a:r>
              <a:rPr lang="en-US" b="0" dirty="0" err="1">
                <a:latin typeface="Century Gothic" pitchFamily="34" charset="0"/>
              </a:rPr>
              <a:t>sometemo</a:t>
            </a:r>
            <a:endParaRPr lang="en-US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>
                <a:ea typeface="ＭＳ Ｐゴシック" charset="0"/>
              </a:rPr>
              <a:t>Strings are defined with quote marks.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>
                <a:ea typeface="ＭＳ Ｐゴシック" charset="0"/>
              </a:rPr>
              <a:t>Python actually supports three kinds of quotes: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&gt;&gt;&gt; print 'this is a string'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this is a string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&gt;&gt;&gt; print "this is a string"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this is a string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&gt;&gt;&gt; print """this is a string"""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this is a string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>
                <a:ea typeface="ＭＳ Ｐゴシック" charset="0"/>
              </a:rPr>
              <a:t>Use the right one that allows you to embed quote marks you want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&gt;&gt;&gt; aSingleQuote = "   '    "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&gt;&gt;&gt; print aSingleQuote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>
                <a:ea typeface="ＭＳ Ｐゴシック" charset="0"/>
              </a:rPr>
              <a:t>   '</a:t>
            </a:r>
            <a:endParaRPr lang="en-US" sz="280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43000"/>
          </a:xfrm>
        </p:spPr>
        <p:txBody>
          <a:bodyPr/>
          <a:lstStyle/>
          <a:p>
            <a:r>
              <a:rPr lang="en-US" smtClean="0"/>
              <a:t>Reversing, by index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7686700" cy="332263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smtClean="0"/>
              <a:t>def reverseString2(string):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pile=""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for index in range(len(string)-1,-1,-1):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  pile = pile+string[index]</a:t>
            </a:r>
          </a:p>
          <a:p>
            <a:pPr marL="0" indent="0">
              <a:buFont typeface="Wingdings 2" pitchFamily="18" charset="2"/>
              <a:buNone/>
            </a:pPr>
            <a:r>
              <a:rPr lang="en-US" smtClean="0"/>
              <a:t>  print pile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257800"/>
            <a:ext cx="76867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reverseString2("happy holidays")</a:t>
            </a:r>
          </a:p>
          <a:p>
            <a:pPr>
              <a:defRPr/>
            </a:pPr>
            <a:r>
              <a:rPr lang="en-US" b="0" dirty="0" err="1">
                <a:latin typeface="Century Gothic" pitchFamily="34" charset="0"/>
              </a:rPr>
              <a:t>syadiloh</a:t>
            </a:r>
            <a:r>
              <a:rPr lang="en-US" b="0" dirty="0">
                <a:latin typeface="Century Gothic" pitchFamily="34" charset="0"/>
              </a:rPr>
              <a:t> </a:t>
            </a:r>
            <a:r>
              <a:rPr lang="en-US" b="0" dirty="0" err="1">
                <a:latin typeface="Century Gothic" pitchFamily="34" charset="0"/>
              </a:rPr>
              <a:t>yppah</a:t>
            </a:r>
            <a:endParaRPr lang="en-US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1143000"/>
          </a:xfrm>
        </p:spPr>
        <p:txBody>
          <a:bodyPr/>
          <a:lstStyle/>
          <a:p>
            <a:r>
              <a:rPr lang="en-US" smtClean="0"/>
              <a:t>Separating, by index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472518" cy="4922837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/>
              <a:t>def separate(string):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odds = ""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evens = ""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for index in range(</a:t>
            </a:r>
            <a:r>
              <a:rPr lang="en-US" dirty="0" err="1" smtClean="0"/>
              <a:t>len</a:t>
            </a:r>
            <a:r>
              <a:rPr lang="en-US" dirty="0" smtClean="0"/>
              <a:t>(string)):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if index \% 2 == 0: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  evens = evens + string[index]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if not (index \% 2 == 0):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    odds = odds +string[index]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print "Odds: ",odds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smtClean="0"/>
              <a:t>  print "Evens: ",evens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1600200"/>
            <a:ext cx="38862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0" dirty="0">
                <a:latin typeface="Century Gothic" pitchFamily="34" charset="0"/>
              </a:rPr>
              <a:t>&gt;&gt;&gt; separate("rubber baby buggy bumpers")</a:t>
            </a: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Odds:  </a:t>
            </a:r>
            <a:r>
              <a:rPr lang="en-US" b="0" dirty="0" err="1">
                <a:latin typeface="Century Gothic" pitchFamily="34" charset="0"/>
              </a:rPr>
              <a:t>ubrbb</a:t>
            </a:r>
            <a:r>
              <a:rPr lang="en-US" b="0" dirty="0">
                <a:latin typeface="Century Gothic" pitchFamily="34" charset="0"/>
              </a:rPr>
              <a:t> </a:t>
            </a:r>
            <a:r>
              <a:rPr lang="en-US" b="0" dirty="0" err="1">
                <a:latin typeface="Century Gothic" pitchFamily="34" charset="0"/>
              </a:rPr>
              <a:t>ug</a:t>
            </a:r>
            <a:r>
              <a:rPr lang="en-US" b="0" dirty="0">
                <a:latin typeface="Century Gothic" pitchFamily="34" charset="0"/>
              </a:rPr>
              <a:t> </a:t>
            </a:r>
            <a:r>
              <a:rPr lang="en-US" b="0" dirty="0" err="1">
                <a:latin typeface="Century Gothic" pitchFamily="34" charset="0"/>
              </a:rPr>
              <a:t>upr</a:t>
            </a:r>
            <a:endParaRPr lang="en-US" b="0" dirty="0">
              <a:latin typeface="Century Gothic" pitchFamily="34" charset="0"/>
            </a:endParaRPr>
          </a:p>
          <a:p>
            <a:pPr>
              <a:defRPr/>
            </a:pPr>
            <a:r>
              <a:rPr lang="en-US" b="0" dirty="0">
                <a:latin typeface="Century Gothic" pitchFamily="34" charset="0"/>
              </a:rPr>
              <a:t>Evens:  </a:t>
            </a:r>
            <a:r>
              <a:rPr lang="en-US" b="0" dirty="0" err="1">
                <a:latin typeface="Century Gothic" pitchFamily="34" charset="0"/>
              </a:rPr>
              <a:t>rbe</a:t>
            </a:r>
            <a:r>
              <a:rPr lang="en-US" b="0" dirty="0">
                <a:latin typeface="Century Gothic" pitchFamily="34" charset="0"/>
              </a:rPr>
              <a:t> </a:t>
            </a:r>
            <a:r>
              <a:rPr lang="en-US" b="0" dirty="0" err="1">
                <a:latin typeface="Century Gothic" pitchFamily="34" charset="0"/>
              </a:rPr>
              <a:t>aybgybmes</a:t>
            </a:r>
            <a:endParaRPr lang="en-US" b="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7620000" cy="51720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If I want to print the </a:t>
            </a:r>
            <a:r>
              <a:rPr lang="en-US" altLang="en-US" dirty="0" smtClean="0"/>
              <a:t>“</a:t>
            </a:r>
            <a:r>
              <a:rPr lang="en-US" dirty="0" smtClean="0"/>
              <a:t>e</a:t>
            </a:r>
            <a:r>
              <a:rPr lang="en-US" altLang="en-US" dirty="0" smtClean="0"/>
              <a:t>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which should I use?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1079500" indent="-2667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 print word[4]</a:t>
            </a:r>
            <a:br>
              <a:rPr lang="en-US" dirty="0" smtClean="0"/>
            </a:br>
            <a:endParaRPr lang="en-US" dirty="0" smtClean="0"/>
          </a:p>
          <a:p>
            <a:pPr marL="1079500" indent="-2667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 print word[3]</a:t>
            </a:r>
          </a:p>
          <a:p>
            <a:pPr marL="1079500" indent="-266700">
              <a:lnSpc>
                <a:spcPct val="90000"/>
              </a:lnSpc>
              <a:buNone/>
            </a:pPr>
            <a:endParaRPr lang="en-US" dirty="0" smtClean="0"/>
          </a:p>
          <a:p>
            <a:pPr marL="1079500" indent="-266700">
              <a:lnSpc>
                <a:spcPct val="90000"/>
              </a:lnSpc>
              <a:buNone/>
            </a:pPr>
            <a:r>
              <a:rPr lang="en-US" dirty="0" smtClean="0"/>
              <a:t>3) print word[5]</a:t>
            </a:r>
            <a:br>
              <a:rPr lang="en-US" dirty="0" smtClean="0"/>
            </a:br>
            <a:endParaRPr lang="en-US" dirty="0" smtClean="0"/>
          </a:p>
          <a:p>
            <a:pPr marL="1079500" indent="-266700">
              <a:lnSpc>
                <a:spcPct val="90000"/>
              </a:lnSpc>
              <a:buNone/>
            </a:pPr>
            <a:r>
              <a:rPr lang="en-US" dirty="0" smtClean="0"/>
              <a:t>4) print word[e]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1472" y="2643182"/>
            <a:ext cx="428628" cy="3784596"/>
            <a:chOff x="6784705" y="2278107"/>
            <a:chExt cx="609600" cy="4356100"/>
          </a:xfrm>
        </p:grpSpPr>
        <p:pic>
          <p:nvPicPr>
            <p:cNvPr id="63492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4705" y="3217907"/>
              <a:ext cx="609600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3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4705" y="2278107"/>
              <a:ext cx="609600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4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4705" y="4322807"/>
              <a:ext cx="609600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5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84705" y="5503907"/>
              <a:ext cx="609600" cy="113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491" name="Picture 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79438"/>
            <a:ext cx="480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7620000" cy="51720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If I want to print the </a:t>
            </a:r>
            <a:r>
              <a:rPr lang="en-US" altLang="en-US" dirty="0" smtClean="0"/>
              <a:t>“</a:t>
            </a:r>
            <a:r>
              <a:rPr lang="en-US" dirty="0" smtClean="0"/>
              <a:t>g</a:t>
            </a:r>
            <a:r>
              <a:rPr lang="en-US" altLang="en-US" dirty="0" smtClean="0"/>
              <a:t>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which should I use?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word[-1]</a:t>
            </a:r>
            <a:br>
              <a:rPr lang="en-US" dirty="0" smtClean="0"/>
            </a:br>
            <a:endParaRPr lang="en-US" dirty="0" smtClean="0"/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</a:t>
            </a:r>
            <a:r>
              <a:rPr lang="en-US" altLang="en-US" dirty="0" smtClean="0"/>
              <a:t>‘</a:t>
            </a:r>
            <a:r>
              <a:rPr lang="en-US" dirty="0" smtClean="0"/>
              <a:t>g</a:t>
            </a:r>
            <a:r>
              <a:rPr lang="en-US" altLang="en-US" dirty="0" smtClean="0"/>
              <a:t>’</a:t>
            </a:r>
            <a:r>
              <a:rPr lang="en-US" dirty="0" smtClean="0"/>
              <a:t>]</a:t>
            </a:r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word[9]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079500" indent="-4572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word[8]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472" y="2571744"/>
            <a:ext cx="506410" cy="3887794"/>
            <a:chOff x="6784705" y="2278107"/>
            <a:chExt cx="609600" cy="4356100"/>
          </a:xfrm>
        </p:grpSpPr>
        <p:pic>
          <p:nvPicPr>
            <p:cNvPr id="6451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4705" y="3217907"/>
              <a:ext cx="609600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4705" y="2278107"/>
              <a:ext cx="609600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8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4705" y="4322807"/>
              <a:ext cx="609600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519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84705" y="5503907"/>
              <a:ext cx="609600" cy="113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4515" name="Picture 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79438"/>
            <a:ext cx="480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7620000" cy="51720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If I want to print </a:t>
            </a:r>
            <a:r>
              <a:rPr lang="en-US" altLang="en-US" dirty="0" smtClean="0"/>
              <a:t>“</a:t>
            </a:r>
            <a:r>
              <a:rPr lang="en-US" dirty="0" smtClean="0"/>
              <a:t>thing</a:t>
            </a:r>
            <a:r>
              <a:rPr lang="en-US" altLang="en-US" dirty="0" smtClean="0"/>
              <a:t>”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which should I use?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901700" indent="-8128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word[4:9]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01700" indent="-8128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word[5:9]</a:t>
            </a:r>
          </a:p>
          <a:p>
            <a:pPr marL="901700" indent="-81280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  <a:p>
            <a:pPr marL="901700" indent="-8128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word[4:10]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01700" indent="-81280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print word[4:8]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1472" y="2285992"/>
            <a:ext cx="542927" cy="4173546"/>
            <a:chOff x="6784705" y="2278107"/>
            <a:chExt cx="609600" cy="4356100"/>
          </a:xfrm>
        </p:grpSpPr>
        <p:pic>
          <p:nvPicPr>
            <p:cNvPr id="65540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4705" y="3217907"/>
              <a:ext cx="609600" cy="1104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1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4705" y="2278107"/>
              <a:ext cx="609600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2" name="Picture 8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784705" y="4322807"/>
              <a:ext cx="609600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543" name="Picture 9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784705" y="5503907"/>
              <a:ext cx="609600" cy="1130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5539" name="Picture 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79438"/>
            <a:ext cx="4800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an index for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7972452" cy="313691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&gt;&gt;&gt; print "</a:t>
            </a:r>
            <a:r>
              <a:rPr lang="en-US" dirty="0" err="1" smtClean="0">
                <a:latin typeface="Century Gothic" pitchFamily="34" charset="0"/>
              </a:rPr>
              <a:t>abcd</a:t>
            </a:r>
            <a:r>
              <a:rPr lang="en-US" dirty="0" smtClean="0">
                <a:latin typeface="Century Gothic" pitchFamily="34" charset="0"/>
              </a:rPr>
              <a:t>".find("b")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1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&gt;&gt;&gt; print "</a:t>
            </a:r>
            <a:r>
              <a:rPr lang="en-US" dirty="0" err="1" smtClean="0">
                <a:latin typeface="Century Gothic" pitchFamily="34" charset="0"/>
              </a:rPr>
              <a:t>abcd</a:t>
            </a:r>
            <a:r>
              <a:rPr lang="en-US" dirty="0" smtClean="0">
                <a:latin typeface="Century Gothic" pitchFamily="34" charset="0"/>
              </a:rPr>
              <a:t>".find("d")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3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&gt;&gt;&gt; print "</a:t>
            </a:r>
            <a:r>
              <a:rPr lang="en-US" dirty="0" err="1" smtClean="0">
                <a:latin typeface="Century Gothic" pitchFamily="34" charset="0"/>
              </a:rPr>
              <a:t>abcd</a:t>
            </a:r>
            <a:r>
              <a:rPr lang="en-US" dirty="0" smtClean="0">
                <a:latin typeface="Century Gothic" pitchFamily="34" charset="0"/>
              </a:rPr>
              <a:t>".find("e")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latin typeface="Century Gothic" pitchFamily="34" charset="0"/>
              </a:rPr>
              <a:t>-1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Splitting strings into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/>
              <a:t>&gt;&gt;&gt; "this is a </a:t>
            </a:r>
            <a:r>
              <a:rPr lang="en-US" dirty="0" err="1"/>
              <a:t>test".split</a:t>
            </a:r>
            <a:r>
              <a:rPr lang="en-US" dirty="0"/>
              <a:t>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['this', 'is', 'a', 'test']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&gt;&gt;&gt; "</a:t>
            </a:r>
            <a:r>
              <a:rPr lang="en-US" dirty="0" err="1"/>
              <a:t>abc</a:t>
            </a:r>
            <a:r>
              <a:rPr lang="en-US" dirty="0"/>
              <a:t>".split()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['</a:t>
            </a:r>
            <a:r>
              <a:rPr lang="en-US" dirty="0" err="1"/>
              <a:t>abc</a:t>
            </a:r>
            <a:r>
              <a:rPr lang="en-US" dirty="0"/>
              <a:t>']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&gt;&gt;&gt; "dog bites </a:t>
            </a:r>
            <a:r>
              <a:rPr lang="en-US" dirty="0" err="1"/>
              <a:t>man".split</a:t>
            </a:r>
            <a:r>
              <a:rPr lang="en-US" dirty="0"/>
              <a:t>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/>
              <a:t>['dog', 'bites', 'man']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sentence = "Dog bites man"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parts = </a:t>
            </a:r>
            <a:r>
              <a:rPr lang="en-US" sz="2000" dirty="0" err="1"/>
              <a:t>sentence.split</a:t>
            </a:r>
            <a:r>
              <a:rPr lang="en-US" sz="2000" dirty="0"/>
              <a:t>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print </a:t>
            </a:r>
            <a:r>
              <a:rPr lang="en-US" sz="2000" dirty="0" err="1"/>
              <a:t>len</a:t>
            </a:r>
            <a:r>
              <a:rPr lang="en-US" sz="2000" dirty="0"/>
              <a:t>(parts)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3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print parts[0]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Dog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print parts[1]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bites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&gt;&gt;&gt; print parts[2]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000" dirty="0"/>
              <a:t>man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Encodings for Strings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3058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Strings are just arrays of characters</a:t>
            </a:r>
          </a:p>
          <a:p>
            <a:r>
              <a:rPr lang="en-US" smtClean="0"/>
              <a:t>In most cases, characters are just single bytes.</a:t>
            </a:r>
          </a:p>
          <a:p>
            <a:pPr lvl="1"/>
            <a:r>
              <a:rPr lang="en-US" smtClean="0"/>
              <a:t>The ASCII encoding standard maps between single byte values and the corresponding characters</a:t>
            </a:r>
          </a:p>
          <a:p>
            <a:r>
              <a:rPr lang="en-US" smtClean="0"/>
              <a:t>More recently, characters are two bytes.</a:t>
            </a:r>
          </a:p>
          <a:p>
            <a:pPr lvl="1"/>
            <a:r>
              <a:rPr lang="en-US" smtClean="0"/>
              <a:t>Unicode uses two bytes per characters so that there are encodings for glyphs (characters) of other languages</a:t>
            </a:r>
          </a:p>
          <a:p>
            <a:pPr lvl="1"/>
            <a:r>
              <a:rPr lang="en-US" smtClean="0"/>
              <a:t>Java uses Unicode.  The version of Python we are using is based in Java, so our strings are actually using Unicode.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Invisible Characters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Backslash escapes</a:t>
            </a:r>
          </a:p>
          <a:p>
            <a:pPr lvl="1"/>
            <a:r>
              <a:rPr lang="en-US" smtClean="0"/>
              <a:t>\t is the tab character</a:t>
            </a:r>
          </a:p>
          <a:p>
            <a:pPr lvl="1"/>
            <a:r>
              <a:rPr lang="en-US" smtClean="0"/>
              <a:t>\b is backspace</a:t>
            </a:r>
          </a:p>
          <a:p>
            <a:pPr lvl="1"/>
            <a:r>
              <a:rPr lang="en-US" smtClean="0"/>
              <a:t>\n is newline </a:t>
            </a:r>
          </a:p>
          <a:p>
            <a:pPr lvl="1"/>
            <a:r>
              <a:rPr lang="en-US" smtClean="0"/>
              <a:t>\r is return</a:t>
            </a:r>
          </a:p>
          <a:p>
            <a:pPr lvl="1"/>
            <a:r>
              <a:rPr lang="en-US" smtClean="0"/>
              <a:t>\uXXXX is a Unicode character where XXXX is a </a:t>
            </a:r>
            <a:r>
              <a:rPr lang="en-US" i="1" smtClean="0"/>
              <a:t>hexadecimal number</a:t>
            </a:r>
            <a:r>
              <a:rPr lang="en-US" smtClean="0"/>
              <a:t> (digits 0-9 plus characters A-F).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dirty="0" smtClean="0"/>
              <a:t>What does this function print?</a:t>
            </a:r>
          </a:p>
          <a:p>
            <a:pPr marL="0" indent="0"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def clone2(</a:t>
            </a:r>
            <a:r>
              <a:rPr lang="en-US" sz="1600" dirty="0" err="1" smtClean="0"/>
              <a:t>astring</a:t>
            </a:r>
            <a:r>
              <a:rPr lang="en-US" sz="1600" dirty="0" smtClean="0"/>
              <a:t>):</a:t>
            </a: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newstring</a:t>
            </a:r>
            <a:r>
              <a:rPr lang="en-US" sz="1600" dirty="0" smtClean="0"/>
              <a:t> = ""</a:t>
            </a: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range(0,len(</a:t>
            </a:r>
            <a:r>
              <a:rPr lang="en-US" sz="1600" dirty="0" err="1" smtClean="0"/>
              <a:t>astring</a:t>
            </a:r>
            <a:r>
              <a:rPr lang="en-US" sz="1600" dirty="0" smtClean="0"/>
              <a:t>)):</a:t>
            </a: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newstring</a:t>
            </a:r>
            <a:r>
              <a:rPr lang="en-US" sz="1600" dirty="0" smtClean="0"/>
              <a:t> = </a:t>
            </a:r>
            <a:r>
              <a:rPr lang="en-US" sz="1600" dirty="0" err="1" smtClean="0"/>
              <a:t>newstring+astring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  print </a:t>
            </a:r>
            <a:r>
              <a:rPr lang="en-US" sz="1600" dirty="0" err="1" smtClean="0"/>
              <a:t>newstring</a:t>
            </a:r>
            <a:endParaRPr lang="en-US" sz="1600" dirty="0" smtClean="0"/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endParaRPr lang="en-US" sz="1600" dirty="0" smtClean="0"/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endParaRPr lang="en-US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(1) 	</a:t>
            </a:r>
            <a:r>
              <a:rPr lang="en-US" altLang="en-US" sz="1600" dirty="0" smtClean="0"/>
              <a:t>“</a:t>
            </a:r>
            <a:r>
              <a:rPr lang="en-US" altLang="ja-JP" sz="1600" dirty="0" err="1" smtClean="0"/>
              <a:t>newstring</a:t>
            </a:r>
            <a:r>
              <a:rPr lang="en-US" altLang="en-US" sz="1600" dirty="0" smtClean="0"/>
              <a:t>”</a:t>
            </a:r>
            <a:endParaRPr lang="en-US" altLang="ja-JP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(2) 	It will print whatever was input (in </a:t>
            </a:r>
            <a:r>
              <a:rPr lang="en-US" sz="1600" dirty="0" err="1" smtClean="0"/>
              <a:t>astring</a:t>
            </a:r>
            <a:r>
              <a:rPr lang="en-US" sz="1600" dirty="0" smtClean="0"/>
              <a:t>)</a:t>
            </a:r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(3) 	It will print whatever was input </a:t>
            </a:r>
            <a:r>
              <a:rPr lang="en-US" sz="1600" i="1" dirty="0" smtClean="0"/>
              <a:t>backwards</a:t>
            </a:r>
            <a:endParaRPr lang="en-US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 marL="1079500" indent="-901700">
              <a:lnSpc>
                <a:spcPct val="50000"/>
              </a:lnSpc>
              <a:buFont typeface="Wingdings 2" pitchFamily="18" charset="2"/>
              <a:buNone/>
            </a:pPr>
            <a:r>
              <a:rPr lang="en-US" sz="1600" dirty="0" smtClean="0"/>
              <a:t>(4) 	It will generate an error</a:t>
            </a:r>
            <a:endParaRPr lang="en-US" sz="1200" dirty="0" smtClean="0"/>
          </a:p>
          <a:p>
            <a:pPr marL="0" indent="0">
              <a:lnSpc>
                <a:spcPct val="50000"/>
              </a:lnSpc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78850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143248"/>
            <a:ext cx="6096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14554"/>
            <a:ext cx="6096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14818"/>
            <a:ext cx="609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357826"/>
            <a:ext cx="6096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807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>
                <a:ea typeface="ＭＳ Ｐゴシック" charset="0"/>
              </a:rPr>
              <a:t>What </a:t>
            </a:r>
            <a:r>
              <a:rPr lang="en-US" i="1" u="sng" dirty="0" smtClean="0">
                <a:ea typeface="ＭＳ Ｐゴシック" charset="0"/>
              </a:rPr>
              <a:t>type</a:t>
            </a:r>
            <a:r>
              <a:rPr lang="en-US" dirty="0" smtClean="0">
                <a:ea typeface="ＭＳ Ｐゴシック" charset="0"/>
              </a:rPr>
              <a:t> of data is in the variable </a:t>
            </a:r>
            <a:r>
              <a:rPr lang="en-US" dirty="0" smtClean="0">
                <a:latin typeface="American Typewriter"/>
                <a:ea typeface="ＭＳ Ｐゴシック" charset="0"/>
                <a:cs typeface="American Typewriter"/>
              </a:rPr>
              <a:t>filename</a:t>
            </a:r>
            <a:r>
              <a:rPr lang="en-US" dirty="0" smtClean="0">
                <a:ea typeface="ＭＳ Ｐゴシック" charset="0"/>
              </a:rPr>
              <a:t> after executing this statement?</a:t>
            </a:r>
          </a:p>
          <a:p>
            <a:pPr>
              <a:buFont typeface="Wingdings 2" charset="0"/>
              <a:buChar char=""/>
              <a:defRPr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Wingdings 2" charset="0"/>
              <a:buAutoNum type="arabicParenR"/>
              <a:defRPr/>
            </a:pPr>
            <a:r>
              <a:rPr lang="en-US" dirty="0" smtClean="0">
                <a:ea typeface="ＭＳ Ｐゴシック" charset="0"/>
              </a:rPr>
              <a:t>File name</a:t>
            </a:r>
          </a:p>
          <a:p>
            <a:pPr marL="457200" indent="-457200">
              <a:buFont typeface="Wingdings 2" charset="0"/>
              <a:buAutoNum type="arabicParenR"/>
              <a:defRPr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Wingdings 2" charset="0"/>
              <a:buAutoNum type="arabicParenR"/>
              <a:defRPr/>
            </a:pPr>
            <a:r>
              <a:rPr lang="en-US" dirty="0" smtClean="0">
                <a:ea typeface="ＭＳ Ｐゴシック" charset="0"/>
              </a:rPr>
              <a:t>Picture</a:t>
            </a:r>
          </a:p>
          <a:p>
            <a:pPr marL="457200" indent="-457200">
              <a:buFont typeface="Wingdings 2" charset="0"/>
              <a:buAutoNum type="arabicParenR"/>
              <a:defRPr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Wingdings 2" charset="0"/>
              <a:buAutoNum type="arabicParenR"/>
              <a:defRPr/>
            </a:pPr>
            <a:r>
              <a:rPr lang="en-US" dirty="0" smtClean="0">
                <a:ea typeface="ＭＳ Ｐゴシック" charset="0"/>
              </a:rPr>
              <a:t>String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457200" indent="-457200">
              <a:buFont typeface="Wingdings 2" charset="0"/>
              <a:buAutoNum type="arabicParenR"/>
              <a:defRPr/>
            </a:pPr>
            <a:r>
              <a:rPr lang="en-US" dirty="0" smtClean="0">
                <a:ea typeface="ＭＳ Ｐゴシック" charset="0"/>
              </a:rPr>
              <a:t>Float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Wingdings 2" charset="0"/>
              <a:buAutoNum type="arabicParenR"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24578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12775"/>
            <a:ext cx="5676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28612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The Six Things  Computers Can Do</a:t>
            </a:r>
            <a:endParaRPr lang="en-US" dirty="0">
              <a:ea typeface="ＭＳ Ｐゴシック" charset="0"/>
            </a:endParaRPr>
          </a:p>
        </p:txBody>
      </p:sp>
      <p:sp>
        <p:nvSpPr>
          <p:cNvPr id="79874" name="Content Placeholder 5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779837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store data with a name(s).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name parts of programs (instructions), and follow those instruction when commanded.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take data apart.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transform data into other forms.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follow a set of instructions repeatedly.</a:t>
            </a:r>
          </a:p>
          <a:p>
            <a:pPr marL="742950" indent="-742950">
              <a:buFont typeface="Calibri" pitchFamily="34" charset="0"/>
              <a:buAutoNum type="arabicPeriod"/>
            </a:pPr>
            <a:r>
              <a:rPr lang="en-US" smtClean="0"/>
              <a:t>They can test data (is this true or not?), then take actions depending on what the result 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5500702"/>
            <a:ext cx="8286808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ea typeface="MS PGothic" pitchFamily="34" charset="-128"/>
              </a:rPr>
              <a:t>That</a:t>
            </a:r>
            <a:r>
              <a:rPr lang="en-US" altLang="en-US" sz="2000" i="1" dirty="0">
                <a:solidFill>
                  <a:srgbClr val="FF0000"/>
                </a:solidFill>
                <a:ea typeface="MS PGothic" pitchFamily="34" charset="-128"/>
              </a:rPr>
              <a:t>’</a:t>
            </a:r>
            <a:r>
              <a:rPr lang="en-US" sz="2000" i="1" dirty="0">
                <a:solidFill>
                  <a:srgbClr val="FF0000"/>
                </a:solidFill>
                <a:ea typeface="MS PGothic" pitchFamily="34" charset="-128"/>
              </a:rPr>
              <a:t>s it!</a:t>
            </a:r>
          </a:p>
          <a:p>
            <a:r>
              <a:rPr lang="en-US" sz="2000" dirty="0">
                <a:solidFill>
                  <a:srgbClr val="FFFFFF"/>
                </a:solidFill>
                <a:ea typeface="MS PGothic" pitchFamily="34" charset="-128"/>
              </a:rPr>
              <a:t>Knowing how to tell the computer to do these six things is all there is to programming a computer.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Triple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19600"/>
            <a:ext cx="8305800" cy="2209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1800" dirty="0" smtClean="0"/>
              <a:t>&gt;&gt;&gt; </a:t>
            </a:r>
            <a:r>
              <a:rPr lang="en-US" sz="1800" dirty="0" err="1" smtClean="0"/>
              <a:t>sillyString</a:t>
            </a:r>
            <a:r>
              <a:rPr lang="en-US" sz="1800" dirty="0" smtClean="0"/>
              <a:t>()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1800" dirty="0" smtClean="0"/>
              <a:t>This is using triple quotes.  Why?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1800" dirty="0" smtClean="0"/>
              <a:t>  Notice the different lines.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1800" dirty="0" smtClean="0"/>
              <a:t>  And we can't ignore the use of apostrophes.</a:t>
            </a:r>
          </a:p>
          <a:p>
            <a:pPr marL="0" indent="0">
              <a:buFont typeface="Wingdings 2" charset="0"/>
              <a:buNone/>
              <a:defRPr/>
            </a:pPr>
            <a:endParaRPr lang="en-US" sz="1800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sz="1800" dirty="0" smtClean="0"/>
              <a:t>  Because we can do this.</a:t>
            </a:r>
          </a:p>
          <a:p>
            <a:pPr marL="0" indent="0">
              <a:buFont typeface="Wingdings 2" charset="0"/>
              <a:buNone/>
              <a:defRPr/>
            </a:pPr>
            <a:endParaRPr lang="en-US" sz="1800" dirty="0"/>
          </a:p>
        </p:txBody>
      </p:sp>
      <p:pic>
        <p:nvPicPr>
          <p:cNvPr id="25603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1200"/>
            <a:ext cx="7305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Strings and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32263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 2" charset="0"/>
              <a:buNone/>
              <a:defRPr/>
            </a:pPr>
            <a:r>
              <a:rPr lang="en-US" dirty="0"/>
              <a:t>&gt;&gt;&gt; </a:t>
            </a:r>
            <a:r>
              <a:rPr lang="en-US" b="1" dirty="0"/>
              <a:t>print </a:t>
            </a:r>
            <a:r>
              <a:rPr lang="en-US" dirty="0"/>
              <a:t>4 + 5</a:t>
            </a:r>
            <a:br>
              <a:rPr lang="en-US" dirty="0"/>
            </a:br>
            <a:r>
              <a:rPr lang="en-US" dirty="0"/>
              <a:t>9</a:t>
            </a:r>
            <a:br>
              <a:rPr lang="en-US" dirty="0"/>
            </a:br>
            <a:r>
              <a:rPr lang="en-US" dirty="0"/>
              <a:t>&gt;&gt;&gt; </a:t>
            </a:r>
            <a:r>
              <a:rPr lang="en-US" b="1" dirty="0"/>
              <a:t>print </a:t>
            </a:r>
            <a:r>
              <a:rPr lang="en-US" dirty="0"/>
              <a:t>"4"+"5" </a:t>
            </a: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45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&gt;&gt;&gt; print 4 + "5"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The error was: '</a:t>
            </a:r>
            <a:r>
              <a:rPr lang="en-US" dirty="0" err="1" smtClean="0"/>
              <a:t>int</a:t>
            </a:r>
            <a:r>
              <a:rPr lang="en-US" dirty="0" smtClean="0"/>
              <a:t>' and '</a:t>
            </a:r>
            <a:r>
              <a:rPr lang="en-US" dirty="0" err="1" smtClean="0"/>
              <a:t>str</a:t>
            </a:r>
            <a:r>
              <a:rPr lang="en-US" dirty="0" smtClean="0"/>
              <a:t>'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Inappropriate argument type.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3570" y="3929066"/>
            <a:ext cx="2895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FFFFFF"/>
                </a:solidFill>
                <a:ea typeface="MS PGothic" pitchFamily="34" charset="-128"/>
              </a:rPr>
              <a:t>Adding strings together is called </a:t>
            </a:r>
            <a:r>
              <a:rPr lang="en-US" altLang="en-US">
                <a:solidFill>
                  <a:srgbClr val="FFFFFF"/>
                </a:solidFill>
                <a:ea typeface="MS PGothic" pitchFamily="34" charset="-128"/>
              </a:rPr>
              <a:t>“</a:t>
            </a:r>
            <a:r>
              <a:rPr lang="en-US" altLang="ja-JP" i="1">
                <a:solidFill>
                  <a:srgbClr val="FFFFFF"/>
                </a:solidFill>
                <a:ea typeface="MS PGothic" pitchFamily="34" charset="-128"/>
              </a:rPr>
              <a:t>concatenation</a:t>
            </a:r>
            <a:r>
              <a:rPr lang="en-US" altLang="en-US">
                <a:solidFill>
                  <a:srgbClr val="FFFFFF"/>
                </a:solidFill>
                <a:ea typeface="MS PGothic" pitchFamily="34" charset="-128"/>
              </a:rPr>
              <a:t>”</a:t>
            </a: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int</a:t>
            </a:r>
            <a:r>
              <a:rPr lang="en-US" dirty="0" smtClean="0"/>
              <a:t>() and float(), you can convert strings to numbers.</a:t>
            </a:r>
          </a:p>
          <a:p>
            <a:pPr lvl="1"/>
            <a:r>
              <a:rPr lang="en-US" dirty="0" smtClean="0"/>
              <a:t>If the string is a valid integer or floating-point number.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str</a:t>
            </a:r>
            <a:r>
              <a:rPr lang="en-US" dirty="0" smtClean="0"/>
              <a:t>(), you can convert numbers to strings.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/>
              <a:t>&gt;&gt;&gt; print 4 + 1</a:t>
            </a:r>
          </a:p>
          <a:p>
            <a:pPr>
              <a:defRPr/>
            </a:pPr>
            <a:r>
              <a:rPr lang="en-US" dirty="0" smtClean="0"/>
              <a:t>5</a:t>
            </a:r>
          </a:p>
          <a:p>
            <a:pPr>
              <a:defRPr/>
            </a:pPr>
            <a:r>
              <a:rPr lang="en-US" dirty="0" smtClean="0"/>
              <a:t>&gt;&gt;&gt; print </a:t>
            </a:r>
            <a:r>
              <a:rPr lang="en-US" dirty="0" err="1" smtClean="0"/>
              <a:t>str</a:t>
            </a:r>
            <a:r>
              <a:rPr lang="en-US" dirty="0" smtClean="0"/>
              <a:t>(4) + </a:t>
            </a:r>
            <a:r>
              <a:rPr lang="en-US" dirty="0" err="1" smtClean="0"/>
              <a:t>str</a:t>
            </a:r>
            <a:r>
              <a:rPr lang="en-US" dirty="0" smtClean="0"/>
              <a:t>(1)</a:t>
            </a:r>
          </a:p>
          <a:p>
            <a:pPr>
              <a:defRPr/>
            </a:pPr>
            <a:r>
              <a:rPr lang="en-US" dirty="0" smtClean="0"/>
              <a:t>41</a:t>
            </a:r>
          </a:p>
          <a:p>
            <a:pPr>
              <a:defRPr/>
            </a:pPr>
            <a:r>
              <a:rPr lang="en-US" dirty="0" smtClean="0"/>
              <a:t>&gt;&gt;&gt; print </a:t>
            </a:r>
            <a:r>
              <a:rPr lang="en-US" dirty="0" err="1" smtClean="0"/>
              <a:t>int</a:t>
            </a:r>
            <a:r>
              <a:rPr lang="en-US" dirty="0" smtClean="0"/>
              <a:t>("4")</a:t>
            </a:r>
          </a:p>
          <a:p>
            <a:pPr>
              <a:defRPr/>
            </a:pPr>
            <a:r>
              <a:rPr lang="en-US" dirty="0" smtClean="0"/>
              <a:t>4</a:t>
            </a:r>
          </a:p>
          <a:p>
            <a:pPr>
              <a:defRPr/>
            </a:pPr>
            <a:r>
              <a:rPr lang="en-US" dirty="0" smtClean="0"/>
              <a:t>&gt;&gt;&gt; print </a:t>
            </a:r>
            <a:r>
              <a:rPr lang="en-US" dirty="0" err="1" smtClean="0"/>
              <a:t>int</a:t>
            </a:r>
            <a:r>
              <a:rPr lang="en-US" dirty="0" smtClean="0"/>
              <a:t>("</a:t>
            </a:r>
            <a:r>
              <a:rPr lang="en-US" dirty="0" err="1" smtClean="0"/>
              <a:t>abc</a:t>
            </a:r>
            <a:r>
              <a:rPr lang="en-US" dirty="0" smtClean="0"/>
              <a:t>")</a:t>
            </a:r>
          </a:p>
          <a:p>
            <a:pPr>
              <a:defRPr/>
            </a:pPr>
            <a:r>
              <a:rPr lang="en-US" dirty="0" smtClean="0"/>
              <a:t>The error was: </a:t>
            </a:r>
            <a:r>
              <a:rPr lang="en-US" dirty="0" err="1" smtClean="0"/>
              <a:t>abc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Inappropriate argument value (of correct type).</a:t>
            </a:r>
          </a:p>
          <a:p>
            <a:pPr>
              <a:defRPr/>
            </a:pPr>
            <a:r>
              <a:rPr lang="en-US" dirty="0" smtClean="0"/>
              <a:t>An error occurred attempting to pass an argument to a function.</a:t>
            </a:r>
          </a:p>
          <a:p>
            <a:pPr>
              <a:defRPr/>
            </a:pPr>
            <a:r>
              <a:rPr lang="en-US" dirty="0" smtClean="0"/>
              <a:t>&gt;&gt;&gt; print float("124.3")</a:t>
            </a:r>
          </a:p>
          <a:p>
            <a:pPr>
              <a:defRPr/>
            </a:pPr>
            <a:r>
              <a:rPr lang="en-US" dirty="0" smtClean="0"/>
              <a:t>124.3</a:t>
            </a:r>
          </a:p>
          <a:p>
            <a:pPr>
              <a:defRPr/>
            </a:pPr>
            <a:r>
              <a:rPr lang="en-US" dirty="0" smtClean="0"/>
              <a:t>&gt;&gt;&gt; print </a:t>
            </a:r>
            <a:r>
              <a:rPr lang="en-US" dirty="0" err="1" smtClean="0"/>
              <a:t>int</a:t>
            </a:r>
            <a:r>
              <a:rPr lang="en-US" dirty="0" smtClean="0"/>
              <a:t>("124.3")</a:t>
            </a:r>
          </a:p>
          <a:p>
            <a:pPr>
              <a:defRPr/>
            </a:pPr>
            <a:r>
              <a:rPr lang="en-US" dirty="0" smtClean="0"/>
              <a:t>The error was: 124.3</a:t>
            </a:r>
          </a:p>
          <a:p>
            <a:pPr>
              <a:defRPr/>
            </a:pPr>
            <a:r>
              <a:rPr lang="en-US" dirty="0" smtClean="0"/>
              <a:t>Inappropriate argument value (of correct type).</a:t>
            </a:r>
          </a:p>
          <a:p>
            <a:pPr>
              <a:defRPr/>
            </a:pPr>
            <a:r>
              <a:rPr lang="en-US" dirty="0" smtClean="0"/>
              <a:t>An error occurred attempting to pass an argument to a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9180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 2" pitchFamily="18" charset="2"/>
              <a:buNone/>
            </a:pPr>
            <a:r>
              <a:rPr lang="en-US" dirty="0" smtClean="0"/>
              <a:t>This will result in:</a:t>
            </a:r>
          </a:p>
          <a:p>
            <a:pPr marL="0" indent="0">
              <a:lnSpc>
                <a:spcPct val="90000"/>
              </a:lnSpc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13</a:t>
            </a:r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dirty="0" smtClean="0"/>
              <a:t>An error</a:t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altLang="en-US" dirty="0" smtClean="0"/>
              <a:t>“</a:t>
            </a:r>
            <a:r>
              <a:rPr lang="en-US" dirty="0" smtClean="0"/>
              <a:t>12</a:t>
            </a:r>
            <a:r>
              <a:rPr lang="en-US" alt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r>
              <a:rPr lang="en-US" altLang="en-US" dirty="0" smtClean="0"/>
              <a:t>“</a:t>
            </a:r>
            <a:r>
              <a:rPr lang="en-US" dirty="0" smtClean="0"/>
              <a:t>121</a:t>
            </a:r>
            <a:r>
              <a:rPr lang="en-US" altLang="en-US" dirty="0" smtClean="0"/>
              <a:t>”</a:t>
            </a:r>
            <a:endParaRPr lang="en-US" altLang="ja-JP" dirty="0" smtClean="0"/>
          </a:p>
          <a:p>
            <a:pPr marL="0" indent="0">
              <a:lnSpc>
                <a:spcPct val="90000"/>
              </a:lnSpc>
              <a:buFont typeface="Wingdings 2" pitchFamily="18" charset="2"/>
              <a:buAutoNum type="arabicParenR"/>
            </a:pPr>
            <a:endParaRPr lang="en-US" dirty="0" smtClean="0"/>
          </a:p>
        </p:txBody>
      </p:sp>
      <p:pic>
        <p:nvPicPr>
          <p:cNvPr id="2867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571480"/>
            <a:ext cx="32766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1998</Words>
  <Application>Microsoft Office PowerPoint</Application>
  <PresentationFormat>On-screen Show (4:3)</PresentationFormat>
  <Paragraphs>405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Creating and Modifying Text</vt:lpstr>
      <vt:lpstr>Part I: Introduction</vt:lpstr>
      <vt:lpstr>Learning Objectives</vt:lpstr>
      <vt:lpstr>Strings</vt:lpstr>
      <vt:lpstr>Slide 5</vt:lpstr>
      <vt:lpstr>Triple Quotes</vt:lpstr>
      <vt:lpstr>Adding Strings and Numbers</vt:lpstr>
      <vt:lpstr>Type Conversion</vt:lpstr>
      <vt:lpstr>Slide 9</vt:lpstr>
      <vt:lpstr>Slide 10</vt:lpstr>
      <vt:lpstr>Using string concatenation to tell a MadLib story</vt:lpstr>
      <vt:lpstr>Running our MadLib function</vt:lpstr>
      <vt:lpstr>Telling a different MadLib Story</vt:lpstr>
      <vt:lpstr>Running new one</vt:lpstr>
      <vt:lpstr>Using Parameters</vt:lpstr>
      <vt:lpstr>Using Parameters</vt:lpstr>
      <vt:lpstr>Multiplication is repeated Addition: Strings, too</vt:lpstr>
      <vt:lpstr>Princess Bride in Python</vt:lpstr>
      <vt:lpstr>A Pyramid in Python</vt:lpstr>
      <vt:lpstr>What does this print?</vt:lpstr>
      <vt:lpstr>Taking strings apart</vt:lpstr>
      <vt:lpstr>The for loop</vt:lpstr>
      <vt:lpstr>Using if to test the letters</vt:lpstr>
      <vt:lpstr>Using if to test the letters</vt:lpstr>
      <vt:lpstr>Two different ways to deal with case</vt:lpstr>
      <vt:lpstr>Collecting characters into strings</vt:lpstr>
      <vt:lpstr>Return a new string from pieces</vt:lpstr>
      <vt:lpstr>More interesting: Double</vt:lpstr>
      <vt:lpstr>More interesting: Reverse</vt:lpstr>
      <vt:lpstr>Mirroring</vt:lpstr>
      <vt:lpstr>Slide 31</vt:lpstr>
      <vt:lpstr>Slide 32</vt:lpstr>
      <vt:lpstr>Slide 33</vt:lpstr>
      <vt:lpstr>Creating Language Patterns</vt:lpstr>
      <vt:lpstr>Using square bracket notation</vt:lpstr>
      <vt:lpstr>The function len() gives you the number of elements</vt:lpstr>
      <vt:lpstr>Use the range() function to generate index values</vt:lpstr>
      <vt:lpstr>Print the string, by index</vt:lpstr>
      <vt:lpstr>Mirroring, by index</vt:lpstr>
      <vt:lpstr>Reversing, by index</vt:lpstr>
      <vt:lpstr>Separating, by index</vt:lpstr>
      <vt:lpstr>Slide 42</vt:lpstr>
      <vt:lpstr>Slide 43</vt:lpstr>
      <vt:lpstr>Slide 44</vt:lpstr>
      <vt:lpstr>Getting an index for a string</vt:lpstr>
      <vt:lpstr>Splitting strings into words</vt:lpstr>
      <vt:lpstr>Encodings for Strings</vt:lpstr>
      <vt:lpstr>Special Invisible Characters</vt:lpstr>
      <vt:lpstr>Slide 49</vt:lpstr>
      <vt:lpstr>The Six Things  Computers Can 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Krzywinska</dc:creator>
  <cp:lastModifiedBy>Adrir Darklance</cp:lastModifiedBy>
  <cp:revision>105</cp:revision>
  <dcterms:created xsi:type="dcterms:W3CDTF">2013-10-11T07:28:59Z</dcterms:created>
  <dcterms:modified xsi:type="dcterms:W3CDTF">2015-10-04T22:46:33Z</dcterms:modified>
</cp:coreProperties>
</file>