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7" r:id="rId2"/>
    <p:sldId id="269" r:id="rId3"/>
    <p:sldId id="306" r:id="rId4"/>
    <p:sldId id="300" r:id="rId5"/>
    <p:sldId id="301" r:id="rId6"/>
    <p:sldId id="302" r:id="rId7"/>
    <p:sldId id="304" r:id="rId8"/>
    <p:sldId id="303" r:id="rId9"/>
    <p:sldId id="305" r:id="rId10"/>
    <p:sldId id="318" r:id="rId11"/>
    <p:sldId id="299" r:id="rId12"/>
    <p:sldId id="307" r:id="rId13"/>
    <p:sldId id="308" r:id="rId14"/>
    <p:sldId id="309" r:id="rId15"/>
    <p:sldId id="310" r:id="rId16"/>
    <p:sldId id="311" r:id="rId17"/>
    <p:sldId id="312" r:id="rId18"/>
    <p:sldId id="313" r:id="rId19"/>
    <p:sldId id="314" r:id="rId20"/>
    <p:sldId id="315" r:id="rId21"/>
    <p:sldId id="316" r:id="rId22"/>
    <p:sldId id="317" r:id="rId23"/>
    <p:sldId id="279" r:id="rId24"/>
    <p:sldId id="319" r:id="rId25"/>
    <p:sldId id="320" r:id="rId26"/>
    <p:sldId id="325" r:id="rId27"/>
    <p:sldId id="323" r:id="rId28"/>
    <p:sldId id="324" r:id="rId29"/>
    <p:sldId id="329" r:id="rId30"/>
    <p:sldId id="326" r:id="rId31"/>
    <p:sldId id="330" r:id="rId32"/>
    <p:sldId id="328" r:id="rId33"/>
    <p:sldId id="331" r:id="rId34"/>
    <p:sldId id="332" r:id="rId35"/>
    <p:sldId id="333" r:id="rId36"/>
    <p:sldId id="334" r:id="rId37"/>
    <p:sldId id="335" r:id="rId38"/>
    <p:sldId id="336" r:id="rId39"/>
    <p:sldId id="327" r:id="rId40"/>
    <p:sldId id="322" r:id="rId41"/>
    <p:sldId id="321" r:id="rId42"/>
  </p:sldIdLst>
  <p:sldSz cx="9144000" cy="5143500" type="screen16x9"/>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CC00"/>
    <a:srgbClr val="FF9900"/>
    <a:srgbClr val="34FB2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0" autoAdjust="0"/>
    <p:restoredTop sz="94660"/>
  </p:normalViewPr>
  <p:slideViewPr>
    <p:cSldViewPr showGuides="1">
      <p:cViewPr>
        <p:scale>
          <a:sx n="50" d="100"/>
          <a:sy n="50" d="100"/>
        </p:scale>
        <p:origin x="-1644" y="-5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5B40A17F-2F0C-41A2-BF8E-FC9DC80A8675}" type="datetimeFigureOut">
              <a:rPr lang="en-US" smtClean="0"/>
              <a:pPr/>
              <a:t>10/16/2015</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2ACC1590-F561-46A3-9932-E48A9AA1E21F}"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70D4A38A-B85C-42A6-9672-5E0CB3A8797B}" type="datetimeFigureOut">
              <a:rPr lang="en-US" smtClean="0"/>
              <a:pPr/>
              <a:t>10/16/2015</a:t>
            </a:fld>
            <a:endParaRPr lang="en-GB"/>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6E2637D0-5057-417C-9C35-719152D94967}"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E2637D0-5057-417C-9C35-719152D94967}" type="slidenum">
              <a:rPr lang="en-GB" smtClean="0"/>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F599E15-9F02-47A0-B449-FDCA118929BB}" type="slidenum">
              <a:rPr lang="en-GB" smtClean="0"/>
              <a:pPr/>
              <a:t>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 y="1815666"/>
            <a:ext cx="9144001" cy="3327834"/>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7030A0"/>
              </a:solidFill>
            </a:endParaRPr>
          </a:p>
        </p:txBody>
      </p:sp>
      <p:sp>
        <p:nvSpPr>
          <p:cNvPr id="2" name="Title 1"/>
          <p:cNvSpPr>
            <a:spLocks noGrp="1"/>
          </p:cNvSpPr>
          <p:nvPr>
            <p:ph type="ctrTitle"/>
          </p:nvPr>
        </p:nvSpPr>
        <p:spPr>
          <a:xfrm>
            <a:off x="1142976" y="3961208"/>
            <a:ext cx="7772400" cy="1102519"/>
          </a:xfrm>
        </p:spPr>
        <p:txBody>
          <a:bodyPr>
            <a:normAutofit/>
          </a:bodyPr>
          <a:lstStyle>
            <a:lvl1pPr algn="r">
              <a:defRPr sz="4000" b="1">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142976" y="3964791"/>
            <a:ext cx="7786742" cy="746516"/>
          </a:xfrm>
        </p:spPr>
        <p:txBody>
          <a:bodyPr>
            <a:normAutofit/>
          </a:bodyPr>
          <a:lstStyle>
            <a:lvl1pPr marL="0" indent="0" algn="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pic>
        <p:nvPicPr>
          <p:cNvPr id="7" name="Picture 8"/>
          <p:cNvPicPr>
            <a:picLocks noChangeAspect="1" noChangeArrowheads="1"/>
          </p:cNvPicPr>
          <p:nvPr userDrawn="1"/>
        </p:nvPicPr>
        <p:blipFill>
          <a:blip r:embed="rId2" cstate="print"/>
          <a:srcRect/>
          <a:stretch>
            <a:fillRect/>
          </a:stretch>
        </p:blipFill>
        <p:spPr bwMode="auto">
          <a:xfrm>
            <a:off x="-1" y="0"/>
            <a:ext cx="9144001" cy="1815666"/>
          </a:xfrm>
          <a:prstGeom prst="rect">
            <a:avLst/>
          </a:prstGeom>
          <a:noFill/>
          <a:ln w="12700" cap="sq" cmpd="sng">
            <a:noFill/>
            <a:prstDash val="solid"/>
            <a:miter lim="800000"/>
            <a:headEnd type="none" w="sm" len="sm"/>
            <a:tailEnd type="none" w="sm" len="sm"/>
          </a:ln>
        </p:spPr>
      </p:pic>
      <p:pic>
        <p:nvPicPr>
          <p:cNvPr id="10" name="Picture 9" descr="test_logo_i50.gif"/>
          <p:cNvPicPr>
            <a:picLocks noChangeAspect="1"/>
          </p:cNvPicPr>
          <p:nvPr userDrawn="1"/>
        </p:nvPicPr>
        <p:blipFill>
          <a:blip r:embed="rId3" cstate="print"/>
          <a:stretch>
            <a:fillRect/>
          </a:stretch>
        </p:blipFill>
        <p:spPr>
          <a:xfrm>
            <a:off x="142844" y="1500180"/>
            <a:ext cx="1289050" cy="238125"/>
          </a:xfrm>
          <a:prstGeom prst="rect">
            <a:avLst/>
          </a:prstGeom>
        </p:spPr>
      </p:pic>
    </p:spTree>
    <p:extLst>
      <p:ext uri="{BB962C8B-B14F-4D97-AF65-F5344CB8AC3E}">
        <p14:creationId xmlns:p14="http://schemas.microsoft.com/office/powerpoint/2010/main" xmlns="" val="2209757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273AD4-B79B-4AEC-A7AB-9CD19EAEA649}" type="datetimeFigureOut">
              <a:rPr lang="en-GB" smtClean="0"/>
              <a:pPr/>
              <a:t>16/10/2015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1606892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273AD4-B79B-4AEC-A7AB-9CD19EAEA649}" type="datetimeFigureOut">
              <a:rPr lang="en-GB" smtClean="0"/>
              <a:pPr/>
              <a:t>16/10/2015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2710169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33404"/>
            <a:ext cx="2057400" cy="422790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433404"/>
            <a:ext cx="6019800" cy="42279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273AD4-B79B-4AEC-A7AB-9CD19EAEA649}" type="datetimeFigureOut">
              <a:rPr lang="en-GB" smtClean="0"/>
              <a:pPr/>
              <a:t>16/10/2015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108545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273AD4-B79B-4AEC-A7AB-9CD19EAEA649}" type="datetimeFigureOut">
              <a:rPr lang="en-GB" smtClean="0"/>
              <a:pPr/>
              <a:t>16/10/2015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845389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75031"/>
            <a:ext cx="9144000" cy="4768469"/>
          </a:xfrm>
        </p:spPr>
        <p:txBody>
          <a:bodyPr/>
          <a:lstStyle>
            <a:lvl1pPr>
              <a:defRPr b="1" baseline="0"/>
            </a:lvl1pPr>
          </a:lstStyle>
          <a:p>
            <a:r>
              <a:rPr lang="en-US" dirty="0" smtClean="0"/>
              <a:t>Any Questions?</a:t>
            </a:r>
            <a:endParaRPr lang="en-GB" dirty="0"/>
          </a:p>
        </p:txBody>
      </p:sp>
      <p:sp>
        <p:nvSpPr>
          <p:cNvPr id="3" name="Date Placeholder 2"/>
          <p:cNvSpPr>
            <a:spLocks noGrp="1"/>
          </p:cNvSpPr>
          <p:nvPr>
            <p:ph type="dt" sz="half" idx="10"/>
          </p:nvPr>
        </p:nvSpPr>
        <p:spPr/>
        <p:txBody>
          <a:bodyPr/>
          <a:lstStyle/>
          <a:p>
            <a:fld id="{20273AD4-B79B-4AEC-A7AB-9CD19EAEA649}" type="datetimeFigureOut">
              <a:rPr lang="en-GB" smtClean="0"/>
              <a:pPr/>
              <a:t>16/10/2015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5F7976-4FA2-4A6C-896D-A5D385FA752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userDrawn="1"/>
        </p:nvSpPr>
        <p:spPr>
          <a:xfrm>
            <a:off x="-1" y="0"/>
            <a:ext cx="9144001" cy="375032"/>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7030A0"/>
              </a:solidFill>
            </a:endParaRPr>
          </a:p>
        </p:txBody>
      </p:sp>
      <p:pic>
        <p:nvPicPr>
          <p:cNvPr id="7" name="Picture 6" descr="soldier_buffer_bw250.png"/>
          <p:cNvPicPr>
            <a:picLocks noChangeAspect="1"/>
          </p:cNvPicPr>
          <p:nvPr userDrawn="1"/>
        </p:nvPicPr>
        <p:blipFill>
          <a:blip r:embed="rId2" cstate="print">
            <a:duotone>
              <a:prstClr val="black"/>
              <a:schemeClr val="accent4">
                <a:tint val="45000"/>
                <a:satMod val="400000"/>
              </a:schemeClr>
            </a:duotone>
          </a:blip>
          <a:stretch>
            <a:fillRect/>
          </a:stretch>
        </p:blipFill>
        <p:spPr>
          <a:xfrm flipH="1">
            <a:off x="6143636" y="-149127"/>
            <a:ext cx="2841656" cy="5096884"/>
          </a:xfrm>
          <a:prstGeom prst="rect">
            <a:avLst/>
          </a:prstGeom>
        </p:spPr>
      </p:pic>
      <p:sp>
        <p:nvSpPr>
          <p:cNvPr id="2" name="Title 1"/>
          <p:cNvSpPr>
            <a:spLocks noGrp="1"/>
          </p:cNvSpPr>
          <p:nvPr>
            <p:ph type="title"/>
          </p:nvPr>
        </p:nvSpPr>
        <p:spPr>
          <a:xfrm>
            <a:off x="722313" y="3305176"/>
            <a:ext cx="6992959" cy="1021556"/>
          </a:xfrm>
        </p:spPr>
        <p:txBody>
          <a:bodyPr anchor="t"/>
          <a:lstStyle>
            <a:lvl1pPr algn="l">
              <a:defRPr sz="4000" b="1" cap="all"/>
            </a:lvl1pPr>
          </a:lstStyle>
          <a:p>
            <a:r>
              <a:rPr lang="en-US" dirty="0" smtClean="0"/>
              <a:t>Click to edit Master title style</a:t>
            </a:r>
            <a:endParaRPr lang="en-GB" dirty="0"/>
          </a:p>
        </p:txBody>
      </p:sp>
      <p:sp>
        <p:nvSpPr>
          <p:cNvPr id="3" name="Text Placeholder 2"/>
          <p:cNvSpPr>
            <a:spLocks noGrp="1"/>
          </p:cNvSpPr>
          <p:nvPr>
            <p:ph type="body" idx="1"/>
          </p:nvPr>
        </p:nvSpPr>
        <p:spPr>
          <a:xfrm>
            <a:off x="722313" y="2180035"/>
            <a:ext cx="699295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273AD4-B79B-4AEC-A7AB-9CD19EAEA649}" type="datetimeFigureOut">
              <a:rPr lang="en-GB" smtClean="0"/>
              <a:pPr/>
              <a:t>16/10/2015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32954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0273AD4-B79B-4AEC-A7AB-9CD19EAEA649}" type="datetimeFigureOut">
              <a:rPr lang="en-GB" smtClean="0"/>
              <a:pPr/>
              <a:t>16/10/2015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359557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0273AD4-B79B-4AEC-A7AB-9CD19EAEA649}" type="datetimeFigureOut">
              <a:rPr lang="en-GB" smtClean="0"/>
              <a:pPr/>
              <a:t>16/10/2015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43431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0273AD4-B79B-4AEC-A7AB-9CD19EAEA649}" type="datetimeFigureOut">
              <a:rPr lang="en-GB" smtClean="0"/>
              <a:pPr/>
              <a:t>16/10/2015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1889006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273AD4-B79B-4AEC-A7AB-9CD19EAEA649}" type="datetimeFigureOut">
              <a:rPr lang="en-GB" smtClean="0"/>
              <a:pPr/>
              <a:t>16/10/2015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72163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325054"/>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325055"/>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1196593"/>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273AD4-B79B-4AEC-A7AB-9CD19EAEA649}" type="datetimeFigureOut">
              <a:rPr lang="en-GB" smtClean="0"/>
              <a:pPr/>
              <a:t>16/10/2015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3641121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2145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285867"/>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latin typeface="Century Gothic" pitchFamily="34" charset="0"/>
              </a:defRPr>
            </a:lvl1pPr>
          </a:lstStyle>
          <a:p>
            <a:fld id="{20273AD4-B79B-4AEC-A7AB-9CD19EAEA649}" type="datetimeFigureOut">
              <a:rPr lang="en-GB" smtClean="0"/>
              <a:pPr/>
              <a:t>16/10/2015</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latin typeface="Century Gothic" pitchFamily="34" charset="0"/>
              </a:defRPr>
            </a:lvl1pPr>
          </a:lstStyle>
          <a:p>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latin typeface="Century Gothic" pitchFamily="34" charset="0"/>
              </a:defRPr>
            </a:lvl1pPr>
          </a:lstStyle>
          <a:p>
            <a:fld id="{355F7976-4FA2-4A6C-896D-A5D385FA752D}" type="slidenum">
              <a:rPr lang="en-GB" smtClean="0"/>
              <a:pPr/>
              <a:t>‹#›</a:t>
            </a:fld>
            <a:endParaRPr lang="en-GB"/>
          </a:p>
        </p:txBody>
      </p:sp>
      <p:pic>
        <p:nvPicPr>
          <p:cNvPr id="7" name="Picture 8"/>
          <p:cNvPicPr>
            <a:picLocks noChangeAspect="1" noChangeArrowheads="1"/>
          </p:cNvPicPr>
          <p:nvPr userDrawn="1"/>
        </p:nvPicPr>
        <p:blipFill>
          <a:blip r:embed="rId14" cstate="print"/>
          <a:srcRect t="2951" b="79342"/>
          <a:stretch>
            <a:fillRect/>
          </a:stretch>
        </p:blipFill>
        <p:spPr bwMode="auto">
          <a:xfrm>
            <a:off x="-1" y="0"/>
            <a:ext cx="9144001" cy="375032"/>
          </a:xfrm>
          <a:prstGeom prst="rect">
            <a:avLst/>
          </a:prstGeom>
          <a:noFill/>
          <a:ln w="12700" cap="sq" cmpd="sng">
            <a:noFill/>
            <a:prstDash val="solid"/>
            <a:miter lim="800000"/>
            <a:headEnd type="none" w="sm" len="sm"/>
            <a:tailEnd type="none" w="sm" len="sm"/>
          </a:ln>
        </p:spPr>
      </p:pic>
      <p:pic>
        <p:nvPicPr>
          <p:cNvPr id="8" name="Picture 7" descr="test_logo_i50.gif"/>
          <p:cNvPicPr>
            <a:picLocks noChangeAspect="1"/>
          </p:cNvPicPr>
          <p:nvPr userDrawn="1"/>
        </p:nvPicPr>
        <p:blipFill>
          <a:blip r:embed="rId15" cstate="print"/>
          <a:stretch>
            <a:fillRect/>
          </a:stretch>
        </p:blipFill>
        <p:spPr>
          <a:xfrm>
            <a:off x="129985" y="107139"/>
            <a:ext cx="870115" cy="160736"/>
          </a:xfrm>
          <a:prstGeom prst="rect">
            <a:avLst/>
          </a:prstGeom>
        </p:spPr>
      </p:pic>
    </p:spTree>
    <p:extLst>
      <p:ext uri="{BB962C8B-B14F-4D97-AF65-F5344CB8AC3E}">
        <p14:creationId xmlns:p14="http://schemas.microsoft.com/office/powerpoint/2010/main" xmlns="" val="848091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bg1"/>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Century Gothic"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Century Gothic"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Century Gothic"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Century Gothic"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Century Gothic"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normAutofit/>
          </a:bodyPr>
          <a:lstStyle/>
          <a:p>
            <a:r>
              <a:rPr lang="en-GB" sz="3600" dirty="0" smtClean="0"/>
              <a:t>Essays, Classes, </a:t>
            </a:r>
            <a:r>
              <a:rPr lang="en-GB" sz="3600" dirty="0" smtClean="0"/>
              <a:t>and </a:t>
            </a:r>
            <a:r>
              <a:rPr lang="en-GB" sz="3600" dirty="0" err="1" smtClean="0"/>
              <a:t>Kivy</a:t>
            </a:r>
            <a:endParaRPr lang="en-GB" sz="3600" dirty="0"/>
          </a:p>
        </p:txBody>
      </p:sp>
      <p:sp>
        <p:nvSpPr>
          <p:cNvPr id="10" name="Subtitle 9"/>
          <p:cNvSpPr>
            <a:spLocks noGrp="1"/>
          </p:cNvSpPr>
          <p:nvPr>
            <p:ph type="subTitle" idx="1"/>
          </p:nvPr>
        </p:nvSpPr>
        <p:spPr>
          <a:xfrm>
            <a:off x="1142976" y="3964791"/>
            <a:ext cx="7786742" cy="551175"/>
          </a:xfrm>
        </p:spPr>
        <p:txBody>
          <a:bodyPr/>
          <a:lstStyle/>
          <a:p>
            <a:r>
              <a:rPr lang="en-GB" dirty="0" smtClean="0"/>
              <a:t>COMP130: Game Platform History</a:t>
            </a:r>
            <a:endParaRPr lang="en-GB" dirty="0"/>
          </a:p>
        </p:txBody>
      </p:sp>
    </p:spTree>
    <p:extLst>
      <p:ext uri="{BB962C8B-B14F-4D97-AF65-F5344CB8AC3E}">
        <p14:creationId xmlns:p14="http://schemas.microsoft.com/office/powerpoint/2010/main" xmlns="" val="3453872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dirty="0" smtClean="0"/>
              <a:t>Activity</a:t>
            </a:r>
            <a:endParaRPr lang="en-GB" dirty="0"/>
          </a:p>
        </p:txBody>
      </p:sp>
      <p:sp>
        <p:nvSpPr>
          <p:cNvPr id="5" name="4 - Θέση περιεχομένου"/>
          <p:cNvSpPr>
            <a:spLocks noGrp="1"/>
          </p:cNvSpPr>
          <p:nvPr>
            <p:ph idx="1"/>
          </p:nvPr>
        </p:nvSpPr>
        <p:spPr/>
        <p:txBody>
          <a:bodyPr>
            <a:normAutofit fontScale="40000" lnSpcReduction="20000"/>
          </a:bodyPr>
          <a:lstStyle/>
          <a:p>
            <a:pPr marL="0" lvl="1" indent="0">
              <a:buNone/>
            </a:pPr>
            <a:r>
              <a:rPr lang="en-GB" sz="5000" dirty="0" smtClean="0"/>
              <a:t>Identify the OCAR elements in this abstract, labelling them in Slack:</a:t>
            </a:r>
            <a:endParaRPr lang="en-AU" sz="5000" dirty="0" smtClean="0"/>
          </a:p>
          <a:p>
            <a:pPr>
              <a:buNone/>
            </a:pPr>
            <a:endParaRPr lang="en-GB" dirty="0" smtClean="0"/>
          </a:p>
          <a:p>
            <a:pPr marL="536575" lvl="1" indent="0">
              <a:buNone/>
            </a:pPr>
            <a:r>
              <a:rPr lang="en-GB" sz="2900" dirty="0" smtClean="0"/>
              <a:t>Computer programming is notoriously difficult to learn. To this end, regular practice in the form of application and reflection is an important enabler of student learning. However, educators often find that first-year B.Sc. students do not readily engage in such activities. Providing each student with a programmable robot, however, could be used to facilitate application and reflection since, potentially, robots facilitate engaging learning experiences whilst providing immediate and intuitive feedback. This paper explores whether an introductory course centred upon programming personal robots in preparation for an end-of-course event day---a Robot Olympics---can help students to firstly, engage in programming practice more frequently and secondly, improve the quality of their code. A survey was conducted to examine the students' programming practice behaviour and students' final coursework submissions were also reviewed for aspects of program quality. The findings from this cohort were compared to a reference-group from a previous cohort that shared similar learning objectives and entry requirements, yet had focused on web programming as opposed to using robots. The results reveal statistically significant increases in programming practice compared to the reference-group. Furthermore, being enrolled on the course culminating in the Robot Olympics was a significant predictor of two aspects of program quality: functional coherence and sophistication. This suggests that robot-centred courses can promote engagement with, and enhance some aspects of, programming practice.</a:t>
            </a:r>
            <a:endParaRPr lang="en-GB" sz="3800" dirty="0" smtClean="0"/>
          </a:p>
        </p:txBody>
      </p:sp>
    </p:spTree>
    <p:extLst>
      <p:ext uri="{BB962C8B-B14F-4D97-AF65-F5344CB8AC3E}">
        <p14:creationId xmlns="" xmlns:p14="http://schemas.microsoft.com/office/powerpoint/2010/main" val="1316438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More On Academic Style</a:t>
            </a:r>
            <a:endParaRPr lang="en-GB" dirty="0"/>
          </a:p>
        </p:txBody>
      </p:sp>
      <p:sp>
        <p:nvSpPr>
          <p:cNvPr id="7" name="Text Placeholder 6"/>
          <p:cNvSpPr>
            <a:spLocks noGrp="1"/>
          </p:cNvSpPr>
          <p:nvPr>
            <p:ph type="body" idx="1"/>
          </p:nvPr>
        </p:nvSpPr>
        <p:spPr/>
        <p:txBody>
          <a:bodyPr/>
          <a:lstStyle/>
          <a:p>
            <a:r>
              <a:rPr lang="en-GB" dirty="0" smtClean="0"/>
              <a:t>Game Platform History Essay</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dirty="0" smtClean="0"/>
              <a:t>More On Academic Style</a:t>
            </a:r>
            <a:endParaRPr lang="en-GB" dirty="0"/>
          </a:p>
        </p:txBody>
      </p:sp>
      <p:sp>
        <p:nvSpPr>
          <p:cNvPr id="5" name="4 - Θέση περιεχομένου"/>
          <p:cNvSpPr>
            <a:spLocks noGrp="1"/>
          </p:cNvSpPr>
          <p:nvPr>
            <p:ph idx="1"/>
          </p:nvPr>
        </p:nvSpPr>
        <p:spPr/>
        <p:txBody>
          <a:bodyPr>
            <a:normAutofit fontScale="62500" lnSpcReduction="20000"/>
          </a:bodyPr>
          <a:lstStyle/>
          <a:p>
            <a:pPr marL="0" indent="0">
              <a:buNone/>
            </a:pPr>
            <a:r>
              <a:rPr lang="en-GB" sz="3200" dirty="0" smtClean="0"/>
              <a:t>At University Level your writing is expected to be:</a:t>
            </a:r>
          </a:p>
          <a:p>
            <a:endParaRPr lang="en-GB" sz="3200" dirty="0" smtClean="0"/>
          </a:p>
          <a:p>
            <a:r>
              <a:rPr lang="en-GB" sz="3200" dirty="0" smtClean="0"/>
              <a:t>Clear, concise and neutral</a:t>
            </a:r>
          </a:p>
          <a:p>
            <a:r>
              <a:rPr lang="en-GB" sz="3200" dirty="0" smtClean="0"/>
              <a:t>Broadly and well researched</a:t>
            </a:r>
          </a:p>
          <a:p>
            <a:r>
              <a:rPr lang="en-GB" sz="3200" dirty="0" smtClean="0"/>
              <a:t>Demonstrating critical thinking</a:t>
            </a:r>
          </a:p>
          <a:p>
            <a:pPr lvl="1"/>
            <a:r>
              <a:rPr lang="en-GB" sz="3000" dirty="0" smtClean="0"/>
              <a:t>Use of appropriate sources (e.g. journals)</a:t>
            </a:r>
          </a:p>
          <a:p>
            <a:pPr lvl="1"/>
            <a:r>
              <a:rPr lang="en-GB" sz="3000" dirty="0" smtClean="0"/>
              <a:t>Selection of relevant theories</a:t>
            </a:r>
          </a:p>
          <a:p>
            <a:pPr lvl="1"/>
            <a:r>
              <a:rPr lang="en-GB" sz="3000" dirty="0" smtClean="0"/>
              <a:t>Criticism used to build arguments</a:t>
            </a:r>
          </a:p>
          <a:p>
            <a:r>
              <a:rPr lang="en-GB" sz="3200" dirty="0" smtClean="0"/>
              <a:t>Supported by relevant evidence</a:t>
            </a:r>
          </a:p>
          <a:p>
            <a:r>
              <a:rPr lang="en-GB" sz="3200" dirty="0" smtClean="0"/>
              <a:t>Acknowledging sources of evidence as well as the thoughts, ideas, and work of others</a:t>
            </a:r>
          </a:p>
          <a:p>
            <a:pPr>
              <a:lnSpc>
                <a:spcPct val="80000"/>
              </a:lnSpc>
            </a:pPr>
            <a:endParaRPr lang="en-GB" sz="32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p:txBody>
      </p:sp>
    </p:spTree>
    <p:extLst>
      <p:ext uri="{BB962C8B-B14F-4D97-AF65-F5344CB8AC3E}">
        <p14:creationId xmlns="" xmlns:p14="http://schemas.microsoft.com/office/powerpoint/2010/main" val="1316438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dirty="0" smtClean="0"/>
              <a:t>More On Academic Style</a:t>
            </a:r>
            <a:endParaRPr lang="en-GB" dirty="0"/>
          </a:p>
        </p:txBody>
      </p:sp>
      <p:sp>
        <p:nvSpPr>
          <p:cNvPr id="5" name="4 - Θέση περιεχομένου"/>
          <p:cNvSpPr>
            <a:spLocks noGrp="1"/>
          </p:cNvSpPr>
          <p:nvPr>
            <p:ph idx="1"/>
          </p:nvPr>
        </p:nvSpPr>
        <p:spPr/>
        <p:txBody>
          <a:bodyPr>
            <a:normAutofit fontScale="77500" lnSpcReduction="20000"/>
          </a:bodyPr>
          <a:lstStyle/>
          <a:p>
            <a:pPr marL="0" indent="0">
              <a:buNone/>
            </a:pPr>
            <a:r>
              <a:rPr lang="en-GB" sz="3200" dirty="0" smtClean="0"/>
              <a:t>Academic writing follows a range of conventions, in that it must be:</a:t>
            </a:r>
          </a:p>
          <a:p>
            <a:endParaRPr lang="en-GB" sz="3200" dirty="0" smtClean="0"/>
          </a:p>
          <a:p>
            <a:r>
              <a:rPr lang="en-AU" sz="3200" dirty="0" smtClean="0"/>
              <a:t>Based on appropriate evidence and sound reasoning</a:t>
            </a:r>
          </a:p>
          <a:p>
            <a:r>
              <a:rPr lang="en-AU" sz="3200" dirty="0" smtClean="0"/>
              <a:t>Presented as a concise and accurate argument.</a:t>
            </a:r>
          </a:p>
          <a:p>
            <a:r>
              <a:rPr lang="en-AU" sz="3200" dirty="0" smtClean="0"/>
              <a:t>Incorporating enough detail so that other researchers can understand and replicate your work </a:t>
            </a:r>
            <a:endParaRPr lang="en-GB" sz="3200" dirty="0" smtClean="0"/>
          </a:p>
          <a:p>
            <a:pPr>
              <a:lnSpc>
                <a:spcPct val="80000"/>
              </a:lnSpc>
            </a:pPr>
            <a:endParaRPr lang="en-GB" sz="32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p:txBody>
      </p:sp>
    </p:spTree>
    <p:extLst>
      <p:ext uri="{BB962C8B-B14F-4D97-AF65-F5344CB8AC3E}">
        <p14:creationId xmlns="" xmlns:p14="http://schemas.microsoft.com/office/powerpoint/2010/main" val="1316438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dirty="0" smtClean="0"/>
              <a:t>More On Academic Style</a:t>
            </a:r>
            <a:endParaRPr lang="en-GB" dirty="0"/>
          </a:p>
        </p:txBody>
      </p:sp>
      <p:sp>
        <p:nvSpPr>
          <p:cNvPr id="5" name="4 - Θέση περιεχομένου"/>
          <p:cNvSpPr>
            <a:spLocks noGrp="1"/>
          </p:cNvSpPr>
          <p:nvPr>
            <p:ph idx="1"/>
          </p:nvPr>
        </p:nvSpPr>
        <p:spPr/>
        <p:txBody>
          <a:bodyPr>
            <a:normAutofit fontScale="92500" lnSpcReduction="20000"/>
          </a:bodyPr>
          <a:lstStyle/>
          <a:p>
            <a:pPr marL="0" indent="0">
              <a:buNone/>
            </a:pPr>
            <a:r>
              <a:rPr lang="en-GB" dirty="0" smtClean="0"/>
              <a:t>These goals are achieved by:</a:t>
            </a:r>
          </a:p>
          <a:p>
            <a:endParaRPr lang="en-GB" dirty="0" smtClean="0"/>
          </a:p>
          <a:p>
            <a:pPr>
              <a:lnSpc>
                <a:spcPct val="80000"/>
              </a:lnSpc>
            </a:pPr>
            <a:r>
              <a:rPr lang="en-AU" dirty="0" smtClean="0"/>
              <a:t>Aiming for precision</a:t>
            </a:r>
          </a:p>
          <a:p>
            <a:pPr lvl="1">
              <a:lnSpc>
                <a:spcPct val="80000"/>
              </a:lnSpc>
            </a:pPr>
            <a:r>
              <a:rPr lang="en-AU" sz="2800" dirty="0" smtClean="0"/>
              <a:t>Get straight to the point and make every word count</a:t>
            </a:r>
          </a:p>
          <a:p>
            <a:pPr lvl="1">
              <a:lnSpc>
                <a:spcPct val="80000"/>
              </a:lnSpc>
            </a:pPr>
            <a:r>
              <a:rPr lang="en-AU" sz="2800" dirty="0" smtClean="0"/>
              <a:t>Avoid long sentences </a:t>
            </a:r>
          </a:p>
          <a:p>
            <a:pPr>
              <a:lnSpc>
                <a:spcPct val="80000"/>
              </a:lnSpc>
            </a:pPr>
            <a:r>
              <a:rPr lang="en-AU" dirty="0" smtClean="0"/>
              <a:t>Using cautious language when there are any assumptions or other uncertainties</a:t>
            </a:r>
          </a:p>
          <a:p>
            <a:pPr lvl="1">
              <a:lnSpc>
                <a:spcPct val="80000"/>
              </a:lnSpc>
            </a:pPr>
            <a:r>
              <a:rPr lang="en-AU" sz="2800" dirty="0" smtClean="0"/>
              <a:t>Cautious language includes ‘may’, ‘might’, ‘could’, ‘potentially’, etc.</a:t>
            </a:r>
          </a:p>
          <a:p>
            <a:pPr>
              <a:lnSpc>
                <a:spcPct val="80000"/>
              </a:lnSpc>
            </a:pPr>
            <a:endParaRPr lang="en-GB" sz="32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p:txBody>
      </p:sp>
    </p:spTree>
    <p:extLst>
      <p:ext uri="{BB962C8B-B14F-4D97-AF65-F5344CB8AC3E}">
        <p14:creationId xmlns="" xmlns:p14="http://schemas.microsoft.com/office/powerpoint/2010/main" val="1316438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dirty="0" smtClean="0"/>
              <a:t>More On Academic Style</a:t>
            </a:r>
            <a:endParaRPr lang="en-GB" dirty="0"/>
          </a:p>
        </p:txBody>
      </p:sp>
      <p:sp>
        <p:nvSpPr>
          <p:cNvPr id="5" name="4 - Θέση περιεχομένου"/>
          <p:cNvSpPr>
            <a:spLocks noGrp="1"/>
          </p:cNvSpPr>
          <p:nvPr>
            <p:ph idx="1"/>
          </p:nvPr>
        </p:nvSpPr>
        <p:spPr/>
        <p:txBody>
          <a:bodyPr>
            <a:normAutofit fontScale="70000" lnSpcReduction="20000"/>
          </a:bodyPr>
          <a:lstStyle/>
          <a:p>
            <a:pPr marL="0" indent="0">
              <a:buNone/>
            </a:pPr>
            <a:r>
              <a:rPr lang="en-GB" dirty="0" smtClean="0"/>
              <a:t>These goals are achieved by:</a:t>
            </a:r>
          </a:p>
          <a:p>
            <a:endParaRPr lang="en-GB" dirty="0" smtClean="0"/>
          </a:p>
          <a:p>
            <a:pPr>
              <a:lnSpc>
                <a:spcPct val="80000"/>
              </a:lnSpc>
            </a:pPr>
            <a:r>
              <a:rPr lang="en-AU" dirty="0" smtClean="0"/>
              <a:t>Being succinct</a:t>
            </a:r>
          </a:p>
          <a:p>
            <a:pPr lvl="1">
              <a:lnSpc>
                <a:spcPct val="80000"/>
              </a:lnSpc>
            </a:pPr>
            <a:r>
              <a:rPr lang="en-AU" sz="2800" dirty="0" smtClean="0"/>
              <a:t>Remove repetition or redundancy</a:t>
            </a:r>
          </a:p>
          <a:p>
            <a:pPr lvl="1">
              <a:lnSpc>
                <a:spcPct val="80000"/>
              </a:lnSpc>
            </a:pPr>
            <a:r>
              <a:rPr lang="en-AU" sz="2800" dirty="0" smtClean="0"/>
              <a:t>Focus only on what is important</a:t>
            </a:r>
          </a:p>
          <a:p>
            <a:pPr>
              <a:lnSpc>
                <a:spcPct val="80000"/>
              </a:lnSpc>
            </a:pPr>
            <a:endParaRPr lang="en-GB" sz="3200" dirty="0" smtClean="0"/>
          </a:p>
          <a:p>
            <a:r>
              <a:rPr lang="en-AU" dirty="0" smtClean="0"/>
              <a:t>Using simple words in place of jargon that has the same meaning</a:t>
            </a:r>
          </a:p>
          <a:p>
            <a:pPr lvl="1"/>
            <a:r>
              <a:rPr lang="en-AU" dirty="0" smtClean="0"/>
              <a:t>Elaborate language makes your writing seem pretentious</a:t>
            </a:r>
          </a:p>
          <a:p>
            <a:pPr lvl="1"/>
            <a:r>
              <a:rPr lang="en-AU" dirty="0" smtClean="0"/>
              <a:t>Except when these words have a technical or subject-specific meaning where appropriate</a:t>
            </a:r>
          </a:p>
          <a:p>
            <a:pPr lvl="1"/>
            <a:endParaRPr lang="en-AU" dirty="0" smtClean="0"/>
          </a:p>
          <a:p>
            <a:pPr>
              <a:lnSpc>
                <a:spcPct val="80000"/>
              </a:lnSpc>
            </a:pPr>
            <a:endParaRPr lang="en-GB" sz="32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p:txBody>
      </p:sp>
    </p:spTree>
    <p:extLst>
      <p:ext uri="{BB962C8B-B14F-4D97-AF65-F5344CB8AC3E}">
        <p14:creationId xmlns="" xmlns:p14="http://schemas.microsoft.com/office/powerpoint/2010/main" val="1316438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dirty="0" smtClean="0"/>
              <a:t>More On Academic Style</a:t>
            </a:r>
            <a:endParaRPr lang="en-GB" dirty="0"/>
          </a:p>
        </p:txBody>
      </p:sp>
      <p:sp>
        <p:nvSpPr>
          <p:cNvPr id="5" name="4 - Θέση περιεχομένου"/>
          <p:cNvSpPr>
            <a:spLocks noGrp="1"/>
          </p:cNvSpPr>
          <p:nvPr>
            <p:ph idx="1"/>
          </p:nvPr>
        </p:nvSpPr>
        <p:spPr/>
        <p:txBody>
          <a:bodyPr>
            <a:normAutofit fontScale="85000" lnSpcReduction="20000"/>
          </a:bodyPr>
          <a:lstStyle/>
          <a:p>
            <a:pPr marL="0" indent="0">
              <a:buNone/>
            </a:pPr>
            <a:r>
              <a:rPr lang="en-GB" dirty="0" smtClean="0"/>
              <a:t>These goals are achieved by:</a:t>
            </a:r>
          </a:p>
          <a:p>
            <a:endParaRPr lang="en-GB" dirty="0" smtClean="0"/>
          </a:p>
          <a:p>
            <a:r>
              <a:rPr lang="en-AU" dirty="0" smtClean="0"/>
              <a:t>Avoiding abbreviations where possible</a:t>
            </a:r>
            <a:endParaRPr lang="en-GB" dirty="0" smtClean="0"/>
          </a:p>
          <a:p>
            <a:pPr lvl="1"/>
            <a:r>
              <a:rPr lang="en-AU" dirty="0" smtClean="0"/>
              <a:t>e.g. ‘Department’ should be used instead of the abbreviation ‘dept’.</a:t>
            </a:r>
            <a:endParaRPr lang="en-GB" dirty="0" smtClean="0"/>
          </a:p>
          <a:p>
            <a:r>
              <a:rPr lang="en-AU" dirty="0" smtClean="0"/>
              <a:t>Avoiding contractions </a:t>
            </a:r>
          </a:p>
          <a:p>
            <a:pPr lvl="1"/>
            <a:r>
              <a:rPr lang="en-AU" dirty="0" smtClean="0"/>
              <a:t>‘Is not’ should be used in place of the contraction ‘isn’t’.</a:t>
            </a:r>
          </a:p>
          <a:p>
            <a:r>
              <a:rPr lang="en-AU" dirty="0" smtClean="0"/>
              <a:t>Defining acronyms before using them</a:t>
            </a:r>
            <a:endParaRPr lang="en-GB" dirty="0" smtClean="0"/>
          </a:p>
          <a:p>
            <a:pPr lvl="1"/>
            <a:endParaRPr lang="en-AU" dirty="0" smtClean="0"/>
          </a:p>
          <a:p>
            <a:pPr>
              <a:lnSpc>
                <a:spcPct val="80000"/>
              </a:lnSpc>
            </a:pPr>
            <a:endParaRPr lang="en-GB" sz="32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p:txBody>
      </p:sp>
    </p:spTree>
    <p:extLst>
      <p:ext uri="{BB962C8B-B14F-4D97-AF65-F5344CB8AC3E}">
        <p14:creationId xmlns="" xmlns:p14="http://schemas.microsoft.com/office/powerpoint/2010/main" val="1316438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dirty="0" smtClean="0"/>
              <a:t>More On Academic Style</a:t>
            </a:r>
            <a:endParaRPr lang="en-GB" dirty="0"/>
          </a:p>
        </p:txBody>
      </p:sp>
      <p:sp>
        <p:nvSpPr>
          <p:cNvPr id="5" name="4 - Θέση περιεχομένου"/>
          <p:cNvSpPr>
            <a:spLocks noGrp="1"/>
          </p:cNvSpPr>
          <p:nvPr>
            <p:ph idx="1"/>
          </p:nvPr>
        </p:nvSpPr>
        <p:spPr/>
        <p:txBody>
          <a:bodyPr>
            <a:normAutofit fontScale="92500" lnSpcReduction="20000"/>
          </a:bodyPr>
          <a:lstStyle/>
          <a:p>
            <a:pPr marL="0" indent="0">
              <a:buNone/>
            </a:pPr>
            <a:r>
              <a:rPr lang="en-GB" dirty="0" smtClean="0"/>
              <a:t>These goals are achieved by:</a:t>
            </a:r>
          </a:p>
          <a:p>
            <a:endParaRPr lang="en-GB" dirty="0" smtClean="0"/>
          </a:p>
          <a:p>
            <a:r>
              <a:rPr lang="en-AU" dirty="0" smtClean="0"/>
              <a:t>Avoiding </a:t>
            </a:r>
            <a:r>
              <a:rPr lang="en-GB" dirty="0" smtClean="0"/>
              <a:t>colloquialisms, conversational terms and the use of street ‘slang’</a:t>
            </a:r>
          </a:p>
          <a:p>
            <a:pPr lvl="1"/>
            <a:r>
              <a:rPr lang="en-AU" sz="2400" dirty="0" smtClean="0"/>
              <a:t>‘The individual was sentenced for </a:t>
            </a:r>
            <a:r>
              <a:rPr lang="en-AU" sz="2400" b="1" i="1" dirty="0" smtClean="0"/>
              <a:t>nicking</a:t>
            </a:r>
            <a:r>
              <a:rPr lang="en-AU" sz="2400" dirty="0" smtClean="0"/>
              <a:t> a bike’</a:t>
            </a:r>
          </a:p>
          <a:p>
            <a:pPr lvl="1"/>
            <a:r>
              <a:rPr lang="en-AU" sz="2400" dirty="0" smtClean="0"/>
              <a:t>‘The individual was sentenced for </a:t>
            </a:r>
            <a:r>
              <a:rPr lang="en-AU" sz="2400" b="1" i="1" dirty="0" smtClean="0"/>
              <a:t>stealing</a:t>
            </a:r>
            <a:r>
              <a:rPr lang="en-AU" sz="2400" dirty="0" smtClean="0"/>
              <a:t> a bike’</a:t>
            </a:r>
          </a:p>
          <a:p>
            <a:pPr lvl="1"/>
            <a:r>
              <a:rPr lang="en-AU" sz="2400" dirty="0" smtClean="0"/>
              <a:t>‘This </a:t>
            </a:r>
            <a:r>
              <a:rPr lang="en-AU" sz="2400" b="1" i="1" dirty="0" smtClean="0"/>
              <a:t>totally</a:t>
            </a:r>
            <a:r>
              <a:rPr lang="en-AU" sz="2400" dirty="0" smtClean="0"/>
              <a:t> changed people’s lives’</a:t>
            </a:r>
          </a:p>
          <a:p>
            <a:pPr lvl="1"/>
            <a:r>
              <a:rPr lang="en-AU" sz="2400" dirty="0" smtClean="0"/>
              <a:t>‘This </a:t>
            </a:r>
            <a:r>
              <a:rPr lang="en-AU" sz="2400" b="1" i="1" dirty="0" smtClean="0"/>
              <a:t>fundamentally</a:t>
            </a:r>
            <a:r>
              <a:rPr lang="en-AU" sz="2400" dirty="0" smtClean="0"/>
              <a:t> changed people’s lives’</a:t>
            </a:r>
          </a:p>
          <a:p>
            <a:pPr lvl="1"/>
            <a:endParaRPr lang="en-AU" sz="2400" dirty="0" smtClean="0"/>
          </a:p>
          <a:p>
            <a:pPr lvl="1"/>
            <a:endParaRPr lang="en-AU" sz="2400" dirty="0" smtClean="0"/>
          </a:p>
          <a:p>
            <a:pPr lvl="1"/>
            <a:endParaRPr lang="en-GB" dirty="0" smtClean="0"/>
          </a:p>
          <a:p>
            <a:pPr lvl="1"/>
            <a:endParaRPr lang="en-AU" dirty="0" smtClean="0"/>
          </a:p>
          <a:p>
            <a:pPr>
              <a:lnSpc>
                <a:spcPct val="80000"/>
              </a:lnSpc>
            </a:pPr>
            <a:endParaRPr lang="en-GB" sz="32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p:txBody>
      </p:sp>
    </p:spTree>
    <p:extLst>
      <p:ext uri="{BB962C8B-B14F-4D97-AF65-F5344CB8AC3E}">
        <p14:creationId xmlns="" xmlns:p14="http://schemas.microsoft.com/office/powerpoint/2010/main" val="1316438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dirty="0" smtClean="0"/>
              <a:t>More On Academic Style</a:t>
            </a:r>
            <a:endParaRPr lang="en-GB" dirty="0"/>
          </a:p>
        </p:txBody>
      </p:sp>
      <p:sp>
        <p:nvSpPr>
          <p:cNvPr id="5" name="4 - Θέση περιεχομένου"/>
          <p:cNvSpPr>
            <a:spLocks noGrp="1"/>
          </p:cNvSpPr>
          <p:nvPr>
            <p:ph idx="1"/>
          </p:nvPr>
        </p:nvSpPr>
        <p:spPr/>
        <p:txBody>
          <a:bodyPr>
            <a:normAutofit lnSpcReduction="10000"/>
          </a:bodyPr>
          <a:lstStyle/>
          <a:p>
            <a:pPr marL="0" indent="0">
              <a:buNone/>
            </a:pPr>
            <a:r>
              <a:rPr lang="en-GB" dirty="0" smtClean="0"/>
              <a:t>These goals are achieved by:</a:t>
            </a:r>
          </a:p>
          <a:p>
            <a:endParaRPr lang="en-GB" dirty="0" smtClean="0"/>
          </a:p>
          <a:p>
            <a:r>
              <a:rPr lang="en-AU" sz="2600" dirty="0" smtClean="0"/>
              <a:t>Avoiding </a:t>
            </a:r>
            <a:r>
              <a:rPr lang="en-GB" sz="2600" dirty="0" smtClean="0"/>
              <a:t>vague terms</a:t>
            </a:r>
          </a:p>
          <a:p>
            <a:pPr lvl="1"/>
            <a:r>
              <a:rPr lang="en-AU" dirty="0" smtClean="0"/>
              <a:t> ‘A </a:t>
            </a:r>
            <a:r>
              <a:rPr lang="en-AU" i="1" dirty="0" smtClean="0"/>
              <a:t>nice</a:t>
            </a:r>
            <a:r>
              <a:rPr lang="en-AU" dirty="0" smtClean="0"/>
              <a:t> addition to the collection’ </a:t>
            </a:r>
          </a:p>
          <a:p>
            <a:pPr lvl="1"/>
            <a:r>
              <a:rPr lang="en-AU" dirty="0" smtClean="0"/>
              <a:t>What does the writer mean by ‘nice’? </a:t>
            </a:r>
          </a:p>
          <a:p>
            <a:pPr lvl="1"/>
            <a:r>
              <a:rPr lang="en-AU" dirty="0" smtClean="0"/>
              <a:t>Better expressed as ‘a </a:t>
            </a:r>
            <a:r>
              <a:rPr lang="en-AU" i="1" dirty="0" smtClean="0"/>
              <a:t>popular</a:t>
            </a:r>
            <a:r>
              <a:rPr lang="en-AU" dirty="0" smtClean="0"/>
              <a:t> addition to the collection’</a:t>
            </a:r>
          </a:p>
          <a:p>
            <a:pPr lvl="1"/>
            <a:endParaRPr lang="en-AU" dirty="0" smtClean="0"/>
          </a:p>
          <a:p>
            <a:pPr lvl="1"/>
            <a:endParaRPr lang="en-AU" sz="2400" dirty="0" smtClean="0"/>
          </a:p>
          <a:p>
            <a:pPr lvl="1"/>
            <a:endParaRPr lang="en-GB" dirty="0" smtClean="0"/>
          </a:p>
          <a:p>
            <a:pPr lvl="1"/>
            <a:endParaRPr lang="en-AU" dirty="0" smtClean="0"/>
          </a:p>
          <a:p>
            <a:pPr>
              <a:lnSpc>
                <a:spcPct val="80000"/>
              </a:lnSpc>
            </a:pPr>
            <a:endParaRPr lang="en-GB" sz="32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p:txBody>
      </p:sp>
    </p:spTree>
    <p:extLst>
      <p:ext uri="{BB962C8B-B14F-4D97-AF65-F5344CB8AC3E}">
        <p14:creationId xmlns="" xmlns:p14="http://schemas.microsoft.com/office/powerpoint/2010/main" val="13164384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dirty="0" smtClean="0"/>
              <a:t>More On Academic Style</a:t>
            </a:r>
            <a:endParaRPr lang="en-GB" dirty="0"/>
          </a:p>
        </p:txBody>
      </p:sp>
      <p:sp>
        <p:nvSpPr>
          <p:cNvPr id="5" name="4 - Θέση περιεχομένου"/>
          <p:cNvSpPr>
            <a:spLocks noGrp="1"/>
          </p:cNvSpPr>
          <p:nvPr>
            <p:ph idx="1"/>
          </p:nvPr>
        </p:nvSpPr>
        <p:spPr/>
        <p:txBody>
          <a:bodyPr>
            <a:normAutofit fontScale="85000" lnSpcReduction="20000"/>
          </a:bodyPr>
          <a:lstStyle/>
          <a:p>
            <a:pPr marL="0" indent="0">
              <a:buNone/>
            </a:pPr>
            <a:r>
              <a:rPr lang="en-GB" dirty="0" smtClean="0"/>
              <a:t>These goals are achieved by:</a:t>
            </a:r>
          </a:p>
          <a:p>
            <a:endParaRPr lang="en-GB" dirty="0" smtClean="0"/>
          </a:p>
          <a:p>
            <a:r>
              <a:rPr lang="en-AU" dirty="0" smtClean="0"/>
              <a:t>Use impersonal language</a:t>
            </a:r>
          </a:p>
          <a:p>
            <a:pPr lvl="1"/>
            <a:r>
              <a:rPr lang="en-AU" dirty="0" smtClean="0"/>
              <a:t>First person is too subjective and personal</a:t>
            </a:r>
          </a:p>
          <a:p>
            <a:pPr lvl="2"/>
            <a:r>
              <a:rPr lang="en-AU" b="1" dirty="0" smtClean="0"/>
              <a:t>We</a:t>
            </a:r>
            <a:r>
              <a:rPr lang="en-AU" dirty="0" smtClean="0"/>
              <a:t> have considered...</a:t>
            </a:r>
          </a:p>
          <a:p>
            <a:pPr lvl="2"/>
            <a:r>
              <a:rPr lang="en-AU" b="1" dirty="0" smtClean="0"/>
              <a:t>I </a:t>
            </a:r>
            <a:r>
              <a:rPr lang="en-AU" dirty="0" smtClean="0"/>
              <a:t>observed that...</a:t>
            </a:r>
          </a:p>
          <a:p>
            <a:pPr lvl="1"/>
            <a:r>
              <a:rPr lang="en-AU" dirty="0" smtClean="0"/>
              <a:t>Change the style</a:t>
            </a:r>
          </a:p>
          <a:p>
            <a:pPr lvl="2"/>
            <a:r>
              <a:rPr lang="en-AU" b="1" dirty="0" smtClean="0"/>
              <a:t>Consideration</a:t>
            </a:r>
            <a:r>
              <a:rPr lang="en-AU" dirty="0" smtClean="0"/>
              <a:t> has been given to...</a:t>
            </a:r>
          </a:p>
          <a:p>
            <a:pPr lvl="2"/>
            <a:r>
              <a:rPr lang="en-AU" b="1" dirty="0" smtClean="0"/>
              <a:t>It</a:t>
            </a:r>
            <a:r>
              <a:rPr lang="en-AU" dirty="0" smtClean="0"/>
              <a:t> has been observed that...</a:t>
            </a:r>
            <a:endParaRPr lang="en-AU" b="1" dirty="0" smtClean="0"/>
          </a:p>
          <a:p>
            <a:pPr lvl="1"/>
            <a:endParaRPr lang="en-AU" dirty="0" smtClean="0"/>
          </a:p>
          <a:p>
            <a:pPr lvl="1"/>
            <a:endParaRPr lang="en-AU" sz="2400" dirty="0" smtClean="0"/>
          </a:p>
          <a:p>
            <a:pPr lvl="1"/>
            <a:endParaRPr lang="en-GB" dirty="0" smtClean="0"/>
          </a:p>
          <a:p>
            <a:pPr lvl="1"/>
            <a:endParaRPr lang="en-AU" dirty="0" smtClean="0"/>
          </a:p>
          <a:p>
            <a:pPr>
              <a:lnSpc>
                <a:spcPct val="80000"/>
              </a:lnSpc>
            </a:pPr>
            <a:endParaRPr lang="en-GB" sz="32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p:txBody>
      </p:sp>
    </p:spTree>
    <p:extLst>
      <p:ext uri="{BB962C8B-B14F-4D97-AF65-F5344CB8AC3E}">
        <p14:creationId xmlns="" xmlns:p14="http://schemas.microsoft.com/office/powerpoint/2010/main" val="1316438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MORE ON Academic Structure</a:t>
            </a:r>
            <a:endParaRPr lang="en-GB" dirty="0"/>
          </a:p>
        </p:txBody>
      </p:sp>
      <p:sp>
        <p:nvSpPr>
          <p:cNvPr id="3" name="Text Placeholder 2"/>
          <p:cNvSpPr>
            <a:spLocks noGrp="1"/>
          </p:cNvSpPr>
          <p:nvPr>
            <p:ph type="body" idx="1"/>
          </p:nvPr>
        </p:nvSpPr>
        <p:spPr/>
        <p:txBody>
          <a:bodyPr/>
          <a:lstStyle/>
          <a:p>
            <a:r>
              <a:rPr lang="en-GB" dirty="0" smtClean="0"/>
              <a:t>Game Platform History Essay</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dirty="0" smtClean="0"/>
              <a:t>More On Academic Style</a:t>
            </a:r>
            <a:endParaRPr lang="en-GB" dirty="0"/>
          </a:p>
        </p:txBody>
      </p:sp>
      <p:sp>
        <p:nvSpPr>
          <p:cNvPr id="5" name="4 - Θέση περιεχομένου"/>
          <p:cNvSpPr>
            <a:spLocks noGrp="1"/>
          </p:cNvSpPr>
          <p:nvPr>
            <p:ph idx="1"/>
          </p:nvPr>
        </p:nvSpPr>
        <p:spPr/>
        <p:txBody>
          <a:bodyPr>
            <a:normAutofit fontScale="92500" lnSpcReduction="20000"/>
          </a:bodyPr>
          <a:lstStyle/>
          <a:p>
            <a:pPr marL="0" indent="0">
              <a:buNone/>
            </a:pPr>
            <a:r>
              <a:rPr lang="en-GB" dirty="0" smtClean="0"/>
              <a:t>These goals are achieved by:</a:t>
            </a:r>
          </a:p>
          <a:p>
            <a:endParaRPr lang="en-GB" dirty="0" smtClean="0"/>
          </a:p>
          <a:p>
            <a:r>
              <a:rPr lang="en-AU" dirty="0" smtClean="0"/>
              <a:t>Citing evidence to support any statements or arguments</a:t>
            </a:r>
          </a:p>
          <a:p>
            <a:pPr lvl="1"/>
            <a:r>
              <a:rPr lang="en-AU" b="1" dirty="0" smtClean="0"/>
              <a:t>Never</a:t>
            </a:r>
            <a:r>
              <a:rPr lang="en-AU" dirty="0" smtClean="0"/>
              <a:t> make sweeping statements</a:t>
            </a:r>
          </a:p>
          <a:p>
            <a:pPr lvl="1"/>
            <a:r>
              <a:rPr lang="en-AU" b="1" dirty="0" smtClean="0"/>
              <a:t>Always</a:t>
            </a:r>
            <a:r>
              <a:rPr lang="en-AU" dirty="0" smtClean="0"/>
              <a:t> back-up what you write</a:t>
            </a:r>
          </a:p>
          <a:p>
            <a:pPr lvl="1"/>
            <a:r>
              <a:rPr lang="en-AU" dirty="0" smtClean="0"/>
              <a:t>Acknowledge the efforts and thoughts of other writers</a:t>
            </a:r>
          </a:p>
          <a:p>
            <a:pPr lvl="1"/>
            <a:endParaRPr lang="en-AU" dirty="0" smtClean="0"/>
          </a:p>
          <a:p>
            <a:pPr lvl="1"/>
            <a:endParaRPr lang="en-AU" sz="2400" dirty="0" smtClean="0"/>
          </a:p>
          <a:p>
            <a:pPr lvl="1"/>
            <a:endParaRPr lang="en-GB" dirty="0" smtClean="0"/>
          </a:p>
          <a:p>
            <a:pPr lvl="1"/>
            <a:endParaRPr lang="en-AU" dirty="0" smtClean="0"/>
          </a:p>
          <a:p>
            <a:pPr>
              <a:lnSpc>
                <a:spcPct val="80000"/>
              </a:lnSpc>
            </a:pPr>
            <a:endParaRPr lang="en-GB" sz="32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p:txBody>
      </p:sp>
    </p:spTree>
    <p:extLst>
      <p:ext uri="{BB962C8B-B14F-4D97-AF65-F5344CB8AC3E}">
        <p14:creationId xmlns="" xmlns:p14="http://schemas.microsoft.com/office/powerpoint/2010/main" val="1316438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dirty="0" smtClean="0"/>
              <a:t>Activity</a:t>
            </a:r>
            <a:endParaRPr lang="en-GB" dirty="0"/>
          </a:p>
        </p:txBody>
      </p:sp>
      <p:sp>
        <p:nvSpPr>
          <p:cNvPr id="5" name="4 - Θέση περιεχομένου"/>
          <p:cNvSpPr>
            <a:spLocks noGrp="1"/>
          </p:cNvSpPr>
          <p:nvPr>
            <p:ph idx="1"/>
          </p:nvPr>
        </p:nvSpPr>
        <p:spPr/>
        <p:txBody>
          <a:bodyPr>
            <a:normAutofit fontScale="85000" lnSpcReduction="10000"/>
          </a:bodyPr>
          <a:lstStyle/>
          <a:p>
            <a:pPr marL="0" indent="0">
              <a:buNone/>
            </a:pPr>
            <a:r>
              <a:rPr lang="en-GB" dirty="0" smtClean="0"/>
              <a:t>Analyse the following paragraph and identify poor academic writing:</a:t>
            </a:r>
          </a:p>
          <a:p>
            <a:endParaRPr lang="en-GB" dirty="0" smtClean="0"/>
          </a:p>
          <a:p>
            <a:pPr marL="536575" lvl="1" indent="0">
              <a:buNone/>
            </a:pPr>
            <a:r>
              <a:rPr lang="en-GB" sz="2400" i="1" dirty="0" smtClean="0"/>
              <a:t>Today being fat is totally bad for your health. About 30,000 fat people die every year in the UK and loads more fat people die in the USA. By 2005 more people will die of being fat than smoking and it doesn’t have to be this way, this could easily be prevented, couldn't it?</a:t>
            </a:r>
          </a:p>
          <a:p>
            <a:pPr marL="536575" lvl="1" indent="0">
              <a:buNone/>
            </a:pPr>
            <a:endParaRPr lang="en-GB" sz="2400" i="1" dirty="0" smtClean="0"/>
          </a:p>
          <a:p>
            <a:pPr marL="0" lvl="1" indent="0">
              <a:buNone/>
            </a:pPr>
            <a:r>
              <a:rPr lang="en-GB" sz="2400" dirty="0" smtClean="0"/>
              <a:t>Post what you identify in Slack, with justification.</a:t>
            </a:r>
            <a:endParaRPr lang="en-AU" sz="2400" dirty="0" smtClean="0"/>
          </a:p>
          <a:p>
            <a:pPr lvl="1"/>
            <a:endParaRPr lang="en-GB" dirty="0" smtClean="0"/>
          </a:p>
          <a:p>
            <a:pPr lvl="1"/>
            <a:endParaRPr lang="en-AU" dirty="0" smtClean="0"/>
          </a:p>
          <a:p>
            <a:pPr>
              <a:lnSpc>
                <a:spcPct val="80000"/>
              </a:lnSpc>
            </a:pPr>
            <a:endParaRPr lang="en-GB" sz="32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p:txBody>
      </p:sp>
    </p:spTree>
    <p:extLst>
      <p:ext uri="{BB962C8B-B14F-4D97-AF65-F5344CB8AC3E}">
        <p14:creationId xmlns="" xmlns:p14="http://schemas.microsoft.com/office/powerpoint/2010/main" val="13164384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dirty="0" smtClean="0"/>
              <a:t>Activity</a:t>
            </a:r>
            <a:endParaRPr lang="en-GB" dirty="0"/>
          </a:p>
        </p:txBody>
      </p:sp>
      <p:sp>
        <p:nvSpPr>
          <p:cNvPr id="5" name="4 - Θέση περιεχομένου"/>
          <p:cNvSpPr>
            <a:spLocks noGrp="1"/>
          </p:cNvSpPr>
          <p:nvPr>
            <p:ph idx="1"/>
          </p:nvPr>
        </p:nvSpPr>
        <p:spPr/>
        <p:txBody>
          <a:bodyPr>
            <a:normAutofit fontScale="92500" lnSpcReduction="10000"/>
          </a:bodyPr>
          <a:lstStyle/>
          <a:p>
            <a:pPr marL="0" indent="0">
              <a:buNone/>
            </a:pPr>
            <a:r>
              <a:rPr lang="en-GB" dirty="0" smtClean="0"/>
              <a:t>Rewrite this section in a different, more academic style, and post it in Slack:</a:t>
            </a:r>
          </a:p>
          <a:p>
            <a:endParaRPr lang="en-GB" dirty="0" smtClean="0"/>
          </a:p>
          <a:p>
            <a:pPr marL="536575" lvl="1" indent="0">
              <a:buNone/>
            </a:pPr>
            <a:r>
              <a:rPr lang="en-GB" sz="2400" i="1" dirty="0" smtClean="0"/>
              <a:t>Today being fat is totally bad for your health. About 30,000 fat people die every year in the UK and loads more fat people die in the USA. By 2005 more people will die of being fat than smoking and it doesn’t have to be this way, this could easily be prevented, couldn't it?</a:t>
            </a:r>
          </a:p>
          <a:p>
            <a:pPr marL="92075" lvl="1" indent="0">
              <a:buNone/>
            </a:pPr>
            <a:endParaRPr lang="en-AU" dirty="0" smtClean="0"/>
          </a:p>
          <a:p>
            <a:pPr lvl="1"/>
            <a:endParaRPr lang="en-AU" sz="2400" dirty="0" smtClean="0"/>
          </a:p>
          <a:p>
            <a:pPr lvl="1"/>
            <a:endParaRPr lang="en-GB" dirty="0" smtClean="0"/>
          </a:p>
          <a:p>
            <a:pPr lvl="1"/>
            <a:endParaRPr lang="en-AU" dirty="0" smtClean="0"/>
          </a:p>
          <a:p>
            <a:pPr>
              <a:lnSpc>
                <a:spcPct val="80000"/>
              </a:lnSpc>
            </a:pPr>
            <a:endParaRPr lang="en-GB" sz="32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p:txBody>
      </p:sp>
    </p:spTree>
    <p:extLst>
      <p:ext uri="{BB962C8B-B14F-4D97-AF65-F5344CB8AC3E}">
        <p14:creationId xmlns="" xmlns:p14="http://schemas.microsoft.com/office/powerpoint/2010/main" val="13164384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Classes</a:t>
            </a:r>
            <a:endParaRPr lang="en-GB" dirty="0"/>
          </a:p>
        </p:txBody>
      </p:sp>
      <p:sp>
        <p:nvSpPr>
          <p:cNvPr id="3" name="Text Placeholder 2"/>
          <p:cNvSpPr>
            <a:spLocks noGrp="1"/>
          </p:cNvSpPr>
          <p:nvPr>
            <p:ph type="body" idx="1"/>
          </p:nvPr>
        </p:nvSpPr>
        <p:spPr/>
        <p:txBody>
          <a:bodyPr/>
          <a:lstStyle/>
          <a:p>
            <a:r>
              <a:rPr lang="en-GB" dirty="0" smtClean="0"/>
              <a:t>Cross-Platform Mobile App Project</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 Note On Priorities</a:t>
            </a:r>
            <a:endParaRPr lang="en-GB" dirty="0"/>
          </a:p>
        </p:txBody>
      </p:sp>
      <p:sp>
        <p:nvSpPr>
          <p:cNvPr id="5" name="Content Placeholder 4"/>
          <p:cNvSpPr>
            <a:spLocks noGrp="1"/>
          </p:cNvSpPr>
          <p:nvPr>
            <p:ph idx="1"/>
          </p:nvPr>
        </p:nvSpPr>
        <p:spPr/>
        <p:txBody>
          <a:bodyPr>
            <a:normAutofit fontScale="85000" lnSpcReduction="10000"/>
          </a:bodyPr>
          <a:lstStyle/>
          <a:p>
            <a:r>
              <a:rPr lang="en-GB" dirty="0" smtClean="0"/>
              <a:t>From Reading Week onwards, you will need to prioritise your workload. Currently, I suggest:</a:t>
            </a:r>
          </a:p>
          <a:p>
            <a:endParaRPr lang="en-GB" dirty="0" smtClean="0"/>
          </a:p>
          <a:p>
            <a:r>
              <a:rPr lang="en-GB" dirty="0" smtClean="0"/>
              <a:t>#1 – COMP130 Essay</a:t>
            </a:r>
          </a:p>
          <a:p>
            <a:r>
              <a:rPr lang="en-GB" dirty="0" smtClean="0"/>
              <a:t>#2 – COMP110 Worksheet</a:t>
            </a:r>
          </a:p>
          <a:p>
            <a:r>
              <a:rPr lang="en-GB" dirty="0" smtClean="0"/>
              <a:t>#3 – COMP120 Tinkering Graphics</a:t>
            </a:r>
          </a:p>
          <a:p>
            <a:r>
              <a:rPr lang="en-GB" dirty="0" smtClean="0"/>
              <a:t>#4 – Learning </a:t>
            </a:r>
            <a:r>
              <a:rPr lang="en-GB" dirty="0" err="1" smtClean="0"/>
              <a:t>Kivy</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 Note On Priorities</a:t>
            </a:r>
            <a:endParaRPr lang="en-GB" dirty="0"/>
          </a:p>
        </p:txBody>
      </p:sp>
      <p:sp>
        <p:nvSpPr>
          <p:cNvPr id="5" name="Content Placeholder 4"/>
          <p:cNvSpPr>
            <a:spLocks noGrp="1"/>
          </p:cNvSpPr>
          <p:nvPr>
            <p:ph idx="1"/>
          </p:nvPr>
        </p:nvSpPr>
        <p:spPr/>
        <p:txBody>
          <a:bodyPr>
            <a:normAutofit fontScale="85000" lnSpcReduction="20000"/>
          </a:bodyPr>
          <a:lstStyle/>
          <a:p>
            <a:r>
              <a:rPr lang="en-GB" dirty="0" smtClean="0"/>
              <a:t>Today’s session is intended to be a light </a:t>
            </a:r>
            <a:r>
              <a:rPr lang="en-GB" dirty="0" smtClean="0"/>
              <a:t>introduction</a:t>
            </a:r>
            <a:endParaRPr lang="en-GB" dirty="0" smtClean="0"/>
          </a:p>
          <a:p>
            <a:pPr lvl="1"/>
            <a:r>
              <a:rPr lang="en-GB" dirty="0" smtClean="0"/>
              <a:t>You should not expect to understand everything covered here</a:t>
            </a:r>
          </a:p>
          <a:p>
            <a:pPr lvl="1"/>
            <a:r>
              <a:rPr lang="en-GB" dirty="0" smtClean="0"/>
              <a:t>These concepts will be covered in more detail in the following weeks in COMP110</a:t>
            </a:r>
          </a:p>
          <a:p>
            <a:pPr lvl="1"/>
            <a:r>
              <a:rPr lang="en-GB" dirty="0" smtClean="0"/>
              <a:t>We are highlight them today to ensure you are mastering the basics in a timely manner, as there </a:t>
            </a:r>
            <a:r>
              <a:rPr lang="en-GB" dirty="0" smtClean="0"/>
              <a:t>are more </a:t>
            </a:r>
            <a:r>
              <a:rPr lang="en-GB" dirty="0" smtClean="0"/>
              <a:t>to </a:t>
            </a:r>
            <a:r>
              <a:rPr lang="en-GB" dirty="0" smtClean="0"/>
              <a:t>come and the pace will likely increase</a:t>
            </a:r>
            <a:endParaRPr lang="en-GB" dirty="0" smtClean="0"/>
          </a:p>
          <a:p>
            <a:pPr lvl="1"/>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Objectives</a:t>
            </a:r>
            <a:endParaRPr lang="en-GB" dirty="0"/>
          </a:p>
        </p:txBody>
      </p:sp>
      <p:sp>
        <p:nvSpPr>
          <p:cNvPr id="3" name="Content Placeholder 2"/>
          <p:cNvSpPr>
            <a:spLocks noGrp="1"/>
          </p:cNvSpPr>
          <p:nvPr>
            <p:ph idx="1"/>
          </p:nvPr>
        </p:nvSpPr>
        <p:spPr/>
        <p:txBody>
          <a:bodyPr>
            <a:normAutofit fontScale="85000" lnSpcReduction="10000"/>
          </a:bodyPr>
          <a:lstStyle/>
          <a:p>
            <a:pPr marL="0" indent="0">
              <a:buNone/>
            </a:pPr>
            <a:r>
              <a:rPr lang="en-GB" dirty="0" smtClean="0"/>
              <a:t>By the end of this session you should be able to:</a:t>
            </a:r>
          </a:p>
          <a:p>
            <a:r>
              <a:rPr lang="en-GB" dirty="0" smtClean="0"/>
              <a:t>Differentiate between primitive and object types</a:t>
            </a:r>
            <a:endParaRPr lang="en-GB" dirty="0" smtClean="0"/>
          </a:p>
          <a:p>
            <a:r>
              <a:rPr lang="en-GB" dirty="0" smtClean="0"/>
              <a:t>Define an object using a class</a:t>
            </a:r>
          </a:p>
          <a:p>
            <a:r>
              <a:rPr lang="en-GB" dirty="0" smtClean="0"/>
              <a:t>Use the ‘.’ operator in your Python code</a:t>
            </a:r>
          </a:p>
          <a:p>
            <a:r>
              <a:rPr lang="en-GB" dirty="0" smtClean="0"/>
              <a:t>Recognise where to use the ‘self’ variable</a:t>
            </a:r>
            <a:endParaRPr lang="en-GB" dirty="0" smtClean="0"/>
          </a:p>
          <a:p>
            <a:r>
              <a:rPr lang="en-GB" dirty="0" smtClean="0"/>
              <a:t>Import classes from the Python library</a:t>
            </a:r>
            <a:endParaRPr lang="en-GB" dirty="0" smtClean="0"/>
          </a:p>
          <a:p>
            <a:pPr>
              <a:buNone/>
            </a:pP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Primitive and Object Types</a:t>
            </a:r>
            <a:endParaRPr lang="en-GB" dirty="0"/>
          </a:p>
        </p:txBody>
      </p:sp>
      <p:sp>
        <p:nvSpPr>
          <p:cNvPr id="3" name="Content Placeholder 2"/>
          <p:cNvSpPr>
            <a:spLocks noGrp="1"/>
          </p:cNvSpPr>
          <p:nvPr>
            <p:ph idx="1"/>
          </p:nvPr>
        </p:nvSpPr>
        <p:spPr/>
        <p:txBody>
          <a:bodyPr>
            <a:normAutofit lnSpcReduction="10000"/>
          </a:bodyPr>
          <a:lstStyle/>
          <a:p>
            <a:r>
              <a:rPr lang="en-GB" dirty="0" smtClean="0"/>
              <a:t>So far we used variables to contain basic values</a:t>
            </a:r>
          </a:p>
          <a:p>
            <a:pPr lvl="1"/>
            <a:r>
              <a:rPr lang="en-GB" dirty="0" smtClean="0"/>
              <a:t>Integers, </a:t>
            </a:r>
            <a:r>
              <a:rPr lang="en-GB" dirty="0" smtClean="0"/>
              <a:t>Floats, </a:t>
            </a:r>
            <a:r>
              <a:rPr lang="en-GB" dirty="0" smtClean="0"/>
              <a:t>Characters, etc.</a:t>
            </a:r>
          </a:p>
          <a:p>
            <a:r>
              <a:rPr lang="en-GB" dirty="0" smtClean="0"/>
              <a:t>But we have also used variables to contain more complex types</a:t>
            </a:r>
          </a:p>
          <a:p>
            <a:pPr lvl="1"/>
            <a:r>
              <a:rPr lang="en-GB" dirty="0" smtClean="0"/>
              <a:t>Strings, </a:t>
            </a:r>
            <a:r>
              <a:rPr lang="en-GB" dirty="0" smtClean="0"/>
              <a:t>Lists and Arrays, </a:t>
            </a:r>
            <a:r>
              <a:rPr lang="en-GB" dirty="0" smtClean="0"/>
              <a:t>Pictures, </a:t>
            </a:r>
            <a:r>
              <a:rPr lang="en-GB" dirty="0" smtClean="0"/>
              <a:t>Sounds, </a:t>
            </a:r>
            <a:r>
              <a:rPr lang="en-GB" dirty="0" smtClean="0"/>
              <a:t>Turtles, Pixels, Colours, etc.</a:t>
            </a:r>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Primitive and Object Types</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We refer to the former as </a:t>
            </a:r>
            <a:r>
              <a:rPr lang="en-GB" b="1" dirty="0" smtClean="0"/>
              <a:t>primitive</a:t>
            </a:r>
            <a:r>
              <a:rPr lang="en-GB" dirty="0" smtClean="0"/>
              <a:t> types</a:t>
            </a:r>
          </a:p>
          <a:p>
            <a:pPr lvl="1"/>
            <a:r>
              <a:rPr lang="en-GB" dirty="0" smtClean="0"/>
              <a:t>Primitives are often designed by computer scientists (as international standards) and compiler designers</a:t>
            </a:r>
          </a:p>
          <a:p>
            <a:pPr lvl="1"/>
            <a:r>
              <a:rPr lang="en-GB" dirty="0" smtClean="0"/>
              <a:t>They are defined as part of the language</a:t>
            </a:r>
          </a:p>
          <a:p>
            <a:pPr lvl="1">
              <a:buNone/>
            </a:pPr>
            <a:endParaRPr lang="en-GB" dirty="0" smtClean="0"/>
          </a:p>
          <a:p>
            <a:r>
              <a:rPr lang="en-GB" dirty="0" smtClean="0"/>
              <a:t>We refer to the former as </a:t>
            </a:r>
            <a:r>
              <a:rPr lang="en-GB" b="1" dirty="0" smtClean="0"/>
              <a:t>object</a:t>
            </a:r>
            <a:r>
              <a:rPr lang="en-GB" dirty="0" smtClean="0"/>
              <a:t> types</a:t>
            </a:r>
          </a:p>
          <a:p>
            <a:pPr lvl="1"/>
            <a:r>
              <a:rPr lang="en-GB" dirty="0" smtClean="0"/>
              <a:t>Objects are often a particular arrangement of primitive types (and other object types) defined by programmers</a:t>
            </a:r>
          </a:p>
          <a:p>
            <a:pPr lvl="1"/>
            <a:r>
              <a:rPr lang="en-GB" dirty="0" smtClean="0"/>
              <a:t>They can be defined in source code</a:t>
            </a:r>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dirty="0" smtClean="0">
                <a:ea typeface="ＭＳ Ｐゴシック" pitchFamily="34" charset="-128"/>
              </a:rPr>
              <a:t>Our First: </a:t>
            </a:r>
            <a:r>
              <a:rPr lang="en-US" dirty="0" smtClean="0">
                <a:ea typeface="ＭＳ Ｐゴシック" pitchFamily="34" charset="-128"/>
              </a:rPr>
              <a:t>Logo Turtle</a:t>
            </a:r>
          </a:p>
        </p:txBody>
      </p:sp>
      <p:sp>
        <p:nvSpPr>
          <p:cNvPr id="34818" name="Content Placeholder 2"/>
          <p:cNvSpPr>
            <a:spLocks noGrp="1"/>
          </p:cNvSpPr>
          <p:nvPr>
            <p:ph idx="1"/>
          </p:nvPr>
        </p:nvSpPr>
        <p:spPr/>
        <p:txBody>
          <a:bodyPr>
            <a:normAutofit fontScale="77500" lnSpcReduction="20000"/>
          </a:bodyPr>
          <a:lstStyle/>
          <a:p>
            <a:pPr eaLnBrk="1" hangingPunct="1"/>
            <a:r>
              <a:rPr lang="en-US" dirty="0" smtClean="0">
                <a:ea typeface="ＭＳ Ｐゴシック" pitchFamily="34" charset="-128"/>
              </a:rPr>
              <a:t>We’ve always been using objects!</a:t>
            </a:r>
          </a:p>
          <a:p>
            <a:pPr eaLnBrk="1" hangingPunct="1"/>
            <a:r>
              <a:rPr lang="en-US" dirty="0" smtClean="0">
                <a:ea typeface="ＭＳ Ｐゴシック" pitchFamily="34" charset="-128"/>
              </a:rPr>
              <a:t>Dr</a:t>
            </a:r>
            <a:r>
              <a:rPr lang="en-US" dirty="0" smtClean="0">
                <a:ea typeface="ＭＳ Ｐゴシック" pitchFamily="34" charset="-128"/>
              </a:rPr>
              <a:t>. Seymour </a:t>
            </a:r>
            <a:r>
              <a:rPr lang="en-US" dirty="0" err="1" smtClean="0">
                <a:ea typeface="ＭＳ Ｐゴシック" pitchFamily="34" charset="-128"/>
              </a:rPr>
              <a:t>Papert</a:t>
            </a:r>
            <a:r>
              <a:rPr lang="en-US" dirty="0" smtClean="0">
                <a:ea typeface="ＭＳ Ｐゴシック" pitchFamily="34" charset="-128"/>
              </a:rPr>
              <a:t> at MIT invented the Turtle as a graphical and mathematical object to think with for the children</a:t>
            </a:r>
            <a:r>
              <a:rPr lang="fr-FR" altLang="ja-JP" dirty="0" smtClean="0">
                <a:ea typeface="ＭＳ Ｐゴシック" pitchFamily="34" charset="-128"/>
              </a:rPr>
              <a:t>'</a:t>
            </a:r>
            <a:r>
              <a:rPr lang="en-US" altLang="ja-JP" dirty="0" smtClean="0">
                <a:ea typeface="ＭＳ Ｐゴシック" pitchFamily="34" charset="-128"/>
              </a:rPr>
              <a:t>s programming language, Logo</a:t>
            </a:r>
          </a:p>
          <a:p>
            <a:pPr eaLnBrk="1" hangingPunct="1"/>
            <a:r>
              <a:rPr lang="en-US" dirty="0" smtClean="0">
                <a:ea typeface="ＭＳ Ｐゴシック" pitchFamily="34" charset="-128"/>
              </a:rPr>
              <a:t>A turtle is an object.</a:t>
            </a:r>
          </a:p>
          <a:p>
            <a:pPr lvl="1" eaLnBrk="1" hangingPunct="1"/>
            <a:r>
              <a:rPr lang="en-US" dirty="0" smtClean="0">
                <a:ea typeface="ＭＳ Ｐゴシック" pitchFamily="34" charset="-128"/>
              </a:rPr>
              <a:t>Every turtle understands the same methods.</a:t>
            </a:r>
          </a:p>
          <a:p>
            <a:pPr lvl="1" eaLnBrk="1" hangingPunct="1"/>
            <a:r>
              <a:rPr lang="en-US" dirty="0" smtClean="0">
                <a:ea typeface="ＭＳ Ｐゴシック" pitchFamily="34" charset="-128"/>
              </a:rPr>
              <a:t>Every turtle has the same fields or instance variables.</a:t>
            </a:r>
          </a:p>
          <a:p>
            <a:pPr lvl="2" eaLnBrk="1" hangingPunct="1"/>
            <a:r>
              <a:rPr lang="en-US" dirty="0" smtClean="0">
                <a:ea typeface="ＭＳ Ｐゴシック" pitchFamily="34" charset="-128"/>
              </a:rPr>
              <a:t>Heading, body color, pen color, X and Y position.</a:t>
            </a:r>
          </a:p>
          <a:p>
            <a:pPr lvl="2" eaLnBrk="1" hangingPunct="1"/>
            <a:r>
              <a:rPr lang="en-US" dirty="0" smtClean="0">
                <a:ea typeface="ＭＳ Ｐゴシック" pitchFamily="34" charset="-128"/>
              </a:rPr>
              <a:t>Yet each turtle can have its own </a:t>
            </a:r>
            <a:r>
              <a:rPr lang="en-US" i="1" dirty="0" smtClean="0">
                <a:ea typeface="ＭＳ Ｐゴシック" pitchFamily="34" charset="-128"/>
              </a:rPr>
              <a:t>values</a:t>
            </a:r>
            <a:r>
              <a:rPr lang="en-US" dirty="0" smtClean="0">
                <a:ea typeface="ＭＳ Ｐゴシック" pitchFamily="34" charset="-128"/>
              </a:rPr>
              <a:t> for these fields.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More On Structure</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A clear structure is evident from a clear question</a:t>
            </a:r>
          </a:p>
          <a:p>
            <a:r>
              <a:rPr lang="en-GB" dirty="0" smtClean="0"/>
              <a:t>With only 1000-words, you must focus your essay on a very specific question</a:t>
            </a:r>
          </a:p>
          <a:p>
            <a:r>
              <a:rPr lang="en-GB" dirty="0" smtClean="0"/>
              <a:t>Depth </a:t>
            </a:r>
            <a:r>
              <a:rPr lang="en-GB" i="1" dirty="0" smtClean="0"/>
              <a:t>over</a:t>
            </a:r>
            <a:r>
              <a:rPr lang="en-GB" dirty="0" smtClean="0"/>
              <a:t> breadth</a:t>
            </a:r>
          </a:p>
          <a:p>
            <a:pPr lvl="1"/>
            <a:r>
              <a:rPr lang="en-GB" dirty="0" smtClean="0"/>
              <a:t>There must be enough evidence to convince</a:t>
            </a:r>
          </a:p>
          <a:p>
            <a:pPr lvl="1"/>
            <a:r>
              <a:rPr lang="en-GB" dirty="0" smtClean="0"/>
              <a:t>The question must be answerable</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Objects</a:t>
            </a:r>
            <a:endParaRPr lang="en-GB" dirty="0"/>
          </a:p>
        </p:txBody>
      </p:sp>
      <p:sp>
        <p:nvSpPr>
          <p:cNvPr id="3" name="Content Placeholder 2"/>
          <p:cNvSpPr>
            <a:spLocks noGrp="1"/>
          </p:cNvSpPr>
          <p:nvPr>
            <p:ph idx="1"/>
          </p:nvPr>
        </p:nvSpPr>
        <p:spPr/>
        <p:txBody>
          <a:bodyPr>
            <a:normAutofit lnSpcReduction="10000"/>
          </a:bodyPr>
          <a:lstStyle/>
          <a:p>
            <a:r>
              <a:rPr lang="en-GB" dirty="0" smtClean="0"/>
              <a:t>Unlike primitive types, objects can have more/more complex states:</a:t>
            </a:r>
          </a:p>
          <a:p>
            <a:pPr lvl="1"/>
            <a:r>
              <a:rPr lang="en-GB" dirty="0" smtClean="0"/>
              <a:t>byte is limited to 256 states</a:t>
            </a:r>
          </a:p>
          <a:p>
            <a:pPr lvl="1"/>
            <a:r>
              <a:rPr lang="en-GB" dirty="0" smtClean="0"/>
              <a:t>turtle has position, colour, orientation, etc.</a:t>
            </a:r>
          </a:p>
          <a:p>
            <a:pPr lvl="1"/>
            <a:r>
              <a:rPr lang="en-GB" dirty="0" smtClean="0"/>
              <a:t>E.g. </a:t>
            </a:r>
            <a:r>
              <a:rPr lang="en-GB" dirty="0" err="1" smtClean="0"/>
              <a:t>t</a:t>
            </a:r>
            <a:r>
              <a:rPr lang="en-GB" dirty="0" err="1" smtClean="0"/>
              <a:t>urtle.colour</a:t>
            </a:r>
            <a:r>
              <a:rPr lang="en-GB" dirty="0" smtClean="0"/>
              <a:t> = black</a:t>
            </a:r>
          </a:p>
          <a:p>
            <a:r>
              <a:rPr lang="en-GB" dirty="0" smtClean="0"/>
              <a:t>They can also have functions:</a:t>
            </a:r>
          </a:p>
          <a:p>
            <a:pPr lvl="1"/>
            <a:r>
              <a:rPr lang="en-GB" dirty="0" smtClean="0"/>
              <a:t>E.g. </a:t>
            </a:r>
            <a:r>
              <a:rPr lang="en-GB" dirty="0" err="1" smtClean="0"/>
              <a:t>turtle.doSomething</a:t>
            </a:r>
            <a:r>
              <a:rPr lang="en-GB" dirty="0" smtClean="0"/>
              <a:t>()</a:t>
            </a:r>
          </a:p>
          <a:p>
            <a:endParaRPr lang="en-GB" dirty="0" smtClean="0"/>
          </a:p>
          <a:p>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 Operator</a:t>
            </a:r>
            <a:endParaRPr lang="en-GB" dirty="0"/>
          </a:p>
        </p:txBody>
      </p:sp>
      <p:sp>
        <p:nvSpPr>
          <p:cNvPr id="3" name="Content Placeholder 2"/>
          <p:cNvSpPr>
            <a:spLocks noGrp="1"/>
          </p:cNvSpPr>
          <p:nvPr>
            <p:ph idx="1"/>
          </p:nvPr>
        </p:nvSpPr>
        <p:spPr/>
        <p:txBody>
          <a:bodyPr/>
          <a:lstStyle/>
          <a:p>
            <a:r>
              <a:rPr lang="en-GB" dirty="0" smtClean="0"/>
              <a:t>We use the ‘.’ operator to access variables within an object as well as to access its functions:</a:t>
            </a:r>
          </a:p>
          <a:p>
            <a:endParaRPr lang="en-GB" dirty="0" smtClean="0"/>
          </a:p>
          <a:p>
            <a:pPr lvl="1"/>
            <a:r>
              <a:rPr lang="en-GB" dirty="0" err="1" smtClean="0"/>
              <a:t>turtle.colour</a:t>
            </a:r>
            <a:endParaRPr lang="en-GB" dirty="0" smtClean="0"/>
          </a:p>
          <a:p>
            <a:pPr lvl="1"/>
            <a:r>
              <a:rPr lang="en-GB" dirty="0" err="1" smtClean="0"/>
              <a:t>Turtle.doSomething</a:t>
            </a:r>
            <a:r>
              <a:rPr lang="en-GB" dirty="0" smtClean="0"/>
              <a:t>()</a:t>
            </a: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Objects and Instances</a:t>
            </a:r>
            <a:endParaRPr lang="en-GB" dirty="0"/>
          </a:p>
        </p:txBody>
      </p:sp>
      <p:sp>
        <p:nvSpPr>
          <p:cNvPr id="3" name="Content Placeholder 2"/>
          <p:cNvSpPr>
            <a:spLocks noGrp="1"/>
          </p:cNvSpPr>
          <p:nvPr>
            <p:ph idx="1"/>
          </p:nvPr>
        </p:nvSpPr>
        <p:spPr/>
        <p:txBody>
          <a:bodyPr>
            <a:normAutofit fontScale="92500"/>
          </a:bodyPr>
          <a:lstStyle/>
          <a:p>
            <a:r>
              <a:rPr lang="en-GB" dirty="0" smtClean="0"/>
              <a:t>Object types need to be instantiated</a:t>
            </a:r>
          </a:p>
          <a:p>
            <a:r>
              <a:rPr lang="en-GB" dirty="0" smtClean="0"/>
              <a:t>It is often the case that multiple instances of a particular object will be available in memory</a:t>
            </a:r>
          </a:p>
          <a:p>
            <a:endParaRPr lang="en-GB" dirty="0" smtClean="0"/>
          </a:p>
          <a:p>
            <a:r>
              <a:rPr lang="en-GB" dirty="0" smtClean="0"/>
              <a:t>Turtles = [</a:t>
            </a:r>
            <a:r>
              <a:rPr lang="en-GB" dirty="0" err="1" smtClean="0"/>
              <a:t>makeTurtle</a:t>
            </a:r>
            <a:r>
              <a:rPr lang="en-GB" dirty="0" smtClean="0"/>
              <a:t>(w), </a:t>
            </a:r>
            <a:r>
              <a:rPr lang="en-GB" dirty="0" err="1" smtClean="0"/>
              <a:t>makeTurtle</a:t>
            </a:r>
            <a:r>
              <a:rPr lang="en-GB" dirty="0" smtClean="0"/>
              <a:t>(w)]</a:t>
            </a:r>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Objects and Instances</a:t>
            </a:r>
            <a:endParaRPr lang="en-GB" dirty="0"/>
          </a:p>
        </p:txBody>
      </p:sp>
      <p:sp>
        <p:nvSpPr>
          <p:cNvPr id="3" name="Content Placeholder 2"/>
          <p:cNvSpPr>
            <a:spLocks noGrp="1"/>
          </p:cNvSpPr>
          <p:nvPr>
            <p:ph idx="1"/>
          </p:nvPr>
        </p:nvSpPr>
        <p:spPr/>
        <p:txBody>
          <a:bodyPr/>
          <a:lstStyle/>
          <a:p>
            <a:r>
              <a:rPr lang="en-GB" dirty="0" smtClean="0"/>
              <a:t>State is independent between these different </a:t>
            </a:r>
            <a:r>
              <a:rPr lang="en-GB" i="1" dirty="0" smtClean="0"/>
              <a:t>instances</a:t>
            </a:r>
            <a:r>
              <a:rPr lang="en-GB" dirty="0" smtClean="0"/>
              <a:t> of Turtle:</a:t>
            </a:r>
          </a:p>
          <a:p>
            <a:endParaRPr lang="en-GB" dirty="0" smtClean="0"/>
          </a:p>
          <a:p>
            <a:pPr>
              <a:buNone/>
            </a:pPr>
            <a:r>
              <a:rPr lang="en-GB" dirty="0" smtClean="0"/>
              <a:t>forward(turtles[0], -100)</a:t>
            </a:r>
          </a:p>
          <a:p>
            <a:pPr>
              <a:buNone/>
            </a:pPr>
            <a:r>
              <a:rPr lang="en-GB" dirty="0" smtClean="0"/>
              <a:t>forward(turtles[1], 100)</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Objects and Instances</a:t>
            </a:r>
            <a:endParaRPr lang="en-GB"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476032" y="1285875"/>
            <a:ext cx="4191936" cy="339407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Using Classes to Define Objects</a:t>
            </a:r>
            <a:endParaRPr lang="en-GB" dirty="0"/>
          </a:p>
        </p:txBody>
      </p:sp>
      <p:sp>
        <p:nvSpPr>
          <p:cNvPr id="3" name="Content Placeholder 2"/>
          <p:cNvSpPr>
            <a:spLocks noGrp="1"/>
          </p:cNvSpPr>
          <p:nvPr>
            <p:ph idx="1"/>
          </p:nvPr>
        </p:nvSpPr>
        <p:spPr/>
        <p:txBody>
          <a:bodyPr>
            <a:normAutofit fontScale="55000" lnSpcReduction="20000"/>
          </a:bodyPr>
          <a:lstStyle/>
          <a:p>
            <a:pPr>
              <a:buNone/>
            </a:pPr>
            <a:r>
              <a:rPr lang="en-GB" dirty="0" smtClean="0"/>
              <a:t>class Vector:</a:t>
            </a:r>
          </a:p>
          <a:p>
            <a:pPr>
              <a:buNone/>
            </a:pPr>
            <a:endParaRPr lang="en-GB" dirty="0" smtClean="0"/>
          </a:p>
          <a:p>
            <a:pPr>
              <a:buNone/>
            </a:pPr>
            <a:r>
              <a:rPr lang="en-GB" dirty="0" smtClean="0"/>
              <a:t>  def __init__(self, x, y, z):</a:t>
            </a:r>
          </a:p>
          <a:p>
            <a:pPr>
              <a:buNone/>
            </a:pPr>
            <a:r>
              <a:rPr lang="en-GB" dirty="0" smtClean="0"/>
              <a:t>    </a:t>
            </a:r>
            <a:r>
              <a:rPr lang="en-GB" dirty="0" err="1" smtClean="0"/>
              <a:t>self.x</a:t>
            </a:r>
            <a:r>
              <a:rPr lang="en-GB" dirty="0" smtClean="0"/>
              <a:t> = x</a:t>
            </a:r>
          </a:p>
          <a:p>
            <a:pPr>
              <a:buNone/>
            </a:pPr>
            <a:r>
              <a:rPr lang="en-GB" dirty="0" smtClean="0"/>
              <a:t>    </a:t>
            </a:r>
            <a:r>
              <a:rPr lang="en-GB" dirty="0" err="1" smtClean="0"/>
              <a:t>self.y</a:t>
            </a:r>
            <a:r>
              <a:rPr lang="en-GB" dirty="0" smtClean="0"/>
              <a:t> = y</a:t>
            </a:r>
          </a:p>
          <a:p>
            <a:pPr>
              <a:buNone/>
            </a:pPr>
            <a:r>
              <a:rPr lang="en-GB" dirty="0" smtClean="0"/>
              <a:t>    </a:t>
            </a:r>
            <a:r>
              <a:rPr lang="en-GB" dirty="0" err="1" smtClean="0"/>
              <a:t>self.z</a:t>
            </a:r>
            <a:r>
              <a:rPr lang="en-GB" dirty="0" smtClean="0"/>
              <a:t> = z</a:t>
            </a:r>
          </a:p>
          <a:p>
            <a:pPr>
              <a:buNone/>
            </a:pPr>
            <a:r>
              <a:rPr lang="en-GB" dirty="0" smtClean="0"/>
              <a:t>    </a:t>
            </a:r>
          </a:p>
          <a:p>
            <a:pPr>
              <a:buNone/>
            </a:pPr>
            <a:r>
              <a:rPr lang="en-GB" dirty="0" smtClean="0"/>
              <a:t>  def add(self, </a:t>
            </a:r>
            <a:r>
              <a:rPr lang="en-GB" dirty="0" err="1" smtClean="0"/>
              <a:t>otherVector</a:t>
            </a:r>
            <a:r>
              <a:rPr lang="en-GB" dirty="0" smtClean="0"/>
              <a:t>):</a:t>
            </a:r>
          </a:p>
          <a:p>
            <a:pPr>
              <a:buNone/>
            </a:pPr>
            <a:r>
              <a:rPr lang="en-GB" dirty="0" smtClean="0"/>
              <a:t>    </a:t>
            </a:r>
            <a:r>
              <a:rPr lang="en-GB" dirty="0" err="1" smtClean="0"/>
              <a:t>self.x</a:t>
            </a:r>
            <a:r>
              <a:rPr lang="en-GB" dirty="0" smtClean="0"/>
              <a:t> += </a:t>
            </a:r>
            <a:r>
              <a:rPr lang="en-GB" dirty="0" err="1" smtClean="0"/>
              <a:t>otherVector.x</a:t>
            </a:r>
            <a:endParaRPr lang="en-GB" dirty="0" smtClean="0"/>
          </a:p>
          <a:p>
            <a:pPr>
              <a:buNone/>
            </a:pPr>
            <a:r>
              <a:rPr lang="en-GB" dirty="0" smtClean="0"/>
              <a:t>    </a:t>
            </a:r>
            <a:r>
              <a:rPr lang="en-GB" dirty="0" err="1" smtClean="0"/>
              <a:t>self.y</a:t>
            </a:r>
            <a:r>
              <a:rPr lang="en-GB" dirty="0" smtClean="0"/>
              <a:t> += </a:t>
            </a:r>
            <a:r>
              <a:rPr lang="en-GB" dirty="0" err="1" smtClean="0"/>
              <a:t>otherVector.y</a:t>
            </a:r>
            <a:endParaRPr lang="en-GB" dirty="0" smtClean="0"/>
          </a:p>
          <a:p>
            <a:pPr>
              <a:buNone/>
            </a:pPr>
            <a:r>
              <a:rPr lang="en-GB" dirty="0" smtClean="0"/>
              <a:t>    </a:t>
            </a:r>
            <a:r>
              <a:rPr lang="en-GB" dirty="0" err="1" smtClean="0"/>
              <a:t>self.z</a:t>
            </a:r>
            <a:r>
              <a:rPr lang="en-GB" dirty="0" smtClean="0"/>
              <a:t> += </a:t>
            </a:r>
            <a:r>
              <a:rPr lang="en-GB" dirty="0" err="1" smtClean="0"/>
              <a:t>otherVector.z</a:t>
            </a:r>
            <a:endParaRPr lang="en-GB" dirty="0" smtClean="0"/>
          </a:p>
          <a:p>
            <a:pPr>
              <a:buNone/>
            </a:pPr>
            <a:r>
              <a:rPr lang="en-GB" dirty="0" smtClean="0"/>
              <a:t>    return self</a:t>
            </a: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Initialising Objects Using __init__</a:t>
            </a:r>
            <a:endParaRPr lang="en-GB" dirty="0"/>
          </a:p>
        </p:txBody>
      </p:sp>
      <p:sp>
        <p:nvSpPr>
          <p:cNvPr id="3" name="Content Placeholder 2"/>
          <p:cNvSpPr>
            <a:spLocks noGrp="1"/>
          </p:cNvSpPr>
          <p:nvPr>
            <p:ph idx="1"/>
          </p:nvPr>
        </p:nvSpPr>
        <p:spPr/>
        <p:txBody>
          <a:bodyPr>
            <a:normAutofit fontScale="85000" lnSpcReduction="20000"/>
          </a:bodyPr>
          <a:lstStyle/>
          <a:p>
            <a:pPr>
              <a:buNone/>
            </a:pPr>
            <a:r>
              <a:rPr lang="en-GB" dirty="0" smtClean="0"/>
              <a:t>Vector = </a:t>
            </a:r>
            <a:r>
              <a:rPr lang="en-GB" dirty="0" smtClean="0"/>
              <a:t>Vector(0, 0</a:t>
            </a:r>
            <a:r>
              <a:rPr lang="en-GB" dirty="0" smtClean="0"/>
              <a:t>, 0</a:t>
            </a:r>
            <a:r>
              <a:rPr lang="en-GB" dirty="0" smtClean="0"/>
              <a:t>)</a:t>
            </a:r>
          </a:p>
          <a:p>
            <a:pPr>
              <a:buNone/>
            </a:pPr>
            <a:r>
              <a:rPr lang="en-GB" dirty="0" smtClean="0"/>
              <a:t>----------------------------------</a:t>
            </a:r>
          </a:p>
          <a:p>
            <a:pPr>
              <a:buNone/>
            </a:pPr>
            <a:r>
              <a:rPr lang="en-GB" i="1" dirty="0" smtClean="0"/>
              <a:t>Will invoke:</a:t>
            </a:r>
          </a:p>
          <a:p>
            <a:pPr>
              <a:buNone/>
            </a:pPr>
            <a:r>
              <a:rPr lang="en-GB" dirty="0" smtClean="0"/>
              <a:t>----------------------------------</a:t>
            </a:r>
          </a:p>
          <a:p>
            <a:pPr>
              <a:buNone/>
            </a:pPr>
            <a:r>
              <a:rPr lang="en-GB" dirty="0" smtClean="0"/>
              <a:t>__</a:t>
            </a:r>
            <a:r>
              <a:rPr lang="en-GB" dirty="0" smtClean="0"/>
              <a:t>init</a:t>
            </a:r>
            <a:r>
              <a:rPr lang="en-GB" dirty="0" smtClean="0"/>
              <a:t>__(</a:t>
            </a:r>
            <a:r>
              <a:rPr lang="en-GB" i="1" dirty="0" smtClean="0"/>
              <a:t>self</a:t>
            </a:r>
            <a:r>
              <a:rPr lang="en-GB" dirty="0" smtClean="0"/>
              <a:t>, </a:t>
            </a:r>
            <a:r>
              <a:rPr lang="en-GB" dirty="0" smtClean="0"/>
              <a:t>0, 0, 0)</a:t>
            </a:r>
          </a:p>
          <a:p>
            <a:pPr>
              <a:buNone/>
            </a:pPr>
            <a:r>
              <a:rPr lang="en-GB" dirty="0" smtClean="0"/>
              <a:t>----------------------------------</a:t>
            </a:r>
          </a:p>
          <a:p>
            <a:pPr>
              <a:buNone/>
            </a:pPr>
            <a:r>
              <a:rPr lang="en-GB" i="1" dirty="0" smtClean="0"/>
              <a:t>And will create a new instance of Vector</a:t>
            </a:r>
            <a:endParaRPr lang="en-GB" i="1" dirty="0" smtClean="0"/>
          </a:p>
          <a:p>
            <a:pPr>
              <a:buNone/>
            </a:pPr>
            <a:r>
              <a:rPr lang="en-GB" dirty="0" smtClean="0"/>
              <a:t>----------------------------------</a:t>
            </a:r>
          </a:p>
          <a:p>
            <a:pPr>
              <a:buNone/>
            </a:pPr>
            <a:endParaRPr lang="en-GB" i="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‘Self’ Variable</a:t>
            </a:r>
            <a:endParaRPr lang="en-GB" dirty="0"/>
          </a:p>
        </p:txBody>
      </p:sp>
      <p:sp>
        <p:nvSpPr>
          <p:cNvPr id="3" name="Content Placeholder 2"/>
          <p:cNvSpPr>
            <a:spLocks noGrp="1"/>
          </p:cNvSpPr>
          <p:nvPr>
            <p:ph idx="1"/>
          </p:nvPr>
        </p:nvSpPr>
        <p:spPr/>
        <p:txBody>
          <a:bodyPr/>
          <a:lstStyle/>
          <a:p>
            <a:r>
              <a:rPr lang="en-GB" dirty="0" smtClean="0"/>
              <a:t>When using classes in Python, the variable ‘self’ is used extensively</a:t>
            </a:r>
          </a:p>
          <a:p>
            <a:r>
              <a:rPr lang="en-GB" dirty="0" smtClean="0"/>
              <a:t>It refers to the </a:t>
            </a:r>
            <a:r>
              <a:rPr lang="en-GB" i="1" dirty="0" smtClean="0"/>
              <a:t>particular instance</a:t>
            </a:r>
            <a:r>
              <a:rPr lang="en-GB" dirty="0" smtClean="0"/>
              <a:t> of the class (i.e., the object loaded into memory) that is being referred to</a:t>
            </a:r>
          </a:p>
          <a:p>
            <a:r>
              <a:rPr lang="en-GB" dirty="0" smtClean="0"/>
              <a:t>e.g., turtles[0].</a:t>
            </a:r>
            <a:r>
              <a:rPr lang="en-GB" dirty="0" err="1" smtClean="0"/>
              <a:t>color</a:t>
            </a:r>
            <a:r>
              <a:rPr lang="en-GB" dirty="0" smtClean="0"/>
              <a:t> </a:t>
            </a:r>
            <a:r>
              <a:rPr lang="en-GB" dirty="0" err="1" smtClean="0"/>
              <a:t>vs</a:t>
            </a:r>
            <a:r>
              <a:rPr lang="en-GB" dirty="0" smtClean="0"/>
              <a:t> turtles[1].</a:t>
            </a:r>
            <a:r>
              <a:rPr lang="en-GB" dirty="0" err="1" smtClean="0"/>
              <a:t>color</a:t>
            </a:r>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We often refer to classes written by other programmers</a:t>
            </a:r>
          </a:p>
          <a:p>
            <a:r>
              <a:rPr lang="en-GB" dirty="0" smtClean="0"/>
              <a:t>Most languages have native (or readily available) libraries</a:t>
            </a:r>
          </a:p>
          <a:p>
            <a:r>
              <a:rPr lang="en-GB" dirty="0" smtClean="0"/>
              <a:t>E.g., time and random classes in Python</a:t>
            </a:r>
          </a:p>
          <a:p>
            <a:pPr lvl="1"/>
            <a:r>
              <a:rPr lang="en-GB" dirty="0" smtClean="0"/>
              <a:t>Import time</a:t>
            </a:r>
          </a:p>
          <a:p>
            <a:pPr lvl="1"/>
            <a:r>
              <a:rPr lang="en-GB" dirty="0" smtClean="0"/>
              <a:t>Import random</a:t>
            </a:r>
            <a:endParaRPr lang="en-GB" dirty="0" smtClean="0"/>
          </a:p>
          <a:p>
            <a:pPr lvl="1"/>
            <a:r>
              <a:rPr lang="en-GB" dirty="0" err="1" smtClean="0"/>
              <a:t>time.sleep</a:t>
            </a:r>
            <a:r>
              <a:rPr lang="en-GB" dirty="0" smtClean="0"/>
              <a:t>()</a:t>
            </a:r>
          </a:p>
          <a:p>
            <a:pPr lvl="1"/>
            <a:r>
              <a:rPr lang="en-GB" dirty="0" err="1" smtClean="0"/>
              <a:t>r</a:t>
            </a:r>
            <a:r>
              <a:rPr lang="en-GB" dirty="0" err="1" smtClean="0"/>
              <a:t>andom.randomint</a:t>
            </a:r>
            <a:r>
              <a:rPr lang="en-GB" dirty="0" smtClean="0"/>
              <a:t>()</a:t>
            </a:r>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smtClean="0"/>
              <a:t>Object-Orientated Turtle Walkthrough</a:t>
            </a:r>
            <a:endParaRPr lang="en-GB" sz="32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390054" y="1285875"/>
            <a:ext cx="6363891" cy="33940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normAutofit/>
          </a:bodyPr>
          <a:lstStyle/>
          <a:p>
            <a:r>
              <a:rPr lang="en-GB" sz="4000" dirty="0" smtClean="0"/>
              <a:t>More On Structure</a:t>
            </a:r>
            <a:endParaRPr lang="en-GB" sz="4000" b="1" dirty="0"/>
          </a:p>
        </p:txBody>
      </p:sp>
      <p:sp>
        <p:nvSpPr>
          <p:cNvPr id="5" name="4 - Θέση περιεχομένου"/>
          <p:cNvSpPr>
            <a:spLocks noGrp="1"/>
          </p:cNvSpPr>
          <p:nvPr>
            <p:ph idx="1"/>
          </p:nvPr>
        </p:nvSpPr>
        <p:spPr/>
        <p:txBody>
          <a:bodyPr>
            <a:normAutofit fontScale="85000" lnSpcReduction="10000"/>
          </a:bodyPr>
          <a:lstStyle/>
          <a:p>
            <a:pPr>
              <a:lnSpc>
                <a:spcPct val="110000"/>
              </a:lnSpc>
              <a:spcBef>
                <a:spcPts val="0"/>
              </a:spcBef>
            </a:pPr>
            <a:r>
              <a:rPr lang="en-GB" sz="3000" dirty="0" smtClean="0"/>
              <a:t>Parallels with storytelling</a:t>
            </a:r>
          </a:p>
          <a:p>
            <a:pPr lvl="1">
              <a:lnSpc>
                <a:spcPct val="110000"/>
              </a:lnSpc>
              <a:spcBef>
                <a:spcPts val="0"/>
              </a:spcBef>
            </a:pPr>
            <a:r>
              <a:rPr lang="en-GB" dirty="0" smtClean="0"/>
              <a:t>Similar rules of writing will apply</a:t>
            </a:r>
          </a:p>
          <a:p>
            <a:pPr lvl="1">
              <a:lnSpc>
                <a:spcPct val="110000"/>
              </a:lnSpc>
              <a:spcBef>
                <a:spcPts val="0"/>
              </a:spcBef>
            </a:pPr>
            <a:r>
              <a:rPr lang="en-GB" sz="2600" dirty="0" smtClean="0"/>
              <a:t>Beginning, middle, and end</a:t>
            </a:r>
          </a:p>
          <a:p>
            <a:pPr lvl="2">
              <a:lnSpc>
                <a:spcPct val="110000"/>
              </a:lnSpc>
              <a:spcBef>
                <a:spcPts val="0"/>
              </a:spcBef>
            </a:pPr>
            <a:r>
              <a:rPr lang="en-GB" sz="2400" dirty="0" smtClean="0"/>
              <a:t>Who is the story about? Who are the characters? What do you need to understand to follow the story? What is the larger challenge that is being addressed?</a:t>
            </a:r>
          </a:p>
          <a:p>
            <a:pPr lvl="2">
              <a:lnSpc>
                <a:spcPct val="110000"/>
              </a:lnSpc>
              <a:spcBef>
                <a:spcPts val="0"/>
              </a:spcBef>
            </a:pPr>
            <a:r>
              <a:rPr lang="en-GB" dirty="0" smtClean="0"/>
              <a:t>What actions are taken to address the challenge? What do the characters accomplish?</a:t>
            </a:r>
          </a:p>
          <a:p>
            <a:pPr lvl="2">
              <a:lnSpc>
                <a:spcPct val="110000"/>
              </a:lnSpc>
              <a:spcBef>
                <a:spcPts val="0"/>
              </a:spcBef>
            </a:pPr>
            <a:r>
              <a:rPr lang="en-GB" dirty="0" smtClean="0"/>
              <a:t>How have the characters and their world changed as a result of the action?</a:t>
            </a:r>
            <a:endParaRPr lang="en-GB" sz="2400" dirty="0" smtClean="0"/>
          </a:p>
          <a:p>
            <a:pPr lvl="1">
              <a:lnSpc>
                <a:spcPct val="110000"/>
              </a:lnSpc>
              <a:spcBef>
                <a:spcPts val="0"/>
              </a:spcBef>
            </a:pPr>
            <a:endParaRPr lang="en-GB" sz="26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p:txBody>
      </p:sp>
    </p:spTree>
    <p:extLst>
      <p:ext uri="{BB962C8B-B14F-4D97-AF65-F5344CB8AC3E}">
        <p14:creationId xmlns:p14="http://schemas.microsoft.com/office/powerpoint/2010/main" xmlns="" val="13164384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PONG CLONE</a:t>
            </a:r>
            <a:endParaRPr lang="en-GB" dirty="0"/>
          </a:p>
        </p:txBody>
      </p:sp>
      <p:sp>
        <p:nvSpPr>
          <p:cNvPr id="3" name="Text Placeholder 2"/>
          <p:cNvSpPr>
            <a:spLocks noGrp="1"/>
          </p:cNvSpPr>
          <p:nvPr>
            <p:ph type="body" idx="1"/>
          </p:nvPr>
        </p:nvSpPr>
        <p:spPr/>
        <p:txBody>
          <a:bodyPr/>
          <a:lstStyle/>
          <a:p>
            <a:r>
              <a:rPr lang="en-GB" dirty="0" smtClean="0"/>
              <a:t>Cross-Platform Mobile App Project</a:t>
            </a:r>
            <a:endParaRPr lang="en-GB"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a:t>
            </a:r>
            <a:endParaRPr lang="en-GB" dirty="0"/>
          </a:p>
        </p:txBody>
      </p:sp>
      <p:sp>
        <p:nvSpPr>
          <p:cNvPr id="3" name="Content Placeholder 2"/>
          <p:cNvSpPr>
            <a:spLocks noGrp="1"/>
          </p:cNvSpPr>
          <p:nvPr>
            <p:ph idx="1"/>
          </p:nvPr>
        </p:nvSpPr>
        <p:spPr/>
        <p:txBody>
          <a:bodyPr/>
          <a:lstStyle/>
          <a:p>
            <a:pPr marL="0" indent="0">
              <a:buNone/>
            </a:pPr>
            <a:r>
              <a:rPr lang="en-GB" dirty="0" smtClean="0"/>
              <a:t>We will </a:t>
            </a:r>
            <a:r>
              <a:rPr lang="en-GB" dirty="0" smtClean="0"/>
              <a:t>now follow the first </a:t>
            </a:r>
            <a:r>
              <a:rPr lang="en-GB" dirty="0" err="1" smtClean="0"/>
              <a:t>Kivy</a:t>
            </a:r>
            <a:r>
              <a:rPr lang="en-GB" dirty="0" smtClean="0"/>
              <a:t> </a:t>
            </a:r>
            <a:r>
              <a:rPr lang="en-GB" dirty="0" smtClean="0"/>
              <a:t>tutorial which is available here:</a:t>
            </a:r>
          </a:p>
          <a:p>
            <a:pPr marL="0" indent="0">
              <a:buNone/>
            </a:pPr>
            <a:endParaRPr lang="en-GB" dirty="0" smtClean="0"/>
          </a:p>
          <a:p>
            <a:pPr marL="0" indent="0" algn="ctr">
              <a:buNone/>
            </a:pPr>
            <a:r>
              <a:rPr lang="en-GB" u="sng" dirty="0" smtClean="0"/>
              <a:t>http://kivy.org/docs/tutorials/pong.html</a:t>
            </a:r>
            <a:endParaRPr lang="en-GB"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normAutofit/>
          </a:bodyPr>
          <a:lstStyle/>
          <a:p>
            <a:r>
              <a:rPr lang="en-GB" dirty="0" smtClean="0"/>
              <a:t>More On Structure</a:t>
            </a:r>
            <a:endParaRPr lang="en-GB" b="1" dirty="0"/>
          </a:p>
        </p:txBody>
      </p:sp>
      <p:sp>
        <p:nvSpPr>
          <p:cNvPr id="5" name="4 - Θέση περιεχομένου"/>
          <p:cNvSpPr>
            <a:spLocks noGrp="1"/>
          </p:cNvSpPr>
          <p:nvPr>
            <p:ph idx="1"/>
          </p:nvPr>
        </p:nvSpPr>
        <p:spPr/>
        <p:txBody>
          <a:bodyPr>
            <a:normAutofit fontScale="85000" lnSpcReduction="20000"/>
          </a:bodyPr>
          <a:lstStyle/>
          <a:p>
            <a:pPr>
              <a:lnSpc>
                <a:spcPct val="110000"/>
              </a:lnSpc>
              <a:spcBef>
                <a:spcPts val="0"/>
              </a:spcBef>
            </a:pPr>
            <a:r>
              <a:rPr lang="en-GB" sz="3000" dirty="0" err="1" smtClean="0"/>
              <a:t>Schimel</a:t>
            </a:r>
            <a:r>
              <a:rPr lang="en-GB" sz="3000" dirty="0" smtClean="0"/>
              <a:t>, J. (2012) presents an interesting overview of the structures that can be found in academic papers:</a:t>
            </a:r>
          </a:p>
          <a:p>
            <a:pPr>
              <a:lnSpc>
                <a:spcPct val="110000"/>
              </a:lnSpc>
              <a:spcBef>
                <a:spcPts val="0"/>
              </a:spcBef>
            </a:pPr>
            <a:endParaRPr lang="en-GB" sz="3000" dirty="0" smtClean="0"/>
          </a:p>
          <a:p>
            <a:pPr lvl="1">
              <a:lnSpc>
                <a:spcPct val="110000"/>
              </a:lnSpc>
              <a:spcBef>
                <a:spcPts val="0"/>
              </a:spcBef>
            </a:pPr>
            <a:r>
              <a:rPr lang="en-GB" sz="2800" dirty="0" smtClean="0"/>
              <a:t>OCAR Structure</a:t>
            </a:r>
          </a:p>
          <a:p>
            <a:pPr lvl="2">
              <a:lnSpc>
                <a:spcPct val="110000"/>
              </a:lnSpc>
              <a:spcBef>
                <a:spcPts val="0"/>
              </a:spcBef>
            </a:pPr>
            <a:r>
              <a:rPr lang="en-GB" dirty="0" smtClean="0"/>
              <a:t>Opening, Challenge, Action, Resolution</a:t>
            </a:r>
          </a:p>
          <a:p>
            <a:pPr lvl="1">
              <a:lnSpc>
                <a:spcPct val="110000"/>
              </a:lnSpc>
              <a:spcBef>
                <a:spcPts val="0"/>
              </a:spcBef>
            </a:pPr>
            <a:r>
              <a:rPr lang="en-GB" sz="2800" dirty="0" smtClean="0"/>
              <a:t>ABDCE Structure</a:t>
            </a:r>
          </a:p>
          <a:p>
            <a:pPr lvl="2">
              <a:lnSpc>
                <a:spcPct val="110000"/>
              </a:lnSpc>
              <a:spcBef>
                <a:spcPts val="0"/>
              </a:spcBef>
            </a:pPr>
            <a:r>
              <a:rPr lang="en-GB" dirty="0" smtClean="0"/>
              <a:t>Action, Background, Development, Climax, Ending</a:t>
            </a:r>
          </a:p>
          <a:p>
            <a:pPr lvl="1">
              <a:lnSpc>
                <a:spcPct val="110000"/>
              </a:lnSpc>
              <a:spcBef>
                <a:spcPts val="0"/>
              </a:spcBef>
            </a:pPr>
            <a:r>
              <a:rPr lang="en-GB" sz="2800" dirty="0" smtClean="0"/>
              <a:t>LDR Structure</a:t>
            </a:r>
          </a:p>
          <a:p>
            <a:pPr lvl="2">
              <a:lnSpc>
                <a:spcPct val="110000"/>
              </a:lnSpc>
              <a:spcBef>
                <a:spcPts val="0"/>
              </a:spcBef>
            </a:pPr>
            <a:r>
              <a:rPr lang="en-GB" dirty="0" smtClean="0"/>
              <a:t>Lead, Development, Review</a:t>
            </a:r>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p:txBody>
      </p:sp>
    </p:spTree>
    <p:extLst>
      <p:ext uri="{BB962C8B-B14F-4D97-AF65-F5344CB8AC3E}">
        <p14:creationId xmlns:p14="http://schemas.microsoft.com/office/powerpoint/2010/main" xmlns="" val="1316438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normAutofit/>
          </a:bodyPr>
          <a:lstStyle/>
          <a:p>
            <a:r>
              <a:rPr lang="en-GB" dirty="0" smtClean="0"/>
              <a:t>More On Structure</a:t>
            </a:r>
            <a:endParaRPr lang="en-GB" b="1" dirty="0"/>
          </a:p>
        </p:txBody>
      </p:sp>
      <p:sp>
        <p:nvSpPr>
          <p:cNvPr id="5" name="4 - Θέση περιεχομένου"/>
          <p:cNvSpPr>
            <a:spLocks noGrp="1"/>
          </p:cNvSpPr>
          <p:nvPr>
            <p:ph idx="1"/>
          </p:nvPr>
        </p:nvSpPr>
        <p:spPr/>
        <p:txBody>
          <a:bodyPr>
            <a:normAutofit fontScale="85000" lnSpcReduction="20000"/>
          </a:bodyPr>
          <a:lstStyle/>
          <a:p>
            <a:pPr>
              <a:lnSpc>
                <a:spcPct val="110000"/>
              </a:lnSpc>
              <a:spcBef>
                <a:spcPts val="0"/>
              </a:spcBef>
            </a:pPr>
            <a:r>
              <a:rPr lang="en-GB" sz="3000" dirty="0" err="1" smtClean="0"/>
              <a:t>Schimel</a:t>
            </a:r>
            <a:r>
              <a:rPr lang="en-GB" sz="3000" dirty="0" smtClean="0"/>
              <a:t>, J. (2012) presents an interesting overview of the structures that can be found in academic papers:</a:t>
            </a:r>
          </a:p>
          <a:p>
            <a:pPr>
              <a:lnSpc>
                <a:spcPct val="110000"/>
              </a:lnSpc>
              <a:spcBef>
                <a:spcPts val="0"/>
              </a:spcBef>
            </a:pPr>
            <a:endParaRPr lang="en-GB" sz="3000" dirty="0" smtClean="0"/>
          </a:p>
          <a:p>
            <a:pPr lvl="1">
              <a:lnSpc>
                <a:spcPct val="110000"/>
              </a:lnSpc>
              <a:spcBef>
                <a:spcPts val="0"/>
              </a:spcBef>
            </a:pPr>
            <a:r>
              <a:rPr lang="en-GB" sz="2800" dirty="0" smtClean="0"/>
              <a:t>OCAR Structure</a:t>
            </a:r>
          </a:p>
          <a:p>
            <a:pPr lvl="2">
              <a:lnSpc>
                <a:spcPct val="110000"/>
              </a:lnSpc>
              <a:spcBef>
                <a:spcPts val="0"/>
              </a:spcBef>
            </a:pPr>
            <a:r>
              <a:rPr lang="en-GB" dirty="0" smtClean="0"/>
              <a:t>Opening, Challenge, Action, Resolution</a:t>
            </a:r>
          </a:p>
          <a:p>
            <a:pPr lvl="1">
              <a:lnSpc>
                <a:spcPct val="110000"/>
              </a:lnSpc>
              <a:spcBef>
                <a:spcPts val="0"/>
              </a:spcBef>
            </a:pPr>
            <a:r>
              <a:rPr lang="en-GB" sz="2800" dirty="0" smtClean="0"/>
              <a:t>ABDCE Structure</a:t>
            </a:r>
          </a:p>
          <a:p>
            <a:pPr lvl="2">
              <a:lnSpc>
                <a:spcPct val="110000"/>
              </a:lnSpc>
              <a:spcBef>
                <a:spcPts val="0"/>
              </a:spcBef>
            </a:pPr>
            <a:r>
              <a:rPr lang="en-GB" dirty="0" smtClean="0"/>
              <a:t>Action, Background, Development, Climax, Ending</a:t>
            </a:r>
          </a:p>
          <a:p>
            <a:pPr lvl="1">
              <a:lnSpc>
                <a:spcPct val="110000"/>
              </a:lnSpc>
              <a:spcBef>
                <a:spcPts val="0"/>
              </a:spcBef>
            </a:pPr>
            <a:r>
              <a:rPr lang="en-GB" sz="2800" dirty="0" smtClean="0"/>
              <a:t>LDR Structure</a:t>
            </a:r>
          </a:p>
          <a:p>
            <a:pPr lvl="2">
              <a:lnSpc>
                <a:spcPct val="110000"/>
              </a:lnSpc>
              <a:spcBef>
                <a:spcPts val="0"/>
              </a:spcBef>
            </a:pPr>
            <a:r>
              <a:rPr lang="en-GB" dirty="0" smtClean="0"/>
              <a:t>Lead, Development, Review</a:t>
            </a:r>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p:txBody>
      </p:sp>
      <p:sp>
        <p:nvSpPr>
          <p:cNvPr id="6" name="Rectangle 5"/>
          <p:cNvSpPr/>
          <p:nvPr/>
        </p:nvSpPr>
        <p:spPr>
          <a:xfrm>
            <a:off x="1259632" y="2679762"/>
            <a:ext cx="5400600" cy="684076"/>
          </a:xfrm>
          <a:prstGeom prst="rect">
            <a:avLst/>
          </a:prstGeom>
          <a:solidFill>
            <a:schemeClr val="accent6">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1316438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normAutofit/>
          </a:bodyPr>
          <a:lstStyle/>
          <a:p>
            <a:r>
              <a:rPr lang="en-GB" dirty="0" smtClean="0"/>
              <a:t>OCAR Structure</a:t>
            </a:r>
            <a:endParaRPr lang="en-GB" b="1" dirty="0"/>
          </a:p>
        </p:txBody>
      </p:sp>
      <p:sp>
        <p:nvSpPr>
          <p:cNvPr id="7" name="Trapezoid 6"/>
          <p:cNvSpPr/>
          <p:nvPr/>
        </p:nvSpPr>
        <p:spPr>
          <a:xfrm>
            <a:off x="2915816" y="1347614"/>
            <a:ext cx="3240360" cy="648072"/>
          </a:xfrm>
          <a:prstGeom prst="trapezoid">
            <a:avLst/>
          </a:prstGeom>
          <a:solidFill>
            <a:schemeClr val="bg1"/>
          </a:solidFill>
          <a:ln>
            <a:solidFill>
              <a:schemeClr val="tx1"/>
            </a:solidFill>
          </a:ln>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p:cNvSpPr txBox="1"/>
          <p:nvPr/>
        </p:nvSpPr>
        <p:spPr>
          <a:xfrm>
            <a:off x="3131840" y="1491630"/>
            <a:ext cx="2808312" cy="369332"/>
          </a:xfrm>
          <a:prstGeom prst="rect">
            <a:avLst/>
          </a:prstGeom>
          <a:noFill/>
        </p:spPr>
        <p:txBody>
          <a:bodyPr wrap="square" rtlCol="0">
            <a:spAutoFit/>
          </a:bodyPr>
          <a:lstStyle/>
          <a:p>
            <a:pPr algn="ctr"/>
            <a:r>
              <a:rPr lang="en-GB" dirty="0" smtClean="0">
                <a:latin typeface="Century Gothic" pitchFamily="34" charset="0"/>
              </a:rPr>
              <a:t>Opening</a:t>
            </a:r>
            <a:endParaRPr lang="en-GB" dirty="0">
              <a:latin typeface="Century Gothic" pitchFamily="34" charset="0"/>
            </a:endParaRPr>
          </a:p>
        </p:txBody>
      </p:sp>
      <p:sp>
        <p:nvSpPr>
          <p:cNvPr id="9" name="Rectangle 8"/>
          <p:cNvSpPr/>
          <p:nvPr/>
        </p:nvSpPr>
        <p:spPr>
          <a:xfrm>
            <a:off x="2339752" y="2103698"/>
            <a:ext cx="4320480" cy="5400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2411760" y="2193708"/>
            <a:ext cx="4176464" cy="369332"/>
          </a:xfrm>
          <a:prstGeom prst="rect">
            <a:avLst/>
          </a:prstGeom>
          <a:noFill/>
        </p:spPr>
        <p:txBody>
          <a:bodyPr wrap="square" rtlCol="0">
            <a:spAutoFit/>
          </a:bodyPr>
          <a:lstStyle/>
          <a:p>
            <a:pPr algn="ctr"/>
            <a:r>
              <a:rPr lang="en-GB" dirty="0" smtClean="0">
                <a:latin typeface="Century Gothic" pitchFamily="34" charset="0"/>
              </a:rPr>
              <a:t>Challenge</a:t>
            </a:r>
            <a:endParaRPr lang="en-GB" dirty="0">
              <a:latin typeface="Century Gothic" pitchFamily="34" charset="0"/>
            </a:endParaRPr>
          </a:p>
        </p:txBody>
      </p:sp>
      <p:sp>
        <p:nvSpPr>
          <p:cNvPr id="11" name="Rectangle 10"/>
          <p:cNvSpPr/>
          <p:nvPr/>
        </p:nvSpPr>
        <p:spPr>
          <a:xfrm>
            <a:off x="3851920" y="2805776"/>
            <a:ext cx="1376536" cy="11341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rapezoid 11"/>
          <p:cNvSpPr/>
          <p:nvPr/>
        </p:nvSpPr>
        <p:spPr>
          <a:xfrm>
            <a:off x="3563888" y="4083918"/>
            <a:ext cx="2016224" cy="918102"/>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4067944" y="3210530"/>
            <a:ext cx="936104" cy="369332"/>
          </a:xfrm>
          <a:prstGeom prst="rect">
            <a:avLst/>
          </a:prstGeom>
          <a:noFill/>
        </p:spPr>
        <p:txBody>
          <a:bodyPr wrap="square" rtlCol="0">
            <a:spAutoFit/>
          </a:bodyPr>
          <a:lstStyle/>
          <a:p>
            <a:r>
              <a:rPr lang="en-GB" dirty="0" smtClean="0">
                <a:latin typeface="Century Gothic" pitchFamily="34" charset="0"/>
              </a:rPr>
              <a:t>Action</a:t>
            </a:r>
            <a:endParaRPr lang="en-GB" dirty="0">
              <a:latin typeface="Century Gothic" pitchFamily="34" charset="0"/>
            </a:endParaRPr>
          </a:p>
        </p:txBody>
      </p:sp>
      <p:sp>
        <p:nvSpPr>
          <p:cNvPr id="14" name="TextBox 13"/>
          <p:cNvSpPr txBox="1"/>
          <p:nvPr/>
        </p:nvSpPr>
        <p:spPr>
          <a:xfrm>
            <a:off x="3707904" y="4371950"/>
            <a:ext cx="1656184" cy="369332"/>
          </a:xfrm>
          <a:prstGeom prst="rect">
            <a:avLst/>
          </a:prstGeom>
          <a:noFill/>
        </p:spPr>
        <p:txBody>
          <a:bodyPr wrap="square" rtlCol="0">
            <a:spAutoFit/>
          </a:bodyPr>
          <a:lstStyle/>
          <a:p>
            <a:pPr algn="ctr"/>
            <a:r>
              <a:rPr lang="en-GB" dirty="0" smtClean="0">
                <a:latin typeface="Century Gothic" pitchFamily="34" charset="0"/>
              </a:rPr>
              <a:t>Resolution</a:t>
            </a:r>
            <a:endParaRPr lang="en-GB" dirty="0">
              <a:latin typeface="Century Gothic" pitchFamily="34" charset="0"/>
            </a:endParaRPr>
          </a:p>
        </p:txBody>
      </p:sp>
    </p:spTree>
    <p:extLst>
      <p:ext uri="{BB962C8B-B14F-4D97-AF65-F5344CB8AC3E}">
        <p14:creationId xmlns:p14="http://schemas.microsoft.com/office/powerpoint/2010/main" xmlns="" val="1316438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dirty="0" smtClean="0"/>
              <a:t>OCAR Structure</a:t>
            </a:r>
            <a:endParaRPr lang="en-GB" b="1" dirty="0"/>
          </a:p>
        </p:txBody>
      </p:sp>
      <p:sp>
        <p:nvSpPr>
          <p:cNvPr id="5" name="4 - Θέση περιεχομένου"/>
          <p:cNvSpPr>
            <a:spLocks noGrp="1"/>
          </p:cNvSpPr>
          <p:nvPr>
            <p:ph idx="1"/>
          </p:nvPr>
        </p:nvSpPr>
        <p:spPr>
          <a:xfrm>
            <a:off x="914400" y="997835"/>
            <a:ext cx="8229600" cy="3394472"/>
          </a:xfrm>
        </p:spPr>
        <p:txBody>
          <a:bodyPr>
            <a:normAutofit/>
          </a:bodyPr>
          <a:lstStyle/>
          <a:p>
            <a:pPr lvl="1">
              <a:lnSpc>
                <a:spcPct val="110000"/>
              </a:lnSpc>
              <a:spcBef>
                <a:spcPts val="0"/>
              </a:spcBef>
              <a:buNone/>
            </a:pPr>
            <a:endParaRPr lang="en-GB" sz="26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p:txBody>
      </p:sp>
      <p:sp>
        <p:nvSpPr>
          <p:cNvPr id="8" name="TextBox 7"/>
          <p:cNvSpPr txBox="1"/>
          <p:nvPr/>
        </p:nvSpPr>
        <p:spPr>
          <a:xfrm>
            <a:off x="1979712" y="3435846"/>
            <a:ext cx="1440160" cy="523220"/>
          </a:xfrm>
          <a:prstGeom prst="rect">
            <a:avLst/>
          </a:prstGeom>
          <a:noFill/>
        </p:spPr>
        <p:txBody>
          <a:bodyPr wrap="square" rtlCol="0">
            <a:spAutoFit/>
          </a:bodyPr>
          <a:lstStyle/>
          <a:p>
            <a:r>
              <a:rPr lang="en-GB" sz="2800" b="1" dirty="0" smtClean="0">
                <a:solidFill>
                  <a:schemeClr val="bg1"/>
                </a:solidFill>
                <a:latin typeface="Century Gothic" pitchFamily="34" charset="0"/>
              </a:rPr>
              <a:t>Action</a:t>
            </a:r>
            <a:endParaRPr lang="en-GB" sz="2800" b="1" dirty="0">
              <a:solidFill>
                <a:schemeClr val="bg1"/>
              </a:solidFill>
              <a:latin typeface="Century Gothic" pitchFamily="34" charset="0"/>
            </a:endParaRPr>
          </a:p>
        </p:txBody>
      </p:sp>
      <p:sp>
        <p:nvSpPr>
          <p:cNvPr id="11" name="Circular Arrow 10"/>
          <p:cNvSpPr/>
          <p:nvPr/>
        </p:nvSpPr>
        <p:spPr>
          <a:xfrm rot="2532953">
            <a:off x="1625767" y="2072401"/>
            <a:ext cx="6229956" cy="2776875"/>
          </a:xfrm>
          <a:prstGeom prst="circularArrow">
            <a:avLst>
              <a:gd name="adj1" fmla="val 6376"/>
              <a:gd name="adj2" fmla="val 3516943"/>
              <a:gd name="adj3" fmla="val 15461075"/>
              <a:gd name="adj4" fmla="val 11094553"/>
              <a:gd name="adj5" fmla="val 1698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Circular Arrow 11"/>
          <p:cNvSpPr/>
          <p:nvPr/>
        </p:nvSpPr>
        <p:spPr>
          <a:xfrm rot="20884584">
            <a:off x="2512549" y="1464974"/>
            <a:ext cx="6229956" cy="2776875"/>
          </a:xfrm>
          <a:prstGeom prst="circularArrow">
            <a:avLst>
              <a:gd name="adj1" fmla="val 6376"/>
              <a:gd name="adj2" fmla="val 3516943"/>
              <a:gd name="adj3" fmla="val 15461075"/>
              <a:gd name="adj4" fmla="val 11094553"/>
              <a:gd name="adj5" fmla="val 1698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Circular Arrow 13"/>
          <p:cNvSpPr/>
          <p:nvPr/>
        </p:nvSpPr>
        <p:spPr>
          <a:xfrm rot="11475781">
            <a:off x="668388" y="2145294"/>
            <a:ext cx="6229956" cy="2776875"/>
          </a:xfrm>
          <a:prstGeom prst="circularArrow">
            <a:avLst>
              <a:gd name="adj1" fmla="val 6376"/>
              <a:gd name="adj2" fmla="val 3516943"/>
              <a:gd name="adj3" fmla="val 15461075"/>
              <a:gd name="adj4" fmla="val 11094553"/>
              <a:gd name="adj5" fmla="val 1698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p:cNvSpPr txBox="1"/>
          <p:nvPr/>
        </p:nvSpPr>
        <p:spPr>
          <a:xfrm>
            <a:off x="5220072" y="3507854"/>
            <a:ext cx="2160240" cy="523220"/>
          </a:xfrm>
          <a:prstGeom prst="rect">
            <a:avLst/>
          </a:prstGeom>
          <a:noFill/>
        </p:spPr>
        <p:txBody>
          <a:bodyPr wrap="square" rtlCol="0">
            <a:spAutoFit/>
          </a:bodyPr>
          <a:lstStyle/>
          <a:p>
            <a:r>
              <a:rPr lang="en-GB" sz="2800" b="1" dirty="0" smtClean="0">
                <a:solidFill>
                  <a:schemeClr val="bg1"/>
                </a:solidFill>
                <a:latin typeface="Century Gothic" pitchFamily="34" charset="0"/>
              </a:rPr>
              <a:t>Challenge</a:t>
            </a:r>
            <a:endParaRPr lang="en-GB" sz="2800" b="1" dirty="0">
              <a:solidFill>
                <a:schemeClr val="bg1"/>
              </a:solidFill>
              <a:latin typeface="Century Gothic" pitchFamily="34" charset="0"/>
            </a:endParaRPr>
          </a:p>
        </p:txBody>
      </p:sp>
      <p:sp>
        <p:nvSpPr>
          <p:cNvPr id="16" name="TextBox 15"/>
          <p:cNvSpPr txBox="1"/>
          <p:nvPr/>
        </p:nvSpPr>
        <p:spPr>
          <a:xfrm>
            <a:off x="971600" y="1347614"/>
            <a:ext cx="2088232" cy="523220"/>
          </a:xfrm>
          <a:prstGeom prst="rect">
            <a:avLst/>
          </a:prstGeom>
          <a:noFill/>
        </p:spPr>
        <p:txBody>
          <a:bodyPr wrap="square" rtlCol="0">
            <a:spAutoFit/>
          </a:bodyPr>
          <a:lstStyle/>
          <a:p>
            <a:r>
              <a:rPr lang="en-GB" sz="2800" b="1" dirty="0" smtClean="0">
                <a:solidFill>
                  <a:schemeClr val="bg1"/>
                </a:solidFill>
                <a:latin typeface="Century Gothic" pitchFamily="34" charset="0"/>
              </a:rPr>
              <a:t>Opening</a:t>
            </a:r>
            <a:endParaRPr lang="en-GB" sz="2800" b="1" dirty="0">
              <a:solidFill>
                <a:schemeClr val="bg1"/>
              </a:solidFill>
              <a:latin typeface="Century Gothic" pitchFamily="34" charset="0"/>
            </a:endParaRPr>
          </a:p>
        </p:txBody>
      </p:sp>
      <p:sp>
        <p:nvSpPr>
          <p:cNvPr id="17" name="TextBox 16"/>
          <p:cNvSpPr txBox="1"/>
          <p:nvPr/>
        </p:nvSpPr>
        <p:spPr>
          <a:xfrm>
            <a:off x="6588224" y="1419622"/>
            <a:ext cx="2088232" cy="523220"/>
          </a:xfrm>
          <a:prstGeom prst="rect">
            <a:avLst/>
          </a:prstGeom>
          <a:noFill/>
        </p:spPr>
        <p:txBody>
          <a:bodyPr wrap="square" rtlCol="0">
            <a:spAutoFit/>
          </a:bodyPr>
          <a:lstStyle/>
          <a:p>
            <a:r>
              <a:rPr lang="en-GB" sz="2800" b="1" dirty="0" smtClean="0">
                <a:solidFill>
                  <a:schemeClr val="bg1"/>
                </a:solidFill>
                <a:latin typeface="Century Gothic" pitchFamily="34" charset="0"/>
              </a:rPr>
              <a:t>Resolution</a:t>
            </a:r>
            <a:endParaRPr lang="en-GB" sz="2800" b="1" dirty="0">
              <a:solidFill>
                <a:schemeClr val="bg1"/>
              </a:solidFill>
              <a:latin typeface="Century Gothic" pitchFamily="34" charset="0"/>
            </a:endParaRPr>
          </a:p>
        </p:txBody>
      </p:sp>
    </p:spTree>
    <p:extLst>
      <p:ext uri="{BB962C8B-B14F-4D97-AF65-F5344CB8AC3E}">
        <p14:creationId xmlns:p14="http://schemas.microsoft.com/office/powerpoint/2010/main" xmlns="" val="1316438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dirty="0" smtClean="0"/>
              <a:t>OCAR Structure and IMRAD</a:t>
            </a:r>
            <a:endParaRPr lang="en-GB" b="1" dirty="0"/>
          </a:p>
        </p:txBody>
      </p:sp>
      <p:sp>
        <p:nvSpPr>
          <p:cNvPr id="5" name="4 - Θέση περιεχομένου"/>
          <p:cNvSpPr>
            <a:spLocks noGrp="1"/>
          </p:cNvSpPr>
          <p:nvPr>
            <p:ph idx="1"/>
          </p:nvPr>
        </p:nvSpPr>
        <p:spPr/>
        <p:txBody>
          <a:bodyPr>
            <a:normAutofit fontScale="92500" lnSpcReduction="10000"/>
          </a:bodyPr>
          <a:lstStyle/>
          <a:p>
            <a:pPr lvl="1">
              <a:lnSpc>
                <a:spcPct val="110000"/>
              </a:lnSpc>
              <a:spcBef>
                <a:spcPts val="0"/>
              </a:spcBef>
            </a:pPr>
            <a:r>
              <a:rPr lang="en-GB" sz="2600" dirty="0" smtClean="0"/>
              <a:t>Nobody uses OCAR directly in academic papers</a:t>
            </a:r>
          </a:p>
          <a:p>
            <a:pPr lvl="1">
              <a:lnSpc>
                <a:spcPct val="110000"/>
              </a:lnSpc>
              <a:spcBef>
                <a:spcPts val="0"/>
              </a:spcBef>
            </a:pPr>
            <a:r>
              <a:rPr lang="en-GB" sz="2600" dirty="0" smtClean="0"/>
              <a:t>It is a general framework</a:t>
            </a:r>
          </a:p>
          <a:p>
            <a:pPr lvl="1">
              <a:lnSpc>
                <a:spcPct val="110000"/>
              </a:lnSpc>
              <a:spcBef>
                <a:spcPts val="0"/>
              </a:spcBef>
            </a:pPr>
            <a:r>
              <a:rPr lang="en-GB" dirty="0" smtClean="0"/>
              <a:t>It is compatible with other frameworks, such as IMRAD (as used to describe experiments)</a:t>
            </a:r>
          </a:p>
          <a:p>
            <a:pPr lvl="2">
              <a:lnSpc>
                <a:spcPct val="110000"/>
              </a:lnSpc>
              <a:spcBef>
                <a:spcPts val="0"/>
              </a:spcBef>
            </a:pPr>
            <a:r>
              <a:rPr lang="en-GB" sz="2400" dirty="0" smtClean="0"/>
              <a:t>Introduction</a:t>
            </a:r>
          </a:p>
          <a:p>
            <a:pPr lvl="2">
              <a:lnSpc>
                <a:spcPct val="110000"/>
              </a:lnSpc>
              <a:spcBef>
                <a:spcPts val="0"/>
              </a:spcBef>
            </a:pPr>
            <a:r>
              <a:rPr lang="en-GB" dirty="0" smtClean="0"/>
              <a:t>Methods</a:t>
            </a:r>
          </a:p>
          <a:p>
            <a:pPr lvl="2">
              <a:lnSpc>
                <a:spcPct val="110000"/>
              </a:lnSpc>
              <a:spcBef>
                <a:spcPts val="0"/>
              </a:spcBef>
            </a:pPr>
            <a:r>
              <a:rPr lang="en-GB" sz="2400" dirty="0" smtClean="0"/>
              <a:t>Results</a:t>
            </a:r>
          </a:p>
          <a:p>
            <a:pPr lvl="2">
              <a:lnSpc>
                <a:spcPct val="110000"/>
              </a:lnSpc>
              <a:spcBef>
                <a:spcPts val="0"/>
              </a:spcBef>
            </a:pPr>
            <a:r>
              <a:rPr lang="en-GB" dirty="0" smtClean="0"/>
              <a:t>Analysis</a:t>
            </a:r>
          </a:p>
          <a:p>
            <a:pPr lvl="2">
              <a:lnSpc>
                <a:spcPct val="110000"/>
              </a:lnSpc>
              <a:spcBef>
                <a:spcPts val="0"/>
              </a:spcBef>
            </a:pPr>
            <a:r>
              <a:rPr lang="en-GB" sz="2400" dirty="0" smtClean="0"/>
              <a:t>Concluding Discussion</a:t>
            </a:r>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a:p>
            <a:pPr>
              <a:lnSpc>
                <a:spcPct val="110000"/>
              </a:lnSpc>
              <a:spcBef>
                <a:spcPts val="0"/>
              </a:spcBef>
            </a:pPr>
            <a:endParaRPr lang="en-GB" sz="3000" dirty="0" smtClean="0"/>
          </a:p>
        </p:txBody>
      </p:sp>
    </p:spTree>
    <p:extLst>
      <p:ext uri="{BB962C8B-B14F-4D97-AF65-F5344CB8AC3E}">
        <p14:creationId xmlns:p14="http://schemas.microsoft.com/office/powerpoint/2010/main" xmlns="" val="1316438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1821</TotalTime>
  <Words>1872</Words>
  <Application>Microsoft Office PowerPoint</Application>
  <PresentationFormat>On-screen Show (16:9)</PresentationFormat>
  <Paragraphs>407</Paragraphs>
  <Slides>41</Slides>
  <Notes>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Essays, Classes, and Kivy</vt:lpstr>
      <vt:lpstr>MORE ON Academic Structure</vt:lpstr>
      <vt:lpstr>More On Structure</vt:lpstr>
      <vt:lpstr>More On Structure</vt:lpstr>
      <vt:lpstr>More On Structure</vt:lpstr>
      <vt:lpstr>More On Structure</vt:lpstr>
      <vt:lpstr>OCAR Structure</vt:lpstr>
      <vt:lpstr>OCAR Structure</vt:lpstr>
      <vt:lpstr>OCAR Structure and IMRAD</vt:lpstr>
      <vt:lpstr>Activity</vt:lpstr>
      <vt:lpstr>More On Academic Style</vt:lpstr>
      <vt:lpstr>More On Academic Style</vt:lpstr>
      <vt:lpstr>More On Academic Style</vt:lpstr>
      <vt:lpstr>More On Academic Style</vt:lpstr>
      <vt:lpstr>More On Academic Style</vt:lpstr>
      <vt:lpstr>More On Academic Style</vt:lpstr>
      <vt:lpstr>More On Academic Style</vt:lpstr>
      <vt:lpstr>More On Academic Style</vt:lpstr>
      <vt:lpstr>More On Academic Style</vt:lpstr>
      <vt:lpstr>More On Academic Style</vt:lpstr>
      <vt:lpstr>Activity</vt:lpstr>
      <vt:lpstr>Activity</vt:lpstr>
      <vt:lpstr>Classes</vt:lpstr>
      <vt:lpstr>A Note On Priorities</vt:lpstr>
      <vt:lpstr>A Note On Priorities</vt:lpstr>
      <vt:lpstr>Learning Objectives</vt:lpstr>
      <vt:lpstr>Primitive and Object Types</vt:lpstr>
      <vt:lpstr>Primitive and Object Types</vt:lpstr>
      <vt:lpstr>Our First: Logo Turtle</vt:lpstr>
      <vt:lpstr>Objects</vt:lpstr>
      <vt:lpstr>The ‘.’ Operator</vt:lpstr>
      <vt:lpstr>Objects and Instances</vt:lpstr>
      <vt:lpstr>Objects and Instances</vt:lpstr>
      <vt:lpstr>Objects and Instances</vt:lpstr>
      <vt:lpstr>Using Classes to Define Objects</vt:lpstr>
      <vt:lpstr>Initialising Objects Using __init__</vt:lpstr>
      <vt:lpstr>The ‘Self’ Variable</vt:lpstr>
      <vt:lpstr>Import</vt:lpstr>
      <vt:lpstr>Object-Orientated Turtle Walkthrough</vt:lpstr>
      <vt:lpstr>A PONG CLONE</vt:lpstr>
      <vt:lpstr>Demo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Tanya Krzywinska</dc:creator>
  <cp:lastModifiedBy>Adrir Darklance</cp:lastModifiedBy>
  <cp:revision>140</cp:revision>
  <dcterms:created xsi:type="dcterms:W3CDTF">2013-10-11T07:28:59Z</dcterms:created>
  <dcterms:modified xsi:type="dcterms:W3CDTF">2015-10-16T12:22:53Z</dcterms:modified>
</cp:coreProperties>
</file>