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7" r:id="rId2"/>
    <p:sldId id="283" r:id="rId3"/>
    <p:sldId id="280" r:id="rId4"/>
    <p:sldId id="259" r:id="rId5"/>
    <p:sldId id="276" r:id="rId6"/>
    <p:sldId id="275" r:id="rId7"/>
    <p:sldId id="258" r:id="rId8"/>
    <p:sldId id="264" r:id="rId9"/>
    <p:sldId id="284" r:id="rId10"/>
    <p:sldId id="285" r:id="rId11"/>
    <p:sldId id="286" r:id="rId12"/>
    <p:sldId id="287" r:id="rId13"/>
    <p:sldId id="288" r:id="rId14"/>
    <p:sldId id="289" r:id="rId15"/>
    <p:sldId id="290" r:id="rId16"/>
    <p:sldId id="291" r:id="rId17"/>
    <p:sldId id="292" r:id="rId18"/>
    <p:sldId id="293" r:id="rId19"/>
    <p:sldId id="265" r:id="rId20"/>
    <p:sldId id="266" r:id="rId21"/>
    <p:sldId id="294" r:id="rId22"/>
    <p:sldId id="260" r:id="rId23"/>
    <p:sldId id="261" r:id="rId24"/>
    <p:sldId id="267" r:id="rId25"/>
    <p:sldId id="295" r:id="rId26"/>
    <p:sldId id="268" r:id="rId27"/>
    <p:sldId id="296" r:id="rId28"/>
    <p:sldId id="297" r:id="rId29"/>
  </p:sldIdLst>
  <p:sldSz cx="9144000" cy="5143500" type="screen16x9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FCC00"/>
    <a:srgbClr val="FF9900"/>
    <a:srgbClr val="34FB25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30" autoAdjust="0"/>
    <p:restoredTop sz="94660"/>
  </p:normalViewPr>
  <p:slideViewPr>
    <p:cSldViewPr showGuides="1">
      <p:cViewPr>
        <p:scale>
          <a:sx n="50" d="100"/>
          <a:sy n="50" d="100"/>
        </p:scale>
        <p:origin x="-3294" y="-15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5B40A17F-2F0C-41A2-BF8E-FC9DC80A8675}" type="datetimeFigureOut">
              <a:rPr lang="en-US" smtClean="0"/>
              <a:pPr/>
              <a:t>11/20/2015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2ACC1590-F561-46A3-9932-E48A9AA1E21F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70D4A38A-B85C-42A6-9672-5E0CB3A8797B}" type="datetimeFigureOut">
              <a:rPr lang="en-US" smtClean="0"/>
              <a:pPr/>
              <a:t>11/20/2015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6E2637D0-5057-417C-9C35-719152D94967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2637D0-5057-417C-9C35-719152D94967}" type="slidenum">
              <a:rPr lang="en-GB" smtClean="0"/>
              <a:pPr/>
              <a:t>1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2637D0-5057-417C-9C35-719152D94967}" type="slidenum">
              <a:rPr lang="en-GB" smtClean="0"/>
              <a:pPr/>
              <a:t>28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-1" y="1815666"/>
            <a:ext cx="9144001" cy="3327834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7030A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2976" y="3961208"/>
            <a:ext cx="7772400" cy="1102519"/>
          </a:xfrm>
        </p:spPr>
        <p:txBody>
          <a:bodyPr>
            <a:normAutofit/>
          </a:bodyPr>
          <a:lstStyle>
            <a:lvl1pPr algn="r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2976" y="3964791"/>
            <a:ext cx="7786742" cy="746516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pic>
        <p:nvPicPr>
          <p:cNvPr id="7" name="Picture 8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0"/>
            <a:ext cx="9144001" cy="1815666"/>
          </a:xfrm>
          <a:prstGeom prst="rect">
            <a:avLst/>
          </a:prstGeom>
          <a:noFill/>
          <a:ln w="12700" cap="sq" cmpd="sng">
            <a:noFill/>
            <a:prstDash val="solid"/>
            <a:miter lim="800000"/>
            <a:headEnd type="none" w="sm" len="sm"/>
            <a:tailEnd type="none" w="sm" len="sm"/>
          </a:ln>
        </p:spPr>
      </p:pic>
      <p:pic>
        <p:nvPicPr>
          <p:cNvPr id="10" name="Picture 9" descr="test_logo_i50.gif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42844" y="1500180"/>
            <a:ext cx="1289050" cy="23812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209757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73AD4-B79B-4AEC-A7AB-9CD19EAEA649}" type="datetimeFigureOut">
              <a:rPr lang="en-GB" smtClean="0"/>
              <a:pPr/>
              <a:t>20/11/2015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F7976-4FA2-4A6C-896D-A5D385FA752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1606892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73AD4-B79B-4AEC-A7AB-9CD19EAEA649}" type="datetimeFigureOut">
              <a:rPr lang="en-GB" smtClean="0"/>
              <a:pPr/>
              <a:t>20/11/2015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F7976-4FA2-4A6C-896D-A5D385FA752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7101691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33404"/>
            <a:ext cx="2057400" cy="422790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33404"/>
            <a:ext cx="6019800" cy="422790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73AD4-B79B-4AEC-A7AB-9CD19EAEA649}" type="datetimeFigureOut">
              <a:rPr lang="en-GB" smtClean="0"/>
              <a:pPr/>
              <a:t>20/11/2015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F7976-4FA2-4A6C-896D-A5D385FA752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1085459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73AD4-B79B-4AEC-A7AB-9CD19EAEA649}" type="datetimeFigureOut">
              <a:rPr lang="en-GB" smtClean="0"/>
              <a:pPr/>
              <a:t>20/11/2015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F7976-4FA2-4A6C-896D-A5D385FA752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845389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375031"/>
            <a:ext cx="9144000" cy="4768469"/>
          </a:xfrm>
        </p:spPr>
        <p:txBody>
          <a:bodyPr/>
          <a:lstStyle>
            <a:lvl1pPr>
              <a:defRPr b="1" baseline="0"/>
            </a:lvl1pPr>
          </a:lstStyle>
          <a:p>
            <a:r>
              <a:rPr lang="en-US" dirty="0" smtClean="0"/>
              <a:t>Any Questions?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73AD4-B79B-4AEC-A7AB-9CD19EAEA649}" type="datetimeFigureOut">
              <a:rPr lang="en-GB" smtClean="0"/>
              <a:pPr/>
              <a:t>20/11/2015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F7976-4FA2-4A6C-896D-A5D385FA752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-1" y="0"/>
            <a:ext cx="9144001" cy="37503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7030A0"/>
              </a:solidFill>
            </a:endParaRPr>
          </a:p>
        </p:txBody>
      </p:sp>
      <p:pic>
        <p:nvPicPr>
          <p:cNvPr id="7" name="Picture 6" descr="soldier_buffer_bw250.png"/>
          <p:cNvPicPr>
            <a:picLocks noChangeAspect="1"/>
          </p:cNvPicPr>
          <p:nvPr userDrawn="1"/>
        </p:nvPicPr>
        <p:blipFill>
          <a:blip r:embed="rId2" cstate="print"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 flipH="1">
            <a:off x="6143636" y="-149127"/>
            <a:ext cx="2841656" cy="50968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6992959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6992959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73AD4-B79B-4AEC-A7AB-9CD19EAEA649}" type="datetimeFigureOut">
              <a:rPr lang="en-GB" smtClean="0"/>
              <a:pPr/>
              <a:t>20/11/2015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F7976-4FA2-4A6C-896D-A5D385FA752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329546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73AD4-B79B-4AEC-A7AB-9CD19EAEA649}" type="datetimeFigureOut">
              <a:rPr lang="en-GB" smtClean="0"/>
              <a:pPr/>
              <a:t>20/11/2015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F7976-4FA2-4A6C-896D-A5D385FA752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3595573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73AD4-B79B-4AEC-A7AB-9CD19EAEA649}" type="datetimeFigureOut">
              <a:rPr lang="en-GB" smtClean="0"/>
              <a:pPr/>
              <a:t>20/11/2015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F7976-4FA2-4A6C-896D-A5D385FA752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434316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73AD4-B79B-4AEC-A7AB-9CD19EAEA649}" type="datetimeFigureOut">
              <a:rPr lang="en-GB" smtClean="0"/>
              <a:pPr/>
              <a:t>20/11/2015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F7976-4FA2-4A6C-896D-A5D385FA752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1889006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73AD4-B79B-4AEC-A7AB-9CD19EAEA649}" type="datetimeFigureOut">
              <a:rPr lang="en-GB" smtClean="0"/>
              <a:pPr/>
              <a:t>20/11/2015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F7976-4FA2-4A6C-896D-A5D385FA752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721631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325054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325055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196593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73AD4-B79B-4AEC-A7AB-9CD19EAEA649}" type="datetimeFigureOut">
              <a:rPr lang="en-GB" smtClean="0"/>
              <a:pPr/>
              <a:t>20/11/2015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F7976-4FA2-4A6C-896D-A5D385FA752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3641121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gi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2145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67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entury Gothic" pitchFamily="34" charset="0"/>
              </a:defRPr>
            </a:lvl1pPr>
          </a:lstStyle>
          <a:p>
            <a:fld id="{20273AD4-B79B-4AEC-A7AB-9CD19EAEA649}" type="datetimeFigureOut">
              <a:rPr lang="en-GB" smtClean="0"/>
              <a:pPr/>
              <a:t>20/11/2015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entury Gothic" pitchFamily="34" charset="0"/>
              </a:defRPr>
            </a:lvl1pPr>
          </a:lstStyle>
          <a:p>
            <a:fld id="{355F7976-4FA2-4A6C-896D-A5D385FA752D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7" name="Picture 8"/>
          <p:cNvPicPr>
            <a:picLocks noChangeAspect="1" noChangeArrowheads="1"/>
          </p:cNvPicPr>
          <p:nvPr userDrawn="1"/>
        </p:nvPicPr>
        <p:blipFill>
          <a:blip r:embed="rId14" cstate="print"/>
          <a:srcRect t="2951" b="79342"/>
          <a:stretch>
            <a:fillRect/>
          </a:stretch>
        </p:blipFill>
        <p:spPr bwMode="auto">
          <a:xfrm>
            <a:off x="-1" y="0"/>
            <a:ext cx="9144001" cy="375032"/>
          </a:xfrm>
          <a:prstGeom prst="rect">
            <a:avLst/>
          </a:prstGeom>
          <a:noFill/>
          <a:ln w="12700" cap="sq" cmpd="sng">
            <a:noFill/>
            <a:prstDash val="solid"/>
            <a:miter lim="800000"/>
            <a:headEnd type="none" w="sm" len="sm"/>
            <a:tailEnd type="none" w="sm" len="sm"/>
          </a:ln>
        </p:spPr>
      </p:pic>
      <p:pic>
        <p:nvPicPr>
          <p:cNvPr id="8" name="Picture 7" descr="test_logo_i50.gif"/>
          <p:cNvPicPr>
            <a:picLocks noChangeAspect="1"/>
          </p:cNvPicPr>
          <p:nvPr userDrawn="1"/>
        </p:nvPicPr>
        <p:blipFill>
          <a:blip r:embed="rId15" cstate="print"/>
          <a:stretch>
            <a:fillRect/>
          </a:stretch>
        </p:blipFill>
        <p:spPr>
          <a:xfrm>
            <a:off x="129985" y="107139"/>
            <a:ext cx="870115" cy="16073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848091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Century Gothic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bg1"/>
          </a:solidFill>
          <a:latin typeface="Century Gothic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bg1"/>
          </a:solidFill>
          <a:latin typeface="Century Gothic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Century Gothic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bg1"/>
          </a:solidFill>
          <a:latin typeface="Century Gothic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bg1"/>
          </a:solidFill>
          <a:latin typeface="Century Gothic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3600" dirty="0" smtClean="0"/>
              <a:t>Databases and </a:t>
            </a:r>
            <a:r>
              <a:rPr lang="en-GB" sz="3600" dirty="0" err="1" smtClean="0"/>
              <a:t>Kivy</a:t>
            </a:r>
            <a:r>
              <a:rPr lang="en-GB" sz="3600" dirty="0" smtClean="0"/>
              <a:t> </a:t>
            </a:r>
            <a:r>
              <a:rPr lang="en-GB" sz="3600" dirty="0" smtClean="0"/>
              <a:t>II</a:t>
            </a:r>
            <a:endParaRPr lang="en-GB" sz="3600" dirty="0"/>
          </a:p>
        </p:txBody>
      </p:sp>
      <p:sp>
        <p:nvSpPr>
          <p:cNvPr id="10" name="Subtitle 9"/>
          <p:cNvSpPr>
            <a:spLocks noGrp="1"/>
          </p:cNvSpPr>
          <p:nvPr>
            <p:ph type="subTitle" idx="1"/>
          </p:nvPr>
        </p:nvSpPr>
        <p:spPr>
          <a:xfrm>
            <a:off x="1142976" y="3964791"/>
            <a:ext cx="7786742" cy="551175"/>
          </a:xfrm>
        </p:spPr>
        <p:txBody>
          <a:bodyPr/>
          <a:lstStyle/>
          <a:p>
            <a:r>
              <a:rPr lang="en-GB" dirty="0" smtClean="0"/>
              <a:t>COMP130: Game Platform </a:t>
            </a:r>
            <a:r>
              <a:rPr lang="en-GB" dirty="0" smtClean="0"/>
              <a:t>Studies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3453872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339502"/>
            <a:ext cx="9144000" cy="48039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7164288" y="4774168"/>
            <a:ext cx="1979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 smtClean="0"/>
              <a:t>(c) </a:t>
            </a:r>
            <a:r>
              <a:rPr lang="en-GB" dirty="0" err="1" smtClean="0"/>
              <a:t>PyCon</a:t>
            </a:r>
            <a:r>
              <a:rPr lang="en-GB" dirty="0" smtClean="0"/>
              <a:t> 2015</a:t>
            </a:r>
            <a:endParaRPr lang="en-GB" dirty="0"/>
          </a:p>
        </p:txBody>
      </p:sp>
      <p:pic>
        <p:nvPicPr>
          <p:cNvPr id="43010" name="Picture 2" descr="https://s3.amazonaws.com/media-p.slid.es/uploads/363233/images/1678452/Kivy_App_Life_Cycl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9712" y="483518"/>
            <a:ext cx="5613301" cy="444298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 cstate="print"/>
          <a:srcRect l="24606" t="27415" r="26176" b="25750"/>
          <a:stretch>
            <a:fillRect/>
          </a:stretch>
        </p:blipFill>
        <p:spPr bwMode="auto">
          <a:xfrm>
            <a:off x="-36512" y="411510"/>
            <a:ext cx="9180512" cy="4731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7164288" y="4774168"/>
            <a:ext cx="1979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 smtClean="0"/>
              <a:t>(c) </a:t>
            </a:r>
            <a:r>
              <a:rPr lang="en-GB" dirty="0" err="1" smtClean="0"/>
              <a:t>PyCon</a:t>
            </a:r>
            <a:r>
              <a:rPr lang="en-GB" dirty="0" smtClean="0"/>
              <a:t> 2015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 cstate="print"/>
          <a:srcRect l="24606" t="26688" r="25388" b="25335"/>
          <a:stretch>
            <a:fillRect/>
          </a:stretch>
        </p:blipFill>
        <p:spPr bwMode="auto">
          <a:xfrm>
            <a:off x="0" y="390972"/>
            <a:ext cx="9145016" cy="475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7164288" y="4774168"/>
            <a:ext cx="1979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 smtClean="0"/>
              <a:t>(c) </a:t>
            </a:r>
            <a:r>
              <a:rPr lang="en-GB" dirty="0" err="1" smtClean="0"/>
              <a:t>PyCon</a:t>
            </a:r>
            <a:r>
              <a:rPr lang="en-GB" dirty="0" smtClean="0"/>
              <a:t> 2015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 cstate="print"/>
          <a:srcRect l="24806" t="27623" r="25194" b="23881"/>
          <a:stretch>
            <a:fillRect/>
          </a:stretch>
        </p:blipFill>
        <p:spPr bwMode="auto">
          <a:xfrm>
            <a:off x="0" y="339502"/>
            <a:ext cx="9144000" cy="480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7164288" y="4774168"/>
            <a:ext cx="1979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 smtClean="0"/>
              <a:t>(c) </a:t>
            </a:r>
            <a:r>
              <a:rPr lang="en-GB" dirty="0" err="1" smtClean="0"/>
              <a:t>PyCon</a:t>
            </a:r>
            <a:r>
              <a:rPr lang="en-GB" dirty="0" smtClean="0"/>
              <a:t> 2015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Picture 2" descr="https://s3.amazonaws.com/media-p.slid.es/uploads/363233/images/1678454/Event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14301"/>
            <a:ext cx="9144000" cy="5257801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7164288" y="4774168"/>
            <a:ext cx="1979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 smtClean="0"/>
              <a:t>(c) </a:t>
            </a:r>
            <a:r>
              <a:rPr lang="en-GB" dirty="0" err="1" smtClean="0"/>
              <a:t>PyCon</a:t>
            </a:r>
            <a:r>
              <a:rPr lang="en-GB" dirty="0" smtClean="0"/>
              <a:t> 2015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 cstate="print"/>
          <a:srcRect l="24806" t="27623" r="25194" b="23881"/>
          <a:stretch>
            <a:fillRect/>
          </a:stretch>
        </p:blipFill>
        <p:spPr bwMode="auto">
          <a:xfrm>
            <a:off x="0" y="339502"/>
            <a:ext cx="9144000" cy="480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7164288" y="4774168"/>
            <a:ext cx="1979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 smtClean="0"/>
              <a:t>(c) </a:t>
            </a:r>
            <a:r>
              <a:rPr lang="en-GB" dirty="0" err="1" smtClean="0"/>
              <a:t>PyCon</a:t>
            </a:r>
            <a:r>
              <a:rPr lang="en-GB" dirty="0" smtClean="0"/>
              <a:t> 2015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2" cstate="print"/>
          <a:srcRect l="16664" t="21600" r="16122" b="13209"/>
          <a:stretch>
            <a:fillRect/>
          </a:stretch>
        </p:blipFill>
        <p:spPr bwMode="auto">
          <a:xfrm>
            <a:off x="0" y="339502"/>
            <a:ext cx="9144000" cy="480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7164288" y="4774168"/>
            <a:ext cx="1979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 smtClean="0"/>
              <a:t>(c) </a:t>
            </a:r>
            <a:r>
              <a:rPr lang="en-GB" dirty="0" err="1" smtClean="0"/>
              <a:t>PyCon</a:t>
            </a:r>
            <a:r>
              <a:rPr lang="en-GB" dirty="0" smtClean="0"/>
              <a:t> 2015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2" cstate="print"/>
          <a:srcRect l="14634" t="20625" r="17810" b="13851"/>
          <a:stretch>
            <a:fillRect/>
          </a:stretch>
        </p:blipFill>
        <p:spPr bwMode="auto">
          <a:xfrm>
            <a:off x="0" y="339502"/>
            <a:ext cx="9144000" cy="480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7164288" y="4774168"/>
            <a:ext cx="1979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 smtClean="0"/>
              <a:t>(c) </a:t>
            </a:r>
            <a:r>
              <a:rPr lang="en-GB" dirty="0" err="1" smtClean="0"/>
              <a:t>PyCon</a:t>
            </a:r>
            <a:r>
              <a:rPr lang="en-GB" dirty="0" smtClean="0"/>
              <a:t> 2015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2" cstate="print"/>
          <a:srcRect l="18818" t="21888" r="15725" b="14625"/>
          <a:stretch>
            <a:fillRect/>
          </a:stretch>
        </p:blipFill>
        <p:spPr bwMode="auto">
          <a:xfrm>
            <a:off x="0" y="339502"/>
            <a:ext cx="9144000" cy="480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7164288" y="4774168"/>
            <a:ext cx="1979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 smtClean="0"/>
              <a:t>(c) </a:t>
            </a:r>
            <a:r>
              <a:rPr lang="en-GB" dirty="0" err="1" smtClean="0"/>
              <a:t>PyCon</a:t>
            </a:r>
            <a:r>
              <a:rPr lang="en-GB" dirty="0" smtClean="0"/>
              <a:t> 2015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Task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Complete the Pong tutorial if you have not already done so</a:t>
            </a:r>
            <a:endParaRPr lang="en-GB" dirty="0" smtClean="0"/>
          </a:p>
          <a:p>
            <a:r>
              <a:rPr lang="en-GB" dirty="0" smtClean="0"/>
              <a:t>Extend the behaviour of the pong tutorial to introduce a new mechanic of your choice</a:t>
            </a:r>
          </a:p>
          <a:p>
            <a:r>
              <a:rPr lang="en-GB" dirty="0" smtClean="0"/>
              <a:t>Continue designing your mobile app</a:t>
            </a:r>
            <a:endParaRPr lang="en-GB" dirty="0" smtClean="0"/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Demo Day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 smtClean="0"/>
              <a:t>All </a:t>
            </a:r>
            <a:r>
              <a:rPr lang="en-GB" dirty="0" smtClean="0"/>
              <a:t>games academy students will be present their p</a:t>
            </a:r>
            <a:r>
              <a:rPr lang="en-GB" dirty="0" smtClean="0"/>
              <a:t>rojects and works-in-progress on the demo day scheduled for:</a:t>
            </a:r>
            <a:endParaRPr lang="en-GB" dirty="0" smtClean="0"/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r>
              <a:rPr lang="en-GB" dirty="0" smtClean="0"/>
              <a:t>		Thursday </a:t>
            </a:r>
            <a:r>
              <a:rPr lang="en-GB" dirty="0" smtClean="0"/>
              <a:t>26</a:t>
            </a:r>
            <a:r>
              <a:rPr lang="en-GB" baseline="30000" dirty="0" smtClean="0"/>
              <a:t>th</a:t>
            </a:r>
            <a:r>
              <a:rPr lang="en-GB" dirty="0" smtClean="0"/>
              <a:t> </a:t>
            </a:r>
            <a:r>
              <a:rPr lang="en-GB" dirty="0" smtClean="0"/>
              <a:t>November, </a:t>
            </a:r>
            <a:r>
              <a:rPr lang="en-GB" dirty="0" smtClean="0"/>
              <a:t>9am </a:t>
            </a:r>
            <a:r>
              <a:rPr lang="en-GB" dirty="0" smtClean="0"/>
              <a:t>– </a:t>
            </a:r>
            <a:r>
              <a:rPr lang="en-GB" dirty="0" smtClean="0"/>
              <a:t>11am</a:t>
            </a:r>
            <a:endParaRPr lang="en-GB" dirty="0" smtClean="0"/>
          </a:p>
          <a:p>
            <a:pPr>
              <a:buNone/>
            </a:pPr>
            <a:endParaRPr lang="en-GB" dirty="0" smtClean="0"/>
          </a:p>
          <a:p>
            <a:r>
              <a:rPr lang="en-GB" dirty="0" smtClean="0"/>
              <a:t>Both </a:t>
            </a:r>
            <a:r>
              <a:rPr lang="en-GB" dirty="0" smtClean="0"/>
              <a:t>BA and BSc </a:t>
            </a:r>
            <a:r>
              <a:rPr lang="en-GB" dirty="0" smtClean="0"/>
              <a:t>Students are required to attend</a:t>
            </a:r>
            <a:endParaRPr lang="en-GB" dirty="0" smtClean="0"/>
          </a:p>
          <a:p>
            <a:r>
              <a:rPr lang="en-GB" dirty="0" smtClean="0"/>
              <a:t>Not assessed</a:t>
            </a:r>
          </a:p>
          <a:p>
            <a:r>
              <a:rPr lang="en-GB" dirty="0" smtClean="0"/>
              <a:t>An opportunity to network with each other</a:t>
            </a:r>
            <a:endParaRPr lang="en-GB" dirty="0" smtClean="0"/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Additional Guidance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Refer to the recommended textbook: </a:t>
            </a:r>
            <a:r>
              <a:rPr lang="en-GB" dirty="0" err="1" smtClean="0"/>
              <a:t>Ulloa</a:t>
            </a:r>
            <a:r>
              <a:rPr lang="en-GB" dirty="0" smtClean="0"/>
              <a:t> (2015)</a:t>
            </a:r>
          </a:p>
          <a:p>
            <a:pPr lvl="1"/>
            <a:r>
              <a:rPr lang="en-GB" dirty="0" smtClean="0"/>
              <a:t>Chapter 1 and 2 are particularly helpful</a:t>
            </a:r>
            <a:endParaRPr lang="en-GB" dirty="0" smtClean="0"/>
          </a:p>
          <a:p>
            <a:r>
              <a:rPr lang="en-GB" dirty="0" smtClean="0"/>
              <a:t>Online videos</a:t>
            </a:r>
            <a:endParaRPr lang="en-GB" dirty="0" smtClean="0"/>
          </a:p>
          <a:p>
            <a:pPr lvl="1"/>
            <a:r>
              <a:rPr lang="en-GB" dirty="0" smtClean="0"/>
              <a:t>https://</a:t>
            </a:r>
            <a:r>
              <a:rPr lang="en-GB" dirty="0" smtClean="0"/>
              <a:t>www.youtube.com/playlist?list=SPdNh1e1kmiPP4YApJm8ENK2yMlwF1_edq</a:t>
            </a:r>
          </a:p>
          <a:p>
            <a:r>
              <a:rPr lang="en-GB" dirty="0" smtClean="0"/>
              <a:t>Wiki</a:t>
            </a:r>
          </a:p>
          <a:p>
            <a:pPr lvl="1"/>
            <a:r>
              <a:rPr lang="en-GB" dirty="0" smtClean="0"/>
              <a:t>https://github.com/kivy/kivy/wiki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Mobile App Project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algn="ctr">
              <a:buNone/>
            </a:pPr>
            <a:r>
              <a:rPr lang="en-GB" dirty="0" smtClean="0"/>
              <a:t>Mobile App Project Review</a:t>
            </a:r>
            <a:endParaRPr lang="en-GB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Interacting with Databases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UNIX, mySQL, Apache, Python3, and </a:t>
            </a:r>
            <a:r>
              <a:rPr lang="en-GB" dirty="0" err="1" smtClean="0"/>
              <a:t>Ubuntu</a:t>
            </a:r>
            <a:r>
              <a:rPr lang="en-GB" dirty="0" smtClean="0"/>
              <a:t> Droplets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Learning Objectives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Use </a:t>
            </a:r>
            <a:r>
              <a:rPr lang="en-GB" dirty="0" err="1" smtClean="0"/>
              <a:t>PuTTy</a:t>
            </a:r>
            <a:r>
              <a:rPr lang="en-GB" dirty="0" smtClean="0"/>
              <a:t> to setup a database and web server on a remote cloud service using UNIX commands</a:t>
            </a:r>
          </a:p>
          <a:p>
            <a:r>
              <a:rPr lang="en-GB" dirty="0" smtClean="0"/>
              <a:t>Setup a database in mySQL</a:t>
            </a:r>
            <a:endParaRPr lang="en-GB" dirty="0" smtClean="0"/>
          </a:p>
          <a:p>
            <a:r>
              <a:rPr lang="en-GB" dirty="0" smtClean="0"/>
              <a:t>Be able to write code </a:t>
            </a:r>
            <a:r>
              <a:rPr lang="en-GB" dirty="0" smtClean="0"/>
              <a:t>in </a:t>
            </a:r>
            <a:r>
              <a:rPr lang="en-GB" dirty="0" smtClean="0"/>
              <a:t>Python </a:t>
            </a:r>
            <a:r>
              <a:rPr lang="en-GB" dirty="0" smtClean="0"/>
              <a:t>that retrieves data from SQL and output on the web</a:t>
            </a:r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UNIX Commands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ctr">
              <a:buNone/>
            </a:pPr>
            <a:r>
              <a:rPr lang="en-GB" dirty="0" smtClean="0"/>
              <a:t>Read Through</a:t>
            </a:r>
          </a:p>
          <a:p>
            <a:pPr algn="ctr">
              <a:buNone/>
            </a:pPr>
            <a:endParaRPr lang="en-GB" dirty="0" smtClean="0"/>
          </a:p>
          <a:p>
            <a:pPr algn="ctr">
              <a:buNone/>
            </a:pPr>
            <a:r>
              <a:rPr lang="en-GB" dirty="0" smtClean="0"/>
              <a:t>http://mally.stanford.edu/~sr/computing/basic-unix.html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UNIX Commands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 lnSpcReduction="10000"/>
          </a:bodyPr>
          <a:lstStyle/>
          <a:p>
            <a:pPr algn="ctr">
              <a:buNone/>
            </a:pPr>
            <a:r>
              <a:rPr lang="en-GB" dirty="0" smtClean="0"/>
              <a:t>Read Through</a:t>
            </a:r>
          </a:p>
          <a:p>
            <a:pPr algn="ctr">
              <a:buNone/>
            </a:pPr>
            <a:endParaRPr lang="en-GB" dirty="0" smtClean="0"/>
          </a:p>
          <a:p>
            <a:pPr algn="ctr">
              <a:buNone/>
            </a:pPr>
            <a:r>
              <a:rPr lang="en-GB" dirty="0" smtClean="0"/>
              <a:t>https://www.digitalocean.com/community/tutorials/how-to-set-up-an-apache-mysql-and-python-lamp-server-without-frameworks-on-ubuntu-14-04/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Task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 anchor="ctr">
            <a:normAutofit fontScale="92500" lnSpcReduction="20000"/>
          </a:bodyPr>
          <a:lstStyle/>
          <a:p>
            <a:r>
              <a:rPr lang="en-GB" dirty="0" smtClean="0"/>
              <a:t>Download </a:t>
            </a:r>
            <a:r>
              <a:rPr lang="en-GB" dirty="0" err="1" smtClean="0"/>
              <a:t>PuTTy</a:t>
            </a:r>
            <a:endParaRPr lang="en-GB" dirty="0" smtClean="0"/>
          </a:p>
          <a:p>
            <a:r>
              <a:rPr lang="en-GB" dirty="0" smtClean="0"/>
              <a:t>Login to your </a:t>
            </a:r>
            <a:r>
              <a:rPr lang="en-GB" dirty="0" err="1" smtClean="0"/>
              <a:t>Ubuntu</a:t>
            </a:r>
            <a:r>
              <a:rPr lang="en-GB" dirty="0" smtClean="0"/>
              <a:t> Droplet</a:t>
            </a:r>
          </a:p>
          <a:p>
            <a:pPr lvl="1"/>
            <a:r>
              <a:rPr lang="en-GB" dirty="0" smtClean="0"/>
              <a:t>Your tutor will give you your URL, username, and password</a:t>
            </a:r>
          </a:p>
          <a:p>
            <a:r>
              <a:rPr lang="en-GB" dirty="0" smtClean="0"/>
              <a:t>Install apache, mySQL, and Python3 as instructed in the </a:t>
            </a:r>
            <a:r>
              <a:rPr lang="en-GB" dirty="0" err="1" smtClean="0"/>
              <a:t>DigitalOcean</a:t>
            </a:r>
            <a:r>
              <a:rPr lang="en-GB" dirty="0" smtClean="0"/>
              <a:t> tutorial</a:t>
            </a:r>
          </a:p>
          <a:p>
            <a:r>
              <a:rPr lang="en-GB" dirty="0" smtClean="0"/>
              <a:t>Setup a table with some basic data, and display that data on a web page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Coding Task 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algn="ctr">
              <a:buNone/>
            </a:pPr>
            <a:r>
              <a:rPr lang="en-GB" dirty="0" smtClean="0"/>
              <a:t>Client-Server Project</a:t>
            </a:r>
            <a:endParaRPr lang="en-GB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Worksheet 3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algn="ctr">
              <a:buNone/>
            </a:pPr>
            <a:r>
              <a:rPr lang="en-GB" dirty="0" smtClean="0"/>
              <a:t>Client and Server Design</a:t>
            </a:r>
            <a:endParaRPr lang="en-GB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Open Programming Lab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 smtClean="0"/>
              <a:t>In response to request for more programming support:</a:t>
            </a:r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r>
              <a:rPr lang="en-GB" dirty="0" smtClean="0"/>
              <a:t>		Thursday </a:t>
            </a:r>
            <a:r>
              <a:rPr lang="en-GB" dirty="0" smtClean="0"/>
              <a:t>26</a:t>
            </a:r>
            <a:r>
              <a:rPr lang="en-GB" baseline="30000" dirty="0" smtClean="0"/>
              <a:t>th</a:t>
            </a:r>
            <a:r>
              <a:rPr lang="en-GB" dirty="0" smtClean="0"/>
              <a:t> </a:t>
            </a:r>
            <a:r>
              <a:rPr lang="en-GB" dirty="0" smtClean="0"/>
              <a:t>November, </a:t>
            </a:r>
            <a:r>
              <a:rPr lang="en-GB" dirty="0" smtClean="0"/>
              <a:t>12noon </a:t>
            </a:r>
            <a:r>
              <a:rPr lang="en-GB" dirty="0" smtClean="0"/>
              <a:t>– </a:t>
            </a:r>
            <a:r>
              <a:rPr lang="en-GB" dirty="0" smtClean="0"/>
              <a:t>3pm</a:t>
            </a:r>
          </a:p>
          <a:p>
            <a:pPr>
              <a:buNone/>
            </a:pPr>
            <a:endParaRPr lang="en-GB" dirty="0" smtClean="0"/>
          </a:p>
          <a:p>
            <a:r>
              <a:rPr lang="en-GB" dirty="0" smtClean="0"/>
              <a:t>General Help and Support with Programming</a:t>
            </a:r>
          </a:p>
          <a:p>
            <a:r>
              <a:rPr lang="en-GB" dirty="0" smtClean="0"/>
              <a:t>Both BA and BSc Students invited</a:t>
            </a:r>
          </a:p>
          <a:p>
            <a:r>
              <a:rPr lang="en-GB" dirty="0" smtClean="0"/>
              <a:t>We are a community – I expect stronger students to attend as well to help support </a:t>
            </a:r>
            <a:r>
              <a:rPr lang="en-GB" dirty="0" smtClean="0"/>
              <a:t>weaker </a:t>
            </a:r>
            <a:r>
              <a:rPr lang="en-GB" dirty="0" smtClean="0"/>
              <a:t>students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GENERAL COMP130 FEEDBACK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General COMP130 Feedback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Most of you are on-track and where we expect you to be</a:t>
            </a:r>
          </a:p>
          <a:p>
            <a:r>
              <a:rPr lang="en-GB" dirty="0" smtClean="0"/>
              <a:t>The next assignment has tougher criteria </a:t>
            </a:r>
            <a:r>
              <a:rPr lang="en-GB" b="1" dirty="0" smtClean="0"/>
              <a:t>and</a:t>
            </a:r>
            <a:r>
              <a:rPr lang="en-GB" dirty="0" smtClean="0"/>
              <a:t> a smaller formative component – everyone has challenges to overcome</a:t>
            </a:r>
            <a:endParaRPr lang="en-GB" dirty="0" smtClean="0"/>
          </a:p>
          <a:p>
            <a:r>
              <a:rPr lang="en-GB" dirty="0" smtClean="0"/>
              <a:t>Please book meetings with me for feedback on COMP130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KIVY DEVELOPMENT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 smtClean="0"/>
              <a:t>Kivy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Learning Objectives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Recognise the different components within the ‘pong’ tutorial that was completed several weeks ago</a:t>
            </a:r>
            <a:endParaRPr lang="en-GB" dirty="0" smtClean="0"/>
          </a:p>
          <a:p>
            <a:r>
              <a:rPr lang="en-GB" dirty="0" smtClean="0"/>
              <a:t>Extend the ‘pong’ tutorial to introduce new game play behaviour </a:t>
            </a:r>
            <a:r>
              <a:rPr lang="en-GB" i="1" dirty="0" smtClean="0"/>
              <a:t>without</a:t>
            </a:r>
            <a:r>
              <a:rPr lang="en-GB" dirty="0" smtClean="0"/>
              <a:t> explicit guidance</a:t>
            </a:r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Pong Tutorial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algn="ctr">
              <a:buNone/>
            </a:pPr>
            <a:r>
              <a:rPr lang="en-GB" dirty="0" smtClean="0"/>
              <a:t>http://kivy.org/docs/tutorials/pong.html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39502"/>
            <a:ext cx="9144000" cy="48039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 descr="https://s3.amazonaws.com/media-p.slid.es/uploads/363233/images/1678451/architecture.png"/>
          <p:cNvPicPr>
            <a:picLocks noGrp="1" noChangeAspect="1" noChangeArrowheads="1"/>
          </p:cNvPicPr>
          <p:nvPr>
            <p:ph idx="4294967295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77037" y="267494"/>
            <a:ext cx="5431267" cy="4818278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7164288" y="4774168"/>
            <a:ext cx="1979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 smtClean="0"/>
              <a:t>(c) </a:t>
            </a:r>
            <a:r>
              <a:rPr lang="en-GB" dirty="0" err="1" smtClean="0"/>
              <a:t>PyCon</a:t>
            </a:r>
            <a:r>
              <a:rPr lang="en-GB" dirty="0" smtClean="0"/>
              <a:t> 2015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2117</TotalTime>
  <Words>377</Words>
  <Application>Microsoft Office PowerPoint</Application>
  <PresentationFormat>On-screen Show (16:9)</PresentationFormat>
  <Paragraphs>79</Paragraphs>
  <Slides>28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Databases and Kivy II</vt:lpstr>
      <vt:lpstr>Demo Day</vt:lpstr>
      <vt:lpstr>Open Programming Lab</vt:lpstr>
      <vt:lpstr>GENERAL COMP130 FEEDBACK</vt:lpstr>
      <vt:lpstr>General COMP130 Feedback</vt:lpstr>
      <vt:lpstr>KIVY DEVELOPMENT</vt:lpstr>
      <vt:lpstr>Learning Objectives</vt:lpstr>
      <vt:lpstr>Pong Tutorial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Task</vt:lpstr>
      <vt:lpstr>Additional Guidance</vt:lpstr>
      <vt:lpstr>Mobile App Project</vt:lpstr>
      <vt:lpstr>Interacting with Databases</vt:lpstr>
      <vt:lpstr>Learning Objectives</vt:lpstr>
      <vt:lpstr>UNIX Commands</vt:lpstr>
      <vt:lpstr>UNIX Commands</vt:lpstr>
      <vt:lpstr>Task</vt:lpstr>
      <vt:lpstr>Coding Task I</vt:lpstr>
      <vt:lpstr>Worksheet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Tanya Krzywinska</dc:creator>
  <cp:lastModifiedBy>Adrir Darklance</cp:lastModifiedBy>
  <cp:revision>155</cp:revision>
  <dcterms:created xsi:type="dcterms:W3CDTF">2013-10-11T07:28:59Z</dcterms:created>
  <dcterms:modified xsi:type="dcterms:W3CDTF">2015-11-20T13:10:53Z</dcterms:modified>
</cp:coreProperties>
</file>