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7" r:id="rId2"/>
    <p:sldId id="283" r:id="rId3"/>
    <p:sldId id="298" r:id="rId4"/>
    <p:sldId id="361" r:id="rId5"/>
    <p:sldId id="258" r:id="rId6"/>
    <p:sldId id="259" r:id="rId7"/>
    <p:sldId id="301" r:id="rId8"/>
    <p:sldId id="302" r:id="rId9"/>
    <p:sldId id="303" r:id="rId10"/>
    <p:sldId id="304" r:id="rId11"/>
    <p:sldId id="276" r:id="rId12"/>
    <p:sldId id="362" r:id="rId13"/>
    <p:sldId id="299" r:id="rId14"/>
    <p:sldId id="305" r:id="rId15"/>
    <p:sldId id="306" r:id="rId16"/>
    <p:sldId id="328" r:id="rId17"/>
    <p:sldId id="329" r:id="rId18"/>
    <p:sldId id="307" r:id="rId19"/>
    <p:sldId id="308" r:id="rId20"/>
    <p:sldId id="309" r:id="rId21"/>
    <p:sldId id="310" r:id="rId22"/>
    <p:sldId id="311" r:id="rId23"/>
    <p:sldId id="330" r:id="rId24"/>
    <p:sldId id="315" r:id="rId25"/>
    <p:sldId id="316" r:id="rId26"/>
    <p:sldId id="317" r:id="rId27"/>
    <p:sldId id="326" r:id="rId28"/>
    <p:sldId id="331" r:id="rId29"/>
    <p:sldId id="327" r:id="rId30"/>
    <p:sldId id="300"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8" r:id="rId47"/>
    <p:sldId id="349" r:id="rId48"/>
    <p:sldId id="350" r:id="rId49"/>
    <p:sldId id="351" r:id="rId50"/>
    <p:sldId id="352" r:id="rId51"/>
    <p:sldId id="353" r:id="rId52"/>
    <p:sldId id="354" r:id="rId53"/>
    <p:sldId id="355" r:id="rId54"/>
    <p:sldId id="356" r:id="rId55"/>
    <p:sldId id="275" r:id="rId56"/>
    <p:sldId id="264" r:id="rId57"/>
    <p:sldId id="358" r:id="rId58"/>
    <p:sldId id="360" r:id="rId59"/>
    <p:sldId id="359" r:id="rId60"/>
    <p:sldId id="357" r:id="rId61"/>
    <p:sldId id="266" r:id="rId62"/>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CC00"/>
    <a:srgbClr val="FF9900"/>
    <a:srgbClr val="34FB2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howGuides="1">
      <p:cViewPr>
        <p:scale>
          <a:sx n="50" d="100"/>
          <a:sy n="50" d="100"/>
        </p:scale>
        <p:origin x="-1632" y="-52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B40A17F-2F0C-41A2-BF8E-FC9DC80A8675}" type="datetimeFigureOut">
              <a:rPr lang="en-US" smtClean="0"/>
              <a:pPr/>
              <a:t>11/27/2015</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ACC1590-F561-46A3-9932-E48A9AA1E21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0D4A38A-B85C-42A6-9672-5E0CB3A8797B}" type="datetimeFigureOut">
              <a:rPr lang="en-US" smtClean="0"/>
              <a:pPr/>
              <a:t>11/27/2015</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2637D0-5057-417C-9C35-719152D9496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E2637D0-5057-417C-9C35-719152D94967}"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cap="flat"/>
        </p:spPr>
      </p:sp>
      <p:sp>
        <p:nvSpPr>
          <p:cNvPr id="604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cap="flat"/>
        </p:spPr>
      </p:sp>
      <p:sp>
        <p:nvSpPr>
          <p:cNvPr id="6246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cap="flat"/>
        </p:spPr>
      </p:sp>
      <p:sp>
        <p:nvSpPr>
          <p:cNvPr id="645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655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cap="flat"/>
        </p:spPr>
      </p:sp>
      <p:sp>
        <p:nvSpPr>
          <p:cNvPr id="665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675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p:spPr>
      </p:sp>
      <p:sp>
        <p:nvSpPr>
          <p:cNvPr id="686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cap="flat"/>
        </p:spPr>
      </p:sp>
      <p:sp>
        <p:nvSpPr>
          <p:cNvPr id="522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cap="flat"/>
        </p:spPr>
      </p:sp>
      <p:sp>
        <p:nvSpPr>
          <p:cNvPr id="542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cap="flat"/>
        </p:spPr>
      </p:sp>
      <p:sp>
        <p:nvSpPr>
          <p:cNvPr id="552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cap="flat"/>
        </p:spPr>
      </p:sp>
      <p:sp>
        <p:nvSpPr>
          <p:cNvPr id="563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cap="flat"/>
        </p:spPr>
      </p:sp>
      <p:sp>
        <p:nvSpPr>
          <p:cNvPr id="573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cap="flat"/>
        </p:spPr>
      </p:sp>
      <p:sp>
        <p:nvSpPr>
          <p:cNvPr id="583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1815666"/>
            <a:ext cx="9144001" cy="332783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sp>
        <p:nvSpPr>
          <p:cNvPr id="2" name="Title 1"/>
          <p:cNvSpPr>
            <a:spLocks noGrp="1"/>
          </p:cNvSpPr>
          <p:nvPr>
            <p:ph type="ctrTitle"/>
          </p:nvPr>
        </p:nvSpPr>
        <p:spPr>
          <a:xfrm>
            <a:off x="1142976" y="3961208"/>
            <a:ext cx="7772400" cy="1102519"/>
          </a:xfrm>
        </p:spPr>
        <p:txBody>
          <a:bodyPr>
            <a:normAutofit/>
          </a:bodyPr>
          <a:lstStyle>
            <a:lvl1pPr algn="r">
              <a:defRPr sz="4000" b="1">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142976" y="3964791"/>
            <a:ext cx="7786742" cy="746516"/>
          </a:xfrm>
        </p:spPr>
        <p:txBody>
          <a:bodyPr>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8"/>
          <p:cNvPicPr>
            <a:picLocks noChangeAspect="1" noChangeArrowheads="1"/>
          </p:cNvPicPr>
          <p:nvPr userDrawn="1"/>
        </p:nvPicPr>
        <p:blipFill>
          <a:blip r:embed="rId2" cstate="print"/>
          <a:srcRect/>
          <a:stretch>
            <a:fillRect/>
          </a:stretch>
        </p:blipFill>
        <p:spPr bwMode="auto">
          <a:xfrm>
            <a:off x="-1" y="0"/>
            <a:ext cx="9144001" cy="1815666"/>
          </a:xfrm>
          <a:prstGeom prst="rect">
            <a:avLst/>
          </a:prstGeom>
          <a:noFill/>
          <a:ln w="12700" cap="sq" cmpd="sng">
            <a:noFill/>
            <a:prstDash val="solid"/>
            <a:miter lim="800000"/>
            <a:headEnd type="none" w="sm" len="sm"/>
            <a:tailEnd type="none" w="sm" len="sm"/>
          </a:ln>
        </p:spPr>
      </p:pic>
      <p:pic>
        <p:nvPicPr>
          <p:cNvPr id="10" name="Picture 9" descr="test_logo_i50.gif"/>
          <p:cNvPicPr>
            <a:picLocks noChangeAspect="1"/>
          </p:cNvPicPr>
          <p:nvPr userDrawn="1"/>
        </p:nvPicPr>
        <p:blipFill>
          <a:blip r:embed="rId3" cstate="print"/>
          <a:stretch>
            <a:fillRect/>
          </a:stretch>
        </p:blipFill>
        <p:spPr>
          <a:xfrm>
            <a:off x="142844" y="1500180"/>
            <a:ext cx="1289050" cy="238125"/>
          </a:xfrm>
          <a:prstGeom prst="rect">
            <a:avLst/>
          </a:prstGeom>
        </p:spPr>
      </p:pic>
    </p:spTree>
    <p:extLst>
      <p:ext uri="{BB962C8B-B14F-4D97-AF65-F5344CB8AC3E}">
        <p14:creationId xmlns="" xmlns:p14="http://schemas.microsoft.com/office/powerpoint/2010/main" val="220975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160689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271016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33404"/>
            <a:ext cx="2057400" cy="42279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33404"/>
            <a:ext cx="6019800" cy="42279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10854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84538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75031"/>
            <a:ext cx="9144000" cy="4768469"/>
          </a:xfrm>
        </p:spPr>
        <p:txBody>
          <a:bodyPr/>
          <a:lstStyle>
            <a:lvl1pPr>
              <a:defRPr b="1" baseline="0"/>
            </a:lvl1pPr>
          </a:lstStyle>
          <a:p>
            <a:r>
              <a:rPr lang="en-US" dirty="0" smtClean="0"/>
              <a:t>Any Questions?</a:t>
            </a:r>
            <a:endParaRPr lang="en-GB" dirty="0"/>
          </a:p>
        </p:txBody>
      </p:sp>
      <p:sp>
        <p:nvSpPr>
          <p:cNvPr id="3" name="Date Placeholder 2"/>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userDrawn="1"/>
        </p:nvSpPr>
        <p:spPr>
          <a:xfrm>
            <a:off x="-1" y="0"/>
            <a:ext cx="9144001" cy="37503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pic>
        <p:nvPicPr>
          <p:cNvPr id="7" name="Picture 6" descr="soldier_buffer_bw250.png"/>
          <p:cNvPicPr>
            <a:picLocks noChangeAspect="1"/>
          </p:cNvPicPr>
          <p:nvPr userDrawn="1"/>
        </p:nvPicPr>
        <p:blipFill>
          <a:blip r:embed="rId2" cstate="print">
            <a:duotone>
              <a:prstClr val="black"/>
              <a:schemeClr val="accent4">
                <a:tint val="45000"/>
                <a:satMod val="400000"/>
              </a:schemeClr>
            </a:duotone>
          </a:blip>
          <a:stretch>
            <a:fillRect/>
          </a:stretch>
        </p:blipFill>
        <p:spPr>
          <a:xfrm flipH="1">
            <a:off x="6143636" y="-149127"/>
            <a:ext cx="2841656" cy="5096884"/>
          </a:xfrm>
          <a:prstGeom prst="rect">
            <a:avLst/>
          </a:prstGeom>
        </p:spPr>
      </p:pic>
      <p:sp>
        <p:nvSpPr>
          <p:cNvPr id="2" name="Title 1"/>
          <p:cNvSpPr>
            <a:spLocks noGrp="1"/>
          </p:cNvSpPr>
          <p:nvPr>
            <p:ph type="title"/>
          </p:nvPr>
        </p:nvSpPr>
        <p:spPr>
          <a:xfrm>
            <a:off x="722313" y="3305176"/>
            <a:ext cx="6992959" cy="1021556"/>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180035"/>
            <a:ext cx="699295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32954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359557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43431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188900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72163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25054"/>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32505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196593"/>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27/11/2015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 xmlns:p14="http://schemas.microsoft.com/office/powerpoint/2010/main" val="36411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145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285867"/>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Century Gothic" pitchFamily="34" charset="0"/>
              </a:defRPr>
            </a:lvl1pPr>
          </a:lstStyle>
          <a:p>
            <a:fld id="{20273AD4-B79B-4AEC-A7AB-9CD19EAEA649}" type="datetimeFigureOut">
              <a:rPr lang="en-GB" smtClean="0"/>
              <a:pPr/>
              <a:t>27/11/2015</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355F7976-4FA2-4A6C-896D-A5D385FA752D}" type="slidenum">
              <a:rPr lang="en-GB" smtClean="0"/>
              <a:pPr/>
              <a:t>‹#›</a:t>
            </a:fld>
            <a:endParaRPr lang="en-GB"/>
          </a:p>
        </p:txBody>
      </p:sp>
      <p:pic>
        <p:nvPicPr>
          <p:cNvPr id="7" name="Picture 8"/>
          <p:cNvPicPr>
            <a:picLocks noChangeAspect="1" noChangeArrowheads="1"/>
          </p:cNvPicPr>
          <p:nvPr userDrawn="1"/>
        </p:nvPicPr>
        <p:blipFill>
          <a:blip r:embed="rId14" cstate="print"/>
          <a:srcRect t="2951" b="79342"/>
          <a:stretch>
            <a:fillRect/>
          </a:stretch>
        </p:blipFill>
        <p:spPr bwMode="auto">
          <a:xfrm>
            <a:off x="-1" y="0"/>
            <a:ext cx="9144001" cy="375032"/>
          </a:xfrm>
          <a:prstGeom prst="rect">
            <a:avLst/>
          </a:prstGeom>
          <a:noFill/>
          <a:ln w="12700" cap="sq" cmpd="sng">
            <a:noFill/>
            <a:prstDash val="solid"/>
            <a:miter lim="800000"/>
            <a:headEnd type="none" w="sm" len="sm"/>
            <a:tailEnd type="none" w="sm" len="sm"/>
          </a:ln>
        </p:spPr>
      </p:pic>
      <p:pic>
        <p:nvPicPr>
          <p:cNvPr id="8" name="Picture 7" descr="test_logo_i50.gif"/>
          <p:cNvPicPr>
            <a:picLocks noChangeAspect="1"/>
          </p:cNvPicPr>
          <p:nvPr userDrawn="1"/>
        </p:nvPicPr>
        <p:blipFill>
          <a:blip r:embed="rId15" cstate="print"/>
          <a:stretch>
            <a:fillRect/>
          </a:stretch>
        </p:blipFill>
        <p:spPr>
          <a:xfrm>
            <a:off x="129985" y="107139"/>
            <a:ext cx="870115" cy="160736"/>
          </a:xfrm>
          <a:prstGeom prst="rect">
            <a:avLst/>
          </a:prstGeom>
        </p:spPr>
      </p:pic>
    </p:spTree>
    <p:extLst>
      <p:ext uri="{BB962C8B-B14F-4D97-AF65-F5344CB8AC3E}">
        <p14:creationId xmlns="" xmlns:p14="http://schemas.microsoft.com/office/powerpoint/2010/main" val="84809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bg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Century Gothic"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Century Gothic"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Century Gothic"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576WwU7xlWU" TargetMode="External"/><Relationship Id="rId2" Type="http://schemas.openxmlformats.org/officeDocument/2006/relationships/hyperlink" Target="https://www.youtube.com/watch?v=9o_4lsOkQ3gWiki" TargetMode="External"/><Relationship Id="rId1" Type="http://schemas.openxmlformats.org/officeDocument/2006/relationships/slideLayout" Target="../slideLayouts/slideLayout2.xml"/><Relationship Id="rId4" Type="http://schemas.openxmlformats.org/officeDocument/2006/relationships/hyperlink" Target="http://www.w3schools.com/tags/ref_httpmethods.as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GB" sz="2800" dirty="0" smtClean="0"/>
              <a:t>Web Applications and Databases with </a:t>
            </a:r>
            <a:r>
              <a:rPr lang="en-GB" sz="2800" dirty="0" err="1" smtClean="0"/>
              <a:t>Kivy</a:t>
            </a:r>
            <a:endParaRPr lang="en-GB" sz="2800" dirty="0"/>
          </a:p>
        </p:txBody>
      </p:sp>
      <p:sp>
        <p:nvSpPr>
          <p:cNvPr id="10" name="Subtitle 9"/>
          <p:cNvSpPr>
            <a:spLocks noGrp="1"/>
          </p:cNvSpPr>
          <p:nvPr>
            <p:ph type="subTitle" idx="1"/>
          </p:nvPr>
        </p:nvSpPr>
        <p:spPr>
          <a:xfrm>
            <a:off x="1142976" y="3964791"/>
            <a:ext cx="7786742" cy="551175"/>
          </a:xfrm>
        </p:spPr>
        <p:txBody>
          <a:bodyPr/>
          <a:lstStyle/>
          <a:p>
            <a:r>
              <a:rPr lang="en-GB" dirty="0" smtClean="0"/>
              <a:t>COMP130: Game Platform Studies</a:t>
            </a:r>
            <a:endParaRPr lang="en-GB" dirty="0"/>
          </a:p>
        </p:txBody>
      </p:sp>
    </p:spTree>
    <p:extLst>
      <p:ext uri="{BB962C8B-B14F-4D97-AF65-F5344CB8AC3E}">
        <p14:creationId xmlns="" xmlns:p14="http://schemas.microsoft.com/office/powerpoint/2010/main" val="3453872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Web Application Architecture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Basic interaction between a client and a server using HTTP over the Internet</a:t>
            </a:r>
          </a:p>
          <a:p>
            <a:r>
              <a:rPr lang="en-GB" dirty="0" smtClean="0"/>
              <a:t>Architectures can be made increasingly complex, depending on the requirements</a:t>
            </a:r>
          </a:p>
          <a:p>
            <a:pPr lvl="1"/>
            <a:r>
              <a:rPr lang="en-GB" dirty="0" smtClean="0"/>
              <a:t>Vertical scaling</a:t>
            </a:r>
          </a:p>
          <a:p>
            <a:pPr lvl="1"/>
            <a:r>
              <a:rPr lang="en-GB" dirty="0" smtClean="0"/>
              <a:t>Horizontal scaling</a:t>
            </a:r>
          </a:p>
          <a:p>
            <a:pPr lvl="1"/>
            <a:r>
              <a:rPr lang="en-GB" dirty="0" smtClean="0"/>
              <a:t>Additional tiers</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Web Applications</a:t>
            </a:r>
            <a:endParaRPr lang="en-GB" dirty="0"/>
          </a:p>
        </p:txBody>
      </p:sp>
      <p:sp>
        <p:nvSpPr>
          <p:cNvPr id="5" name="Content Placeholder 4"/>
          <p:cNvSpPr>
            <a:spLocks noGrp="1"/>
          </p:cNvSpPr>
          <p:nvPr>
            <p:ph idx="1"/>
          </p:nvPr>
        </p:nvSpPr>
        <p:spPr>
          <a:xfrm>
            <a:off x="457200" y="1285867"/>
            <a:ext cx="8229600" cy="3662148"/>
          </a:xfrm>
        </p:spPr>
        <p:txBody>
          <a:bodyPr anchor="b">
            <a:normAutofit/>
          </a:bodyPr>
          <a:lstStyle/>
          <a:p>
            <a:pPr algn="ctr">
              <a:buNone/>
            </a:pPr>
            <a:endParaRPr lang="en-GB" sz="2400" dirty="0" smtClean="0"/>
          </a:p>
          <a:p>
            <a:pPr algn="ctr">
              <a:buNone/>
            </a:pPr>
            <a:endParaRPr lang="en-GB" sz="2400" dirty="0" smtClean="0"/>
          </a:p>
          <a:p>
            <a:pPr algn="ctr">
              <a:buNone/>
            </a:pPr>
            <a:r>
              <a:rPr lang="en-GB" sz="2400" dirty="0" smtClean="0"/>
              <a:t>https://www.youtube.com/watch?v=RsQ1tFLwldY</a:t>
            </a:r>
            <a:endParaRPr lang="en-GB" sz="2400" dirty="0"/>
          </a:p>
        </p:txBody>
      </p:sp>
      <p:pic>
        <p:nvPicPr>
          <p:cNvPr id="6" name="Picture 5" descr="youtube-getpost.gif"/>
          <p:cNvPicPr>
            <a:picLocks noChangeAspect="1"/>
          </p:cNvPicPr>
          <p:nvPr/>
        </p:nvPicPr>
        <p:blipFill>
          <a:blip r:embed="rId2" cstate="print"/>
          <a:stretch>
            <a:fillRect/>
          </a:stretch>
        </p:blipFill>
        <p:spPr>
          <a:xfrm>
            <a:off x="1306438" y="520820"/>
            <a:ext cx="6721946" cy="377912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Exercise</a:t>
            </a:r>
            <a:endParaRPr lang="en-GB" dirty="0"/>
          </a:p>
        </p:txBody>
      </p:sp>
      <p:sp>
        <p:nvSpPr>
          <p:cNvPr id="3" name="Content Placeholder 2"/>
          <p:cNvSpPr>
            <a:spLocks noGrp="1"/>
          </p:cNvSpPr>
          <p:nvPr>
            <p:ph idx="1"/>
          </p:nvPr>
        </p:nvSpPr>
        <p:spPr/>
        <p:txBody>
          <a:bodyPr/>
          <a:lstStyle/>
          <a:p>
            <a:r>
              <a:rPr lang="en-GB" dirty="0" smtClean="0"/>
              <a:t>Draw a diagram illustrating how your high score server will interact with your mobile app</a:t>
            </a:r>
          </a:p>
          <a:p>
            <a:r>
              <a:rPr lang="en-GB" b="1" dirty="0" smtClean="0"/>
              <a:t>5 minutes</a:t>
            </a:r>
          </a:p>
          <a:p>
            <a:r>
              <a:rPr lang="en-GB" dirty="0" smtClean="0"/>
              <a:t>Post your solution on Slack</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Entity-relationship diagrams</a:t>
            </a:r>
            <a:endParaRPr lang="en-GB" dirty="0"/>
          </a:p>
        </p:txBody>
      </p:sp>
      <p:sp>
        <p:nvSpPr>
          <p:cNvPr id="5" name="Text Placeholder 4"/>
          <p:cNvSpPr>
            <a:spLocks noGrp="1"/>
          </p:cNvSpPr>
          <p:nvPr>
            <p:ph type="body" idx="1"/>
          </p:nvPr>
        </p:nvSpPr>
        <p:spPr/>
        <p:txBody>
          <a:bodyPr/>
          <a:lstStyle/>
          <a:p>
            <a:r>
              <a:rPr lang="en-GB" dirty="0" smtClean="0"/>
              <a:t>Game Platform Studies</a:t>
            </a:r>
            <a:endParaRPr lang="en-GB" dirty="0"/>
          </a:p>
        </p:txBody>
      </p:sp>
      <p:sp>
        <p:nvSpPr>
          <p:cNvPr id="6" name="Footer Placeholder 4"/>
          <p:cNvSpPr>
            <a:spLocks noGrp="1"/>
          </p:cNvSpPr>
          <p:nvPr>
            <p:ph type="ftr" sz="quarter" idx="11"/>
          </p:nvPr>
        </p:nvSpPr>
        <p:spPr>
          <a:xfrm>
            <a:off x="755576" y="4869656"/>
            <a:ext cx="2823592" cy="273844"/>
          </a:xfrm>
        </p:spPr>
        <p:txBody>
          <a:bodyPr/>
          <a:lstStyle/>
          <a:p>
            <a:pPr algn="l"/>
            <a:r>
              <a:rPr lang="en-US" dirty="0" smtClean="0"/>
              <a:t>Original Slides: </a:t>
            </a:r>
            <a:r>
              <a:rPr lang="en-US" dirty="0" err="1" smtClean="0"/>
              <a:t>Mudasir</a:t>
            </a:r>
            <a:r>
              <a:rPr lang="en-US" dirty="0" smtClean="0"/>
              <a:t> </a:t>
            </a:r>
            <a:r>
              <a:rPr lang="en-US" dirty="0" err="1" smtClean="0"/>
              <a:t>Qazi</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Relational Database Model forms on the basis of an ERD. The ERD represents the conceptual database as viewed by users. </a:t>
            </a:r>
          </a:p>
          <a:p>
            <a:endParaRPr lang="en-US" dirty="0" smtClean="0"/>
          </a:p>
          <a:p>
            <a:r>
              <a:rPr lang="en-US" dirty="0" smtClean="0"/>
              <a:t>ERDs depict the database’s main components: </a:t>
            </a:r>
            <a:r>
              <a:rPr lang="en-US" i="1" dirty="0" smtClean="0"/>
              <a:t>entities</a:t>
            </a:r>
            <a:r>
              <a:rPr lang="en-US" dirty="0" smtClean="0"/>
              <a:t>, </a:t>
            </a:r>
            <a:r>
              <a:rPr lang="en-US" i="1" dirty="0" smtClean="0"/>
              <a:t>attributes</a:t>
            </a:r>
            <a:r>
              <a:rPr lang="en-US" dirty="0" smtClean="0"/>
              <a:t>, and </a:t>
            </a:r>
            <a:r>
              <a:rPr lang="en-US" i="1" dirty="0" smtClean="0"/>
              <a:t>relationships</a:t>
            </a:r>
            <a:r>
              <a:rPr lang="en-US" dirty="0" smtClean="0"/>
              <a:t>.</a:t>
            </a:r>
            <a:endParaRPr lang="en-US" dirty="0"/>
          </a:p>
        </p:txBody>
      </p:sp>
    </p:spTree>
    <p:extLst>
      <p:ext uri="{BB962C8B-B14F-4D97-AF65-F5344CB8AC3E}">
        <p14:creationId xmlns="" xmlns:p14="http://schemas.microsoft.com/office/powerpoint/2010/main" val="1233093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ERD</a:t>
            </a:r>
            <a:endParaRPr lang="en-US" dirty="0"/>
          </a:p>
        </p:txBody>
      </p:sp>
      <p:sp>
        <p:nvSpPr>
          <p:cNvPr id="3" name="Content Placeholder 2"/>
          <p:cNvSpPr>
            <a:spLocks noGrp="1"/>
          </p:cNvSpPr>
          <p:nvPr>
            <p:ph idx="1"/>
          </p:nvPr>
        </p:nvSpPr>
        <p:spPr>
          <a:xfrm>
            <a:off x="628650" y="1080026"/>
            <a:ext cx="7997558" cy="3613160"/>
          </a:xfrm>
        </p:spPr>
        <p:txBody>
          <a:bodyPr anchor="ctr">
            <a:normAutofit/>
          </a:bodyPr>
          <a:lstStyle/>
          <a:p>
            <a:r>
              <a:rPr lang="en-US" dirty="0" smtClean="0"/>
              <a:t>Entities:</a:t>
            </a:r>
          </a:p>
          <a:p>
            <a:pPr lvl="1"/>
            <a:r>
              <a:rPr lang="en-US" sz="2000" dirty="0"/>
              <a:t>A</a:t>
            </a:r>
            <a:r>
              <a:rPr lang="en-US" sz="2000" dirty="0" smtClean="0"/>
              <a:t>n entity is an object of interest to the end user. </a:t>
            </a:r>
          </a:p>
          <a:p>
            <a:pPr lvl="1"/>
            <a:endParaRPr lang="en-US" sz="2000" dirty="0" smtClean="0"/>
          </a:p>
          <a:p>
            <a:pPr lvl="1"/>
            <a:r>
              <a:rPr lang="en-US" sz="2000" dirty="0" smtClean="0"/>
              <a:t>At the ER modeling level, an entity actually refers to the entity set and not to a single instance of an entity. In other words, the word entity in the ERM corresponds to a table—not to a row—in the relational environment. </a:t>
            </a:r>
          </a:p>
        </p:txBody>
      </p:sp>
    </p:spTree>
    <p:extLst>
      <p:ext uri="{BB962C8B-B14F-4D97-AF65-F5344CB8AC3E}">
        <p14:creationId xmlns="" xmlns:p14="http://schemas.microsoft.com/office/powerpoint/2010/main" val="94302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ERD</a:t>
            </a:r>
            <a:endParaRPr lang="en-US" dirty="0"/>
          </a:p>
        </p:txBody>
      </p:sp>
      <p:sp>
        <p:nvSpPr>
          <p:cNvPr id="3" name="Content Placeholder 2"/>
          <p:cNvSpPr>
            <a:spLocks noGrp="1"/>
          </p:cNvSpPr>
          <p:nvPr>
            <p:ph idx="1"/>
          </p:nvPr>
        </p:nvSpPr>
        <p:spPr>
          <a:xfrm>
            <a:off x="628650" y="1080026"/>
            <a:ext cx="7997558" cy="3613160"/>
          </a:xfrm>
        </p:spPr>
        <p:txBody>
          <a:bodyPr anchor="ctr">
            <a:normAutofit/>
          </a:bodyPr>
          <a:lstStyle/>
          <a:p>
            <a:r>
              <a:rPr lang="en-US" dirty="0" smtClean="0"/>
              <a:t>Attributes:</a:t>
            </a:r>
          </a:p>
          <a:p>
            <a:pPr lvl="1"/>
            <a:r>
              <a:rPr lang="en-US" sz="2000" dirty="0" smtClean="0"/>
              <a:t>Attributes are characteristics of entities. For example, </a:t>
            </a:r>
            <a:r>
              <a:rPr lang="en-US" sz="2000" dirty="0" err="1" smtClean="0"/>
              <a:t>firstname</a:t>
            </a:r>
            <a:r>
              <a:rPr lang="en-US" sz="2000" dirty="0" smtClean="0"/>
              <a:t>, </a:t>
            </a:r>
            <a:r>
              <a:rPr lang="en-US" sz="2000" dirty="0" err="1" smtClean="0"/>
              <a:t>lastname</a:t>
            </a:r>
            <a:r>
              <a:rPr lang="en-US" sz="2000" dirty="0" smtClean="0"/>
              <a:t>, age, etc.</a:t>
            </a:r>
          </a:p>
          <a:p>
            <a:pPr lvl="1"/>
            <a:endParaRPr lang="en-US" sz="2000" dirty="0" smtClean="0"/>
          </a:p>
          <a:p>
            <a:pPr lvl="1"/>
            <a:r>
              <a:rPr lang="en-US" sz="2000" dirty="0" smtClean="0"/>
              <a:t>Attributes always belong to an entity.</a:t>
            </a:r>
          </a:p>
        </p:txBody>
      </p:sp>
    </p:spTree>
    <p:extLst>
      <p:ext uri="{BB962C8B-B14F-4D97-AF65-F5344CB8AC3E}">
        <p14:creationId xmlns="" xmlns:p14="http://schemas.microsoft.com/office/powerpoint/2010/main" val="94302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ERD</a:t>
            </a:r>
            <a:endParaRPr lang="en-US" dirty="0"/>
          </a:p>
        </p:txBody>
      </p:sp>
      <p:sp>
        <p:nvSpPr>
          <p:cNvPr id="3" name="Content Placeholder 2"/>
          <p:cNvSpPr>
            <a:spLocks noGrp="1"/>
          </p:cNvSpPr>
          <p:nvPr>
            <p:ph idx="1"/>
          </p:nvPr>
        </p:nvSpPr>
        <p:spPr>
          <a:xfrm>
            <a:off x="628650" y="1080026"/>
            <a:ext cx="7997558" cy="3613160"/>
          </a:xfrm>
        </p:spPr>
        <p:txBody>
          <a:bodyPr anchor="ctr">
            <a:normAutofit lnSpcReduction="10000"/>
          </a:bodyPr>
          <a:lstStyle/>
          <a:p>
            <a:r>
              <a:rPr lang="en-US" dirty="0" smtClean="0"/>
              <a:t>Relationships:</a:t>
            </a:r>
          </a:p>
          <a:p>
            <a:pPr lvl="1"/>
            <a:r>
              <a:rPr lang="en-US" sz="2000" dirty="0" smtClean="0"/>
              <a:t>A relationship is an association between entities. The entities that participate in a relationship are also known as </a:t>
            </a:r>
            <a:r>
              <a:rPr lang="en-US" sz="2000" i="1" dirty="0" smtClean="0"/>
              <a:t>participants</a:t>
            </a:r>
            <a:r>
              <a:rPr lang="en-US" sz="2000" dirty="0" smtClean="0"/>
              <a:t>, and each relationship is identified by an active and passive verb that describes the relationship.</a:t>
            </a:r>
          </a:p>
          <a:p>
            <a:pPr lvl="1"/>
            <a:endParaRPr lang="en-US" sz="2000" dirty="0" smtClean="0"/>
          </a:p>
          <a:p>
            <a:pPr lvl="1"/>
            <a:r>
              <a:rPr lang="en-US" sz="2000" dirty="0" smtClean="0"/>
              <a:t>Relationships between entities always operate in both directions:</a:t>
            </a:r>
          </a:p>
          <a:p>
            <a:pPr marL="1485900" lvl="3" indent="-342900"/>
            <a:r>
              <a:rPr lang="en-US" dirty="0" smtClean="0"/>
              <a:t>A CUSTOMER may generate many INVOICEs.</a:t>
            </a:r>
          </a:p>
          <a:p>
            <a:pPr marL="1485900" lvl="3" indent="-342900"/>
            <a:r>
              <a:rPr lang="en-US" dirty="0" smtClean="0"/>
              <a:t>Each INVOICE is generated by one CUSTOMER.</a:t>
            </a:r>
            <a:endParaRPr lang="en-US" dirty="0"/>
          </a:p>
        </p:txBody>
      </p:sp>
    </p:spTree>
    <p:extLst>
      <p:ext uri="{BB962C8B-B14F-4D97-AF65-F5344CB8AC3E}">
        <p14:creationId xmlns="" xmlns:p14="http://schemas.microsoft.com/office/powerpoint/2010/main" val="94302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Representations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three main notations to represent and ERD</a:t>
            </a:r>
          </a:p>
          <a:p>
            <a:pPr marL="685800" lvl="1" indent="-342900"/>
            <a:r>
              <a:rPr lang="en-US" dirty="0" smtClean="0"/>
              <a:t>The </a:t>
            </a:r>
            <a:r>
              <a:rPr lang="en-US" i="1" dirty="0" smtClean="0"/>
              <a:t>Chen notation </a:t>
            </a:r>
            <a:r>
              <a:rPr lang="en-US" dirty="0" smtClean="0"/>
              <a:t>favors conceptual modeling.</a:t>
            </a:r>
          </a:p>
          <a:p>
            <a:pPr marL="685800" lvl="1" indent="-342900"/>
            <a:r>
              <a:rPr lang="en-US" dirty="0" smtClean="0"/>
              <a:t>The </a:t>
            </a:r>
            <a:r>
              <a:rPr lang="en-US" i="1" dirty="0" smtClean="0"/>
              <a:t>Crow’s Foot notation </a:t>
            </a:r>
            <a:r>
              <a:rPr lang="en-US" dirty="0" smtClean="0"/>
              <a:t>favors a more implementation-oriented approach.</a:t>
            </a:r>
          </a:p>
          <a:p>
            <a:pPr marL="685800" lvl="1" indent="-342900"/>
            <a:r>
              <a:rPr lang="en-US" dirty="0" smtClean="0"/>
              <a:t>The </a:t>
            </a:r>
            <a:r>
              <a:rPr lang="en-US" i="1" dirty="0" smtClean="0"/>
              <a:t>UML notation </a:t>
            </a:r>
            <a:r>
              <a:rPr lang="en-US" dirty="0" smtClean="0"/>
              <a:t>can be used for both conceptual and implementation modeling.</a:t>
            </a:r>
          </a:p>
          <a:p>
            <a:r>
              <a:rPr lang="en-US" dirty="0" smtClean="0"/>
              <a:t>Because of its implementation emphasis, the Crow’s Foot notation can represent only what could be implemented.</a:t>
            </a:r>
          </a:p>
        </p:txBody>
      </p:sp>
    </p:spTree>
    <p:extLst>
      <p:ext uri="{BB962C8B-B14F-4D97-AF65-F5344CB8AC3E}">
        <p14:creationId xmlns="" xmlns:p14="http://schemas.microsoft.com/office/powerpoint/2010/main" val="119679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solidFill>
                  <a:schemeClr val="tx1"/>
                </a:solidFill>
              </a:rPr>
              <a:t>Chen Notation Symbols</a:t>
            </a:r>
            <a:endParaRPr lang="en-US"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rcRect t="10761"/>
          <a:stretch>
            <a:fillRect/>
          </a:stretch>
        </p:blipFill>
        <p:spPr>
          <a:xfrm>
            <a:off x="1115616" y="1170617"/>
            <a:ext cx="7022791" cy="3972883"/>
          </a:xfrm>
        </p:spPr>
      </p:pic>
    </p:spTree>
    <p:extLst>
      <p:ext uri="{BB962C8B-B14F-4D97-AF65-F5344CB8AC3E}">
        <p14:creationId xmlns="" xmlns:p14="http://schemas.microsoft.com/office/powerpoint/2010/main" val="113857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Essay Review</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Next week, we will be conducting an essay review on your architecture essay</a:t>
            </a:r>
          </a:p>
          <a:p>
            <a:pPr>
              <a:buNone/>
            </a:pPr>
            <a:endParaRPr lang="en-GB" dirty="0" smtClean="0"/>
          </a:p>
          <a:p>
            <a:pPr>
              <a:buNone/>
            </a:pPr>
            <a:r>
              <a:rPr lang="en-GB" dirty="0" smtClean="0"/>
              <a:t>		Wednesday 2</a:t>
            </a:r>
            <a:r>
              <a:rPr lang="en-GB" baseline="30000" dirty="0" smtClean="0"/>
              <a:t>nd</a:t>
            </a:r>
            <a:r>
              <a:rPr lang="en-GB" dirty="0" smtClean="0"/>
              <a:t> December, 9am – 12noon</a:t>
            </a:r>
          </a:p>
          <a:p>
            <a:pPr>
              <a:buNone/>
            </a:pPr>
            <a:endParaRPr lang="en-GB" dirty="0" smtClean="0"/>
          </a:p>
          <a:p>
            <a:r>
              <a:rPr lang="en-GB" dirty="0" smtClean="0"/>
              <a:t>Focusing on the Architecture essay</a:t>
            </a:r>
          </a:p>
          <a:p>
            <a:r>
              <a:rPr lang="en-GB" dirty="0" smtClean="0"/>
              <a:t>Forms part of your assessment</a:t>
            </a:r>
          </a:p>
          <a:p>
            <a:r>
              <a:rPr lang="en-GB" dirty="0" smtClean="0"/>
              <a:t>Ensure you go through a draft with tutor during Monday’s meeting to benefit from the session</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t="7649"/>
          <a:stretch>
            <a:fillRect/>
          </a:stretch>
        </p:blipFill>
        <p:spPr>
          <a:xfrm>
            <a:off x="1691680" y="1275606"/>
            <a:ext cx="5863578" cy="3867894"/>
          </a:xfrm>
        </p:spPr>
      </p:pic>
      <p:sp>
        <p:nvSpPr>
          <p:cNvPr id="10" name="Title 9"/>
          <p:cNvSpPr>
            <a:spLocks noGrp="1"/>
          </p:cNvSpPr>
          <p:nvPr>
            <p:ph type="title"/>
          </p:nvPr>
        </p:nvSpPr>
        <p:spPr/>
        <p:txBody>
          <a:bodyPr/>
          <a:lstStyle/>
          <a:p>
            <a:endParaRPr lang="en-GB"/>
          </a:p>
        </p:txBody>
      </p:sp>
      <p:sp>
        <p:nvSpPr>
          <p:cNvPr id="12" name="Title 1"/>
          <p:cNvSpPr txBox="1">
            <a:spLocks/>
          </p:cNvSpPr>
          <p:nvPr/>
        </p:nvSpPr>
        <p:spPr>
          <a:xfrm>
            <a:off x="457200" y="321459"/>
            <a:ext cx="822960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entury Gothic" pitchFamily="34" charset="0"/>
                <a:ea typeface="+mj-ea"/>
                <a:cs typeface="+mj-cs"/>
              </a:rPr>
              <a:t>Crows Foot Notation Symbols</a:t>
            </a:r>
            <a:endParaRPr kumimoji="0" lang="en-US" sz="4400" b="0" i="0" u="none" strike="noStrike" kern="1200" cap="none" spc="0" normalizeH="0" baseline="0" noProof="0" dirty="0">
              <a:ln>
                <a:noFill/>
              </a:ln>
              <a:solidFill>
                <a:schemeClr val="tx1"/>
              </a:solidFill>
              <a:effectLst/>
              <a:uLnTx/>
              <a:uFillTx/>
              <a:latin typeface="Century Gothic" pitchFamily="34" charset="0"/>
              <a:ea typeface="+mj-ea"/>
              <a:cs typeface="+mj-cs"/>
            </a:endParaRPr>
          </a:p>
        </p:txBody>
      </p:sp>
    </p:spTree>
    <p:extLst>
      <p:ext uri="{BB962C8B-B14F-4D97-AF65-F5344CB8AC3E}">
        <p14:creationId xmlns="" xmlns:p14="http://schemas.microsoft.com/office/powerpoint/2010/main" val="2092327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solidFill>
                  <a:schemeClr val="tx1"/>
                </a:solidFill>
              </a:rPr>
              <a:t>UML Notation Symbols</a:t>
            </a:r>
            <a:endParaRPr lang="en-US"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802023" y="1268016"/>
            <a:ext cx="4713327" cy="3263504"/>
          </a:xfrm>
        </p:spPr>
      </p:pic>
      <p:sp>
        <p:nvSpPr>
          <p:cNvPr id="5" name="TextBox 4"/>
          <p:cNvSpPr txBox="1"/>
          <p:nvPr/>
        </p:nvSpPr>
        <p:spPr>
          <a:xfrm>
            <a:off x="512284" y="1569904"/>
            <a:ext cx="2536634" cy="2008242"/>
          </a:xfrm>
          <a:prstGeom prst="rect">
            <a:avLst/>
          </a:prstGeom>
          <a:noFill/>
        </p:spPr>
        <p:txBody>
          <a:bodyPr wrap="square" lIns="68580" tIns="34290" rIns="68580" bIns="34290" rtlCol="0">
            <a:spAutoFit/>
          </a:bodyPr>
          <a:lstStyle/>
          <a:p>
            <a:r>
              <a:rPr lang="en-US" dirty="0" smtClean="0"/>
              <a:t>Primary Keys are followed by [PK]</a:t>
            </a:r>
          </a:p>
          <a:p>
            <a:r>
              <a:rPr lang="en-US" dirty="0" smtClean="0"/>
              <a:t>Foreign Keys are followed by [FK]</a:t>
            </a:r>
          </a:p>
          <a:p>
            <a:r>
              <a:rPr lang="en-US" dirty="0" smtClean="0"/>
              <a:t>Relationships:</a:t>
            </a:r>
          </a:p>
          <a:p>
            <a:r>
              <a:rPr lang="en-US" dirty="0" smtClean="0"/>
              <a:t>Cardinality 1 for ‘One’.</a:t>
            </a:r>
          </a:p>
          <a:p>
            <a:r>
              <a:rPr lang="en-US" dirty="0" smtClean="0"/>
              <a:t>Cardinality * for ‘Many’.</a:t>
            </a:r>
            <a:endParaRPr lang="en-US" dirty="0"/>
          </a:p>
        </p:txBody>
      </p:sp>
    </p:spTree>
    <p:extLst>
      <p:ext uri="{BB962C8B-B14F-4D97-AF65-F5344CB8AC3E}">
        <p14:creationId xmlns="" xmlns:p14="http://schemas.microsoft.com/office/powerpoint/2010/main" val="1319719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628650" y="1268016"/>
            <a:ext cx="7886700" cy="3263504"/>
          </a:xfrm>
        </p:spPr>
        <p:txBody>
          <a:bodyPr>
            <a:noAutofit/>
          </a:bodyPr>
          <a:lstStyle/>
          <a:p>
            <a:r>
              <a:rPr lang="en-US" sz="2400" dirty="0" smtClean="0"/>
              <a:t>Advantages:</a:t>
            </a:r>
          </a:p>
          <a:p>
            <a:pPr marL="685800" lvl="1" indent="-342900">
              <a:buFont typeface="+mj-lt"/>
              <a:buAutoNum type="arabicPeriod"/>
            </a:pPr>
            <a:r>
              <a:rPr lang="en-US" sz="2000" dirty="0" smtClean="0"/>
              <a:t>ERD tells us that how many tables you need and what would be the relationship between them (you also have to do Normalization to know finally how many tables would be in your database but still first step is ERD).</a:t>
            </a:r>
          </a:p>
          <a:p>
            <a:pPr marL="685800" lvl="1" indent="-342900">
              <a:buFont typeface="+mj-lt"/>
              <a:buAutoNum type="arabicPeriod"/>
            </a:pPr>
            <a:r>
              <a:rPr lang="en-US" sz="2000" dirty="0" smtClean="0"/>
              <a:t>ERD is simple and understandable representation of a database. It helps a lot to understand the whole database.</a:t>
            </a:r>
            <a:endParaRPr lang="en-US" sz="2000" dirty="0"/>
          </a:p>
        </p:txBody>
      </p:sp>
    </p:spTree>
    <p:extLst>
      <p:ext uri="{BB962C8B-B14F-4D97-AF65-F5344CB8AC3E}">
        <p14:creationId xmlns="" xmlns:p14="http://schemas.microsoft.com/office/powerpoint/2010/main" val="126048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a:xfrm>
            <a:off x="628650" y="1268016"/>
            <a:ext cx="7886700" cy="3263504"/>
          </a:xfrm>
        </p:spPr>
        <p:txBody>
          <a:bodyPr>
            <a:noAutofit/>
          </a:bodyPr>
          <a:lstStyle/>
          <a:p>
            <a:r>
              <a:rPr lang="en-US" sz="2400" dirty="0" smtClean="0"/>
              <a:t>Usage:</a:t>
            </a:r>
          </a:p>
          <a:p>
            <a:pPr marL="685800" lvl="1" indent="-342900">
              <a:buFont typeface="+mj-lt"/>
              <a:buAutoNum type="arabicPeriod"/>
            </a:pPr>
            <a:r>
              <a:rPr lang="en-US" sz="2000" dirty="0" smtClean="0"/>
              <a:t>An ERD leads to ERM, means when ever you need to build a database with tables, firstly, you need to create an ERD.</a:t>
            </a:r>
          </a:p>
          <a:p>
            <a:pPr marL="685800" lvl="1" indent="-342900">
              <a:buFont typeface="+mj-lt"/>
              <a:buAutoNum type="arabicPeriod"/>
            </a:pPr>
            <a:r>
              <a:rPr lang="en-US" sz="2000" dirty="0" smtClean="0"/>
              <a:t>Crow’s foot notation is used most of all because its easy to understand in implementation point of view.</a:t>
            </a:r>
          </a:p>
        </p:txBody>
      </p:sp>
    </p:spTree>
    <p:extLst>
      <p:ext uri="{BB962C8B-B14F-4D97-AF65-F5344CB8AC3E}">
        <p14:creationId xmlns="" xmlns:p14="http://schemas.microsoft.com/office/powerpoint/2010/main" val="126048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to Solve Multi-Valued attributes (1)</a:t>
            </a:r>
            <a:endParaRPr lang="en-US" sz="3200" dirty="0"/>
          </a:p>
        </p:txBody>
      </p:sp>
      <p:sp>
        <p:nvSpPr>
          <p:cNvPr id="3" name="Content Placeholder 2"/>
          <p:cNvSpPr>
            <a:spLocks noGrp="1"/>
          </p:cNvSpPr>
          <p:nvPr>
            <p:ph idx="1"/>
          </p:nvPr>
        </p:nvSpPr>
        <p:spPr/>
        <p:txBody>
          <a:bodyPr>
            <a:noAutofit/>
          </a:bodyPr>
          <a:lstStyle/>
          <a:p>
            <a:r>
              <a:rPr lang="en-US" sz="2000" dirty="0" smtClean="0"/>
              <a:t>Although the conceptual model can handle M:N relationships and multivalued attributes, you should not implement them in the RDBMS. </a:t>
            </a:r>
          </a:p>
          <a:p>
            <a:r>
              <a:rPr lang="en-US" sz="2000" dirty="0" smtClean="0"/>
              <a:t>The relational table, each column/row intersection represents a single data value. So if multivalued attributes exist, the designer must decide on one of two possible courses of action:</a:t>
            </a:r>
          </a:p>
          <a:p>
            <a:pPr marL="685800" lvl="1" indent="-342900">
              <a:buFont typeface="+mj-lt"/>
              <a:buAutoNum type="arabicPeriod"/>
            </a:pPr>
            <a:r>
              <a:rPr lang="en-US" sz="2000" dirty="0" smtClean="0"/>
              <a:t>Within the original entity, create several new attributes, one for each of the original multivalued attribute’s components. </a:t>
            </a:r>
          </a:p>
          <a:p>
            <a:pPr marL="685800" lvl="1" indent="-342900">
              <a:buFont typeface="+mj-lt"/>
              <a:buAutoNum type="arabicPeriod"/>
            </a:pPr>
            <a:r>
              <a:rPr lang="en-US" sz="2000" dirty="0" smtClean="0"/>
              <a:t>Create a new entity composed of the original multivalued attribute’s components. </a:t>
            </a:r>
            <a:endParaRPr lang="en-US" sz="2000" dirty="0"/>
          </a:p>
        </p:txBody>
      </p:sp>
    </p:spTree>
    <p:extLst>
      <p:ext uri="{BB962C8B-B14F-4D97-AF65-F5344CB8AC3E}">
        <p14:creationId xmlns="" xmlns:p14="http://schemas.microsoft.com/office/powerpoint/2010/main" val="142734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Autofit/>
          </a:bodyPr>
          <a:lstStyle/>
          <a:p>
            <a:r>
              <a:rPr lang="en-US" sz="3200" dirty="0" smtClean="0">
                <a:solidFill>
                  <a:schemeClr val="tx1"/>
                </a:solidFill>
              </a:rPr>
              <a:t>How to Solve Multi-Valued attributes (2)</a:t>
            </a:r>
            <a:endParaRPr lang="en-US" sz="3200"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67544" y="1203598"/>
            <a:ext cx="4428092" cy="1119056"/>
          </a:xfr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67543" y="2355704"/>
            <a:ext cx="4428092" cy="1440605"/>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58937" y="3840243"/>
            <a:ext cx="4436698" cy="1050122"/>
          </a:xfrm>
          <a:prstGeom prst="rect">
            <a:avLst/>
          </a:prstGeom>
        </p:spPr>
      </p:pic>
      <p:sp>
        <p:nvSpPr>
          <p:cNvPr id="10" name="TextBox 9"/>
          <p:cNvSpPr txBox="1"/>
          <p:nvPr/>
        </p:nvSpPr>
        <p:spPr>
          <a:xfrm>
            <a:off x="5238521" y="1148509"/>
            <a:ext cx="2999342" cy="900246"/>
          </a:xfrm>
          <a:prstGeom prst="rect">
            <a:avLst/>
          </a:prstGeom>
          <a:noFill/>
        </p:spPr>
        <p:txBody>
          <a:bodyPr wrap="square" lIns="68580" tIns="34290" rIns="68580" bIns="34290" rtlCol="0">
            <a:spAutoFit/>
          </a:bodyPr>
          <a:lstStyle/>
          <a:p>
            <a:r>
              <a:rPr lang="en-US" dirty="0" smtClean="0"/>
              <a:t>Entity CAR contains a multivalued attribute CAR_COLOR.</a:t>
            </a:r>
            <a:endParaRPr lang="en-US" dirty="0"/>
          </a:p>
        </p:txBody>
      </p:sp>
      <p:sp>
        <p:nvSpPr>
          <p:cNvPr id="11" name="TextBox 10"/>
          <p:cNvSpPr txBox="1"/>
          <p:nvPr/>
        </p:nvSpPr>
        <p:spPr>
          <a:xfrm>
            <a:off x="5238520" y="2183304"/>
            <a:ext cx="2685362" cy="1177245"/>
          </a:xfrm>
          <a:prstGeom prst="rect">
            <a:avLst/>
          </a:prstGeom>
          <a:noFill/>
        </p:spPr>
        <p:txBody>
          <a:bodyPr wrap="square" lIns="68580" tIns="34290" rIns="68580" bIns="34290" rtlCol="0">
            <a:spAutoFit/>
          </a:bodyPr>
          <a:lstStyle/>
          <a:p>
            <a:r>
              <a:rPr lang="en-US" u="sng" dirty="0" smtClean="0"/>
              <a:t>Solution 1: (Not good)</a:t>
            </a:r>
            <a:endParaRPr lang="en-US" u="sng" dirty="0"/>
          </a:p>
          <a:p>
            <a:r>
              <a:rPr lang="en-US" dirty="0" smtClean="0"/>
              <a:t>Solution to Multi-Valued attribute by adding new attributes to CAR </a:t>
            </a:r>
            <a:r>
              <a:rPr lang="en-US" dirty="0"/>
              <a:t>e</a:t>
            </a:r>
            <a:r>
              <a:rPr lang="en-US" dirty="0" smtClean="0"/>
              <a:t>ntity.</a:t>
            </a:r>
            <a:endParaRPr lang="en-US" dirty="0"/>
          </a:p>
        </p:txBody>
      </p:sp>
      <p:sp>
        <p:nvSpPr>
          <p:cNvPr id="12" name="TextBox 11"/>
          <p:cNvSpPr txBox="1"/>
          <p:nvPr/>
        </p:nvSpPr>
        <p:spPr>
          <a:xfrm>
            <a:off x="5238520" y="3667842"/>
            <a:ext cx="2685362" cy="1454244"/>
          </a:xfrm>
          <a:prstGeom prst="rect">
            <a:avLst/>
          </a:prstGeom>
          <a:noFill/>
        </p:spPr>
        <p:txBody>
          <a:bodyPr wrap="square" lIns="68580" tIns="34290" rIns="68580" bIns="34290" rtlCol="0">
            <a:spAutoFit/>
          </a:bodyPr>
          <a:lstStyle/>
          <a:p>
            <a:r>
              <a:rPr lang="en-US" u="sng" dirty="0" smtClean="0"/>
              <a:t>Solution 2: (Best)</a:t>
            </a:r>
            <a:endParaRPr lang="en-US" u="sng" dirty="0"/>
          </a:p>
          <a:p>
            <a:r>
              <a:rPr lang="en-US" dirty="0" smtClean="0"/>
              <a:t>Solution to Multi-Valued attribute by adding new entity with 1:M relation to CAR </a:t>
            </a:r>
            <a:r>
              <a:rPr lang="en-US" dirty="0"/>
              <a:t>e</a:t>
            </a:r>
            <a:r>
              <a:rPr lang="en-US" dirty="0" smtClean="0"/>
              <a:t>ntity.</a:t>
            </a:r>
            <a:endParaRPr lang="en-US" dirty="0"/>
          </a:p>
        </p:txBody>
      </p:sp>
    </p:spTree>
    <p:extLst>
      <p:ext uri="{BB962C8B-B14F-4D97-AF65-F5344CB8AC3E}">
        <p14:creationId xmlns="" xmlns:p14="http://schemas.microsoft.com/office/powerpoint/2010/main" val="2737861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solidFill>
                  <a:schemeClr val="tx1"/>
                </a:solidFill>
              </a:rPr>
              <a:t>Relationships</a:t>
            </a:r>
            <a:endParaRPr lang="en-US" dirty="0">
              <a:solidFill>
                <a:schemeClr val="tx1"/>
              </a:solidFill>
            </a:endParaRPr>
          </a:p>
        </p:txBody>
      </p:sp>
      <p:sp>
        <p:nvSpPr>
          <p:cNvPr id="3" name="Content Placeholder 2"/>
          <p:cNvSpPr>
            <a:spLocks noGrp="1"/>
          </p:cNvSpPr>
          <p:nvPr>
            <p:ph idx="1"/>
          </p:nvPr>
        </p:nvSpPr>
        <p:spPr>
          <a:xfrm>
            <a:off x="628650" y="1563637"/>
            <a:ext cx="3871342" cy="3168353"/>
          </a:xfrm>
        </p:spPr>
        <p:txBody>
          <a:bodyPr>
            <a:normAutofit/>
          </a:bodyPr>
          <a:lstStyle/>
          <a:p>
            <a:r>
              <a:rPr lang="en-US" sz="1800" dirty="0" smtClean="0">
                <a:solidFill>
                  <a:schemeClr val="tx1"/>
                </a:solidFill>
              </a:rPr>
              <a:t>Ways of Classifying Relationships Types</a:t>
            </a:r>
          </a:p>
          <a:p>
            <a:pPr marL="342900" lvl="1" indent="0">
              <a:buNone/>
            </a:pPr>
            <a:r>
              <a:rPr lang="en-US" sz="1800" dirty="0">
                <a:solidFill>
                  <a:schemeClr val="tx1"/>
                </a:solidFill>
              </a:rPr>
              <a:t>A relationship type can be classified by the </a:t>
            </a:r>
            <a:r>
              <a:rPr lang="en-US" sz="1800" i="1" dirty="0">
                <a:solidFill>
                  <a:schemeClr val="tx1"/>
                </a:solidFill>
              </a:rPr>
              <a:t>number of entity types involved</a:t>
            </a:r>
            <a:r>
              <a:rPr lang="en-US" sz="1800" dirty="0">
                <a:solidFill>
                  <a:schemeClr val="tx1"/>
                </a:solidFill>
              </a:rPr>
              <a:t>, and by the </a:t>
            </a:r>
            <a:r>
              <a:rPr lang="en-US" sz="1800" i="1" dirty="0">
                <a:solidFill>
                  <a:schemeClr val="tx1"/>
                </a:solidFill>
              </a:rPr>
              <a:t>degree</a:t>
            </a:r>
            <a:r>
              <a:rPr lang="en-US" sz="1800" dirty="0">
                <a:solidFill>
                  <a:schemeClr val="tx1"/>
                </a:solidFill>
              </a:rPr>
              <a:t> of the relationship </a:t>
            </a:r>
            <a:r>
              <a:rPr lang="en-US" sz="1800" dirty="0" smtClean="0">
                <a:solidFill>
                  <a:schemeClr val="tx1"/>
                </a:solidFill>
              </a:rPr>
              <a:t>type.</a:t>
            </a:r>
          </a:p>
          <a:p>
            <a:pPr marL="342900" lvl="1" indent="0">
              <a:buNone/>
            </a:pPr>
            <a:r>
              <a:rPr lang="en-US" sz="1800" dirty="0" smtClean="0">
                <a:solidFill>
                  <a:schemeClr val="tx1"/>
                </a:solidFill>
              </a:rPr>
              <a:t>Following is a brief picture showing all types of relationships.</a:t>
            </a:r>
          </a:p>
          <a:p>
            <a:pPr marL="342900" lvl="1" indent="0">
              <a:buNone/>
            </a:pPr>
            <a:endParaRPr lang="en-US" dirty="0" smtClean="0">
              <a:solidFill>
                <a:schemeClr val="tx1"/>
              </a:solidFill>
            </a:endParaRPr>
          </a:p>
          <a:p>
            <a:pPr marL="342900" lvl="1" indent="0">
              <a:buNone/>
            </a:pPr>
            <a:endParaRPr lang="en-US"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16016" y="1563638"/>
            <a:ext cx="4074563" cy="2860388"/>
          </a:xfrm>
          <a:prstGeom prst="rect">
            <a:avLst/>
          </a:prstGeom>
        </p:spPr>
      </p:pic>
    </p:spTree>
    <p:extLst>
      <p:ext uri="{BB962C8B-B14F-4D97-AF65-F5344CB8AC3E}">
        <p14:creationId xmlns="" xmlns:p14="http://schemas.microsoft.com/office/powerpoint/2010/main" val="269708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Connectivity and Cardinalities</a:t>
            </a:r>
            <a:endParaRPr lang="en-US" dirty="0"/>
          </a:p>
        </p:txBody>
      </p:sp>
      <p:sp>
        <p:nvSpPr>
          <p:cNvPr id="3" name="Content Placeholder 2"/>
          <p:cNvSpPr>
            <a:spLocks noGrp="1"/>
          </p:cNvSpPr>
          <p:nvPr>
            <p:ph idx="1"/>
          </p:nvPr>
        </p:nvSpPr>
        <p:spPr>
          <a:xfrm>
            <a:off x="628650" y="1181711"/>
            <a:ext cx="7886700" cy="3263504"/>
          </a:xfrm>
        </p:spPr>
        <p:txBody>
          <a:bodyPr anchor="ctr">
            <a:normAutofit/>
          </a:bodyPr>
          <a:lstStyle/>
          <a:p>
            <a:r>
              <a:rPr lang="en-US" dirty="0" smtClean="0"/>
              <a:t>Connectivity:</a:t>
            </a:r>
            <a:endParaRPr lang="en-US" sz="4800" dirty="0" smtClean="0"/>
          </a:p>
          <a:p>
            <a:pPr marL="342900" lvl="1" indent="0">
              <a:buNone/>
            </a:pPr>
            <a:r>
              <a:rPr lang="en-US" sz="2400" dirty="0" smtClean="0"/>
              <a:t>The term </a:t>
            </a:r>
            <a:r>
              <a:rPr lang="en-US" sz="2400" i="1" dirty="0" smtClean="0"/>
              <a:t>connectivity</a:t>
            </a:r>
            <a:r>
              <a:rPr lang="en-US" sz="2400" dirty="0" smtClean="0"/>
              <a:t> is used to describe the relationship classification. Just to show the relation existence and type of relation between entities.</a:t>
            </a:r>
          </a:p>
        </p:txBody>
      </p:sp>
    </p:spTree>
    <p:extLst>
      <p:ext uri="{BB962C8B-B14F-4D97-AF65-F5344CB8AC3E}">
        <p14:creationId xmlns="" xmlns:p14="http://schemas.microsoft.com/office/powerpoint/2010/main" val="259213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Connectivity and Cardinalities</a:t>
            </a:r>
            <a:endParaRPr lang="en-US" dirty="0"/>
          </a:p>
        </p:txBody>
      </p:sp>
      <p:sp>
        <p:nvSpPr>
          <p:cNvPr id="3" name="Content Placeholder 2"/>
          <p:cNvSpPr>
            <a:spLocks noGrp="1"/>
          </p:cNvSpPr>
          <p:nvPr>
            <p:ph idx="1"/>
          </p:nvPr>
        </p:nvSpPr>
        <p:spPr>
          <a:xfrm>
            <a:off x="628650" y="1181711"/>
            <a:ext cx="7886700" cy="3263504"/>
          </a:xfrm>
        </p:spPr>
        <p:txBody>
          <a:bodyPr anchor="ctr">
            <a:noAutofit/>
          </a:bodyPr>
          <a:lstStyle/>
          <a:p>
            <a:r>
              <a:rPr lang="en-US" sz="2400" dirty="0" smtClean="0"/>
              <a:t>Cardinalities:</a:t>
            </a:r>
            <a:endParaRPr lang="en-US" sz="4000" dirty="0" smtClean="0"/>
          </a:p>
          <a:p>
            <a:pPr marL="342900" lvl="1" indent="0">
              <a:buNone/>
            </a:pPr>
            <a:r>
              <a:rPr lang="en-US" sz="1800" i="1" dirty="0" smtClean="0"/>
              <a:t>Cardinality</a:t>
            </a:r>
            <a:r>
              <a:rPr lang="en-US" sz="1800" dirty="0" smtClean="0"/>
              <a:t> expresses the minimum and maximum number of entity occurrences associated with one occurrence of the related entity. In the ERD, cardinality is indicated by placing the appropriate numbers beside the entities, using the format (min , max).</a:t>
            </a:r>
          </a:p>
          <a:p>
            <a:pPr marL="685800" lvl="1" indent="-342900">
              <a:buFont typeface="+mj-lt"/>
              <a:buAutoNum type="arabicPeriod"/>
            </a:pPr>
            <a:r>
              <a:rPr lang="en-US" sz="1800" dirty="0" smtClean="0"/>
              <a:t>Cardinality / mandatory: </a:t>
            </a:r>
            <a:br>
              <a:rPr lang="en-US" sz="1800" dirty="0" smtClean="0"/>
            </a:br>
            <a:r>
              <a:rPr lang="en-US" sz="1800" dirty="0" smtClean="0"/>
              <a:t>maximum cardinality.</a:t>
            </a:r>
          </a:p>
          <a:p>
            <a:pPr marL="685800" lvl="1" indent="-342900">
              <a:buFont typeface="+mj-lt"/>
              <a:buAutoNum type="arabicPeriod"/>
            </a:pPr>
            <a:r>
              <a:rPr lang="en-US" sz="1800" dirty="0" smtClean="0"/>
              <a:t>Modality / optional: </a:t>
            </a:r>
            <a:br>
              <a:rPr lang="en-US" sz="1800" dirty="0" smtClean="0"/>
            </a:br>
            <a:r>
              <a:rPr lang="en-US" sz="1800" dirty="0" smtClean="0"/>
              <a:t>minimum cardinality or </a:t>
            </a:r>
            <a:r>
              <a:rPr lang="en-US" sz="1800" dirty="0" err="1" smtClean="0"/>
              <a:t>optionality</a:t>
            </a:r>
            <a:r>
              <a:rPr lang="en-US" sz="1800" dirty="0" smtClean="0"/>
              <a:t>.</a:t>
            </a:r>
          </a:p>
        </p:txBody>
      </p:sp>
    </p:spTree>
    <p:extLst>
      <p:ext uri="{BB962C8B-B14F-4D97-AF65-F5344CB8AC3E}">
        <p14:creationId xmlns="" xmlns:p14="http://schemas.microsoft.com/office/powerpoint/2010/main" val="2592135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Connectivity and Cardinalities</a:t>
            </a:r>
            <a:endParaRPr lang="en-US" dirty="0"/>
          </a:p>
        </p:txBody>
      </p:sp>
      <p:sp>
        <p:nvSpPr>
          <p:cNvPr id="3" name="Content Placeholder 2"/>
          <p:cNvSpPr>
            <a:spLocks noGrp="1"/>
          </p:cNvSpPr>
          <p:nvPr>
            <p:ph idx="1"/>
          </p:nvPr>
        </p:nvSpPr>
        <p:spPr>
          <a:xfrm>
            <a:off x="628650" y="1181711"/>
            <a:ext cx="7886700" cy="3263504"/>
          </a:xfrm>
        </p:spPr>
        <p:txBody>
          <a:bodyPr>
            <a:normAutofit/>
          </a:bodyPr>
          <a:lstStyle/>
          <a:p>
            <a:r>
              <a:rPr lang="en-US" sz="1800" dirty="0" smtClean="0"/>
              <a:t>One PROFESSOR can teach one (min 1) or more (max 4) </a:t>
            </a:r>
            <a:r>
              <a:rPr lang="en-US" sz="1800" dirty="0" err="1" smtClean="0"/>
              <a:t>CLASSes</a:t>
            </a:r>
            <a:r>
              <a:rPr lang="en-US" sz="1800" dirty="0" smtClean="0"/>
              <a:t> but each single (min 1) CLASS can be taught by one (max 1) PROFESSOR at time.</a:t>
            </a:r>
            <a:endParaRPr lang="en-US" sz="18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91680" y="2211710"/>
            <a:ext cx="5832648" cy="2571651"/>
          </a:xfrm>
          <a:prstGeom prst="rect">
            <a:avLst/>
          </a:prstGeom>
        </p:spPr>
      </p:pic>
    </p:spTree>
    <p:extLst>
      <p:ext uri="{BB962C8B-B14F-4D97-AF65-F5344CB8AC3E}">
        <p14:creationId xmlns="" xmlns:p14="http://schemas.microsoft.com/office/powerpoint/2010/main" val="259213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Review</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Next week, we will be conducting a code review on your programming projects</a:t>
            </a:r>
          </a:p>
          <a:p>
            <a:pPr>
              <a:buNone/>
            </a:pPr>
            <a:endParaRPr lang="en-GB" dirty="0" smtClean="0"/>
          </a:p>
          <a:p>
            <a:pPr>
              <a:buNone/>
            </a:pPr>
            <a:r>
              <a:rPr lang="en-GB" dirty="0" smtClean="0"/>
              <a:t>		Friday 4</a:t>
            </a:r>
            <a:r>
              <a:rPr lang="en-GB" baseline="30000" dirty="0" smtClean="0"/>
              <a:t>th</a:t>
            </a:r>
            <a:r>
              <a:rPr lang="en-GB" dirty="0" smtClean="0"/>
              <a:t> December, 2pm – 5pm</a:t>
            </a:r>
          </a:p>
          <a:p>
            <a:pPr>
              <a:buNone/>
            </a:pPr>
            <a:endParaRPr lang="en-GB" dirty="0" smtClean="0"/>
          </a:p>
          <a:p>
            <a:r>
              <a:rPr lang="en-GB" dirty="0" smtClean="0"/>
              <a:t>Focusing on the Tinkering projects</a:t>
            </a:r>
          </a:p>
          <a:p>
            <a:r>
              <a:rPr lang="en-GB" dirty="0" smtClean="0"/>
              <a:t>Forms part of your assessment</a:t>
            </a:r>
          </a:p>
          <a:p>
            <a:r>
              <a:rPr lang="en-GB" dirty="0" smtClean="0"/>
              <a:t>An opportunity to provide each other with feedback</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Database normalisation</a:t>
            </a:r>
            <a:endParaRPr lang="en-GB" dirty="0"/>
          </a:p>
        </p:txBody>
      </p:sp>
      <p:sp>
        <p:nvSpPr>
          <p:cNvPr id="5" name="Text Placeholder 4"/>
          <p:cNvSpPr>
            <a:spLocks noGrp="1"/>
          </p:cNvSpPr>
          <p:nvPr>
            <p:ph type="body" idx="1"/>
          </p:nvPr>
        </p:nvSpPr>
        <p:spPr/>
        <p:txBody>
          <a:bodyPr/>
          <a:lstStyle/>
          <a:p>
            <a:r>
              <a:rPr lang="en-GB" dirty="0" smtClean="0"/>
              <a:t>Game Platform Studies</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DB1B5A61-C284-4A40-8F73-43BA88CFC67A}" type="slidenum">
              <a:rPr lang="en-GB"/>
              <a:pPr/>
              <a:t>31</a:t>
            </a:fld>
            <a:endParaRPr lang="en-GB"/>
          </a:p>
        </p:txBody>
      </p:sp>
      <p:sp>
        <p:nvSpPr>
          <p:cNvPr id="6147" name="Rectangle 2"/>
          <p:cNvSpPr>
            <a:spLocks noGrp="1" noChangeArrowheads="1"/>
          </p:cNvSpPr>
          <p:nvPr>
            <p:ph type="title"/>
          </p:nvPr>
        </p:nvSpPr>
        <p:spPr>
          <a:noFill/>
        </p:spPr>
        <p:txBody>
          <a:bodyPr lIns="90488" tIns="44450" rIns="90488" bIns="44450"/>
          <a:lstStyle/>
          <a:p>
            <a:r>
              <a:rPr lang="en-GB" smtClean="0"/>
              <a:t>Normalization</a:t>
            </a:r>
          </a:p>
        </p:txBody>
      </p:sp>
      <p:sp>
        <p:nvSpPr>
          <p:cNvPr id="10243" name="Rectangle 3"/>
          <p:cNvSpPr>
            <a:spLocks noGrp="1" noChangeArrowheads="1"/>
          </p:cNvSpPr>
          <p:nvPr>
            <p:ph type="body" idx="1"/>
          </p:nvPr>
        </p:nvSpPr>
        <p:spPr>
          <a:xfrm>
            <a:off x="533400" y="1257300"/>
            <a:ext cx="7727950" cy="3086100"/>
          </a:xfrm>
          <a:noFill/>
        </p:spPr>
        <p:txBody>
          <a:bodyPr lIns="90488" tIns="44450" rIns="90488" bIns="44450">
            <a:normAutofit fontScale="85000" lnSpcReduction="20000"/>
          </a:bodyPr>
          <a:lstStyle/>
          <a:p>
            <a:r>
              <a:rPr lang="en-GB" dirty="0" smtClean="0"/>
              <a:t>Main objective in developing a logical data model for relational database systems is to create an accurate representation of the data, its relationships, and constraints.</a:t>
            </a:r>
          </a:p>
          <a:p>
            <a:endParaRPr lang="en-GB" dirty="0" smtClean="0"/>
          </a:p>
          <a:p>
            <a:r>
              <a:rPr lang="en-GB" dirty="0" smtClean="0"/>
              <a:t>To achieve this objective, must identify a suitable set of relations.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28A31E2-AD4B-40DE-8363-C63A5FBBA0D6}" type="slidenum">
              <a:rPr lang="en-GB"/>
              <a:pPr/>
              <a:t>32</a:t>
            </a:fld>
            <a:endParaRPr lang="en-GB"/>
          </a:p>
        </p:txBody>
      </p:sp>
      <p:sp>
        <p:nvSpPr>
          <p:cNvPr id="7171" name="Rectangle 2"/>
          <p:cNvSpPr>
            <a:spLocks noGrp="1" noChangeArrowheads="1"/>
          </p:cNvSpPr>
          <p:nvPr>
            <p:ph type="title"/>
          </p:nvPr>
        </p:nvSpPr>
        <p:spPr>
          <a:noFill/>
        </p:spPr>
        <p:txBody>
          <a:bodyPr lIns="90488" tIns="44450" rIns="90488" bIns="44450"/>
          <a:lstStyle/>
          <a:p>
            <a:r>
              <a:rPr lang="en-GB" smtClean="0"/>
              <a:t>Normalization</a:t>
            </a:r>
          </a:p>
        </p:txBody>
      </p:sp>
      <p:sp>
        <p:nvSpPr>
          <p:cNvPr id="14339" name="Rectangle 3"/>
          <p:cNvSpPr>
            <a:spLocks noGrp="1" noChangeArrowheads="1"/>
          </p:cNvSpPr>
          <p:nvPr>
            <p:ph type="body" idx="1"/>
          </p:nvPr>
        </p:nvSpPr>
        <p:spPr>
          <a:xfrm>
            <a:off x="533400" y="1200150"/>
            <a:ext cx="8153400" cy="3086100"/>
          </a:xfrm>
          <a:noFill/>
        </p:spPr>
        <p:txBody>
          <a:bodyPr lIns="90488" tIns="44450" rIns="90488" bIns="44450">
            <a:normAutofit fontScale="77500" lnSpcReduction="20000"/>
          </a:bodyPr>
          <a:lstStyle/>
          <a:p>
            <a:pPr>
              <a:lnSpc>
                <a:spcPct val="90000"/>
              </a:lnSpc>
            </a:pPr>
            <a:r>
              <a:rPr lang="en-GB" dirty="0" smtClean="0"/>
              <a:t>Four most commonly used normal forms are first (1NF), second (2NF) and third (3NF) normal forms, </a:t>
            </a:r>
            <a:r>
              <a:rPr lang="en-US" dirty="0" smtClean="0">
                <a:cs typeface="Times New Roman" pitchFamily="18" charset="0"/>
              </a:rPr>
              <a:t>and Boyce–</a:t>
            </a:r>
            <a:r>
              <a:rPr lang="en-US" dirty="0" err="1" smtClean="0">
                <a:cs typeface="Times New Roman" pitchFamily="18" charset="0"/>
              </a:rPr>
              <a:t>Codd</a:t>
            </a:r>
            <a:r>
              <a:rPr lang="en-US" dirty="0" smtClean="0">
                <a:cs typeface="Times New Roman" pitchFamily="18" charset="0"/>
              </a:rPr>
              <a:t> normal form (BCNF).</a:t>
            </a:r>
          </a:p>
          <a:p>
            <a:pPr>
              <a:lnSpc>
                <a:spcPct val="90000"/>
              </a:lnSpc>
            </a:pPr>
            <a:endParaRPr lang="en-GB" dirty="0" smtClean="0"/>
          </a:p>
          <a:p>
            <a:pPr>
              <a:lnSpc>
                <a:spcPct val="90000"/>
              </a:lnSpc>
            </a:pPr>
            <a:r>
              <a:rPr lang="en-GB" dirty="0" smtClean="0"/>
              <a:t>Based on functional dependencies among the attributes of a relation.</a:t>
            </a:r>
          </a:p>
          <a:p>
            <a:pPr>
              <a:lnSpc>
                <a:spcPct val="90000"/>
              </a:lnSpc>
            </a:pPr>
            <a:endParaRPr lang="en-GB" dirty="0" smtClean="0"/>
          </a:p>
          <a:p>
            <a:pPr>
              <a:lnSpc>
                <a:spcPct val="90000"/>
              </a:lnSpc>
            </a:pPr>
            <a:r>
              <a:rPr lang="en-GB" dirty="0" smtClean="0"/>
              <a:t>A relation can be normalized to a specific form to prevent possible occurrence of update anomalies.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7D69C7C0-B911-4BAE-AB9D-2C67D878EDBB}" type="slidenum">
              <a:rPr lang="en-GB"/>
              <a:pPr/>
              <a:t>33</a:t>
            </a:fld>
            <a:endParaRPr lang="en-GB"/>
          </a:p>
        </p:txBody>
      </p:sp>
      <p:sp>
        <p:nvSpPr>
          <p:cNvPr id="8195" name="Rectangle 2"/>
          <p:cNvSpPr>
            <a:spLocks noGrp="1" noChangeArrowheads="1"/>
          </p:cNvSpPr>
          <p:nvPr>
            <p:ph type="title"/>
          </p:nvPr>
        </p:nvSpPr>
        <p:spPr>
          <a:noFill/>
        </p:spPr>
        <p:txBody>
          <a:bodyPr lIns="90488" tIns="44450" rIns="90488" bIns="44450"/>
          <a:lstStyle/>
          <a:p>
            <a:r>
              <a:rPr lang="en-GB" smtClean="0"/>
              <a:t>Data Redundancy</a:t>
            </a:r>
          </a:p>
        </p:txBody>
      </p:sp>
      <p:sp>
        <p:nvSpPr>
          <p:cNvPr id="16387" name="Rectangle 3"/>
          <p:cNvSpPr>
            <a:spLocks noGrp="1" noChangeArrowheads="1"/>
          </p:cNvSpPr>
          <p:nvPr>
            <p:ph type="body" idx="1"/>
          </p:nvPr>
        </p:nvSpPr>
        <p:spPr>
          <a:xfrm>
            <a:off x="457200" y="1200150"/>
            <a:ext cx="7727950" cy="3086100"/>
          </a:xfrm>
          <a:noFill/>
        </p:spPr>
        <p:txBody>
          <a:bodyPr lIns="90488" tIns="44450" rIns="90488" bIns="44450">
            <a:normAutofit fontScale="77500" lnSpcReduction="20000"/>
          </a:bodyPr>
          <a:lstStyle/>
          <a:p>
            <a:r>
              <a:rPr lang="en-GB" dirty="0" smtClean="0"/>
              <a:t>Major aim of relational database design is to group attributes into relations to minimize data redundancy and reduce file storage space required by base relations.</a:t>
            </a:r>
          </a:p>
          <a:p>
            <a:endParaRPr lang="en-GB" dirty="0" smtClean="0"/>
          </a:p>
          <a:p>
            <a:r>
              <a:rPr lang="en-GB" dirty="0" smtClean="0"/>
              <a:t>Problems associated with data redundancy are illustrated by comparing the following Staff and Branch relations with the </a:t>
            </a:r>
            <a:r>
              <a:rPr lang="en-GB" dirty="0" err="1" smtClean="0"/>
              <a:t>StaffBranch</a:t>
            </a:r>
            <a:r>
              <a:rPr lang="en-GB" dirty="0" smtClean="0"/>
              <a:t> relation.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6194A6DD-69FE-404D-A786-156BAC13CCBF}" type="slidenum">
              <a:rPr lang="en-GB"/>
              <a:pPr/>
              <a:t>34</a:t>
            </a:fld>
            <a:endParaRPr lang="en-GB"/>
          </a:p>
        </p:txBody>
      </p:sp>
      <p:sp>
        <p:nvSpPr>
          <p:cNvPr id="9219" name="Rectangle 1026"/>
          <p:cNvSpPr>
            <a:spLocks noGrp="1" noChangeArrowheads="1"/>
          </p:cNvSpPr>
          <p:nvPr>
            <p:ph type="title"/>
          </p:nvPr>
        </p:nvSpPr>
        <p:spPr>
          <a:noFill/>
        </p:spPr>
        <p:txBody>
          <a:bodyPr lIns="90488" tIns="44450" rIns="90488" bIns="44450"/>
          <a:lstStyle/>
          <a:p>
            <a:r>
              <a:rPr lang="en-GB" dirty="0" smtClean="0"/>
              <a:t>Data Redundancy</a:t>
            </a:r>
          </a:p>
        </p:txBody>
      </p:sp>
      <p:pic>
        <p:nvPicPr>
          <p:cNvPr id="9220" name="Picture 1031" descr="DS3-Figure 13-01"/>
          <p:cNvPicPr>
            <a:picLocks noChangeAspect="1" noChangeArrowheads="1"/>
          </p:cNvPicPr>
          <p:nvPr/>
        </p:nvPicPr>
        <p:blipFill>
          <a:blip r:embed="rId3" cstate="print"/>
          <a:srcRect b="42194"/>
          <a:stretch>
            <a:fillRect/>
          </a:stretch>
        </p:blipFill>
        <p:spPr bwMode="auto">
          <a:xfrm>
            <a:off x="609600" y="1143000"/>
            <a:ext cx="3886200" cy="1600200"/>
          </a:xfrm>
          <a:prstGeom prst="rect">
            <a:avLst/>
          </a:prstGeom>
          <a:noFill/>
          <a:ln w="9525">
            <a:noFill/>
            <a:miter lim="800000"/>
            <a:headEnd/>
            <a:tailEnd/>
          </a:ln>
        </p:spPr>
      </p:pic>
      <p:pic>
        <p:nvPicPr>
          <p:cNvPr id="9221" name="Picture 1032" descr="DS3-Figure 13-02"/>
          <p:cNvPicPr>
            <a:picLocks noChangeAspect="1" noChangeArrowheads="1"/>
          </p:cNvPicPr>
          <p:nvPr/>
        </p:nvPicPr>
        <p:blipFill>
          <a:blip r:embed="rId4" cstate="print"/>
          <a:srcRect/>
          <a:stretch>
            <a:fillRect/>
          </a:stretch>
        </p:blipFill>
        <p:spPr bwMode="auto">
          <a:xfrm>
            <a:off x="1828800" y="3086101"/>
            <a:ext cx="5562600" cy="1650206"/>
          </a:xfrm>
          <a:prstGeom prst="rect">
            <a:avLst/>
          </a:prstGeom>
          <a:noFill/>
          <a:ln w="9525">
            <a:noFill/>
            <a:miter lim="800000"/>
            <a:headEnd/>
            <a:tailEnd/>
          </a:ln>
        </p:spPr>
      </p:pic>
      <p:pic>
        <p:nvPicPr>
          <p:cNvPr id="9222" name="Picture 1033" descr="DS3-Figure 13-01"/>
          <p:cNvPicPr>
            <a:picLocks noChangeAspect="1" noChangeArrowheads="1"/>
          </p:cNvPicPr>
          <p:nvPr/>
        </p:nvPicPr>
        <p:blipFill>
          <a:blip r:embed="rId3" cstate="print"/>
          <a:srcRect t="57831" r="35294"/>
          <a:stretch>
            <a:fillRect/>
          </a:stretch>
        </p:blipFill>
        <p:spPr bwMode="auto">
          <a:xfrm>
            <a:off x="5029200" y="1143000"/>
            <a:ext cx="2514600" cy="1166813"/>
          </a:xfrm>
          <a:prstGeom prst="rect">
            <a:avLst/>
          </a:prstGeom>
          <a:noFill/>
          <a:ln w="9525">
            <a:noFill/>
            <a:miter lim="800000"/>
            <a:headEnd/>
            <a:tailEnd/>
          </a:ln>
        </p:spPr>
      </p:pic>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C3F49473-55C4-471B-A6D8-8D7A967F53C5}" type="slidenum">
              <a:rPr lang="en-GB"/>
              <a:pPr/>
              <a:t>35</a:t>
            </a:fld>
            <a:endParaRPr lang="en-GB"/>
          </a:p>
        </p:txBody>
      </p:sp>
      <p:sp>
        <p:nvSpPr>
          <p:cNvPr id="10243" name="Rectangle 2"/>
          <p:cNvSpPr>
            <a:spLocks noGrp="1" noChangeArrowheads="1"/>
          </p:cNvSpPr>
          <p:nvPr>
            <p:ph type="title"/>
          </p:nvPr>
        </p:nvSpPr>
        <p:spPr>
          <a:noFill/>
        </p:spPr>
        <p:txBody>
          <a:bodyPr lIns="90488" tIns="44450" rIns="90488" bIns="44450"/>
          <a:lstStyle/>
          <a:p>
            <a:r>
              <a:rPr lang="en-GB" smtClean="0"/>
              <a:t>Data Redundancy</a:t>
            </a:r>
          </a:p>
        </p:txBody>
      </p:sp>
      <p:sp>
        <p:nvSpPr>
          <p:cNvPr id="20483" name="Rectangle 3"/>
          <p:cNvSpPr>
            <a:spLocks noGrp="1" noChangeArrowheads="1"/>
          </p:cNvSpPr>
          <p:nvPr>
            <p:ph type="body" idx="1"/>
          </p:nvPr>
        </p:nvSpPr>
        <p:spPr>
          <a:xfrm>
            <a:off x="457200" y="1200150"/>
            <a:ext cx="8001000" cy="3086100"/>
          </a:xfrm>
          <a:noFill/>
        </p:spPr>
        <p:txBody>
          <a:bodyPr lIns="90488" tIns="44450" rIns="90488" bIns="44450">
            <a:normAutofit fontScale="77500" lnSpcReduction="20000"/>
          </a:bodyPr>
          <a:lstStyle/>
          <a:p>
            <a:r>
              <a:rPr lang="en-GB" dirty="0" err="1" smtClean="0"/>
              <a:t>StaffBranch</a:t>
            </a:r>
            <a:r>
              <a:rPr lang="en-GB" dirty="0" smtClean="0"/>
              <a:t> relation has redundant data: details of a branch are repeated for every member of staff.</a:t>
            </a:r>
          </a:p>
          <a:p>
            <a:endParaRPr lang="en-GB" dirty="0" smtClean="0"/>
          </a:p>
          <a:p>
            <a:r>
              <a:rPr lang="en-GB" dirty="0" smtClean="0"/>
              <a:t>In contrast, branch information appears only once for each branch in Branch relation and only </a:t>
            </a:r>
            <a:r>
              <a:rPr lang="en-GB" dirty="0" err="1" smtClean="0"/>
              <a:t>branchNo</a:t>
            </a:r>
            <a:r>
              <a:rPr lang="en-GB" dirty="0" smtClean="0"/>
              <a:t> is repeated in Staff relation, to represent where each member of staff works.</a:t>
            </a:r>
          </a:p>
          <a:p>
            <a:endParaRPr lang="en-GB"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5D8175B2-4B1B-4AC6-BDE8-062CA922109B}" type="slidenum">
              <a:rPr lang="en-GB"/>
              <a:pPr/>
              <a:t>36</a:t>
            </a:fld>
            <a:endParaRPr lang="en-GB"/>
          </a:p>
        </p:txBody>
      </p:sp>
      <p:sp>
        <p:nvSpPr>
          <p:cNvPr id="11267" name="Rectangle 2"/>
          <p:cNvSpPr>
            <a:spLocks noGrp="1" noChangeArrowheads="1"/>
          </p:cNvSpPr>
          <p:nvPr>
            <p:ph type="title"/>
          </p:nvPr>
        </p:nvSpPr>
        <p:spPr>
          <a:noFill/>
        </p:spPr>
        <p:txBody>
          <a:bodyPr lIns="90488" tIns="44450" rIns="90488" bIns="44450"/>
          <a:lstStyle/>
          <a:p>
            <a:r>
              <a:rPr lang="en-GB" smtClean="0"/>
              <a:t>Update Anomalies</a:t>
            </a:r>
          </a:p>
        </p:txBody>
      </p:sp>
      <p:sp>
        <p:nvSpPr>
          <p:cNvPr id="22531" name="Rectangle 3"/>
          <p:cNvSpPr>
            <a:spLocks noGrp="1" noChangeArrowheads="1"/>
          </p:cNvSpPr>
          <p:nvPr>
            <p:ph type="body" idx="1"/>
          </p:nvPr>
        </p:nvSpPr>
        <p:spPr>
          <a:xfrm>
            <a:off x="533400" y="1257300"/>
            <a:ext cx="7727950" cy="3086100"/>
          </a:xfrm>
          <a:noFill/>
        </p:spPr>
        <p:txBody>
          <a:bodyPr lIns="90488" tIns="44450" rIns="90488" bIns="44450">
            <a:normAutofit fontScale="85000" lnSpcReduction="20000"/>
          </a:bodyPr>
          <a:lstStyle/>
          <a:p>
            <a:r>
              <a:rPr lang="en-GB" dirty="0" smtClean="0"/>
              <a:t>Relations that contain redundant information may potentially suffer from update anomalies.  </a:t>
            </a:r>
          </a:p>
          <a:p>
            <a:endParaRPr lang="en-GB" dirty="0" smtClean="0"/>
          </a:p>
          <a:p>
            <a:r>
              <a:rPr lang="en-GB" dirty="0" smtClean="0"/>
              <a:t>Types of update anomalies include:</a:t>
            </a:r>
          </a:p>
          <a:p>
            <a:pPr lvl="1"/>
            <a:r>
              <a:rPr lang="en-GB" dirty="0" smtClean="0"/>
              <a:t>Insertion</a:t>
            </a:r>
          </a:p>
          <a:p>
            <a:pPr lvl="1"/>
            <a:r>
              <a:rPr lang="en-GB" dirty="0" smtClean="0"/>
              <a:t>Deletion</a:t>
            </a:r>
          </a:p>
          <a:p>
            <a:pPr lvl="1"/>
            <a:r>
              <a:rPr lang="en-GB" dirty="0" smtClean="0"/>
              <a:t>Modification.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991A1ABC-3BF9-4D32-9B5F-A25AA1B9BACA}" type="slidenum">
              <a:rPr lang="en-GB"/>
              <a:pPr/>
              <a:t>37</a:t>
            </a:fld>
            <a:endParaRPr lang="en-GB"/>
          </a:p>
        </p:txBody>
      </p:sp>
      <p:sp>
        <p:nvSpPr>
          <p:cNvPr id="12291" name="Rectangle 2050"/>
          <p:cNvSpPr>
            <a:spLocks noGrp="1" noChangeArrowheads="1"/>
          </p:cNvSpPr>
          <p:nvPr>
            <p:ph type="title"/>
          </p:nvPr>
        </p:nvSpPr>
        <p:spPr/>
        <p:txBody>
          <a:bodyPr>
            <a:normAutofit/>
          </a:bodyPr>
          <a:lstStyle/>
          <a:p>
            <a:r>
              <a:rPr lang="en-GB" dirty="0" smtClean="0"/>
              <a:t>Properties of Decomposition</a:t>
            </a:r>
          </a:p>
        </p:txBody>
      </p:sp>
      <p:sp>
        <p:nvSpPr>
          <p:cNvPr id="96259" name="Rectangle 2051"/>
          <p:cNvSpPr>
            <a:spLocks noGrp="1" noChangeArrowheads="1"/>
          </p:cNvSpPr>
          <p:nvPr>
            <p:ph type="body" idx="1"/>
          </p:nvPr>
        </p:nvSpPr>
        <p:spPr>
          <a:xfrm>
            <a:off x="609600" y="1200150"/>
            <a:ext cx="7727950" cy="3086100"/>
          </a:xfrm>
        </p:spPr>
        <p:txBody>
          <a:bodyPr>
            <a:normAutofit fontScale="77500" lnSpcReduction="20000"/>
          </a:bodyPr>
          <a:lstStyle/>
          <a:p>
            <a:r>
              <a:rPr lang="en-GB" dirty="0" smtClean="0"/>
              <a:t>Two important properties of decomposition:</a:t>
            </a:r>
          </a:p>
          <a:p>
            <a:pPr>
              <a:buFont typeface="Wingdings" pitchFamily="2" charset="2"/>
              <a:buNone/>
            </a:pPr>
            <a:r>
              <a:rPr lang="en-GB" i="1" dirty="0" smtClean="0"/>
              <a:t>	- </a:t>
            </a:r>
            <a:r>
              <a:rPr lang="en-GB" b="1" i="1" dirty="0" smtClean="0"/>
              <a:t>Lossless-join property</a:t>
            </a:r>
            <a:r>
              <a:rPr lang="en-GB" b="1" dirty="0" smtClean="0"/>
              <a:t> </a:t>
            </a:r>
            <a:r>
              <a:rPr lang="en-GB" dirty="0" smtClean="0"/>
              <a:t>enables us to find any instance of original relation from corresponding instances in the smaller relations. </a:t>
            </a:r>
          </a:p>
          <a:p>
            <a:pPr>
              <a:buFont typeface="Wingdings" pitchFamily="2" charset="2"/>
              <a:buNone/>
            </a:pPr>
            <a:r>
              <a:rPr lang="en-GB" i="1" dirty="0" smtClean="0"/>
              <a:t>	- </a:t>
            </a:r>
            <a:r>
              <a:rPr lang="en-GB" b="1" i="1" dirty="0" smtClean="0"/>
              <a:t>Dependency preservation property</a:t>
            </a:r>
            <a:r>
              <a:rPr lang="en-GB" b="1" dirty="0" smtClean="0"/>
              <a:t> </a:t>
            </a:r>
            <a:r>
              <a:rPr lang="en-GB" dirty="0" smtClean="0"/>
              <a:t>enables us to enforce a constraint on original relation by enforcing some constraint on each of the smaller relations.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5A5B41B9-41E0-4959-90A3-FCC6284DFB05}" type="slidenum">
              <a:rPr lang="en-GB"/>
              <a:pPr/>
              <a:t>38</a:t>
            </a:fld>
            <a:endParaRPr lang="en-GB"/>
          </a:p>
        </p:txBody>
      </p:sp>
      <p:sp>
        <p:nvSpPr>
          <p:cNvPr id="13315" name="Rectangle 2"/>
          <p:cNvSpPr>
            <a:spLocks noGrp="1" noChangeArrowheads="1"/>
          </p:cNvSpPr>
          <p:nvPr>
            <p:ph type="title"/>
          </p:nvPr>
        </p:nvSpPr>
        <p:spPr/>
        <p:txBody>
          <a:bodyPr/>
          <a:lstStyle/>
          <a:p>
            <a:pPr algn="just"/>
            <a:r>
              <a:rPr lang="en-GB" smtClean="0"/>
              <a:t>Functional Dependency</a:t>
            </a:r>
          </a:p>
        </p:txBody>
      </p:sp>
      <p:sp>
        <p:nvSpPr>
          <p:cNvPr id="97283" name="Rectangle 3"/>
          <p:cNvSpPr>
            <a:spLocks noGrp="1" noChangeArrowheads="1"/>
          </p:cNvSpPr>
          <p:nvPr>
            <p:ph type="body" idx="1"/>
          </p:nvPr>
        </p:nvSpPr>
        <p:spPr>
          <a:xfrm>
            <a:off x="533400" y="1200150"/>
            <a:ext cx="7727950" cy="3086100"/>
          </a:xfrm>
        </p:spPr>
        <p:txBody>
          <a:bodyPr>
            <a:normAutofit fontScale="77500" lnSpcReduction="20000"/>
          </a:bodyPr>
          <a:lstStyle/>
          <a:p>
            <a:pPr>
              <a:lnSpc>
                <a:spcPct val="90000"/>
              </a:lnSpc>
            </a:pPr>
            <a:r>
              <a:rPr lang="en-GB" dirty="0" smtClean="0"/>
              <a:t>Main concept associated with normalization.</a:t>
            </a:r>
          </a:p>
          <a:p>
            <a:pPr>
              <a:lnSpc>
                <a:spcPct val="90000"/>
              </a:lnSpc>
            </a:pPr>
            <a:endParaRPr lang="en-GB" dirty="0" smtClean="0"/>
          </a:p>
          <a:p>
            <a:pPr>
              <a:lnSpc>
                <a:spcPct val="90000"/>
              </a:lnSpc>
            </a:pPr>
            <a:r>
              <a:rPr lang="en-GB" dirty="0" smtClean="0"/>
              <a:t>Functional Dependency</a:t>
            </a:r>
          </a:p>
          <a:p>
            <a:pPr lvl="1">
              <a:lnSpc>
                <a:spcPct val="90000"/>
              </a:lnSpc>
            </a:pPr>
            <a:r>
              <a:rPr lang="en-GB" dirty="0" smtClean="0"/>
              <a:t>Describes relationship between attributes in a relation.  </a:t>
            </a:r>
          </a:p>
          <a:p>
            <a:pPr lvl="1">
              <a:lnSpc>
                <a:spcPct val="90000"/>
              </a:lnSpc>
            </a:pPr>
            <a:r>
              <a:rPr lang="en-GB" dirty="0" smtClean="0"/>
              <a:t>If A and B are attributes of relation R, B is functionally dependent on A (denoted A </a:t>
            </a:r>
            <a:r>
              <a:rPr lang="en-GB" dirty="0" smtClean="0">
                <a:sym typeface="Monotype Sorts" pitchFamily="2" charset="2"/>
              </a:rPr>
              <a:t></a:t>
            </a:r>
            <a:r>
              <a:rPr lang="en-GB" dirty="0" smtClean="0"/>
              <a:t> B), if each value of A in R is associated with exactly one value of B in 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72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D0712EF4-B355-4110-A4EE-25B9E7AE6EE5}" type="slidenum">
              <a:rPr lang="en-GB"/>
              <a:pPr/>
              <a:t>39</a:t>
            </a:fld>
            <a:endParaRPr lang="en-GB"/>
          </a:p>
        </p:txBody>
      </p:sp>
      <p:sp>
        <p:nvSpPr>
          <p:cNvPr id="14339" name="Rectangle 2"/>
          <p:cNvSpPr>
            <a:spLocks noGrp="1" noChangeArrowheads="1"/>
          </p:cNvSpPr>
          <p:nvPr>
            <p:ph type="title"/>
          </p:nvPr>
        </p:nvSpPr>
        <p:spPr>
          <a:noFill/>
        </p:spPr>
        <p:txBody>
          <a:bodyPr lIns="90488" tIns="44450" rIns="90488" bIns="44450"/>
          <a:lstStyle/>
          <a:p>
            <a:r>
              <a:rPr lang="en-GB" smtClean="0"/>
              <a:t>Functional Dependency</a:t>
            </a:r>
          </a:p>
        </p:txBody>
      </p:sp>
      <p:sp>
        <p:nvSpPr>
          <p:cNvPr id="26627" name="Rectangle 3"/>
          <p:cNvSpPr>
            <a:spLocks noGrp="1" noChangeArrowheads="1"/>
          </p:cNvSpPr>
          <p:nvPr>
            <p:ph type="body" idx="1"/>
          </p:nvPr>
        </p:nvSpPr>
        <p:spPr>
          <a:xfrm>
            <a:off x="457200" y="1200150"/>
            <a:ext cx="7727950" cy="1657350"/>
          </a:xfrm>
          <a:noFill/>
        </p:spPr>
        <p:txBody>
          <a:bodyPr lIns="90488" tIns="44450" rIns="90488" bIns="44450">
            <a:normAutofit fontScale="92500" lnSpcReduction="10000"/>
          </a:bodyPr>
          <a:lstStyle/>
          <a:p>
            <a:r>
              <a:rPr lang="en-GB" sz="3200" smtClean="0"/>
              <a:t>Property of the meaning (or semantics) of the attributes in a relation.</a:t>
            </a:r>
          </a:p>
          <a:p>
            <a:pPr>
              <a:lnSpc>
                <a:spcPct val="30000"/>
              </a:lnSpc>
            </a:pPr>
            <a:endParaRPr lang="en-GB" sz="3200" smtClean="0"/>
          </a:p>
          <a:p>
            <a:r>
              <a:rPr lang="en-GB" sz="3200" smtClean="0"/>
              <a:t>Diagrammatic representation:</a:t>
            </a:r>
          </a:p>
          <a:p>
            <a:endParaRPr lang="en-GB" sz="3200" smtClean="0"/>
          </a:p>
          <a:p>
            <a:endParaRPr lang="en-GB" sz="3200" smtClean="0"/>
          </a:p>
          <a:p>
            <a:endParaRPr lang="en-GB" sz="3200" smtClean="0"/>
          </a:p>
          <a:p>
            <a:endParaRPr lang="en-GB" sz="3200" smtClean="0"/>
          </a:p>
        </p:txBody>
      </p:sp>
      <p:pic>
        <p:nvPicPr>
          <p:cNvPr id="26630" name="Picture 6" descr="DS3-Figure 13-03"/>
          <p:cNvPicPr>
            <a:picLocks noChangeAspect="1" noChangeArrowheads="1"/>
          </p:cNvPicPr>
          <p:nvPr/>
        </p:nvPicPr>
        <p:blipFill>
          <a:blip r:embed="rId3" cstate="print"/>
          <a:srcRect/>
          <a:stretch>
            <a:fillRect/>
          </a:stretch>
        </p:blipFill>
        <p:spPr bwMode="auto">
          <a:xfrm>
            <a:off x="755576" y="2859782"/>
            <a:ext cx="7162800" cy="640556"/>
          </a:xfrm>
          <a:prstGeom prst="rect">
            <a:avLst/>
          </a:prstGeom>
          <a:noFill/>
          <a:ln w="9525">
            <a:noFill/>
            <a:miter lim="800000"/>
            <a:headEnd/>
            <a:tailEnd/>
          </a:ln>
        </p:spPr>
      </p:pic>
      <p:sp>
        <p:nvSpPr>
          <p:cNvPr id="26631" name="Rectangle 7"/>
          <p:cNvSpPr>
            <a:spLocks noChangeArrowheads="1"/>
          </p:cNvSpPr>
          <p:nvPr/>
        </p:nvSpPr>
        <p:spPr bwMode="auto">
          <a:xfrm>
            <a:off x="609600" y="3600450"/>
            <a:ext cx="7727950" cy="1085850"/>
          </a:xfrm>
          <a:prstGeom prst="rect">
            <a:avLst/>
          </a:prstGeom>
          <a:noFill/>
          <a:ln w="12700">
            <a:noFill/>
            <a:miter lim="800000"/>
            <a:headEnd/>
            <a:tailEnd/>
          </a:ln>
        </p:spPr>
        <p:txBody>
          <a:bodyPr lIns="90488" tIns="44450" rIns="90488" bIns="44450"/>
          <a:lstStyle/>
          <a:p>
            <a:pPr marL="342900" indent="-342900">
              <a:spcBef>
                <a:spcPct val="20000"/>
              </a:spcBef>
              <a:buSzPct val="75000"/>
              <a:buFont typeface="Arial" pitchFamily="34" charset="0"/>
              <a:buChar char="•"/>
            </a:pPr>
            <a:r>
              <a:rPr lang="en-GB" sz="2800" i="1" dirty="0">
                <a:solidFill>
                  <a:schemeClr val="bg1"/>
                </a:solidFill>
                <a:latin typeface="Century Gothic" pitchFamily="34" charset="0"/>
              </a:rPr>
              <a:t>Determinant</a:t>
            </a:r>
            <a:r>
              <a:rPr lang="en-GB" sz="2800" dirty="0">
                <a:solidFill>
                  <a:schemeClr val="bg1"/>
                </a:solidFill>
                <a:latin typeface="Century Gothic" pitchFamily="34" charset="0"/>
              </a:rPr>
              <a:t> of a functional dependency refers to attribute or group of attributes on left-hand side of the arrow.</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6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P spid="266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You must be using GitHub to deposit your code on a regular basis</a:t>
            </a:r>
          </a:p>
          <a:p>
            <a:pPr lvl="1"/>
            <a:r>
              <a:rPr lang="en-GB" dirty="0" smtClean="0"/>
              <a:t>It is assessed part of your work</a:t>
            </a:r>
          </a:p>
          <a:p>
            <a:pPr lvl="1"/>
            <a:r>
              <a:rPr lang="en-GB" dirty="0" smtClean="0"/>
              <a:t>This is because it is an important part of your workflow</a:t>
            </a:r>
          </a:p>
          <a:p>
            <a:pPr lvl="1"/>
            <a:r>
              <a:rPr lang="en-GB" dirty="0" smtClean="0"/>
              <a:t>You must be programming regularly, so you all must have code to deposit: it is </a:t>
            </a:r>
            <a:r>
              <a:rPr lang="en-GB" b="1" i="1" dirty="0" smtClean="0"/>
              <a:t>extremely</a:t>
            </a:r>
            <a:r>
              <a:rPr lang="en-GB" dirty="0" smtClean="0"/>
              <a:t> concerning that little code has been deposited so far</a:t>
            </a:r>
            <a:endParaRPr lang="en-GB" dirty="0" smtClean="0"/>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E9110775-E798-46E5-B1C6-804254D485BF}" type="slidenum">
              <a:rPr lang="en-GB"/>
              <a:pPr/>
              <a:t>40</a:t>
            </a:fld>
            <a:endParaRPr lang="en-GB"/>
          </a:p>
        </p:txBody>
      </p:sp>
      <p:sp>
        <p:nvSpPr>
          <p:cNvPr id="15363" name="Rectangle 2"/>
          <p:cNvSpPr>
            <a:spLocks noGrp="1" noChangeArrowheads="1"/>
          </p:cNvSpPr>
          <p:nvPr>
            <p:ph type="title"/>
          </p:nvPr>
        </p:nvSpPr>
        <p:spPr>
          <a:noFill/>
        </p:spPr>
        <p:txBody>
          <a:bodyPr lIns="90488" tIns="44450" rIns="90488" bIns="44450">
            <a:normAutofit/>
          </a:bodyPr>
          <a:lstStyle/>
          <a:p>
            <a:r>
              <a:rPr lang="en-GB" sz="3600" dirty="0" smtClean="0"/>
              <a:t>Example - Functional Dependency</a:t>
            </a:r>
          </a:p>
        </p:txBody>
      </p:sp>
      <p:pic>
        <p:nvPicPr>
          <p:cNvPr id="15364" name="Picture 7" descr="DS3-Figure 13-04"/>
          <p:cNvPicPr>
            <a:picLocks noChangeAspect="1" noChangeArrowheads="1"/>
          </p:cNvPicPr>
          <p:nvPr/>
        </p:nvPicPr>
        <p:blipFill>
          <a:blip r:embed="rId3" cstate="print"/>
          <a:srcRect/>
          <a:stretch>
            <a:fillRect/>
          </a:stretch>
        </p:blipFill>
        <p:spPr bwMode="auto">
          <a:xfrm>
            <a:off x="1143000" y="1314450"/>
            <a:ext cx="5486400" cy="3258741"/>
          </a:xfrm>
          <a:prstGeom prst="rect">
            <a:avLst/>
          </a:prstGeom>
          <a:noFill/>
          <a:ln w="9525">
            <a:noFill/>
            <a:miter lim="800000"/>
            <a:headEnd/>
            <a:tailEnd/>
          </a:ln>
        </p:spPr>
      </p:pic>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61B42F53-34DF-4F1E-8C4B-338D8D31A0D4}" type="slidenum">
              <a:rPr lang="en-GB"/>
              <a:pPr/>
              <a:t>41</a:t>
            </a:fld>
            <a:endParaRPr lang="en-GB"/>
          </a:p>
        </p:txBody>
      </p:sp>
      <p:sp>
        <p:nvSpPr>
          <p:cNvPr id="16387" name="Rectangle 1026"/>
          <p:cNvSpPr>
            <a:spLocks noGrp="1" noChangeArrowheads="1"/>
          </p:cNvSpPr>
          <p:nvPr>
            <p:ph type="title"/>
          </p:nvPr>
        </p:nvSpPr>
        <p:spPr/>
        <p:txBody>
          <a:bodyPr/>
          <a:lstStyle/>
          <a:p>
            <a:r>
              <a:rPr lang="en-GB" smtClean="0"/>
              <a:t>Functional Dependency</a:t>
            </a:r>
          </a:p>
        </p:txBody>
      </p:sp>
      <p:sp>
        <p:nvSpPr>
          <p:cNvPr id="162819" name="Rectangle 1027"/>
          <p:cNvSpPr>
            <a:spLocks noGrp="1" noChangeArrowheads="1"/>
          </p:cNvSpPr>
          <p:nvPr>
            <p:ph type="body" idx="1"/>
          </p:nvPr>
        </p:nvSpPr>
        <p:spPr>
          <a:xfrm>
            <a:off x="457200" y="1257300"/>
            <a:ext cx="7848600" cy="3086100"/>
          </a:xfrm>
        </p:spPr>
        <p:txBody>
          <a:bodyPr>
            <a:normAutofit fontScale="92500" lnSpcReduction="10000"/>
          </a:bodyPr>
          <a:lstStyle/>
          <a:p>
            <a:r>
              <a:rPr lang="en-US" smtClean="0">
                <a:cs typeface="Times New Roman" pitchFamily="18" charset="0"/>
              </a:rPr>
              <a:t>Main characteristics of functional dependencies used in normalization:</a:t>
            </a:r>
          </a:p>
          <a:p>
            <a:pPr lvl="1">
              <a:lnSpc>
                <a:spcPct val="20000"/>
              </a:lnSpc>
            </a:pPr>
            <a:endParaRPr lang="en-US" smtClean="0">
              <a:cs typeface="Times New Roman" pitchFamily="18" charset="0"/>
            </a:endParaRPr>
          </a:p>
          <a:p>
            <a:pPr lvl="1"/>
            <a:r>
              <a:rPr lang="en-US" smtClean="0">
                <a:cs typeface="Times New Roman" pitchFamily="18" charset="0"/>
              </a:rPr>
              <a:t>have a 1:1 relationship between attribute(s) on left and right-hand side of a dependency;</a:t>
            </a:r>
          </a:p>
          <a:p>
            <a:pPr lvl="1"/>
            <a:r>
              <a:rPr lang="en-US" smtClean="0">
                <a:cs typeface="Times New Roman" pitchFamily="18" charset="0"/>
              </a:rPr>
              <a:t>hold for all time;</a:t>
            </a:r>
          </a:p>
          <a:p>
            <a:pPr lvl="1"/>
            <a:r>
              <a:rPr lang="en-US" smtClean="0">
                <a:cs typeface="Times New Roman" pitchFamily="18" charset="0"/>
              </a:rPr>
              <a:t>are nontrivial.</a:t>
            </a:r>
          </a:p>
          <a:p>
            <a:endParaRPr lang="en-GB"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2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2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2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BDB8047E-827F-43C2-B4E7-F9344514B0E1}" type="slidenum">
              <a:rPr lang="en-GB"/>
              <a:pPr/>
              <a:t>42</a:t>
            </a:fld>
            <a:endParaRPr lang="en-GB"/>
          </a:p>
        </p:txBody>
      </p:sp>
      <p:sp>
        <p:nvSpPr>
          <p:cNvPr id="17411" name="Rectangle 2"/>
          <p:cNvSpPr>
            <a:spLocks noGrp="1" noChangeArrowheads="1"/>
          </p:cNvSpPr>
          <p:nvPr>
            <p:ph type="title"/>
          </p:nvPr>
        </p:nvSpPr>
        <p:spPr/>
        <p:txBody>
          <a:bodyPr/>
          <a:lstStyle/>
          <a:p>
            <a:r>
              <a:rPr lang="en-US" smtClean="0">
                <a:cs typeface="Times New Roman" pitchFamily="18" charset="0"/>
              </a:rPr>
              <a:t>Functional Dependency</a:t>
            </a:r>
            <a:r>
              <a:rPr lang="en-GB" smtClean="0"/>
              <a:t> </a:t>
            </a:r>
          </a:p>
        </p:txBody>
      </p:sp>
      <p:sp>
        <p:nvSpPr>
          <p:cNvPr id="163843" name="Rectangle 3"/>
          <p:cNvSpPr>
            <a:spLocks noGrp="1" noChangeArrowheads="1"/>
          </p:cNvSpPr>
          <p:nvPr>
            <p:ph type="body" idx="1"/>
          </p:nvPr>
        </p:nvSpPr>
        <p:spPr>
          <a:xfrm>
            <a:off x="457200" y="1257300"/>
            <a:ext cx="7727950" cy="3086100"/>
          </a:xfrm>
        </p:spPr>
        <p:txBody>
          <a:bodyPr>
            <a:normAutofit fontScale="77500" lnSpcReduction="20000"/>
          </a:bodyPr>
          <a:lstStyle/>
          <a:p>
            <a:pPr>
              <a:lnSpc>
                <a:spcPct val="90000"/>
              </a:lnSpc>
            </a:pPr>
            <a:r>
              <a:rPr lang="en-US" dirty="0" smtClean="0">
                <a:cs typeface="Times New Roman" pitchFamily="18" charset="0"/>
              </a:rPr>
              <a:t>Complete set of functional dependencies for a given relation can be very large. </a:t>
            </a:r>
          </a:p>
          <a:p>
            <a:pPr>
              <a:lnSpc>
                <a:spcPct val="20000"/>
              </a:lnSpc>
            </a:pPr>
            <a:endParaRPr lang="en-GB" dirty="0" smtClean="0">
              <a:cs typeface="Times New Roman" pitchFamily="18" charset="0"/>
            </a:endParaRPr>
          </a:p>
          <a:p>
            <a:pPr>
              <a:lnSpc>
                <a:spcPct val="90000"/>
              </a:lnSpc>
            </a:pPr>
            <a:r>
              <a:rPr lang="en-GB" dirty="0" smtClean="0">
                <a:cs typeface="Times New Roman" pitchFamily="18" charset="0"/>
              </a:rPr>
              <a:t>Important</a:t>
            </a:r>
            <a:r>
              <a:rPr lang="en-US" dirty="0" smtClean="0">
                <a:cs typeface="Times New Roman" pitchFamily="18" charset="0"/>
              </a:rPr>
              <a:t> to find an approach that can reduce set to a manageable size.</a:t>
            </a:r>
          </a:p>
          <a:p>
            <a:pPr>
              <a:lnSpc>
                <a:spcPct val="20000"/>
              </a:lnSpc>
            </a:pPr>
            <a:endParaRPr lang="en-US" dirty="0" smtClean="0">
              <a:cs typeface="Times New Roman" pitchFamily="18" charset="0"/>
            </a:endParaRPr>
          </a:p>
          <a:p>
            <a:pPr>
              <a:lnSpc>
                <a:spcPct val="90000"/>
              </a:lnSpc>
            </a:pPr>
            <a:r>
              <a:rPr lang="en-GB" dirty="0" smtClean="0">
                <a:cs typeface="Times New Roman" pitchFamily="18" charset="0"/>
              </a:rPr>
              <a:t>Need to</a:t>
            </a:r>
            <a:r>
              <a:rPr lang="en-US" dirty="0" smtClean="0">
                <a:cs typeface="Times New Roman" pitchFamily="18" charset="0"/>
              </a:rPr>
              <a:t> identify set of functional dependencies (X) for a relation that is smaller than complete set of functional dependencies (Y) for that relation and has property that every functional dependency in Y is implied by functional dependencies in X.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A792F054-3830-474A-AF8C-8C66787E02BD}" type="slidenum">
              <a:rPr lang="en-GB"/>
              <a:pPr/>
              <a:t>43</a:t>
            </a:fld>
            <a:endParaRPr lang="en-GB"/>
          </a:p>
        </p:txBody>
      </p:sp>
      <p:sp>
        <p:nvSpPr>
          <p:cNvPr id="18435" name="Rectangle 2"/>
          <p:cNvSpPr>
            <a:spLocks noGrp="1" noChangeArrowheads="1"/>
          </p:cNvSpPr>
          <p:nvPr>
            <p:ph type="title"/>
          </p:nvPr>
        </p:nvSpPr>
        <p:spPr/>
        <p:txBody>
          <a:bodyPr/>
          <a:lstStyle/>
          <a:p>
            <a:r>
              <a:rPr lang="en-US" smtClean="0">
                <a:cs typeface="Times New Roman" pitchFamily="18" charset="0"/>
              </a:rPr>
              <a:t>Functional Dependency</a:t>
            </a:r>
            <a:endParaRPr lang="en-GB" smtClean="0">
              <a:cs typeface="Times New Roman" pitchFamily="18" charset="0"/>
            </a:endParaRPr>
          </a:p>
        </p:txBody>
      </p:sp>
      <p:sp>
        <p:nvSpPr>
          <p:cNvPr id="165891" name="Rectangle 3"/>
          <p:cNvSpPr>
            <a:spLocks noGrp="1" noChangeArrowheads="1"/>
          </p:cNvSpPr>
          <p:nvPr>
            <p:ph type="body" idx="1"/>
          </p:nvPr>
        </p:nvSpPr>
        <p:spPr>
          <a:xfrm>
            <a:off x="457200" y="1200150"/>
            <a:ext cx="7727950" cy="3086100"/>
          </a:xfrm>
        </p:spPr>
        <p:txBody>
          <a:bodyPr>
            <a:normAutofit fontScale="85000" lnSpcReduction="20000"/>
          </a:bodyPr>
          <a:lstStyle/>
          <a:p>
            <a:r>
              <a:rPr lang="en-US" dirty="0" smtClean="0">
                <a:cs typeface="Times New Roman" pitchFamily="18" charset="0"/>
              </a:rPr>
              <a:t>Set of all functional dependencies implied by a given set of functional dependencies X called closure of X (written X</a:t>
            </a:r>
            <a:r>
              <a:rPr lang="en-US" baseline="30000" dirty="0" smtClean="0">
                <a:cs typeface="Times New Roman" pitchFamily="18" charset="0"/>
              </a:rPr>
              <a:t>+</a:t>
            </a:r>
            <a:r>
              <a:rPr lang="en-US" dirty="0" smtClean="0">
                <a:cs typeface="Times New Roman" pitchFamily="18" charset="0"/>
              </a:rPr>
              <a:t>). </a:t>
            </a:r>
          </a:p>
          <a:p>
            <a:endParaRPr lang="en-US" dirty="0" smtClean="0">
              <a:cs typeface="Times New Roman" pitchFamily="18" charset="0"/>
            </a:endParaRPr>
          </a:p>
          <a:p>
            <a:r>
              <a:rPr lang="en-US" dirty="0" smtClean="0">
                <a:cs typeface="Times New Roman" pitchFamily="18" charset="0"/>
              </a:rPr>
              <a:t>Set of inference rules, called Armstrong’s axioms, specifies how new functional dependencies can be inferred from given ones.</a:t>
            </a:r>
            <a:endParaRPr lang="en-GB" dirty="0" smtClean="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5F9B74C3-EB30-4792-8599-EE6C38181A3E}" type="slidenum">
              <a:rPr lang="en-GB"/>
              <a:pPr/>
              <a:t>44</a:t>
            </a:fld>
            <a:endParaRPr lang="en-GB"/>
          </a:p>
        </p:txBody>
      </p:sp>
      <p:sp>
        <p:nvSpPr>
          <p:cNvPr id="19459" name="Rectangle 2"/>
          <p:cNvSpPr>
            <a:spLocks noGrp="1" noChangeArrowheads="1"/>
          </p:cNvSpPr>
          <p:nvPr>
            <p:ph type="title"/>
          </p:nvPr>
        </p:nvSpPr>
        <p:spPr/>
        <p:txBody>
          <a:bodyPr/>
          <a:lstStyle/>
          <a:p>
            <a:r>
              <a:rPr lang="en-US" smtClean="0">
                <a:cs typeface="Times New Roman" pitchFamily="18" charset="0"/>
              </a:rPr>
              <a:t>Functional Dependency</a:t>
            </a:r>
            <a:endParaRPr lang="en-GB" smtClean="0">
              <a:cs typeface="Times New Roman" pitchFamily="18" charset="0"/>
            </a:endParaRPr>
          </a:p>
        </p:txBody>
      </p:sp>
      <p:sp>
        <p:nvSpPr>
          <p:cNvPr id="166915" name="Rectangle 3"/>
          <p:cNvSpPr>
            <a:spLocks noGrp="1" noChangeArrowheads="1"/>
          </p:cNvSpPr>
          <p:nvPr>
            <p:ph type="body" idx="1"/>
          </p:nvPr>
        </p:nvSpPr>
        <p:spPr>
          <a:xfrm>
            <a:off x="533400" y="1200150"/>
            <a:ext cx="7727950" cy="3086100"/>
          </a:xfrm>
        </p:spPr>
        <p:txBody>
          <a:bodyPr>
            <a:normAutofit fontScale="77500" lnSpcReduction="20000"/>
          </a:bodyPr>
          <a:lstStyle/>
          <a:p>
            <a:r>
              <a:rPr lang="en-US" dirty="0" smtClean="0"/>
              <a:t>Let A, B, and C be subsets of the attributes of relation R. Armstrong’s axioms are as follows:</a:t>
            </a:r>
          </a:p>
          <a:p>
            <a:r>
              <a:rPr lang="en-US" dirty="0" smtClean="0"/>
              <a:t>1. Reflexivity</a:t>
            </a:r>
          </a:p>
          <a:p>
            <a:pPr lvl="1"/>
            <a:r>
              <a:rPr lang="en-US" dirty="0" smtClean="0"/>
              <a:t>If B is a subset of A, then A → B</a:t>
            </a:r>
          </a:p>
          <a:p>
            <a:r>
              <a:rPr lang="en-US" dirty="0" smtClean="0"/>
              <a:t>2. Augmentation</a:t>
            </a:r>
          </a:p>
          <a:p>
            <a:pPr lvl="1"/>
            <a:r>
              <a:rPr lang="en-US" dirty="0" smtClean="0"/>
              <a:t>	If A → B, then A,C → B,C</a:t>
            </a:r>
          </a:p>
          <a:p>
            <a:r>
              <a:rPr lang="en-US" dirty="0" smtClean="0"/>
              <a:t>3. Transitivity</a:t>
            </a:r>
          </a:p>
          <a:p>
            <a:pPr lvl="1"/>
            <a:r>
              <a:rPr lang="en-US" dirty="0" smtClean="0"/>
              <a:t>	If A → B and B → C, then A → C</a:t>
            </a:r>
            <a:endParaRPr lang="en-GB"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69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6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69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69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6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493668B2-37EE-47B0-A49C-1C0CF84E4073}" type="slidenum">
              <a:rPr lang="en-GB"/>
              <a:pPr/>
              <a:t>45</a:t>
            </a:fld>
            <a:endParaRPr lang="en-GB"/>
          </a:p>
        </p:txBody>
      </p:sp>
      <p:sp>
        <p:nvSpPr>
          <p:cNvPr id="20483" name="Rectangle 2"/>
          <p:cNvSpPr>
            <a:spLocks noGrp="1" noChangeArrowheads="1"/>
          </p:cNvSpPr>
          <p:nvPr>
            <p:ph type="title"/>
          </p:nvPr>
        </p:nvSpPr>
        <p:spPr>
          <a:noFill/>
        </p:spPr>
        <p:txBody>
          <a:bodyPr lIns="90488" tIns="44450" rIns="90488" bIns="44450"/>
          <a:lstStyle/>
          <a:p>
            <a:r>
              <a:rPr lang="en-GB" smtClean="0"/>
              <a:t>The Process of Normalization</a:t>
            </a:r>
          </a:p>
        </p:txBody>
      </p:sp>
      <p:sp>
        <p:nvSpPr>
          <p:cNvPr id="34819" name="Rectangle 3"/>
          <p:cNvSpPr>
            <a:spLocks noGrp="1" noChangeArrowheads="1"/>
          </p:cNvSpPr>
          <p:nvPr>
            <p:ph type="body" idx="1"/>
          </p:nvPr>
        </p:nvSpPr>
        <p:spPr>
          <a:xfrm>
            <a:off x="533400" y="1257300"/>
            <a:ext cx="7727950" cy="3086100"/>
          </a:xfrm>
          <a:noFill/>
        </p:spPr>
        <p:txBody>
          <a:bodyPr lIns="90488" tIns="44450" rIns="90488" bIns="44450">
            <a:normAutofit fontScale="77500" lnSpcReduction="20000"/>
          </a:bodyPr>
          <a:lstStyle/>
          <a:p>
            <a:pPr>
              <a:lnSpc>
                <a:spcPct val="90000"/>
              </a:lnSpc>
            </a:pPr>
            <a:r>
              <a:rPr lang="en-GB" dirty="0" smtClean="0"/>
              <a:t>Formal technique for analyzing a relation based on its primary key and functional dependencies between its attributes.</a:t>
            </a:r>
          </a:p>
          <a:p>
            <a:pPr>
              <a:lnSpc>
                <a:spcPct val="20000"/>
              </a:lnSpc>
            </a:pPr>
            <a:endParaRPr lang="en-GB" dirty="0" smtClean="0"/>
          </a:p>
          <a:p>
            <a:pPr>
              <a:lnSpc>
                <a:spcPct val="90000"/>
              </a:lnSpc>
            </a:pPr>
            <a:r>
              <a:rPr lang="en-GB" dirty="0" smtClean="0"/>
              <a:t>Often executed as a series of steps.  Each step corresponds to a specific normal form, which has known properties.</a:t>
            </a:r>
          </a:p>
          <a:p>
            <a:pPr>
              <a:lnSpc>
                <a:spcPct val="20000"/>
              </a:lnSpc>
            </a:pPr>
            <a:endParaRPr lang="en-GB" dirty="0" smtClean="0"/>
          </a:p>
          <a:p>
            <a:pPr>
              <a:lnSpc>
                <a:spcPct val="90000"/>
              </a:lnSpc>
            </a:pPr>
            <a:r>
              <a:rPr lang="en-GB" dirty="0" smtClean="0"/>
              <a:t>As normalization proceeds, relations become progressively more restricted (stronger) in format and also less vulnerable to update anomalies.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013BF979-8569-4E61-9BF4-F3E7AD4AE30C}" type="slidenum">
              <a:rPr lang="en-GB"/>
              <a:pPr/>
              <a:t>46</a:t>
            </a:fld>
            <a:endParaRPr lang="en-GB"/>
          </a:p>
        </p:txBody>
      </p:sp>
      <p:sp>
        <p:nvSpPr>
          <p:cNvPr id="22531" name="Rectangle 2"/>
          <p:cNvSpPr>
            <a:spLocks noGrp="1" noChangeArrowheads="1"/>
          </p:cNvSpPr>
          <p:nvPr>
            <p:ph type="title"/>
          </p:nvPr>
        </p:nvSpPr>
        <p:spPr>
          <a:noFill/>
        </p:spPr>
        <p:txBody>
          <a:bodyPr lIns="90488" tIns="44450" rIns="90488" bIns="44450"/>
          <a:lstStyle/>
          <a:p>
            <a:r>
              <a:rPr lang="en-GB" smtClean="0"/>
              <a:t>Unnormalized Form (UNF)</a:t>
            </a:r>
          </a:p>
        </p:txBody>
      </p:sp>
      <p:sp>
        <p:nvSpPr>
          <p:cNvPr id="40963" name="Rectangle 3"/>
          <p:cNvSpPr>
            <a:spLocks noGrp="1" noChangeArrowheads="1"/>
          </p:cNvSpPr>
          <p:nvPr>
            <p:ph type="body" idx="1"/>
          </p:nvPr>
        </p:nvSpPr>
        <p:spPr>
          <a:xfrm>
            <a:off x="533400" y="1200150"/>
            <a:ext cx="7727950" cy="3086100"/>
          </a:xfrm>
          <a:noFill/>
        </p:spPr>
        <p:txBody>
          <a:bodyPr lIns="90488" tIns="44450" rIns="90488" bIns="44450">
            <a:normAutofit fontScale="92500" lnSpcReduction="10000"/>
          </a:bodyPr>
          <a:lstStyle/>
          <a:p>
            <a:r>
              <a:rPr lang="en-GB" dirty="0" smtClean="0"/>
              <a:t>A table that contains one or more repeating groups.</a:t>
            </a:r>
          </a:p>
          <a:p>
            <a:endParaRPr lang="en-GB" dirty="0" smtClean="0"/>
          </a:p>
          <a:p>
            <a:r>
              <a:rPr lang="en-GB" dirty="0" smtClean="0"/>
              <a:t>To create an </a:t>
            </a:r>
            <a:r>
              <a:rPr lang="en-GB" dirty="0" err="1" smtClean="0"/>
              <a:t>unnormalized</a:t>
            </a:r>
            <a:r>
              <a:rPr lang="en-GB" dirty="0" smtClean="0"/>
              <a:t> table: </a:t>
            </a:r>
          </a:p>
          <a:p>
            <a:pPr lvl="1"/>
            <a:r>
              <a:rPr lang="en-GB" dirty="0" smtClean="0"/>
              <a:t>transform data from information source (e.g. form) into table format with columns and rows.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4D47FD9C-9CAE-49D8-B19C-AB8DAF4E54D3}" type="slidenum">
              <a:rPr lang="en-GB"/>
              <a:pPr/>
              <a:t>47</a:t>
            </a:fld>
            <a:endParaRPr lang="en-GB"/>
          </a:p>
        </p:txBody>
      </p:sp>
      <p:sp>
        <p:nvSpPr>
          <p:cNvPr id="23555" name="Rectangle 2"/>
          <p:cNvSpPr>
            <a:spLocks noGrp="1" noChangeArrowheads="1"/>
          </p:cNvSpPr>
          <p:nvPr>
            <p:ph type="title"/>
          </p:nvPr>
        </p:nvSpPr>
        <p:spPr>
          <a:noFill/>
        </p:spPr>
        <p:txBody>
          <a:bodyPr lIns="90488" tIns="44450" rIns="90488" bIns="44450"/>
          <a:lstStyle/>
          <a:p>
            <a:r>
              <a:rPr lang="en-GB" smtClean="0"/>
              <a:t>First Normal Form (1NF)</a:t>
            </a:r>
          </a:p>
        </p:txBody>
      </p:sp>
      <p:sp>
        <p:nvSpPr>
          <p:cNvPr id="43011" name="Rectangle 3"/>
          <p:cNvSpPr>
            <a:spLocks noGrp="1" noChangeArrowheads="1"/>
          </p:cNvSpPr>
          <p:nvPr>
            <p:ph type="body" idx="1"/>
          </p:nvPr>
        </p:nvSpPr>
        <p:spPr>
          <a:xfrm>
            <a:off x="533400" y="1200150"/>
            <a:ext cx="7727950" cy="3086100"/>
          </a:xfrm>
          <a:noFill/>
        </p:spPr>
        <p:txBody>
          <a:bodyPr lIns="90488" tIns="44450" rIns="90488" bIns="44450"/>
          <a:lstStyle/>
          <a:p>
            <a:r>
              <a:rPr lang="en-GB" dirty="0" smtClean="0"/>
              <a:t>A relation in which intersection of each row and column contains one and only one value.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3AB36D23-A02D-4A39-B7A8-28A547D85875}" type="slidenum">
              <a:rPr lang="en-GB"/>
              <a:pPr/>
              <a:t>48</a:t>
            </a:fld>
            <a:endParaRPr lang="en-GB"/>
          </a:p>
        </p:txBody>
      </p:sp>
      <p:sp>
        <p:nvSpPr>
          <p:cNvPr id="24579" name="Rectangle 1026"/>
          <p:cNvSpPr>
            <a:spLocks noGrp="1" noChangeArrowheads="1"/>
          </p:cNvSpPr>
          <p:nvPr>
            <p:ph type="title"/>
          </p:nvPr>
        </p:nvSpPr>
        <p:spPr>
          <a:noFill/>
        </p:spPr>
        <p:txBody>
          <a:bodyPr lIns="90488" tIns="44450" rIns="90488" bIns="44450"/>
          <a:lstStyle/>
          <a:p>
            <a:r>
              <a:rPr lang="en-GB" smtClean="0"/>
              <a:t>UNF to 1NF</a:t>
            </a:r>
          </a:p>
        </p:txBody>
      </p:sp>
      <p:sp>
        <p:nvSpPr>
          <p:cNvPr id="45059" name="Rectangle 1027"/>
          <p:cNvSpPr>
            <a:spLocks noGrp="1" noChangeArrowheads="1"/>
          </p:cNvSpPr>
          <p:nvPr>
            <p:ph type="body" idx="1"/>
          </p:nvPr>
        </p:nvSpPr>
        <p:spPr>
          <a:xfrm>
            <a:off x="609600" y="1200150"/>
            <a:ext cx="7727950" cy="3086100"/>
          </a:xfrm>
          <a:noFill/>
        </p:spPr>
        <p:txBody>
          <a:bodyPr lIns="90488" tIns="44450" rIns="90488" bIns="44450">
            <a:normAutofit fontScale="92500" lnSpcReduction="20000"/>
          </a:bodyPr>
          <a:lstStyle/>
          <a:p>
            <a:r>
              <a:rPr lang="en-GB" dirty="0" smtClean="0"/>
              <a:t>Nominate an attribute or group of attributes to act as the key for the </a:t>
            </a:r>
            <a:r>
              <a:rPr lang="en-GB" dirty="0" err="1" smtClean="0"/>
              <a:t>unnormalized</a:t>
            </a:r>
            <a:r>
              <a:rPr lang="en-GB" dirty="0" smtClean="0"/>
              <a:t> table.</a:t>
            </a:r>
          </a:p>
          <a:p>
            <a:endParaRPr lang="en-GB" dirty="0" smtClean="0"/>
          </a:p>
          <a:p>
            <a:r>
              <a:rPr lang="en-GB" dirty="0" smtClean="0"/>
              <a:t>Identify repeating group(s) in </a:t>
            </a:r>
            <a:r>
              <a:rPr lang="en-GB" dirty="0" err="1" smtClean="0"/>
              <a:t>unnormalized</a:t>
            </a:r>
            <a:r>
              <a:rPr lang="en-GB" dirty="0" smtClean="0"/>
              <a:t> table which repeats for the key attribute(s).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C44E3112-99D8-4FCF-B640-317B941C32CA}" type="slidenum">
              <a:rPr lang="en-GB"/>
              <a:pPr/>
              <a:t>49</a:t>
            </a:fld>
            <a:endParaRPr lang="en-GB"/>
          </a:p>
        </p:txBody>
      </p:sp>
      <p:sp>
        <p:nvSpPr>
          <p:cNvPr id="25603" name="Rectangle 2"/>
          <p:cNvSpPr>
            <a:spLocks noGrp="1" noChangeArrowheads="1"/>
          </p:cNvSpPr>
          <p:nvPr>
            <p:ph type="title"/>
          </p:nvPr>
        </p:nvSpPr>
        <p:spPr>
          <a:noFill/>
        </p:spPr>
        <p:txBody>
          <a:bodyPr lIns="90488" tIns="44450" rIns="90488" bIns="44450"/>
          <a:lstStyle/>
          <a:p>
            <a:r>
              <a:rPr lang="en-GB" smtClean="0"/>
              <a:t>UNF to 1NF</a:t>
            </a:r>
          </a:p>
        </p:txBody>
      </p:sp>
      <p:sp>
        <p:nvSpPr>
          <p:cNvPr id="47107" name="Rectangle 3"/>
          <p:cNvSpPr>
            <a:spLocks noGrp="1" noChangeArrowheads="1"/>
          </p:cNvSpPr>
          <p:nvPr>
            <p:ph type="body" idx="1"/>
          </p:nvPr>
        </p:nvSpPr>
        <p:spPr>
          <a:xfrm>
            <a:off x="533400" y="1257300"/>
            <a:ext cx="7727950" cy="3086100"/>
          </a:xfrm>
          <a:noFill/>
        </p:spPr>
        <p:txBody>
          <a:bodyPr lIns="90488" tIns="44450" rIns="90488" bIns="44450">
            <a:normAutofit fontScale="92500" lnSpcReduction="20000"/>
          </a:bodyPr>
          <a:lstStyle/>
          <a:p>
            <a:r>
              <a:rPr lang="en-GB" dirty="0" smtClean="0"/>
              <a:t>Remove repeating group by:</a:t>
            </a:r>
          </a:p>
          <a:p>
            <a:pPr lvl="1"/>
            <a:r>
              <a:rPr lang="en-GB" dirty="0" smtClean="0"/>
              <a:t>entering appropriate data into the empty columns of rows containing repeating data (‘flattening’ the table).</a:t>
            </a:r>
          </a:p>
          <a:p>
            <a:pPr>
              <a:buFont typeface="Wingdings" pitchFamily="2" charset="2"/>
              <a:buNone/>
            </a:pPr>
            <a:r>
              <a:rPr lang="en-GB" dirty="0" smtClean="0"/>
              <a:t>	Or by</a:t>
            </a:r>
            <a:endParaRPr lang="en-GB" i="1" dirty="0" smtClean="0"/>
          </a:p>
          <a:p>
            <a:pPr lvl="1"/>
            <a:r>
              <a:rPr lang="en-GB" dirty="0" smtClean="0"/>
              <a:t>placing repeating data along with copy of the original key attribute(s) into a separate relation.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Learning Objectives</a:t>
            </a:r>
            <a:endParaRPr lang="en-GB" dirty="0"/>
          </a:p>
        </p:txBody>
      </p:sp>
      <p:sp>
        <p:nvSpPr>
          <p:cNvPr id="5" name="Content Placeholder 4"/>
          <p:cNvSpPr>
            <a:spLocks noGrp="1"/>
          </p:cNvSpPr>
          <p:nvPr>
            <p:ph idx="1"/>
          </p:nvPr>
        </p:nvSpPr>
        <p:spPr/>
        <p:txBody>
          <a:bodyPr>
            <a:normAutofit fontScale="77500" lnSpcReduction="20000"/>
          </a:bodyPr>
          <a:lstStyle/>
          <a:p>
            <a:pPr>
              <a:buNone/>
            </a:pPr>
            <a:r>
              <a:rPr lang="en-GB" dirty="0" smtClean="0"/>
              <a:t>By the end of this session, you will be able to:</a:t>
            </a:r>
          </a:p>
          <a:p>
            <a:r>
              <a:rPr lang="en-GB" dirty="0" smtClean="0"/>
              <a:t>Recognise the structure of basic web applications</a:t>
            </a:r>
          </a:p>
          <a:p>
            <a:r>
              <a:rPr lang="en-GB" dirty="0" smtClean="0"/>
              <a:t>Use entity-relationship notation to describe a database system</a:t>
            </a:r>
          </a:p>
          <a:p>
            <a:r>
              <a:rPr lang="en-GB" dirty="0" smtClean="0"/>
              <a:t>Normalise a database system</a:t>
            </a:r>
          </a:p>
          <a:p>
            <a:r>
              <a:rPr lang="en-GB" dirty="0" smtClean="0"/>
              <a:t>Integrate a HTTP request and response into your </a:t>
            </a:r>
            <a:r>
              <a:rPr lang="en-GB" dirty="0" err="1" smtClean="0"/>
              <a:t>Kivy</a:t>
            </a:r>
            <a:r>
              <a:rPr lang="en-GB" dirty="0" smtClean="0"/>
              <a:t> app</a:t>
            </a:r>
          </a:p>
          <a:p>
            <a:r>
              <a:rPr lang="en-GB" dirty="0" smtClean="0"/>
              <a:t>Recognise the difference between a GET HTTP Request and a POST HTTP Request</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426D557D-A03B-49A1-873D-608EEAD88015}" type="slidenum">
              <a:rPr lang="en-GB"/>
              <a:pPr/>
              <a:t>50</a:t>
            </a:fld>
            <a:endParaRPr lang="en-GB"/>
          </a:p>
        </p:txBody>
      </p:sp>
      <p:sp>
        <p:nvSpPr>
          <p:cNvPr id="26627" name="Rectangle 2"/>
          <p:cNvSpPr>
            <a:spLocks noGrp="1" noChangeArrowheads="1"/>
          </p:cNvSpPr>
          <p:nvPr>
            <p:ph type="title"/>
          </p:nvPr>
        </p:nvSpPr>
        <p:spPr>
          <a:noFill/>
        </p:spPr>
        <p:txBody>
          <a:bodyPr lIns="90488" tIns="44450" rIns="90488" bIns="44450"/>
          <a:lstStyle/>
          <a:p>
            <a:r>
              <a:rPr lang="en-GB" smtClean="0"/>
              <a:t>Second Normal Form (2NF)</a:t>
            </a:r>
          </a:p>
        </p:txBody>
      </p:sp>
      <p:sp>
        <p:nvSpPr>
          <p:cNvPr id="49155" name="Rectangle 3"/>
          <p:cNvSpPr>
            <a:spLocks noGrp="1" noChangeArrowheads="1"/>
          </p:cNvSpPr>
          <p:nvPr>
            <p:ph type="body" idx="1"/>
          </p:nvPr>
        </p:nvSpPr>
        <p:spPr>
          <a:xfrm>
            <a:off x="533400" y="1200150"/>
            <a:ext cx="7924800" cy="3086100"/>
          </a:xfrm>
          <a:noFill/>
        </p:spPr>
        <p:txBody>
          <a:bodyPr lIns="90488" tIns="44450" rIns="90488" bIns="44450">
            <a:normAutofit fontScale="77500" lnSpcReduction="20000"/>
          </a:bodyPr>
          <a:lstStyle/>
          <a:p>
            <a:r>
              <a:rPr lang="en-GB" dirty="0" smtClean="0"/>
              <a:t>Based on concept of full functional dependency:</a:t>
            </a:r>
          </a:p>
          <a:p>
            <a:pPr lvl="1"/>
            <a:r>
              <a:rPr lang="en-GB" dirty="0" smtClean="0"/>
              <a:t>A and B are attributes of a relation, </a:t>
            </a:r>
          </a:p>
          <a:p>
            <a:pPr lvl="1"/>
            <a:r>
              <a:rPr lang="en-GB" dirty="0" smtClean="0"/>
              <a:t>B is fully dependent on A if B is functionally dependent on A but not on any proper subset of A.</a:t>
            </a:r>
          </a:p>
          <a:p>
            <a:pPr lvl="1">
              <a:lnSpc>
                <a:spcPct val="40000"/>
              </a:lnSpc>
            </a:pPr>
            <a:endParaRPr lang="en-GB" dirty="0" smtClean="0"/>
          </a:p>
          <a:p>
            <a:r>
              <a:rPr lang="en-GB" dirty="0" smtClean="0"/>
              <a:t>2NF - A relation that is in 1NF and every non-primary-key attribute is fully functionally dependent on the primary key.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904E986A-FD62-42CE-9845-A35AD367FA91}" type="slidenum">
              <a:rPr lang="en-GB"/>
              <a:pPr/>
              <a:t>51</a:t>
            </a:fld>
            <a:endParaRPr lang="en-GB"/>
          </a:p>
        </p:txBody>
      </p:sp>
      <p:sp>
        <p:nvSpPr>
          <p:cNvPr id="27651" name="Rectangle 2"/>
          <p:cNvSpPr>
            <a:spLocks noGrp="1" noChangeArrowheads="1"/>
          </p:cNvSpPr>
          <p:nvPr>
            <p:ph type="title"/>
          </p:nvPr>
        </p:nvSpPr>
        <p:spPr>
          <a:noFill/>
        </p:spPr>
        <p:txBody>
          <a:bodyPr lIns="90488" tIns="44450" rIns="90488" bIns="44450"/>
          <a:lstStyle/>
          <a:p>
            <a:r>
              <a:rPr lang="en-GB" smtClean="0"/>
              <a:t>1NF to 2NF</a:t>
            </a:r>
          </a:p>
        </p:txBody>
      </p:sp>
      <p:sp>
        <p:nvSpPr>
          <p:cNvPr id="53251" name="Rectangle 3"/>
          <p:cNvSpPr>
            <a:spLocks noGrp="1" noChangeArrowheads="1"/>
          </p:cNvSpPr>
          <p:nvPr>
            <p:ph type="body" idx="1"/>
          </p:nvPr>
        </p:nvSpPr>
        <p:spPr>
          <a:xfrm>
            <a:off x="533400" y="1257300"/>
            <a:ext cx="7727950" cy="3086100"/>
          </a:xfrm>
          <a:noFill/>
        </p:spPr>
        <p:txBody>
          <a:bodyPr lIns="90488" tIns="44450" rIns="90488" bIns="44450">
            <a:normAutofit fontScale="77500" lnSpcReduction="20000"/>
          </a:bodyPr>
          <a:lstStyle/>
          <a:p>
            <a:r>
              <a:rPr lang="en-GB" dirty="0" smtClean="0"/>
              <a:t>Identify primary key for the 1NF relation.</a:t>
            </a:r>
          </a:p>
          <a:p>
            <a:endParaRPr lang="en-GB" dirty="0" smtClean="0"/>
          </a:p>
          <a:p>
            <a:r>
              <a:rPr lang="en-GB" dirty="0" smtClean="0"/>
              <a:t>Identify functional dependencies in the relation.</a:t>
            </a:r>
          </a:p>
          <a:p>
            <a:endParaRPr lang="en-GB" dirty="0" smtClean="0"/>
          </a:p>
          <a:p>
            <a:r>
              <a:rPr lang="en-GB" dirty="0" smtClean="0"/>
              <a:t>If partial dependencies exist on the primary key remove them by placing them in a new relation along with copy of their determinant.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3F8E9BFE-1736-4191-9589-33CF2E31D0C6}" type="slidenum">
              <a:rPr lang="en-GB"/>
              <a:pPr/>
              <a:t>52</a:t>
            </a:fld>
            <a:endParaRPr lang="en-GB"/>
          </a:p>
        </p:txBody>
      </p:sp>
      <p:sp>
        <p:nvSpPr>
          <p:cNvPr id="28675" name="Rectangle 2"/>
          <p:cNvSpPr>
            <a:spLocks noGrp="1" noChangeArrowheads="1"/>
          </p:cNvSpPr>
          <p:nvPr>
            <p:ph type="title"/>
          </p:nvPr>
        </p:nvSpPr>
        <p:spPr>
          <a:noFill/>
        </p:spPr>
        <p:txBody>
          <a:bodyPr lIns="90488" tIns="44450" rIns="90488" bIns="44450"/>
          <a:lstStyle/>
          <a:p>
            <a:r>
              <a:rPr lang="en-GB" smtClean="0"/>
              <a:t>Third Normal Form (3NF)</a:t>
            </a:r>
          </a:p>
        </p:txBody>
      </p:sp>
      <p:sp>
        <p:nvSpPr>
          <p:cNvPr id="55299" name="Rectangle 3"/>
          <p:cNvSpPr>
            <a:spLocks noGrp="1" noChangeArrowheads="1"/>
          </p:cNvSpPr>
          <p:nvPr>
            <p:ph type="body" idx="1"/>
          </p:nvPr>
        </p:nvSpPr>
        <p:spPr>
          <a:xfrm>
            <a:off x="533400" y="1257300"/>
            <a:ext cx="8229600" cy="3086100"/>
          </a:xfrm>
          <a:noFill/>
        </p:spPr>
        <p:txBody>
          <a:bodyPr lIns="90488" tIns="44450" rIns="90488" bIns="44450">
            <a:normAutofit fontScale="85000" lnSpcReduction="20000"/>
          </a:bodyPr>
          <a:lstStyle/>
          <a:p>
            <a:pPr>
              <a:lnSpc>
                <a:spcPct val="90000"/>
              </a:lnSpc>
            </a:pPr>
            <a:r>
              <a:rPr lang="en-US" dirty="0" smtClean="0"/>
              <a:t>Based on concept of transitive dependency:</a:t>
            </a:r>
          </a:p>
          <a:p>
            <a:pPr lvl="1">
              <a:lnSpc>
                <a:spcPct val="90000"/>
              </a:lnSpc>
            </a:pPr>
            <a:r>
              <a:rPr lang="en-US" dirty="0" smtClean="0"/>
              <a:t>A, B and C are attributes of a relation such that if A → B and B → C, </a:t>
            </a:r>
          </a:p>
          <a:p>
            <a:pPr lvl="1">
              <a:lnSpc>
                <a:spcPct val="90000"/>
              </a:lnSpc>
            </a:pPr>
            <a:r>
              <a:rPr lang="en-US" dirty="0" smtClean="0"/>
              <a:t>then C is transitively dependent on A through B.  (Provided that A is not functionally dependent on B or C).</a:t>
            </a:r>
          </a:p>
          <a:p>
            <a:pPr>
              <a:lnSpc>
                <a:spcPct val="90000"/>
              </a:lnSpc>
            </a:pPr>
            <a:r>
              <a:rPr lang="en-US" dirty="0" smtClean="0"/>
              <a:t>3NF - A relation that is in 1NF and 2NF and in which no non-primary-key attribute is transitively dependent on the primary key.</a:t>
            </a:r>
            <a:endParaRPr lang="en-GB"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FFBB1BA0-697B-4206-B7E8-50455CB19D48}" type="slidenum">
              <a:rPr lang="en-GB"/>
              <a:pPr/>
              <a:t>53</a:t>
            </a:fld>
            <a:endParaRPr lang="en-GB"/>
          </a:p>
        </p:txBody>
      </p:sp>
      <p:sp>
        <p:nvSpPr>
          <p:cNvPr id="29699" name="Rectangle 2"/>
          <p:cNvSpPr>
            <a:spLocks noGrp="1" noChangeArrowheads="1"/>
          </p:cNvSpPr>
          <p:nvPr>
            <p:ph type="title"/>
          </p:nvPr>
        </p:nvSpPr>
        <p:spPr>
          <a:noFill/>
        </p:spPr>
        <p:txBody>
          <a:bodyPr lIns="90488" tIns="44450" rIns="90488" bIns="44450"/>
          <a:lstStyle/>
          <a:p>
            <a:r>
              <a:rPr lang="en-GB" smtClean="0"/>
              <a:t>2NF to 3NF</a:t>
            </a:r>
          </a:p>
        </p:txBody>
      </p:sp>
      <p:sp>
        <p:nvSpPr>
          <p:cNvPr id="59395" name="Rectangle 3"/>
          <p:cNvSpPr>
            <a:spLocks noGrp="1" noChangeArrowheads="1"/>
          </p:cNvSpPr>
          <p:nvPr>
            <p:ph type="body" idx="1"/>
          </p:nvPr>
        </p:nvSpPr>
        <p:spPr>
          <a:xfrm>
            <a:off x="533400" y="1200150"/>
            <a:ext cx="7848600" cy="3086100"/>
          </a:xfrm>
          <a:noFill/>
        </p:spPr>
        <p:txBody>
          <a:bodyPr lIns="90488" tIns="44450" rIns="90488" bIns="44450">
            <a:normAutofit fontScale="77500" lnSpcReduction="20000"/>
          </a:bodyPr>
          <a:lstStyle/>
          <a:p>
            <a:r>
              <a:rPr lang="en-GB" dirty="0" smtClean="0"/>
              <a:t>Identify the primary key in the 2NF relation.</a:t>
            </a:r>
          </a:p>
          <a:p>
            <a:endParaRPr lang="en-GB" dirty="0" smtClean="0"/>
          </a:p>
          <a:p>
            <a:r>
              <a:rPr lang="en-GB" dirty="0" smtClean="0"/>
              <a:t>Identify functional dependencies in the relation.</a:t>
            </a:r>
          </a:p>
          <a:p>
            <a:endParaRPr lang="en-GB" dirty="0" smtClean="0"/>
          </a:p>
          <a:p>
            <a:r>
              <a:rPr lang="en-GB" dirty="0" smtClean="0"/>
              <a:t>If transitive dependencies exist on the primary key remove them by placing them in a new relation along with copy of their determinant.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FA4A7420-49AE-4210-856A-95B564602DA8}" type="slidenum">
              <a:rPr lang="en-GB"/>
              <a:pPr/>
              <a:t>54</a:t>
            </a:fld>
            <a:endParaRPr lang="en-GB"/>
          </a:p>
        </p:txBody>
      </p:sp>
      <p:sp>
        <p:nvSpPr>
          <p:cNvPr id="30723" name="Rectangle 2"/>
          <p:cNvSpPr>
            <a:spLocks noGrp="1" noChangeArrowheads="1"/>
          </p:cNvSpPr>
          <p:nvPr>
            <p:ph type="title"/>
          </p:nvPr>
        </p:nvSpPr>
        <p:spPr/>
        <p:txBody>
          <a:bodyPr>
            <a:normAutofit/>
          </a:bodyPr>
          <a:lstStyle/>
          <a:p>
            <a:r>
              <a:rPr lang="en-US" sz="3600" dirty="0" smtClean="0">
                <a:cs typeface="Times New Roman" pitchFamily="18" charset="0"/>
              </a:rPr>
              <a:t>General Definitions of 2NF and 3NF</a:t>
            </a:r>
            <a:r>
              <a:rPr lang="en-GB" sz="3600" dirty="0" smtClean="0"/>
              <a:t> </a:t>
            </a:r>
          </a:p>
        </p:txBody>
      </p:sp>
      <p:sp>
        <p:nvSpPr>
          <p:cNvPr id="167939" name="Rectangle 3"/>
          <p:cNvSpPr>
            <a:spLocks noGrp="1" noChangeArrowheads="1"/>
          </p:cNvSpPr>
          <p:nvPr>
            <p:ph type="body" idx="1"/>
          </p:nvPr>
        </p:nvSpPr>
        <p:spPr>
          <a:xfrm>
            <a:off x="533400" y="1257300"/>
            <a:ext cx="7727950" cy="3086100"/>
          </a:xfrm>
        </p:spPr>
        <p:txBody>
          <a:bodyPr>
            <a:normAutofit fontScale="85000" lnSpcReduction="20000"/>
          </a:bodyPr>
          <a:lstStyle/>
          <a:p>
            <a:pPr>
              <a:lnSpc>
                <a:spcPct val="90000"/>
              </a:lnSpc>
            </a:pPr>
            <a:r>
              <a:rPr lang="en-US" dirty="0" smtClean="0">
                <a:cs typeface="Times New Roman" pitchFamily="18" charset="0"/>
              </a:rPr>
              <a:t>Second normal form (2NF)</a:t>
            </a:r>
            <a:endParaRPr lang="en-GB" dirty="0" smtClean="0"/>
          </a:p>
          <a:p>
            <a:pPr lvl="1">
              <a:lnSpc>
                <a:spcPct val="90000"/>
              </a:lnSpc>
            </a:pPr>
            <a:r>
              <a:rPr lang="en-US" dirty="0" smtClean="0">
                <a:cs typeface="Times New Roman" pitchFamily="18" charset="0"/>
              </a:rPr>
              <a:t>A relation that is in 1NF and every non-primary-key attribute is fully functionally dependent on </a:t>
            </a:r>
            <a:r>
              <a:rPr lang="en-US" i="1" dirty="0" smtClean="0">
                <a:cs typeface="Times New Roman" pitchFamily="18" charset="0"/>
              </a:rPr>
              <a:t>any</a:t>
            </a:r>
            <a:r>
              <a:rPr lang="en-US" dirty="0" smtClean="0">
                <a:cs typeface="Times New Roman" pitchFamily="18" charset="0"/>
              </a:rPr>
              <a:t> </a:t>
            </a:r>
            <a:r>
              <a:rPr lang="en-US" i="1" dirty="0" smtClean="0">
                <a:cs typeface="Times New Roman" pitchFamily="18" charset="0"/>
              </a:rPr>
              <a:t>candidate key</a:t>
            </a:r>
            <a:r>
              <a:rPr lang="en-US" dirty="0" smtClean="0">
                <a:cs typeface="Times New Roman" pitchFamily="18" charset="0"/>
              </a:rPr>
              <a:t>.</a:t>
            </a:r>
          </a:p>
          <a:p>
            <a:pPr lvl="1">
              <a:lnSpc>
                <a:spcPct val="90000"/>
              </a:lnSpc>
            </a:pPr>
            <a:endParaRPr lang="en-GB" dirty="0" smtClean="0"/>
          </a:p>
          <a:p>
            <a:pPr>
              <a:lnSpc>
                <a:spcPct val="90000"/>
              </a:lnSpc>
            </a:pPr>
            <a:r>
              <a:rPr lang="en-US" dirty="0" smtClean="0">
                <a:cs typeface="Times New Roman" pitchFamily="18" charset="0"/>
              </a:rPr>
              <a:t>Third normal form (3NF)</a:t>
            </a:r>
          </a:p>
          <a:p>
            <a:pPr lvl="1">
              <a:lnSpc>
                <a:spcPct val="90000"/>
              </a:lnSpc>
            </a:pPr>
            <a:r>
              <a:rPr lang="en-US" dirty="0" smtClean="0">
                <a:cs typeface="Times New Roman" pitchFamily="18" charset="0"/>
              </a:rPr>
              <a:t>A relation that is in 1NF and 2NF and in which no non-primary-key attribute is transitively dependent on </a:t>
            </a:r>
            <a:r>
              <a:rPr lang="en-US" i="1" dirty="0" smtClean="0">
                <a:cs typeface="Times New Roman" pitchFamily="18" charset="0"/>
              </a:rPr>
              <a:t>any candidate key</a:t>
            </a:r>
            <a:r>
              <a:rPr lang="en-US" sz="2400" dirty="0" smtClean="0">
                <a:cs typeface="Times New Roman" pitchFamily="18" charset="0"/>
              </a:rPr>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79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7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Get and post with </a:t>
            </a:r>
            <a:r>
              <a:rPr lang="en-GB" dirty="0" err="1" smtClean="0"/>
              <a:t>kivy</a:t>
            </a:r>
            <a:endParaRPr lang="en-GB" dirty="0"/>
          </a:p>
        </p:txBody>
      </p:sp>
      <p:sp>
        <p:nvSpPr>
          <p:cNvPr id="5" name="Text Placeholder 4"/>
          <p:cNvSpPr>
            <a:spLocks noGrp="1"/>
          </p:cNvSpPr>
          <p:nvPr>
            <p:ph type="body" idx="1"/>
          </p:nvPr>
        </p:nvSpPr>
        <p:spPr/>
        <p:txBody>
          <a:bodyPr/>
          <a:lstStyle/>
          <a:p>
            <a:r>
              <a:rPr lang="en-GB" dirty="0" err="1" smtClean="0"/>
              <a:t>Kivy</a:t>
            </a:r>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smtClean="0"/>
              <a:t>Live Coding: Processing Arguments in CGI</a:t>
            </a:r>
            <a:endParaRPr lang="en-GB" sz="2800" dirty="0"/>
          </a:p>
        </p:txBody>
      </p:sp>
      <p:sp>
        <p:nvSpPr>
          <p:cNvPr id="3" name="Content Placeholder 2"/>
          <p:cNvSpPr>
            <a:spLocks noGrp="1"/>
          </p:cNvSpPr>
          <p:nvPr>
            <p:ph idx="1"/>
          </p:nvPr>
        </p:nvSpPr>
        <p:spPr/>
        <p:txBody>
          <a:bodyPr anchor="ctr"/>
          <a:lstStyle/>
          <a:p>
            <a:pPr algn="ctr">
              <a:buNone/>
            </a:pPr>
            <a:r>
              <a:rPr lang="en-GB" dirty="0" smtClean="0"/>
              <a:t>https://docs.python.org/2/library/cgi.html#using-the-cgi-module</a:t>
            </a:r>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a:t>
            </a:r>
            <a:r>
              <a:rPr lang="en-GB" dirty="0" err="1" smtClean="0"/>
              <a:t>Kivy</a:t>
            </a:r>
            <a:r>
              <a:rPr lang="en-GB" dirty="0" smtClean="0"/>
              <a:t> HTTP Requests</a:t>
            </a:r>
            <a:endParaRPr lang="en-GB" dirty="0"/>
          </a:p>
        </p:txBody>
      </p:sp>
      <p:sp>
        <p:nvSpPr>
          <p:cNvPr id="3" name="Content Placeholder 2"/>
          <p:cNvSpPr>
            <a:spLocks noGrp="1"/>
          </p:cNvSpPr>
          <p:nvPr>
            <p:ph idx="1"/>
          </p:nvPr>
        </p:nvSpPr>
        <p:spPr/>
        <p:txBody>
          <a:bodyPr anchor="ctr"/>
          <a:lstStyle/>
          <a:p>
            <a:pPr algn="ctr">
              <a:buNone/>
            </a:pPr>
            <a:r>
              <a:rPr lang="en-GB" dirty="0" smtClean="0"/>
              <a:t>http://kivy.org/docs/api-kivy.uix.button.html</a:t>
            </a:r>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Exercise: </a:t>
            </a:r>
            <a:r>
              <a:rPr lang="en-GB" dirty="0" err="1" smtClean="0"/>
              <a:t>Kivy</a:t>
            </a:r>
            <a:r>
              <a:rPr lang="en-GB" dirty="0" smtClean="0"/>
              <a:t> HTTP Requests</a:t>
            </a:r>
            <a:endParaRPr lang="en-GB" dirty="0"/>
          </a:p>
        </p:txBody>
      </p:sp>
      <p:sp>
        <p:nvSpPr>
          <p:cNvPr id="3" name="Content Placeholder 2"/>
          <p:cNvSpPr>
            <a:spLocks noGrp="1"/>
          </p:cNvSpPr>
          <p:nvPr>
            <p:ph idx="1"/>
          </p:nvPr>
        </p:nvSpPr>
        <p:spPr/>
        <p:txBody>
          <a:bodyPr anchor="ctr"/>
          <a:lstStyle/>
          <a:p>
            <a:pPr algn="ctr">
              <a:buNone/>
            </a:pPr>
            <a:r>
              <a:rPr lang="en-GB" dirty="0" smtClean="0"/>
              <a:t>http://kivy.org/docs/api-kivy.network.urlrequest.html</a:t>
            </a: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a:t>
            </a:r>
            <a:endParaRPr lang="en-GB" dirty="0"/>
          </a:p>
        </p:txBody>
      </p:sp>
      <p:sp>
        <p:nvSpPr>
          <p:cNvPr id="3" name="Content Placeholder 2"/>
          <p:cNvSpPr>
            <a:spLocks noGrp="1"/>
          </p:cNvSpPr>
          <p:nvPr>
            <p:ph idx="1"/>
          </p:nvPr>
        </p:nvSpPr>
        <p:spPr/>
        <p:txBody>
          <a:bodyPr/>
          <a:lstStyle/>
          <a:p>
            <a:r>
              <a:rPr lang="en-GB" dirty="0" smtClean="0"/>
              <a:t>Create a basic </a:t>
            </a:r>
            <a:r>
              <a:rPr lang="en-GB" dirty="0" err="1" smtClean="0"/>
              <a:t>Kivy</a:t>
            </a:r>
            <a:r>
              <a:rPr lang="en-GB" dirty="0" smtClean="0"/>
              <a:t> app with a button and a label</a:t>
            </a:r>
          </a:p>
          <a:p>
            <a:r>
              <a:rPr lang="en-GB" dirty="0" smtClean="0"/>
              <a:t>When you press the button, insert something into your database and then display the output</a:t>
            </a:r>
          </a:p>
          <a:p>
            <a:r>
              <a:rPr lang="en-GB" dirty="0" smtClean="0"/>
              <a:t>You have </a:t>
            </a:r>
            <a:r>
              <a:rPr lang="en-GB" b="1" dirty="0" smtClean="0"/>
              <a:t>20 minutes</a:t>
            </a:r>
            <a:r>
              <a:rPr lang="en-GB" dirty="0" smtClean="0"/>
              <a:t>.</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WEB APPLICATIONS</a:t>
            </a:r>
            <a:endParaRPr lang="en-GB" dirty="0"/>
          </a:p>
        </p:txBody>
      </p:sp>
      <p:sp>
        <p:nvSpPr>
          <p:cNvPr id="5" name="Text Placeholder 4"/>
          <p:cNvSpPr>
            <a:spLocks noGrp="1"/>
          </p:cNvSpPr>
          <p:nvPr>
            <p:ph type="body" idx="1"/>
          </p:nvPr>
        </p:nvSpPr>
        <p:spPr/>
        <p:txBody>
          <a:bodyPr/>
          <a:lstStyle/>
          <a:p>
            <a:r>
              <a:rPr lang="en-GB" dirty="0" smtClean="0"/>
              <a:t>Game Platform Studies</a:t>
            </a:r>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FINAL REMARKS</a:t>
            </a:r>
            <a:endParaRPr lang="en-GB" dirty="0"/>
          </a:p>
        </p:txBody>
      </p:sp>
      <p:sp>
        <p:nvSpPr>
          <p:cNvPr id="5" name="Text Placeholder 4"/>
          <p:cNvSpPr>
            <a:spLocks noGrp="1"/>
          </p:cNvSpPr>
          <p:nvPr>
            <p:ph type="body" idx="1"/>
          </p:nvPr>
        </p:nvSpPr>
        <p:spPr/>
        <p:txBody>
          <a:bodyPr/>
          <a:lstStyle/>
          <a:p>
            <a:r>
              <a:rPr lang="en-GB" dirty="0" smtClean="0"/>
              <a:t>COMP130</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Guidance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Refer to the recommended textbook: </a:t>
            </a:r>
            <a:br>
              <a:rPr lang="en-GB" dirty="0" smtClean="0"/>
            </a:br>
            <a:r>
              <a:rPr lang="en-GB" dirty="0" smtClean="0"/>
              <a:t>Connolly and </a:t>
            </a:r>
            <a:r>
              <a:rPr lang="en-GB" dirty="0" err="1" smtClean="0"/>
              <a:t>Begg</a:t>
            </a:r>
            <a:r>
              <a:rPr lang="en-GB" dirty="0" smtClean="0"/>
              <a:t> (2015)</a:t>
            </a:r>
          </a:p>
          <a:p>
            <a:pPr lvl="1"/>
            <a:r>
              <a:rPr lang="en-GB" dirty="0" smtClean="0"/>
              <a:t>Chapters 2 and 3 are particularly helpful</a:t>
            </a:r>
          </a:p>
          <a:p>
            <a:r>
              <a:rPr lang="en-GB" dirty="0" smtClean="0"/>
              <a:t>Online videos</a:t>
            </a:r>
          </a:p>
          <a:p>
            <a:pPr lvl="1"/>
            <a:r>
              <a:rPr lang="en-GB" sz="2600" dirty="0" smtClean="0">
                <a:hlinkClick r:id="rId2"/>
              </a:rPr>
              <a:t>https://www.youtube.com/watch?v=9o_4lsOkQ3gWiki</a:t>
            </a:r>
            <a:endParaRPr lang="en-GB" sz="2600" dirty="0" smtClean="0"/>
          </a:p>
          <a:p>
            <a:pPr lvl="1"/>
            <a:r>
              <a:rPr lang="en-GB" sz="2600" dirty="0" smtClean="0">
                <a:hlinkClick r:id="rId3"/>
              </a:rPr>
              <a:t>https://www.youtube.com/watch?v=576WwU7xlWU</a:t>
            </a:r>
            <a:endParaRPr lang="en-GB" sz="2600" dirty="0" smtClean="0"/>
          </a:p>
          <a:p>
            <a:pPr>
              <a:spcBef>
                <a:spcPts val="600"/>
              </a:spcBef>
            </a:pPr>
            <a:r>
              <a:rPr lang="en-GB" dirty="0" smtClean="0"/>
              <a:t>Web Resources</a:t>
            </a:r>
          </a:p>
          <a:p>
            <a:pPr lvl="1"/>
            <a:r>
              <a:rPr lang="en-GB" sz="2600" dirty="0" smtClean="0">
                <a:hlinkClick r:id="rId4"/>
              </a:rPr>
              <a:t>http://www.w3schools.com/tags/ref_httpmethods.asp</a:t>
            </a:r>
            <a:endParaRPr lang="en-GB" sz="2600" dirty="0" smtClean="0"/>
          </a:p>
          <a:p>
            <a:pPr lvl="1"/>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fontScale="90000"/>
          </a:bodyPr>
          <a:lstStyle/>
          <a:p>
            <a:r>
              <a:rPr lang="en-GB" dirty="0" smtClean="0">
                <a:solidFill>
                  <a:schemeClr val="tx1"/>
                </a:solidFill>
              </a:rPr>
              <a:t>Web Application Architecture</a:t>
            </a:r>
            <a:endParaRPr lang="en-GB" dirty="0">
              <a:solidFill>
                <a:schemeClr val="tx1"/>
              </a:solidFill>
            </a:endParaRPr>
          </a:p>
        </p:txBody>
      </p:sp>
      <p:pic>
        <p:nvPicPr>
          <p:cNvPr id="3074" name="Picture 2" descr="https://www.mufin.com/wp-content/uploads/2015/09/audio-identification-audioid-server-client-server-interaction.jpg"/>
          <p:cNvPicPr>
            <a:picLocks noGrp="1" noChangeAspect="1" noChangeArrowheads="1"/>
          </p:cNvPicPr>
          <p:nvPr>
            <p:ph idx="1"/>
          </p:nvPr>
        </p:nvPicPr>
        <p:blipFill>
          <a:blip r:embed="rId2" cstate="print"/>
          <a:srcRect/>
          <a:stretch>
            <a:fillRect/>
          </a:stretch>
        </p:blipFill>
        <p:spPr bwMode="auto">
          <a:xfrm>
            <a:off x="899592" y="1563638"/>
            <a:ext cx="7240488" cy="3056436"/>
          </a:xfrm>
          <a:prstGeom prst="rect">
            <a:avLst/>
          </a:prstGeom>
          <a:noFill/>
        </p:spPr>
      </p:pic>
      <p:sp>
        <p:nvSpPr>
          <p:cNvPr id="8" name="TextBox 7"/>
          <p:cNvSpPr txBox="1"/>
          <p:nvPr/>
        </p:nvSpPr>
        <p:spPr>
          <a:xfrm>
            <a:off x="5004048" y="4866501"/>
            <a:ext cx="4139952" cy="276999"/>
          </a:xfrm>
          <a:prstGeom prst="rect">
            <a:avLst/>
          </a:prstGeom>
          <a:noFill/>
        </p:spPr>
        <p:txBody>
          <a:bodyPr wrap="square" rtlCol="0">
            <a:spAutoFit/>
          </a:bodyPr>
          <a:lstStyle/>
          <a:p>
            <a:pPr algn="r"/>
            <a:r>
              <a:rPr lang="en-GB" sz="1200" dirty="0" smtClean="0"/>
              <a:t>https://www.mufin.com/products/audioid-server/</a:t>
            </a:r>
            <a:endParaRPr lang="en-GB"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Content Placeholder 3" descr="two-tier-architecture.gif"/>
          <p:cNvPicPr>
            <a:picLocks noGrp="1" noChangeAspect="1"/>
          </p:cNvPicPr>
          <p:nvPr>
            <p:ph idx="1"/>
          </p:nvPr>
        </p:nvPicPr>
        <p:blipFill>
          <a:blip r:embed="rId2" cstate="print"/>
          <a:stretch>
            <a:fillRect/>
          </a:stretch>
        </p:blipFill>
        <p:spPr>
          <a:xfrm>
            <a:off x="1259632" y="793456"/>
            <a:ext cx="6598173" cy="4112114"/>
          </a:xfrm>
        </p:spPr>
      </p:pic>
      <p:sp>
        <p:nvSpPr>
          <p:cNvPr id="2" name="Title 1"/>
          <p:cNvSpPr>
            <a:spLocks noGrp="1"/>
          </p:cNvSpPr>
          <p:nvPr>
            <p:ph type="title"/>
          </p:nvPr>
        </p:nvSpPr>
        <p:spPr/>
        <p:txBody>
          <a:bodyPr>
            <a:normAutofit fontScale="90000"/>
          </a:bodyPr>
          <a:lstStyle/>
          <a:p>
            <a:r>
              <a:rPr lang="en-GB" dirty="0" smtClean="0">
                <a:solidFill>
                  <a:schemeClr val="tx1"/>
                </a:solidFill>
              </a:rPr>
              <a:t>Web Application Architecture</a:t>
            </a:r>
            <a:endParaRPr lang="en-GB" dirty="0">
              <a:solidFill>
                <a:schemeClr val="tx1"/>
              </a:solidFill>
            </a:endParaRPr>
          </a:p>
        </p:txBody>
      </p:sp>
      <p:sp>
        <p:nvSpPr>
          <p:cNvPr id="6" name="TextBox 5"/>
          <p:cNvSpPr txBox="1"/>
          <p:nvPr/>
        </p:nvSpPr>
        <p:spPr>
          <a:xfrm>
            <a:off x="5004048" y="4866501"/>
            <a:ext cx="4139952" cy="276999"/>
          </a:xfrm>
          <a:prstGeom prst="rect">
            <a:avLst/>
          </a:prstGeom>
          <a:noFill/>
        </p:spPr>
        <p:txBody>
          <a:bodyPr wrap="square" rtlCol="0">
            <a:spAutoFit/>
          </a:bodyPr>
          <a:lstStyle/>
          <a:p>
            <a:pPr algn="r"/>
            <a:r>
              <a:rPr lang="en-GB" sz="1200" dirty="0" smtClean="0"/>
              <a:t>http://www.anchor.com.au/custom-hosting-solutions/</a:t>
            </a:r>
            <a:endParaRPr lang="en-GB"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39502"/>
            <a:ext cx="9144000" cy="480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Content Placeholder 3" descr="two-tier-architecture.gif"/>
          <p:cNvPicPr>
            <a:picLocks noGrp="1" noChangeAspect="1"/>
          </p:cNvPicPr>
          <p:nvPr>
            <p:ph idx="1"/>
          </p:nvPr>
        </p:nvPicPr>
        <p:blipFill>
          <a:blip r:embed="rId2" cstate="print"/>
          <a:stretch>
            <a:fillRect/>
          </a:stretch>
        </p:blipFill>
        <p:spPr>
          <a:xfrm>
            <a:off x="1259632" y="627534"/>
            <a:ext cx="6598173" cy="4443958"/>
          </a:xfrm>
        </p:spPr>
      </p:pic>
      <p:sp>
        <p:nvSpPr>
          <p:cNvPr id="2" name="Title 1"/>
          <p:cNvSpPr>
            <a:spLocks noGrp="1"/>
          </p:cNvSpPr>
          <p:nvPr>
            <p:ph type="title"/>
          </p:nvPr>
        </p:nvSpPr>
        <p:spPr/>
        <p:txBody>
          <a:bodyPr>
            <a:normAutofit fontScale="90000"/>
          </a:bodyPr>
          <a:lstStyle/>
          <a:p>
            <a:r>
              <a:rPr lang="en-GB" dirty="0" smtClean="0">
                <a:solidFill>
                  <a:schemeClr val="tx1"/>
                </a:solidFill>
              </a:rPr>
              <a:t>Web Application Architecture</a:t>
            </a:r>
            <a:endParaRPr lang="en-GB" dirty="0">
              <a:solidFill>
                <a:schemeClr val="tx1"/>
              </a:solidFill>
            </a:endParaRPr>
          </a:p>
        </p:txBody>
      </p:sp>
      <p:sp>
        <p:nvSpPr>
          <p:cNvPr id="6" name="TextBox 5"/>
          <p:cNvSpPr txBox="1"/>
          <p:nvPr/>
        </p:nvSpPr>
        <p:spPr>
          <a:xfrm>
            <a:off x="5004048" y="4866501"/>
            <a:ext cx="4139952" cy="276999"/>
          </a:xfrm>
          <a:prstGeom prst="rect">
            <a:avLst/>
          </a:prstGeom>
          <a:noFill/>
        </p:spPr>
        <p:txBody>
          <a:bodyPr wrap="square" rtlCol="0">
            <a:spAutoFit/>
          </a:bodyPr>
          <a:lstStyle/>
          <a:p>
            <a:pPr algn="r"/>
            <a:r>
              <a:rPr lang="en-GB" sz="1200" dirty="0" smtClean="0"/>
              <a:t>http://www.anchor.com.au/custom-hosting-solutions/</a:t>
            </a:r>
            <a:endParaRPr lang="en-GB"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TotalTime>
  <Words>2070</Words>
  <Application>Microsoft Office PowerPoint</Application>
  <PresentationFormat>On-screen Show (16:9)</PresentationFormat>
  <Paragraphs>291</Paragraphs>
  <Slides>61</Slides>
  <Notes>18</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Web Applications and Databases with Kivy</vt:lpstr>
      <vt:lpstr>Essay Review</vt:lpstr>
      <vt:lpstr>Code Review</vt:lpstr>
      <vt:lpstr>GitHub</vt:lpstr>
      <vt:lpstr>Learning Objectives</vt:lpstr>
      <vt:lpstr>WEB APPLICATIONS</vt:lpstr>
      <vt:lpstr>Web Application Architecture</vt:lpstr>
      <vt:lpstr>Web Application Architecture</vt:lpstr>
      <vt:lpstr>Web Application Architecture</vt:lpstr>
      <vt:lpstr>Web Application Architecture</vt:lpstr>
      <vt:lpstr>Web Applications</vt:lpstr>
      <vt:lpstr>Exercise</vt:lpstr>
      <vt:lpstr>Entity-relationship diagrams</vt:lpstr>
      <vt:lpstr>Definition</vt:lpstr>
      <vt:lpstr>Basic Components of ERD</vt:lpstr>
      <vt:lpstr>Basic Components of ERD</vt:lpstr>
      <vt:lpstr>Basic Components of ERD</vt:lpstr>
      <vt:lpstr>ERD Representations</vt:lpstr>
      <vt:lpstr>Chen Notation Symbols</vt:lpstr>
      <vt:lpstr>Slide 20</vt:lpstr>
      <vt:lpstr>UML Notation Symbols</vt:lpstr>
      <vt:lpstr>Advantages</vt:lpstr>
      <vt:lpstr>Usage</vt:lpstr>
      <vt:lpstr>How to Solve Multi-Valued attributes (1)</vt:lpstr>
      <vt:lpstr>How to Solve Multi-Valued attributes (2)</vt:lpstr>
      <vt:lpstr>Relationships</vt:lpstr>
      <vt:lpstr>Connectivity and Cardinalities</vt:lpstr>
      <vt:lpstr>Connectivity and Cardinalities</vt:lpstr>
      <vt:lpstr>Connectivity and Cardinalities</vt:lpstr>
      <vt:lpstr>Database normalisation</vt:lpstr>
      <vt:lpstr>Normalization</vt:lpstr>
      <vt:lpstr>Normalization</vt:lpstr>
      <vt:lpstr>Data Redundancy</vt:lpstr>
      <vt:lpstr>Data Redundancy</vt:lpstr>
      <vt:lpstr>Data Redundancy</vt:lpstr>
      <vt:lpstr>Update Anomalies</vt:lpstr>
      <vt:lpstr>Properties of Decomposition</vt:lpstr>
      <vt:lpstr>Functional Dependency</vt:lpstr>
      <vt:lpstr>Functional Dependency</vt:lpstr>
      <vt:lpstr>Example - Functional Dependency</vt:lpstr>
      <vt:lpstr>Functional Dependency</vt:lpstr>
      <vt:lpstr>Functional Dependency </vt:lpstr>
      <vt:lpstr>Functional Dependency</vt:lpstr>
      <vt:lpstr>Functional Dependency</vt:lpstr>
      <vt:lpstr>The Process of Normalization</vt:lpstr>
      <vt:lpstr>Unnormalized Form (UNF)</vt:lpstr>
      <vt:lpstr>First Normal Form (1NF)</vt:lpstr>
      <vt:lpstr>UNF to 1NF</vt:lpstr>
      <vt:lpstr>UNF to 1NF</vt:lpstr>
      <vt:lpstr>Second Normal Form (2NF)</vt:lpstr>
      <vt:lpstr>1NF to 2NF</vt:lpstr>
      <vt:lpstr>Third Normal Form (3NF)</vt:lpstr>
      <vt:lpstr>2NF to 3NF</vt:lpstr>
      <vt:lpstr>General Definitions of 2NF and 3NF </vt:lpstr>
      <vt:lpstr>Get and post with kivy</vt:lpstr>
      <vt:lpstr>Live Coding: Processing Arguments in CGI</vt:lpstr>
      <vt:lpstr>Exercise: Kivy HTTP Requests</vt:lpstr>
      <vt:lpstr>Exercise: Kivy HTTP Requests</vt:lpstr>
      <vt:lpstr>Task</vt:lpstr>
      <vt:lpstr>FINAL REMARKS</vt:lpstr>
      <vt:lpstr>Additional Guidance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Krzywinska</dc:creator>
  <cp:lastModifiedBy>Adrir Darklance</cp:lastModifiedBy>
  <cp:revision>168</cp:revision>
  <dcterms:created xsi:type="dcterms:W3CDTF">2013-10-11T07:28:59Z</dcterms:created>
  <dcterms:modified xsi:type="dcterms:W3CDTF">2015-11-27T14:01:39Z</dcterms:modified>
</cp:coreProperties>
</file>