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5" r:id="rId2"/>
    <p:sldId id="291" r:id="rId3"/>
    <p:sldId id="296" r:id="rId4"/>
    <p:sldId id="292" r:id="rId5"/>
    <p:sldId id="293" r:id="rId6"/>
    <p:sldId id="294" r:id="rId7"/>
    <p:sldId id="29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00"/>
    <a:srgbClr val="FF9900"/>
    <a:srgbClr val="34FB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 showGuides="1">
      <p:cViewPr varScale="1">
        <p:scale>
          <a:sx n="106" d="100"/>
          <a:sy n="106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A38A-B85C-42A6-9672-5E0CB3A8797B}" type="datetimeFigureOut">
              <a:rPr lang="en-US" smtClean="0"/>
              <a:pPr/>
              <a:t>11/4/2015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637D0-5057-417C-9C35-719152D94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2420888"/>
            <a:ext cx="9144001" cy="443711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5281610"/>
            <a:ext cx="77724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5286388"/>
            <a:ext cx="7786742" cy="99535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2420888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" name="Picture 9" descr="test_logo_i5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2000240"/>
            <a:ext cx="1289050" cy="317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9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06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101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7871"/>
            <a:ext cx="2057400" cy="5637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7871"/>
            <a:ext cx="6019800" cy="5637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854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453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00042"/>
            <a:ext cx="9144000" cy="6357958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5000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7" name="Picture 6" descr="soldier_buffer_bw250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143636" y="-198837"/>
            <a:ext cx="2841656" cy="679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69929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9929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9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955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34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89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216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33404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34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9545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411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20273AD4-B79B-4AEC-A7AB-9CD19EAEA649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 t="2951" b="79342"/>
          <a:stretch>
            <a:fillRect/>
          </a:stretch>
        </p:blipFill>
        <p:spPr bwMode="auto">
          <a:xfrm>
            <a:off x="-1" y="0"/>
            <a:ext cx="9144001" cy="50004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 descr="test_logo_i50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29985" y="142852"/>
            <a:ext cx="870115" cy="214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80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Databases – spare slides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Databases in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supports several database systems</a:t>
            </a:r>
          </a:p>
          <a:p>
            <a:r>
              <a:rPr lang="en-GB" dirty="0" smtClean="0"/>
              <a:t>Most use a standard API so can be interchanged relatively easily</a:t>
            </a:r>
          </a:p>
          <a:p>
            <a:pPr lvl="1"/>
            <a:r>
              <a:rPr lang="en-GB" sz="2400" dirty="0" smtClean="0"/>
              <a:t>https://www.python.org/dev/peps/pep-0249/</a:t>
            </a:r>
          </a:p>
          <a:p>
            <a:r>
              <a:rPr lang="en-GB" dirty="0" smtClean="0"/>
              <a:t>We will use </a:t>
            </a:r>
            <a:r>
              <a:rPr lang="en-GB" dirty="0" err="1" smtClean="0"/>
              <a:t>SQLite</a:t>
            </a:r>
            <a:r>
              <a:rPr lang="en-GB" dirty="0" smtClean="0"/>
              <a:t> (for now)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Setting up a </a:t>
            </a:r>
            <a:r>
              <a:rPr lang="en-GB" dirty="0" err="1" smtClean="0"/>
              <a:t>SQLite</a:t>
            </a:r>
            <a:r>
              <a:rPr lang="en-GB" dirty="0" smtClean="0"/>
              <a:t> database as a data source in </a:t>
            </a:r>
            <a:r>
              <a:rPr lang="en-GB" dirty="0" err="1" smtClean="0"/>
              <a:t>PyCharm</a:t>
            </a:r>
            <a:r>
              <a:rPr lang="en-GB" dirty="0" smtClean="0"/>
              <a:t> (this enables </a:t>
            </a:r>
            <a:r>
              <a:rPr lang="en-GB" dirty="0" err="1" smtClean="0"/>
              <a:t>autocompletion</a:t>
            </a:r>
            <a:r>
              <a:rPr lang="en-GB" dirty="0" smtClean="0"/>
              <a:t> of table and field names when writing SQL queries)</a:t>
            </a:r>
          </a:p>
          <a:p>
            <a:pPr lvl="1"/>
            <a:r>
              <a:rPr lang="en-GB" dirty="0" smtClean="0"/>
              <a:t>View </a:t>
            </a:r>
            <a:r>
              <a:rPr lang="en-GB" dirty="0" smtClean="0"/>
              <a:t>-&gt; Tool windows -&gt; </a:t>
            </a:r>
            <a:r>
              <a:rPr lang="en-GB" dirty="0" smtClean="0"/>
              <a:t>Database</a:t>
            </a:r>
          </a:p>
          <a:p>
            <a:pPr lvl="1"/>
            <a:r>
              <a:rPr lang="en-GB" dirty="0" smtClean="0"/>
              <a:t>+ </a:t>
            </a:r>
            <a:r>
              <a:rPr lang="en-GB" dirty="0" smtClean="0"/>
              <a:t>-&gt; Data Source -&gt; </a:t>
            </a:r>
            <a:r>
              <a:rPr lang="en-GB" dirty="0" err="1" smtClean="0"/>
              <a:t>SQLite</a:t>
            </a:r>
            <a:r>
              <a:rPr lang="en-GB" dirty="0" smtClean="0"/>
              <a:t> -&gt; </a:t>
            </a:r>
            <a:r>
              <a:rPr lang="en-GB" dirty="0" err="1" smtClean="0"/>
              <a:t>Xerial</a:t>
            </a:r>
            <a:endParaRPr lang="en-GB" dirty="0" smtClean="0"/>
          </a:p>
          <a:p>
            <a:pPr lvl="2"/>
            <a:r>
              <a:rPr lang="en-GB" dirty="0" smtClean="0"/>
              <a:t>(What’s the difference between </a:t>
            </a:r>
            <a:r>
              <a:rPr lang="en-GB" dirty="0" err="1" smtClean="0"/>
              <a:t>Xerial</a:t>
            </a:r>
            <a:r>
              <a:rPr lang="en-GB" dirty="0" smtClean="0"/>
              <a:t> and </a:t>
            </a:r>
            <a:r>
              <a:rPr lang="en-GB" dirty="0" err="1" smtClean="0"/>
              <a:t>Zentus</a:t>
            </a:r>
            <a:r>
              <a:rPr lang="en-GB" dirty="0" smtClean="0"/>
              <a:t>? I don’t know, but </a:t>
            </a:r>
            <a:r>
              <a:rPr lang="en-GB" dirty="0" err="1" smtClean="0"/>
              <a:t>Xerial</a:t>
            </a:r>
            <a:r>
              <a:rPr lang="en-GB" dirty="0" smtClean="0"/>
              <a:t> seems to work well enough)</a:t>
            </a:r>
          </a:p>
          <a:p>
            <a:pPr lvl="1"/>
            <a:r>
              <a:rPr lang="en-GB" dirty="0" smtClean="0"/>
              <a:t>Click </a:t>
            </a:r>
            <a:r>
              <a:rPr lang="en-GB" dirty="0" smtClean="0"/>
              <a:t>"Download" at the </a:t>
            </a:r>
            <a:r>
              <a:rPr lang="en-GB" dirty="0" smtClean="0"/>
              <a:t>bottom (one-time setup)</a:t>
            </a:r>
          </a:p>
          <a:p>
            <a:pPr lvl="1"/>
            <a:r>
              <a:rPr lang="en-GB" dirty="0" smtClean="0"/>
              <a:t>Choose </a:t>
            </a:r>
            <a:r>
              <a:rPr lang="en-GB" dirty="0" smtClean="0"/>
              <a:t>the database </a:t>
            </a:r>
            <a:r>
              <a:rPr lang="en-GB" dirty="0" smtClean="0"/>
              <a:t>file</a:t>
            </a:r>
          </a:p>
          <a:p>
            <a:pPr lvl="1"/>
            <a:r>
              <a:rPr lang="en-GB" dirty="0" smtClean="0"/>
              <a:t>Click OK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example</a:t>
            </a:r>
            <a:endParaRPr lang="en-GB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11560" y="2471990"/>
            <a:ext cx="7884368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sqlite3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 = sqlite3.connect(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Chinook_Sqlite.sqlite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database.cursor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cursor.execute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"""SELECT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FirstName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LastName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FROM Customer"""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wrong with this code?</a:t>
            </a:r>
            <a:endParaRPr lang="en-GB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11560" y="1628800"/>
            <a:ext cx="7992888" cy="26776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sqlite3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 = sqlite3.connect(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Chinook_Sqlite.sqlite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database.cursor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last_name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raw_input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"Enter last name: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cursor.execute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"""SELECT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CustomerId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FirstName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FROM Customer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WHERE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= '"""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last_name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"'"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cursor: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1" name="Picture 3" descr="Exploits of a M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365104"/>
            <a:ext cx="6343650" cy="1952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Avoiding SQL injection</a:t>
            </a:r>
            <a:endParaRPr lang="en-GB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755576" y="2060848"/>
            <a:ext cx="7702750" cy="31085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sqlite3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 = sqlite3.connect(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Chinook_Sqlite.sqlite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database.cursor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last_name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raw_input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"Enter last name: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query_params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last_name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,) 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tuple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of length 1</a:t>
            </a:r>
            <a:b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cursor.execute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"""SELECT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CustomerId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FirstName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FROM Customer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WHERE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= ?"""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query_params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cursor: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columns by name</a:t>
            </a:r>
            <a:endParaRPr lang="en-GB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4" y="2492896"/>
            <a:ext cx="8180445" cy="21236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sqlite3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 = sqlite3.connect(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Chinook_Sqlite.sqlite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database.row_factory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sqlite3.Row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database.cursor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cursor.execute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"""SELECT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Artist.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AS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ArtistName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Album.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FROM Album INNER JOIN Artist ON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Artist.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ArtistId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Album.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ArtistId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cursor: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row[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"Title"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],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"by"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row[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ArtistName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-15240" y="3038480"/>
            <a:ext cx="539552" cy="2880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 rot="10800000">
            <a:off x="3750883" y="3054444"/>
            <a:ext cx="539552" cy="2880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136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Databases – spare slides</vt:lpstr>
      <vt:lpstr>Databases in Python</vt:lpstr>
      <vt:lpstr>Slide 3</vt:lpstr>
      <vt:lpstr>A simple example</vt:lpstr>
      <vt:lpstr>What’s wrong with this code?</vt:lpstr>
      <vt:lpstr>Avoiding SQL injection</vt:lpstr>
      <vt:lpstr>Accessing columns by name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Krzywinska</dc:creator>
  <cp:lastModifiedBy>Ed Powley</cp:lastModifiedBy>
  <cp:revision>72</cp:revision>
  <dcterms:created xsi:type="dcterms:W3CDTF">2013-10-11T07:28:59Z</dcterms:created>
  <dcterms:modified xsi:type="dcterms:W3CDTF">2015-11-04T12:19:52Z</dcterms:modified>
</cp:coreProperties>
</file>