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D7B2-D53E-4D5E-9CDD-684866A5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F064-D24A-4F18-A6C8-FE251111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C818-E984-491E-9CD2-C091874C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1E32-92F5-4564-97EC-465A4C8C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84DE-9F97-4772-9840-7B5E5B5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32B6-4FAE-46EF-9EE8-13250C11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BBF1-CBC4-47AE-9130-AE5FF88F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066A0-551A-4C31-8599-0089001B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E085-9278-47EF-9DB5-BD1F3812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8478-21C7-4AF1-9FC6-FD54AC4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83D6B-09AB-4B7B-BC8D-D73D225AD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58D8A-7BBB-468E-B8C7-3588AE01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6DF9-238B-4CB4-8DD9-97D6C12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406D-B921-417A-A25B-5C3656DB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B275-1636-4CD3-B367-590A296E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7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EA3-B5DD-427B-9051-ED51547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5913-31AE-4294-924A-FB984EE3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4B62-DC35-44CB-86DE-DDE9D678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D3AC-284B-414F-8C81-8A9F168E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55AF-A77C-490E-B69C-5989B5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5C96-0EFE-4D57-9F92-53759002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2F5A-2C57-4EE0-BB80-666CAD9B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C64F-C349-4D2D-A830-DDE82A5A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7DF3-4789-4207-A43B-06B89A3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A8E6-F5B5-453E-A2E2-2EDC28FF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6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2422-874A-4A28-AA5E-66F6E975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2A4B-4325-497E-8EC5-A39C888B6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5927-877D-4C30-8EC9-65BAD152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00D5-C03F-43C7-A4D9-FDFC406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A22C-FE4E-4630-BA4B-E4758AEB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AFE4-A83D-4F81-90A1-C6E43F1F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B50-C008-4B1C-823D-6B46D538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1E94-6AF6-418A-93E9-DA588DB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D3EF2-C3E2-47AF-8BAE-8A529EF2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667B5-2478-4E08-8DE7-E97D852A4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C5FFC-D805-4F4A-8C92-8312778DE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8CA5E-2430-4291-B10C-12152302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996B-676C-4BBD-AE3B-32AE381C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C8989-A48F-4F18-BC19-7EC61095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004-FB87-4978-B9E5-D0E02FA7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FBC0D-1161-40D9-824E-777BB170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9BFFE-5FB1-4A4D-B9C6-9A89987A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67E69-4968-4922-9A62-EFD7239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92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8D475-5B45-4A56-906B-DE2E662C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69F7A-4BB2-4B83-99FB-9D2D7A9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F53C-D04F-487A-B112-5022E4AA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6E5-448D-4C35-9EB3-CCD9E51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B55-05DA-4A37-8C0D-F2D3C085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5DDD-C0AA-48D7-873A-F9585B85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9B02-56F6-4D5F-A38F-C51B258C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05DF-62B1-496D-81B6-AA1637F9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1DD8-CD1F-499C-A140-3ED2D918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D01-616C-48B0-8303-9357F39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57F5-4160-4E92-A284-C5040776C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E883-082E-46A7-A0F8-A0C21FCBD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FB4D1-00EA-4263-9BEC-1A7F8B1C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B804-A423-47CF-8209-3588ADE8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7483-4F26-43B7-A212-C79F8E2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14974-AB97-4F67-AEF8-0D96377E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072D-1115-4D4B-BC1D-14B128E9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F5E8-A019-4DA3-9B8E-158489C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34F8-EC88-491C-A843-F59F0165195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1EA0-5FE4-44A5-AD9F-F628D4F7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DD2C-EBC9-447E-AD49-5E1D4471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E4FD-8E2B-4254-9D39-83231B802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5023-230C-4337-976E-D7DF1AE22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0A60F-4824-4A55-B660-67EAEE370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FD0F-E7D8-4939-869B-97236C2F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F953-2F48-415E-B247-1177C5F7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Akari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419-7896-48D3-A693-764A5C63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30B-A465-4246-956A-B8218038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slide is for </a:t>
            </a:r>
            <a:r>
              <a:rPr lang="en-GB" b="1" dirty="0"/>
              <a:t>BA(Hons) Game Development: Programming </a:t>
            </a:r>
            <a:r>
              <a:rPr lang="en-GB" dirty="0"/>
              <a:t>students only!</a:t>
            </a:r>
          </a:p>
          <a:p>
            <a:r>
              <a:rPr lang="en-GB" dirty="0"/>
              <a:t>You must take </a:t>
            </a:r>
            <a:r>
              <a:rPr lang="en-GB" b="1" dirty="0"/>
              <a:t>either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COMP110 Principles of Computing</a:t>
            </a:r>
          </a:p>
          <a:p>
            <a:pPr lvl="1"/>
            <a:r>
              <a:rPr lang="en-GB" dirty="0"/>
              <a:t>GAM120 Theory I: Reading Experiences</a:t>
            </a:r>
          </a:p>
          <a:p>
            <a:r>
              <a:rPr lang="en-GB" dirty="0"/>
              <a:t>Contact me or Michael Scott if you want to switch</a:t>
            </a:r>
          </a:p>
        </p:txBody>
      </p:sp>
    </p:spTree>
    <p:extLst>
      <p:ext uri="{BB962C8B-B14F-4D97-AF65-F5344CB8AC3E}">
        <p14:creationId xmlns:p14="http://schemas.microsoft.com/office/powerpoint/2010/main" val="24553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6419-7896-48D3-A693-764A5C63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030B-A465-4246-956A-B8218038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slide is for students on these courses:</a:t>
            </a:r>
          </a:p>
          <a:p>
            <a:pPr lvl="1"/>
            <a:r>
              <a:rPr lang="en-GB" dirty="0"/>
              <a:t>BSc(Hons) Computing for Games</a:t>
            </a:r>
          </a:p>
          <a:p>
            <a:pPr lvl="1"/>
            <a:r>
              <a:rPr lang="en-GB" dirty="0"/>
              <a:t>BSc(Hons) Immersive Computing</a:t>
            </a:r>
          </a:p>
          <a:p>
            <a:pPr lvl="1"/>
            <a:r>
              <a:rPr lang="en-GB" dirty="0"/>
              <a:t>BSc(Hons) Robotics</a:t>
            </a:r>
          </a:p>
          <a:p>
            <a:pPr lvl="1"/>
            <a:r>
              <a:rPr lang="en-GB" dirty="0"/>
              <a:t>BSc(Hons) Computer Science</a:t>
            </a:r>
          </a:p>
          <a:p>
            <a:r>
              <a:rPr lang="en-GB" dirty="0"/>
              <a:t>COMP110 is </a:t>
            </a:r>
            <a:r>
              <a:rPr lang="en-GB" b="1" dirty="0"/>
              <a:t>mandatory</a:t>
            </a:r>
            <a:r>
              <a:rPr lang="en-GB" dirty="0"/>
              <a:t> for you!</a:t>
            </a:r>
          </a:p>
        </p:txBody>
      </p:sp>
    </p:spTree>
    <p:extLst>
      <p:ext uri="{BB962C8B-B14F-4D97-AF65-F5344CB8AC3E}">
        <p14:creationId xmlns:p14="http://schemas.microsoft.com/office/powerpoint/2010/main" val="11553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F6D7-C17D-422F-B5D1-4370FDC5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22B1-4474-4FFC-83EF-29063F11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26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DAB84D-4F81-400C-8289-3D0E6B25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89957"/>
              </p:ext>
            </p:extLst>
          </p:nvPr>
        </p:nvGraphicFramePr>
        <p:xfrm>
          <a:off x="417444" y="433345"/>
          <a:ext cx="11357112" cy="5991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852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3641933"/>
                    </a:ext>
                  </a:extLst>
                </a:gridCol>
              </a:tblGrid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720393"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Christmas vacation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02193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D513E2-F899-416D-93E9-0A1524F30065}"/>
              </a:ext>
            </a:extLst>
          </p:cNvPr>
          <p:cNvSpPr txBox="1"/>
          <p:nvPr/>
        </p:nvSpPr>
        <p:spPr>
          <a:xfrm>
            <a:off x="477078" y="842838"/>
            <a:ext cx="17731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Computing history and profession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152FD-2193-450F-8AC6-21B22C5443BB}"/>
              </a:ext>
            </a:extLst>
          </p:cNvPr>
          <p:cNvSpPr txBox="1"/>
          <p:nvPr/>
        </p:nvSpPr>
        <p:spPr>
          <a:xfrm>
            <a:off x="2358887" y="842837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C3BA9-9936-4434-ADF4-1B7B51B361D3}"/>
              </a:ext>
            </a:extLst>
          </p:cNvPr>
          <p:cNvSpPr txBox="1"/>
          <p:nvPr/>
        </p:nvSpPr>
        <p:spPr>
          <a:xfrm>
            <a:off x="426388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Data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1B03B-E541-4FD3-8C55-BF2E88DDE07B}"/>
              </a:ext>
            </a:extLst>
          </p:cNvPr>
          <p:cNvSpPr txBox="1"/>
          <p:nvPr/>
        </p:nvSpPr>
        <p:spPr>
          <a:xfrm>
            <a:off x="6145697" y="842837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skills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14B59C-B79A-488F-B096-B74C934A461F}"/>
              </a:ext>
            </a:extLst>
          </p:cNvPr>
          <p:cNvSpPr txBox="1"/>
          <p:nvPr/>
        </p:nvSpPr>
        <p:spPr>
          <a:xfrm>
            <a:off x="8059974" y="842837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Complexity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6D69C-9B57-44D1-B639-D13B5445DAA1}"/>
              </a:ext>
            </a:extLst>
          </p:cNvPr>
          <p:cNvSpPr txBox="1"/>
          <p:nvPr/>
        </p:nvSpPr>
        <p:spPr>
          <a:xfrm>
            <a:off x="9941783" y="842836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Studio practice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BC503-60AE-432D-8D31-C09FF84D464A}"/>
              </a:ext>
            </a:extLst>
          </p:cNvPr>
          <p:cNvSpPr txBox="1"/>
          <p:nvPr/>
        </p:nvSpPr>
        <p:spPr>
          <a:xfrm>
            <a:off x="477078" y="2589474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presentations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83FAC-1748-4E33-A453-D81181F12672}"/>
              </a:ext>
            </a:extLst>
          </p:cNvPr>
          <p:cNvSpPr txBox="1"/>
          <p:nvPr/>
        </p:nvSpPr>
        <p:spPr>
          <a:xfrm>
            <a:off x="2358887" y="2589473"/>
            <a:ext cx="367814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Data structures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F9E0BD-B52A-4CFC-B6FB-92380D34F155}"/>
              </a:ext>
            </a:extLst>
          </p:cNvPr>
          <p:cNvSpPr txBox="1"/>
          <p:nvPr/>
        </p:nvSpPr>
        <p:spPr>
          <a:xfrm>
            <a:off x="6145697" y="2589473"/>
            <a:ext cx="17731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Algorithm strategies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413CC8-6185-4535-8AA2-954DDE228E74}"/>
              </a:ext>
            </a:extLst>
          </p:cNvPr>
          <p:cNvSpPr txBox="1"/>
          <p:nvPr/>
        </p:nvSpPr>
        <p:spPr>
          <a:xfrm>
            <a:off x="8059974" y="2589473"/>
            <a:ext cx="1773141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Numerical representations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2A9B1-121A-4AF9-8749-85CDC5490476}"/>
              </a:ext>
            </a:extLst>
          </p:cNvPr>
          <p:cNvSpPr txBox="1"/>
          <p:nvPr/>
        </p:nvSpPr>
        <p:spPr>
          <a:xfrm>
            <a:off x="9941783" y="2589472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Machine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8873F-C475-44F1-B276-35C5CEF9BEB5}"/>
              </a:ext>
            </a:extLst>
          </p:cNvPr>
          <p:cNvSpPr txBox="1"/>
          <p:nvPr/>
        </p:nvSpPr>
        <p:spPr>
          <a:xfrm>
            <a:off x="477078" y="5059679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Assessment &amp; feedback </a:t>
            </a:r>
            <a:r>
              <a:rPr lang="en-GB" sz="1600" dirty="0" err="1"/>
              <a:t>vivas</a:t>
            </a:r>
            <a:endParaRPr lang="en-GB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48A7E-BC49-41D7-8A2E-0CE8D727F3A9}"/>
              </a:ext>
            </a:extLst>
          </p:cNvPr>
          <p:cNvSpPr txBox="1"/>
          <p:nvPr/>
        </p:nvSpPr>
        <p:spPr>
          <a:xfrm>
            <a:off x="477078" y="1493165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1:</a:t>
            </a:r>
          </a:p>
          <a:p>
            <a:r>
              <a:rPr lang="en-GB" sz="1600" dirty="0" err="1"/>
              <a:t>SpaceChem</a:t>
            </a:r>
            <a:endParaRPr lang="en-GB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5FFBD2-4D2C-4A0F-9EDD-C41670524A31}"/>
              </a:ext>
            </a:extLst>
          </p:cNvPr>
          <p:cNvSpPr txBox="1"/>
          <p:nvPr/>
        </p:nvSpPr>
        <p:spPr>
          <a:xfrm>
            <a:off x="2358887" y="1492462"/>
            <a:ext cx="177314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2:</a:t>
            </a:r>
          </a:p>
          <a:p>
            <a:r>
              <a:rPr lang="en-GB" sz="1200" dirty="0"/>
              <a:t>Flowcharts/Pseudocode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9F8D9-A4BB-4F2D-A5E7-AC76C32F921F}"/>
              </a:ext>
            </a:extLst>
          </p:cNvPr>
          <p:cNvSpPr txBox="1"/>
          <p:nvPr/>
        </p:nvSpPr>
        <p:spPr>
          <a:xfrm>
            <a:off x="4263888" y="1492462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3:</a:t>
            </a:r>
          </a:p>
          <a:p>
            <a:r>
              <a:rPr lang="en-GB" sz="1600" dirty="0"/>
              <a:t>Booleans/Binary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AD6E1F-66D3-49D4-B104-5E7C6D06B245}"/>
              </a:ext>
            </a:extLst>
          </p:cNvPr>
          <p:cNvSpPr txBox="1"/>
          <p:nvPr/>
        </p:nvSpPr>
        <p:spPr>
          <a:xfrm>
            <a:off x="6145697" y="1492462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4:</a:t>
            </a:r>
          </a:p>
          <a:p>
            <a:r>
              <a:rPr lang="en-GB" sz="1600" dirty="0"/>
              <a:t>LaTeX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EB5E5-1C4F-4056-8BE1-484F59640490}"/>
              </a:ext>
            </a:extLst>
          </p:cNvPr>
          <p:cNvSpPr txBox="1"/>
          <p:nvPr/>
        </p:nvSpPr>
        <p:spPr>
          <a:xfrm>
            <a:off x="8059972" y="1492462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5:</a:t>
            </a:r>
          </a:p>
          <a:p>
            <a:r>
              <a:rPr lang="en-GB" sz="1600" dirty="0"/>
              <a:t>Complexity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DAD21B-3715-4DF4-AD28-B8D5BB3EA696}"/>
              </a:ext>
            </a:extLst>
          </p:cNvPr>
          <p:cNvSpPr txBox="1"/>
          <p:nvPr/>
        </p:nvSpPr>
        <p:spPr>
          <a:xfrm>
            <a:off x="9941781" y="1489808"/>
            <a:ext cx="1773141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journal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00F6CA-ED50-4DD0-9059-2DF255E2510E}"/>
              </a:ext>
            </a:extLst>
          </p:cNvPr>
          <p:cNvSpPr txBox="1"/>
          <p:nvPr/>
        </p:nvSpPr>
        <p:spPr>
          <a:xfrm>
            <a:off x="477078" y="3238122"/>
            <a:ext cx="3654950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journal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81A3DA-E852-48FB-9F19-7B08BFF7DEDA}"/>
              </a:ext>
            </a:extLst>
          </p:cNvPr>
          <p:cNvSpPr txBox="1"/>
          <p:nvPr/>
        </p:nvSpPr>
        <p:spPr>
          <a:xfrm>
            <a:off x="4263888" y="3237419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6:</a:t>
            </a:r>
          </a:p>
          <a:p>
            <a:r>
              <a:rPr lang="en-GB" sz="1600" dirty="0"/>
              <a:t>Data structures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DEDEE-BC9A-4665-9466-20A62B47E574}"/>
              </a:ext>
            </a:extLst>
          </p:cNvPr>
          <p:cNvSpPr txBox="1"/>
          <p:nvPr/>
        </p:nvSpPr>
        <p:spPr>
          <a:xfrm>
            <a:off x="6145697" y="3237419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7:</a:t>
            </a:r>
          </a:p>
          <a:p>
            <a:r>
              <a:rPr lang="en-GB" sz="1600" dirty="0"/>
              <a:t>Recursion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A425D7-24A9-43F1-91BF-88C513DBC76F}"/>
              </a:ext>
            </a:extLst>
          </p:cNvPr>
          <p:cNvSpPr txBox="1"/>
          <p:nvPr/>
        </p:nvSpPr>
        <p:spPr>
          <a:xfrm>
            <a:off x="8059972" y="3237419"/>
            <a:ext cx="177314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8:</a:t>
            </a:r>
          </a:p>
          <a:p>
            <a:r>
              <a:rPr lang="en-GB" sz="1600" dirty="0"/>
              <a:t>Floating point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48B424-018F-409B-9007-96199DDEE740}"/>
              </a:ext>
            </a:extLst>
          </p:cNvPr>
          <p:cNvSpPr txBox="1"/>
          <p:nvPr/>
        </p:nvSpPr>
        <p:spPr>
          <a:xfrm>
            <a:off x="9941781" y="3234765"/>
            <a:ext cx="1773141" cy="13234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9:</a:t>
            </a:r>
          </a:p>
          <a:p>
            <a:r>
              <a:rPr lang="en-GB" sz="1600" dirty="0"/>
              <a:t>TIS-100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D8EFC4-A825-49B5-B525-A51714D3CEC8}"/>
              </a:ext>
            </a:extLst>
          </p:cNvPr>
          <p:cNvSpPr txBox="1"/>
          <p:nvPr/>
        </p:nvSpPr>
        <p:spPr>
          <a:xfrm>
            <a:off x="4263888" y="5059678"/>
            <a:ext cx="1773141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Formal feedback</a:t>
            </a:r>
          </a:p>
        </p:txBody>
      </p:sp>
    </p:spTree>
    <p:extLst>
      <p:ext uri="{BB962C8B-B14F-4D97-AF65-F5344CB8AC3E}">
        <p14:creationId xmlns:p14="http://schemas.microsoft.com/office/powerpoint/2010/main" val="27263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8" grpId="0" animBg="1"/>
      <p:bldP spid="50" grpId="0" animBg="1"/>
      <p:bldP spid="52" grpId="0" animBg="1"/>
      <p:bldP spid="54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52DF0B-A269-4455-8CBE-D8A14F48A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05769"/>
              </p:ext>
            </p:extLst>
          </p:nvPr>
        </p:nvGraphicFramePr>
        <p:xfrm>
          <a:off x="417444" y="433345"/>
          <a:ext cx="11357112" cy="5991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852">
                  <a:extLst>
                    <a:ext uri="{9D8B030D-6E8A-4147-A177-3AD203B41FA5}">
                      <a16:colId xmlns:a16="http://schemas.microsoft.com/office/drawing/2014/main" val="86581476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9968387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872645993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2992479678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164743354"/>
                    </a:ext>
                  </a:extLst>
                </a:gridCol>
                <a:gridCol w="1892852">
                  <a:extLst>
                    <a:ext uri="{9D8B030D-6E8A-4147-A177-3AD203B41FA5}">
                      <a16:colId xmlns:a16="http://schemas.microsoft.com/office/drawing/2014/main" val="3513641933"/>
                    </a:ext>
                  </a:extLst>
                </a:gridCol>
              </a:tblGrid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38480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76510"/>
                  </a:ext>
                </a:extLst>
              </a:tr>
              <a:tr h="720393">
                <a:tc gridSpan="6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Christmas vacation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02193"/>
                  </a:ext>
                </a:extLst>
              </a:tr>
              <a:tr h="1756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353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D513E2-F899-416D-93E9-0A1524F30065}"/>
              </a:ext>
            </a:extLst>
          </p:cNvPr>
          <p:cNvSpPr txBox="1"/>
          <p:nvPr/>
        </p:nvSpPr>
        <p:spPr>
          <a:xfrm>
            <a:off x="47707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3357A-E00E-4C61-9674-EE5D605F8A46}"/>
              </a:ext>
            </a:extLst>
          </p:cNvPr>
          <p:cNvSpPr txBox="1"/>
          <p:nvPr/>
        </p:nvSpPr>
        <p:spPr>
          <a:xfrm>
            <a:off x="2370813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DB6B3-AF4D-4E77-8FD0-9B80EF89F151}"/>
              </a:ext>
            </a:extLst>
          </p:cNvPr>
          <p:cNvSpPr txBox="1"/>
          <p:nvPr/>
        </p:nvSpPr>
        <p:spPr>
          <a:xfrm>
            <a:off x="426454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16991-EC32-455F-AB2C-BABD50D00D20}"/>
              </a:ext>
            </a:extLst>
          </p:cNvPr>
          <p:cNvSpPr txBox="1"/>
          <p:nvPr/>
        </p:nvSpPr>
        <p:spPr>
          <a:xfrm>
            <a:off x="6158283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A46EC5-33CD-413A-A0AF-6916F186DB6A}"/>
              </a:ext>
            </a:extLst>
          </p:cNvPr>
          <p:cNvSpPr txBox="1"/>
          <p:nvPr/>
        </p:nvSpPr>
        <p:spPr>
          <a:xfrm>
            <a:off x="8052018" y="842838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648E13-AC4C-431D-AECF-EEB2ED1B7E42}"/>
              </a:ext>
            </a:extLst>
          </p:cNvPr>
          <p:cNvSpPr txBox="1"/>
          <p:nvPr/>
        </p:nvSpPr>
        <p:spPr>
          <a:xfrm>
            <a:off x="9945753" y="842838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Midterm review (1.5 hr)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84F982-5FA6-47E2-89BE-1FE799DEC721}"/>
              </a:ext>
            </a:extLst>
          </p:cNvPr>
          <p:cNvSpPr txBox="1"/>
          <p:nvPr/>
        </p:nvSpPr>
        <p:spPr>
          <a:xfrm>
            <a:off x="477078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826EE-5074-4BA7-9F66-F3F36C3A90A8}"/>
              </a:ext>
            </a:extLst>
          </p:cNvPr>
          <p:cNvSpPr txBox="1"/>
          <p:nvPr/>
        </p:nvSpPr>
        <p:spPr>
          <a:xfrm>
            <a:off x="2370813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3F50C-D15B-4D7B-A8B8-5EBF5623106D}"/>
              </a:ext>
            </a:extLst>
          </p:cNvPr>
          <p:cNvSpPr txBox="1"/>
          <p:nvPr/>
        </p:nvSpPr>
        <p:spPr>
          <a:xfrm>
            <a:off x="4264548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AB4A3-3ACA-4DD4-B04C-0506E88B1B3A}"/>
              </a:ext>
            </a:extLst>
          </p:cNvPr>
          <p:cNvSpPr txBox="1"/>
          <p:nvPr/>
        </p:nvSpPr>
        <p:spPr>
          <a:xfrm>
            <a:off x="6158283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967A8D-E64F-472D-A42D-C3345A3A013E}"/>
              </a:ext>
            </a:extLst>
          </p:cNvPr>
          <p:cNvSpPr txBox="1"/>
          <p:nvPr/>
        </p:nvSpPr>
        <p:spPr>
          <a:xfrm>
            <a:off x="8052018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5163D-67F4-4312-8691-8802F53883DD}"/>
              </a:ext>
            </a:extLst>
          </p:cNvPr>
          <p:cNvSpPr txBox="1"/>
          <p:nvPr/>
        </p:nvSpPr>
        <p:spPr>
          <a:xfrm>
            <a:off x="9945753" y="2557669"/>
            <a:ext cx="1773141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Lecture (1 hr)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3CA0D-11A4-4B04-A43E-34E09F966599}"/>
              </a:ext>
            </a:extLst>
          </p:cNvPr>
          <p:cNvSpPr txBox="1"/>
          <p:nvPr/>
        </p:nvSpPr>
        <p:spPr>
          <a:xfrm>
            <a:off x="2370813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FEA504-2D90-4434-83B3-5BDB3BA8CE75}"/>
              </a:ext>
            </a:extLst>
          </p:cNvPr>
          <p:cNvSpPr txBox="1"/>
          <p:nvPr/>
        </p:nvSpPr>
        <p:spPr>
          <a:xfrm>
            <a:off x="4264548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8192BE-38D8-4FB8-A05F-980A6B80AA10}"/>
              </a:ext>
            </a:extLst>
          </p:cNvPr>
          <p:cNvSpPr txBox="1"/>
          <p:nvPr/>
        </p:nvSpPr>
        <p:spPr>
          <a:xfrm>
            <a:off x="6158283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40DA0A-F86B-4A69-B769-A70DD38977AF}"/>
              </a:ext>
            </a:extLst>
          </p:cNvPr>
          <p:cNvSpPr txBox="1"/>
          <p:nvPr/>
        </p:nvSpPr>
        <p:spPr>
          <a:xfrm>
            <a:off x="8052018" y="1252331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A81E9-CE36-4AB7-9227-359B41D90140}"/>
              </a:ext>
            </a:extLst>
          </p:cNvPr>
          <p:cNvSpPr txBox="1"/>
          <p:nvPr/>
        </p:nvSpPr>
        <p:spPr>
          <a:xfrm>
            <a:off x="477078" y="2983064"/>
            <a:ext cx="177314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Research journal presentations</a:t>
            </a:r>
          </a:p>
          <a:p>
            <a:r>
              <a:rPr lang="en-GB" sz="1600" dirty="0"/>
              <a:t>(3 hrs)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2F5B5C-5CDE-495A-864B-D26732D6A3AC}"/>
              </a:ext>
            </a:extLst>
          </p:cNvPr>
          <p:cNvSpPr txBox="1"/>
          <p:nvPr/>
        </p:nvSpPr>
        <p:spPr>
          <a:xfrm>
            <a:off x="4264548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F203-9559-4460-8BF4-D5A8090499A2}"/>
              </a:ext>
            </a:extLst>
          </p:cNvPr>
          <p:cNvSpPr txBox="1"/>
          <p:nvPr/>
        </p:nvSpPr>
        <p:spPr>
          <a:xfrm>
            <a:off x="6158283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FA68CB-7E0C-4707-9011-E9161F1D839E}"/>
              </a:ext>
            </a:extLst>
          </p:cNvPr>
          <p:cNvSpPr txBox="1"/>
          <p:nvPr/>
        </p:nvSpPr>
        <p:spPr>
          <a:xfrm>
            <a:off x="8052018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26D9F0-B1AE-40B1-A46C-2A2551A3DA4F}"/>
              </a:ext>
            </a:extLst>
          </p:cNvPr>
          <p:cNvSpPr txBox="1"/>
          <p:nvPr/>
        </p:nvSpPr>
        <p:spPr>
          <a:xfrm>
            <a:off x="9945753" y="2983064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(3 hrs)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B08027-EEE5-4E67-8D3B-2229EE8C9E89}"/>
              </a:ext>
            </a:extLst>
          </p:cNvPr>
          <p:cNvSpPr txBox="1"/>
          <p:nvPr/>
        </p:nvSpPr>
        <p:spPr>
          <a:xfrm>
            <a:off x="2370812" y="1661824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51DC31-6EBD-4324-AFB5-AD3FD0034BFE}"/>
              </a:ext>
            </a:extLst>
          </p:cNvPr>
          <p:cNvSpPr txBox="1"/>
          <p:nvPr/>
        </p:nvSpPr>
        <p:spPr>
          <a:xfrm>
            <a:off x="4264547" y="1661824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9DCBF3-67E0-4863-A37C-EF9C09439C31}"/>
              </a:ext>
            </a:extLst>
          </p:cNvPr>
          <p:cNvSpPr txBox="1"/>
          <p:nvPr/>
        </p:nvSpPr>
        <p:spPr>
          <a:xfrm>
            <a:off x="6154314" y="1664840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6B3F18-92FC-4D9F-B4C5-2F3F54FFEA3C}"/>
              </a:ext>
            </a:extLst>
          </p:cNvPr>
          <p:cNvSpPr txBox="1"/>
          <p:nvPr/>
        </p:nvSpPr>
        <p:spPr>
          <a:xfrm>
            <a:off x="8052018" y="1658778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FB0C-2912-4EE7-BE73-A176B3C95533}"/>
              </a:ext>
            </a:extLst>
          </p:cNvPr>
          <p:cNvSpPr txBox="1"/>
          <p:nvPr/>
        </p:nvSpPr>
        <p:spPr>
          <a:xfrm>
            <a:off x="2362875" y="3564539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FEE9B2-97DB-4B5E-BAA3-154FBBD60356}"/>
              </a:ext>
            </a:extLst>
          </p:cNvPr>
          <p:cNvSpPr txBox="1"/>
          <p:nvPr/>
        </p:nvSpPr>
        <p:spPr>
          <a:xfrm>
            <a:off x="4264547" y="3564539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FC6995-06D4-47A6-B44B-66558F7F56AA}"/>
              </a:ext>
            </a:extLst>
          </p:cNvPr>
          <p:cNvSpPr txBox="1"/>
          <p:nvPr/>
        </p:nvSpPr>
        <p:spPr>
          <a:xfrm>
            <a:off x="6154314" y="3567555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C0A67-5149-478F-A2AC-15C90C0DE867}"/>
              </a:ext>
            </a:extLst>
          </p:cNvPr>
          <p:cNvSpPr txBox="1"/>
          <p:nvPr/>
        </p:nvSpPr>
        <p:spPr>
          <a:xfrm>
            <a:off x="8052018" y="3561493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ED11C6-17FD-49C6-BD69-625E94D15B86}"/>
              </a:ext>
            </a:extLst>
          </p:cNvPr>
          <p:cNvSpPr txBox="1"/>
          <p:nvPr/>
        </p:nvSpPr>
        <p:spPr>
          <a:xfrm>
            <a:off x="9937816" y="3561492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CA0212-1D12-4163-8605-55BAC3243577}"/>
              </a:ext>
            </a:extLst>
          </p:cNvPr>
          <p:cNvSpPr txBox="1"/>
          <p:nvPr/>
        </p:nvSpPr>
        <p:spPr>
          <a:xfrm>
            <a:off x="477077" y="5071611"/>
            <a:ext cx="1773141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Worksheet </a:t>
            </a:r>
            <a:r>
              <a:rPr lang="en-GB" sz="1600" dirty="0" err="1"/>
              <a:t>vivas</a:t>
            </a:r>
            <a:r>
              <a:rPr lang="en-GB" sz="1600" dirty="0"/>
              <a:t> (1.5 hr)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7FFDEB-8B39-470C-9813-0F2D6301AB3D}"/>
              </a:ext>
            </a:extLst>
          </p:cNvPr>
          <p:cNvSpPr txBox="1"/>
          <p:nvPr/>
        </p:nvSpPr>
        <p:spPr>
          <a:xfrm>
            <a:off x="2362876" y="2983064"/>
            <a:ext cx="177314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Research journal peer review (3 hrs)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D1C72-CB78-4F69-871A-27515DA243F5}"/>
              </a:ext>
            </a:extLst>
          </p:cNvPr>
          <p:cNvSpPr txBox="1"/>
          <p:nvPr/>
        </p:nvSpPr>
        <p:spPr>
          <a:xfrm>
            <a:off x="473106" y="1248046"/>
            <a:ext cx="177314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Workshop (2 hrs)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5ABE87-E4FC-426D-A7A6-C40E1B312D3D}"/>
              </a:ext>
            </a:extLst>
          </p:cNvPr>
          <p:cNvSpPr txBox="1"/>
          <p:nvPr/>
        </p:nvSpPr>
        <p:spPr>
          <a:xfrm>
            <a:off x="9937816" y="1658778"/>
            <a:ext cx="177314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Tutorial (1 hr)</a:t>
            </a:r>
          </a:p>
        </p:txBody>
      </p:sp>
    </p:spTree>
    <p:extLst>
      <p:ext uri="{BB962C8B-B14F-4D97-AF65-F5344CB8AC3E}">
        <p14:creationId xmlns:p14="http://schemas.microsoft.com/office/powerpoint/2010/main" val="3168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6" grpId="0" animBg="1"/>
      <p:bldP spid="49" grpId="0" animBg="1"/>
      <p:bldP spid="51" grpId="0" animBg="1"/>
      <p:bldP spid="53" grpId="0" animBg="1"/>
      <p:bldP spid="55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Module information</vt:lpstr>
      <vt:lpstr>Module choice</vt:lpstr>
      <vt:lpstr>Module choice</vt:lpstr>
      <vt:lpstr>Assignments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Powley</dc:creator>
  <cp:lastModifiedBy>ed powley</cp:lastModifiedBy>
  <cp:revision>12</cp:revision>
  <dcterms:created xsi:type="dcterms:W3CDTF">2020-09-01T22:04:55Z</dcterms:created>
  <dcterms:modified xsi:type="dcterms:W3CDTF">2021-09-14T15:18:25Z</dcterms:modified>
</cp:coreProperties>
</file>