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7" r:id="rId2"/>
    <p:sldId id="305" r:id="rId3"/>
    <p:sldId id="258" r:id="rId4"/>
    <p:sldId id="259" r:id="rId5"/>
    <p:sldId id="295" r:id="rId6"/>
    <p:sldId id="307" r:id="rId7"/>
    <p:sldId id="297" r:id="rId8"/>
    <p:sldId id="303" r:id="rId9"/>
    <p:sldId id="296" r:id="rId10"/>
    <p:sldId id="309" r:id="rId11"/>
    <p:sldId id="310" r:id="rId12"/>
    <p:sldId id="311" r:id="rId13"/>
    <p:sldId id="298" r:id="rId14"/>
    <p:sldId id="312" r:id="rId15"/>
    <p:sldId id="313" r:id="rId16"/>
    <p:sldId id="300" r:id="rId17"/>
    <p:sldId id="314" r:id="rId18"/>
    <p:sldId id="315" r:id="rId19"/>
    <p:sldId id="316" r:id="rId20"/>
    <p:sldId id="318" r:id="rId21"/>
    <p:sldId id="299" r:id="rId22"/>
    <p:sldId id="317" r:id="rId23"/>
    <p:sldId id="302" r:id="rId24"/>
    <p:sldId id="304" r:id="rId25"/>
    <p:sldId id="319" r:id="rId26"/>
    <p:sldId id="321" r:id="rId27"/>
    <p:sldId id="322" r:id="rId28"/>
    <p:sldId id="323" r:id="rId29"/>
    <p:sldId id="320" r:id="rId30"/>
    <p:sldId id="324" r:id="rId31"/>
    <p:sldId id="325" r:id="rId32"/>
    <p:sldId id="326" r:id="rId33"/>
    <p:sldId id="308" r:id="rId34"/>
    <p:sldId id="306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12B592-84E5-5F49-87B5-349CDECDD5BD}">
          <p14:sldIdLst>
            <p14:sldId id="257"/>
            <p14:sldId id="305"/>
            <p14:sldId id="258"/>
            <p14:sldId id="259"/>
            <p14:sldId id="295"/>
            <p14:sldId id="307"/>
            <p14:sldId id="297"/>
            <p14:sldId id="303"/>
            <p14:sldId id="296"/>
            <p14:sldId id="309"/>
            <p14:sldId id="310"/>
            <p14:sldId id="311"/>
            <p14:sldId id="298"/>
            <p14:sldId id="312"/>
            <p14:sldId id="313"/>
            <p14:sldId id="300"/>
            <p14:sldId id="314"/>
            <p14:sldId id="315"/>
            <p14:sldId id="316"/>
            <p14:sldId id="318"/>
            <p14:sldId id="299"/>
            <p14:sldId id="317"/>
            <p14:sldId id="302"/>
            <p14:sldId id="304"/>
            <p14:sldId id="319"/>
            <p14:sldId id="321"/>
            <p14:sldId id="322"/>
            <p14:sldId id="323"/>
            <p14:sldId id="320"/>
            <p14:sldId id="324"/>
            <p14:sldId id="325"/>
            <p14:sldId id="326"/>
            <p14:sldId id="308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27" autoAdjust="0"/>
  </p:normalViewPr>
  <p:slideViewPr>
    <p:cSldViewPr>
      <p:cViewPr varScale="1">
        <p:scale>
          <a:sx n="114" d="100"/>
          <a:sy n="114" d="100"/>
        </p:scale>
        <p:origin x="15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2/16/2020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Mk7WIGi-W0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aw.io/" TargetMode="External"/><Relationship Id="rId2" Type="http://schemas.openxmlformats.org/officeDocument/2006/relationships/hyperlink" Target="https://go.gliffy.com/go/auth/log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971600" y="6211669"/>
            <a:ext cx="8172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GAM140: Individual Creative Computing Project 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4: UML – Unified Modeling Language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Use Case Diagram</a:t>
            </a:r>
            <a:endParaRPr lang="en-US" sz="4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E05900-1DEE-4A85-83BC-81AAC9334167}"/>
              </a:ext>
            </a:extLst>
          </p:cNvPr>
          <p:cNvGrpSpPr/>
          <p:nvPr/>
        </p:nvGrpSpPr>
        <p:grpSpPr>
          <a:xfrm>
            <a:off x="899592" y="1916832"/>
            <a:ext cx="1700298" cy="1304528"/>
            <a:chOff x="899592" y="1916832"/>
            <a:chExt cx="1700298" cy="130452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9B5033-B765-4F52-AC71-C1A8AE4CFAC5}"/>
                </a:ext>
              </a:extLst>
            </p:cNvPr>
            <p:cNvGrpSpPr/>
            <p:nvPr/>
          </p:nvGrpSpPr>
          <p:grpSpPr>
            <a:xfrm>
              <a:off x="899592" y="1916832"/>
              <a:ext cx="514087" cy="1304528"/>
              <a:chOff x="899592" y="1916832"/>
              <a:chExt cx="514087" cy="130452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CD8951-859B-45A3-8A77-8F6B88CD5BEF}"/>
                  </a:ext>
                </a:extLst>
              </p:cNvPr>
              <p:cNvSpPr/>
              <p:nvPr/>
            </p:nvSpPr>
            <p:spPr>
              <a:xfrm>
                <a:off x="1043608" y="1916832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A30004F-6CE9-486B-91F5-F301589CA998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1187624" y="2204864"/>
                <a:ext cx="0" cy="57606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4D7284D-A60F-4FFC-89B3-3771EF2FD4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9592" y="2780928"/>
                <a:ext cx="288032" cy="43204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D1611E4-CD1A-42E9-8D61-5AF8673A51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7624" y="2789312"/>
                <a:ext cx="216024" cy="43204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30C507A-D54A-4FB7-BA7D-DF08D4F34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631" y="2348880"/>
                <a:ext cx="43204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F0BE4F-45A7-4FE7-9085-1CF0C7809160}"/>
                </a:ext>
              </a:extLst>
            </p:cNvPr>
            <p:cNvSpPr txBox="1"/>
            <p:nvPr/>
          </p:nvSpPr>
          <p:spPr>
            <a:xfrm>
              <a:off x="1907713" y="2348880"/>
              <a:ext cx="692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Actor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C6A9C3-9000-435B-A804-8571A8BA5D60}"/>
              </a:ext>
            </a:extLst>
          </p:cNvPr>
          <p:cNvGrpSpPr/>
          <p:nvPr/>
        </p:nvGrpSpPr>
        <p:grpSpPr>
          <a:xfrm>
            <a:off x="5507789" y="2060848"/>
            <a:ext cx="3179011" cy="936079"/>
            <a:chOff x="4572000" y="2073372"/>
            <a:chExt cx="3179011" cy="93607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6B7A4C-0CC5-46C4-BFCC-7B2027A72CFB}"/>
                </a:ext>
              </a:extLst>
            </p:cNvPr>
            <p:cNvSpPr/>
            <p:nvPr/>
          </p:nvSpPr>
          <p:spPr>
            <a:xfrm>
              <a:off x="4572000" y="2073372"/>
              <a:ext cx="1584176" cy="93607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F25510-B8D2-4D1E-B9F7-72263443DBBD}"/>
                </a:ext>
              </a:extLst>
            </p:cNvPr>
            <p:cNvSpPr txBox="1"/>
            <p:nvPr/>
          </p:nvSpPr>
          <p:spPr>
            <a:xfrm>
              <a:off x="6721562" y="2348880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Use Case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041607-DC70-4CF6-B62D-4F09A09ED372}"/>
              </a:ext>
            </a:extLst>
          </p:cNvPr>
          <p:cNvGrpSpPr/>
          <p:nvPr/>
        </p:nvGrpSpPr>
        <p:grpSpPr>
          <a:xfrm>
            <a:off x="2843808" y="4293096"/>
            <a:ext cx="5728810" cy="2160240"/>
            <a:chOff x="2599890" y="4221088"/>
            <a:chExt cx="5728810" cy="21602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F10E05-2212-4FDA-9C71-F96D0739759A}"/>
                </a:ext>
              </a:extLst>
            </p:cNvPr>
            <p:cNvSpPr/>
            <p:nvPr/>
          </p:nvSpPr>
          <p:spPr>
            <a:xfrm>
              <a:off x="2599890" y="4221088"/>
              <a:ext cx="3168352" cy="21602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39FD96-3807-47D4-8722-100B3216DF18}"/>
                </a:ext>
              </a:extLst>
            </p:cNvPr>
            <p:cNvSpPr txBox="1"/>
            <p:nvPr/>
          </p:nvSpPr>
          <p:spPr>
            <a:xfrm>
              <a:off x="6516216" y="5116542"/>
              <a:ext cx="181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System Boundary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830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Use Case Diagram</a:t>
            </a:r>
            <a:endParaRPr lang="en-US" sz="4000" dirty="0"/>
          </a:p>
        </p:txBody>
      </p:sp>
      <p:pic>
        <p:nvPicPr>
          <p:cNvPr id="18" name="Picture 1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A12393A-6930-41E0-94AF-1BA5C5486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1" y="1484784"/>
            <a:ext cx="7430537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67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Use Case Diagram – Class Exercise</a:t>
            </a:r>
            <a:endParaRPr lang="en-US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E010A1-AA21-4264-82B2-F075E362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200" dirty="0">
                <a:effectLst/>
              </a:rPr>
              <a:t>What are the key </a:t>
            </a:r>
            <a:r>
              <a:rPr lang="en-GB" sz="3200" b="1" dirty="0">
                <a:effectLst/>
              </a:rPr>
              <a:t>Use Cases </a:t>
            </a:r>
            <a:r>
              <a:rPr lang="en-GB" sz="3200" dirty="0">
                <a:effectLst/>
              </a:rPr>
              <a:t>for </a:t>
            </a:r>
            <a:r>
              <a:rPr lang="en-GB" sz="3200" b="1" dirty="0">
                <a:effectLst/>
              </a:rPr>
              <a:t>Discord</a:t>
            </a:r>
            <a:r>
              <a:rPr lang="en-GB" sz="3200" dirty="0">
                <a:effectLst/>
              </a:rPr>
              <a:t>?</a:t>
            </a:r>
          </a:p>
          <a:p>
            <a:r>
              <a:rPr lang="en-GB" b="1" dirty="0"/>
              <a:t>Lets diagram it together</a:t>
            </a:r>
          </a:p>
          <a:p>
            <a:endParaRPr lang="en-GB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1211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Activity Diagram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200" dirty="0">
                <a:effectLst/>
              </a:rPr>
              <a:t>Activity Diagrams describe behaviour composed of a collection of tasks</a:t>
            </a:r>
          </a:p>
          <a:p>
            <a:r>
              <a:rPr lang="en-GB" dirty="0"/>
              <a:t>This is used to model the flow of work and/or data in a system</a:t>
            </a:r>
            <a:endParaRPr lang="en-GB" sz="3200" dirty="0">
              <a:effectLst/>
            </a:endParaRPr>
          </a:p>
          <a:p>
            <a:r>
              <a:rPr lang="en-GB" dirty="0"/>
              <a:t>This type of diagram supports choice, iteration and concurrency</a:t>
            </a:r>
          </a:p>
          <a:p>
            <a:r>
              <a:rPr lang="en-GB" sz="3200" dirty="0">
                <a:effectLst/>
              </a:rPr>
              <a:t>You can think of this diagram as a structured Flow Chart </a:t>
            </a:r>
          </a:p>
        </p:txBody>
      </p:sp>
    </p:spTree>
    <p:extLst>
      <p:ext uri="{BB962C8B-B14F-4D97-AF65-F5344CB8AC3E}">
        <p14:creationId xmlns:p14="http://schemas.microsoft.com/office/powerpoint/2010/main" val="879109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Activity Diagram</a:t>
            </a:r>
            <a:endParaRPr lang="en-US" sz="40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D6D0604-3A38-4E88-B974-9C3E4BB3B4C8}"/>
              </a:ext>
            </a:extLst>
          </p:cNvPr>
          <p:cNvGrpSpPr/>
          <p:nvPr/>
        </p:nvGrpSpPr>
        <p:grpSpPr>
          <a:xfrm>
            <a:off x="371491" y="2611397"/>
            <a:ext cx="1625388" cy="1021314"/>
            <a:chOff x="1187624" y="1768170"/>
            <a:chExt cx="1625388" cy="102131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AD93AA0-18E6-4F46-8AA2-C973D7B954B5}"/>
                </a:ext>
              </a:extLst>
            </p:cNvPr>
            <p:cNvSpPr/>
            <p:nvPr/>
          </p:nvSpPr>
          <p:spPr>
            <a:xfrm>
              <a:off x="1187624" y="1844824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894A30-E5D9-4E12-B6DD-B6D035F28AC1}"/>
                </a:ext>
              </a:extLst>
            </p:cNvPr>
            <p:cNvSpPr txBox="1"/>
            <p:nvPr/>
          </p:nvSpPr>
          <p:spPr>
            <a:xfrm>
              <a:off x="1619672" y="1768170"/>
              <a:ext cx="119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Start Node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6C903D-25EC-4214-ADDE-CCD20BD48AC9}"/>
                </a:ext>
              </a:extLst>
            </p:cNvPr>
            <p:cNvSpPr/>
            <p:nvPr/>
          </p:nvSpPr>
          <p:spPr>
            <a:xfrm>
              <a:off x="1187624" y="249680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8834BC-B3BC-4A2C-A135-2ED16366E954}"/>
                </a:ext>
              </a:extLst>
            </p:cNvPr>
            <p:cNvSpPr txBox="1"/>
            <p:nvPr/>
          </p:nvSpPr>
          <p:spPr>
            <a:xfrm>
              <a:off x="1619672" y="2420152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End Node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8B67EE-2410-4F7C-860B-DBE527D0F00A}"/>
              </a:ext>
            </a:extLst>
          </p:cNvPr>
          <p:cNvGrpSpPr/>
          <p:nvPr/>
        </p:nvGrpSpPr>
        <p:grpSpPr>
          <a:xfrm>
            <a:off x="3501904" y="2871545"/>
            <a:ext cx="1987869" cy="720080"/>
            <a:chOff x="3635896" y="1960643"/>
            <a:chExt cx="1987869" cy="720080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0DCC2D3A-2DDA-4528-BDC0-8493A6E0E34D}"/>
                </a:ext>
              </a:extLst>
            </p:cNvPr>
            <p:cNvSpPr/>
            <p:nvPr/>
          </p:nvSpPr>
          <p:spPr>
            <a:xfrm>
              <a:off x="3635896" y="1960643"/>
              <a:ext cx="864096" cy="72008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A5019F-D945-4D8F-8BEB-B7EC34132D16}"/>
                </a:ext>
              </a:extLst>
            </p:cNvPr>
            <p:cNvSpPr txBox="1"/>
            <p:nvPr/>
          </p:nvSpPr>
          <p:spPr>
            <a:xfrm>
              <a:off x="4644010" y="2137502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Decision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1168D1-37A0-4063-B061-5EC3EC9E2225}"/>
              </a:ext>
            </a:extLst>
          </p:cNvPr>
          <p:cNvGrpSpPr/>
          <p:nvPr/>
        </p:nvGrpSpPr>
        <p:grpSpPr>
          <a:xfrm>
            <a:off x="6588224" y="3070978"/>
            <a:ext cx="2311937" cy="459509"/>
            <a:chOff x="5724128" y="2075469"/>
            <a:chExt cx="2311937" cy="45950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8F2F92F-C23A-480F-8111-9FFADE3778CD}"/>
                </a:ext>
              </a:extLst>
            </p:cNvPr>
            <p:cNvSpPr/>
            <p:nvPr/>
          </p:nvSpPr>
          <p:spPr>
            <a:xfrm>
              <a:off x="5724128" y="2075469"/>
              <a:ext cx="1224136" cy="45950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44321E3-CAD3-4998-8C7F-DBF6739A1BCF}"/>
                </a:ext>
              </a:extLst>
            </p:cNvPr>
            <p:cNvSpPr txBox="1"/>
            <p:nvPr/>
          </p:nvSpPr>
          <p:spPr>
            <a:xfrm>
              <a:off x="7157298" y="2093572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Actions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B07F47-B870-4C78-84C0-0AF29A705A7F}"/>
              </a:ext>
            </a:extLst>
          </p:cNvPr>
          <p:cNvGrpSpPr/>
          <p:nvPr/>
        </p:nvGrpSpPr>
        <p:grpSpPr>
          <a:xfrm>
            <a:off x="1763688" y="5085184"/>
            <a:ext cx="6102716" cy="369332"/>
            <a:chOff x="1933053" y="5116542"/>
            <a:chExt cx="6102716" cy="3693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3CE6-640E-4A06-8D1C-C28DC49E8ED7}"/>
                </a:ext>
              </a:extLst>
            </p:cNvPr>
            <p:cNvSpPr/>
            <p:nvPr/>
          </p:nvSpPr>
          <p:spPr>
            <a:xfrm>
              <a:off x="1933053" y="5301208"/>
              <a:ext cx="2304256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59EF9E-E0EA-4B60-8BE8-A9E67FB320C9}"/>
                </a:ext>
              </a:extLst>
            </p:cNvPr>
            <p:cNvSpPr txBox="1"/>
            <p:nvPr/>
          </p:nvSpPr>
          <p:spPr>
            <a:xfrm>
              <a:off x="4572000" y="5116542"/>
              <a:ext cx="3463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Split or join of concurrent activities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316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Activity Diagram</a:t>
            </a:r>
            <a:endParaRPr lang="en-US" sz="4000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3326B8C-E54A-4291-9EE2-25AD1273E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257" y="1556792"/>
            <a:ext cx="4347486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41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State Diagram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200" dirty="0">
                <a:effectLst/>
              </a:rPr>
              <a:t>State Diagrams are used to model the possible states of your applications</a:t>
            </a:r>
          </a:p>
          <a:p>
            <a:r>
              <a:rPr lang="en-GB" dirty="0"/>
              <a:t>This allows you to not only to model the states but the flow of events and transitions between states</a:t>
            </a:r>
            <a:endParaRPr lang="en-GB" sz="3200" dirty="0">
              <a:effectLst/>
            </a:endParaRPr>
          </a:p>
          <a:p>
            <a:r>
              <a:rPr lang="en-GB" dirty="0"/>
              <a:t>Is useful for modelling the following in games:</a:t>
            </a:r>
          </a:p>
          <a:p>
            <a:pPr lvl="1"/>
            <a:r>
              <a:rPr lang="en-GB" dirty="0">
                <a:effectLst/>
              </a:rPr>
              <a:t>AI </a:t>
            </a:r>
            <a:r>
              <a:rPr lang="en-GB" dirty="0"/>
              <a:t>Finite State Machines</a:t>
            </a:r>
          </a:p>
          <a:p>
            <a:pPr lvl="1"/>
            <a:r>
              <a:rPr lang="en-GB" dirty="0">
                <a:effectLst/>
              </a:rPr>
              <a:t>Game States</a:t>
            </a:r>
          </a:p>
          <a:p>
            <a:pPr lvl="1"/>
            <a:r>
              <a:rPr lang="en-GB" dirty="0"/>
              <a:t>Animation Systems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6801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State Diagram</a:t>
            </a:r>
            <a:endParaRPr lang="en-US" sz="40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D6D0604-3A38-4E88-B974-9C3E4BB3B4C8}"/>
              </a:ext>
            </a:extLst>
          </p:cNvPr>
          <p:cNvGrpSpPr/>
          <p:nvPr/>
        </p:nvGrpSpPr>
        <p:grpSpPr>
          <a:xfrm>
            <a:off x="395536" y="1694335"/>
            <a:ext cx="1673670" cy="1021314"/>
            <a:chOff x="1187624" y="1768170"/>
            <a:chExt cx="1673670" cy="102131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AD93AA0-18E6-4F46-8AA2-C973D7B954B5}"/>
                </a:ext>
              </a:extLst>
            </p:cNvPr>
            <p:cNvSpPr/>
            <p:nvPr/>
          </p:nvSpPr>
          <p:spPr>
            <a:xfrm>
              <a:off x="1187624" y="1844824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894A30-E5D9-4E12-B6DD-B6D035F28AC1}"/>
                </a:ext>
              </a:extLst>
            </p:cNvPr>
            <p:cNvSpPr txBox="1"/>
            <p:nvPr/>
          </p:nvSpPr>
          <p:spPr>
            <a:xfrm>
              <a:off x="1619672" y="1768170"/>
              <a:ext cx="1241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Initial State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6C903D-25EC-4214-ADDE-CCD20BD48AC9}"/>
                </a:ext>
              </a:extLst>
            </p:cNvPr>
            <p:cNvSpPr/>
            <p:nvPr/>
          </p:nvSpPr>
          <p:spPr>
            <a:xfrm>
              <a:off x="1187624" y="249680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8834BC-B3BC-4A2C-A135-2ED16366E954}"/>
                </a:ext>
              </a:extLst>
            </p:cNvPr>
            <p:cNvSpPr txBox="1"/>
            <p:nvPr/>
          </p:nvSpPr>
          <p:spPr>
            <a:xfrm>
              <a:off x="1619672" y="2420152"/>
              <a:ext cx="1159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Final State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1168D1-37A0-4063-B061-5EC3EC9E2225}"/>
              </a:ext>
            </a:extLst>
          </p:cNvPr>
          <p:cNvGrpSpPr/>
          <p:nvPr/>
        </p:nvGrpSpPr>
        <p:grpSpPr>
          <a:xfrm>
            <a:off x="3173498" y="1897538"/>
            <a:ext cx="2121853" cy="646331"/>
            <a:chOff x="5906196" y="2093572"/>
            <a:chExt cx="2121853" cy="64633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8F2F92F-C23A-480F-8111-9FFADE3778CD}"/>
                </a:ext>
              </a:extLst>
            </p:cNvPr>
            <p:cNvSpPr/>
            <p:nvPr/>
          </p:nvSpPr>
          <p:spPr>
            <a:xfrm>
              <a:off x="5906196" y="2186982"/>
              <a:ext cx="1224136" cy="45950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44321E3-CAD3-4998-8C7F-DBF6739A1BCF}"/>
                </a:ext>
              </a:extLst>
            </p:cNvPr>
            <p:cNvSpPr txBox="1"/>
            <p:nvPr/>
          </p:nvSpPr>
          <p:spPr>
            <a:xfrm>
              <a:off x="7157298" y="2093572"/>
              <a:ext cx="8707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Simple 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State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C0CA97D-BDB6-4D5E-BA49-C68F1F76CEEE}"/>
              </a:ext>
            </a:extLst>
          </p:cNvPr>
          <p:cNvGrpSpPr/>
          <p:nvPr/>
        </p:nvGrpSpPr>
        <p:grpSpPr>
          <a:xfrm>
            <a:off x="6084168" y="1709524"/>
            <a:ext cx="2802311" cy="1005884"/>
            <a:chOff x="5946153" y="1975468"/>
            <a:chExt cx="2802311" cy="100588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1782833-A710-4B6C-9DCD-4D8E286E1B06}"/>
                </a:ext>
              </a:extLst>
            </p:cNvPr>
            <p:cNvGrpSpPr/>
            <p:nvPr/>
          </p:nvGrpSpPr>
          <p:grpSpPr>
            <a:xfrm>
              <a:off x="5946153" y="1975468"/>
              <a:ext cx="2802311" cy="1005884"/>
              <a:chOff x="5906196" y="2186982"/>
              <a:chExt cx="2802311" cy="459509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01E106E5-2DD2-4F97-BE8B-8A83DD10EE60}"/>
                  </a:ext>
                </a:extLst>
              </p:cNvPr>
              <p:cNvSpPr/>
              <p:nvPr/>
            </p:nvSpPr>
            <p:spPr>
              <a:xfrm>
                <a:off x="5906196" y="2186982"/>
                <a:ext cx="1224136" cy="459509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9D308B-5F36-41A8-A3B2-74AE6C9EE638}"/>
                  </a:ext>
                </a:extLst>
              </p:cNvPr>
              <p:cNvSpPr txBox="1"/>
              <p:nvPr/>
            </p:nvSpPr>
            <p:spPr>
              <a:xfrm>
                <a:off x="7146092" y="2205838"/>
                <a:ext cx="1562415" cy="421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Simple 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State with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compartments</a:t>
                </a:r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89EDD5F-2E1E-4074-B237-FBD467F3CEAB}"/>
                </a:ext>
              </a:extLst>
            </p:cNvPr>
            <p:cNvCxnSpPr>
              <a:cxnSpLocks/>
            </p:cNvCxnSpPr>
            <p:nvPr/>
          </p:nvCxnSpPr>
          <p:spPr>
            <a:xfrm>
              <a:off x="5946153" y="2280891"/>
              <a:ext cx="1224136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078556-7C0E-4D85-97A8-AA8FF491E842}"/>
              </a:ext>
            </a:extLst>
          </p:cNvPr>
          <p:cNvGrpSpPr/>
          <p:nvPr/>
        </p:nvGrpSpPr>
        <p:grpSpPr>
          <a:xfrm>
            <a:off x="395536" y="3645024"/>
            <a:ext cx="1825967" cy="720080"/>
            <a:chOff x="3635896" y="1960643"/>
            <a:chExt cx="1825967" cy="720080"/>
          </a:xfrm>
        </p:grpSpPr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D5327DA4-5420-49D3-A2C5-094040CF334A}"/>
                </a:ext>
              </a:extLst>
            </p:cNvPr>
            <p:cNvSpPr/>
            <p:nvPr/>
          </p:nvSpPr>
          <p:spPr>
            <a:xfrm>
              <a:off x="3635896" y="1960643"/>
              <a:ext cx="864096" cy="72008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B8D8A3-3DA2-48CC-A59F-380E82737B85}"/>
                </a:ext>
              </a:extLst>
            </p:cNvPr>
            <p:cNvSpPr txBox="1"/>
            <p:nvPr/>
          </p:nvSpPr>
          <p:spPr>
            <a:xfrm>
              <a:off x="4644010" y="213750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Choice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0AAFA73-2D84-4852-AB71-C35CCCB11ABE}"/>
              </a:ext>
            </a:extLst>
          </p:cNvPr>
          <p:cNvGrpSpPr/>
          <p:nvPr/>
        </p:nvGrpSpPr>
        <p:grpSpPr>
          <a:xfrm>
            <a:off x="4917981" y="3924582"/>
            <a:ext cx="3910514" cy="369332"/>
            <a:chOff x="1933053" y="5116542"/>
            <a:chExt cx="3910514" cy="36933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5558E85-C5F6-4731-AE82-711F7D4DE79E}"/>
                </a:ext>
              </a:extLst>
            </p:cNvPr>
            <p:cNvSpPr/>
            <p:nvPr/>
          </p:nvSpPr>
          <p:spPr>
            <a:xfrm>
              <a:off x="1933053" y="5301208"/>
              <a:ext cx="2304256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73DABA2-DD84-44ED-BB7C-25BC95A09353}"/>
                </a:ext>
              </a:extLst>
            </p:cNvPr>
            <p:cNvSpPr txBox="1"/>
            <p:nvPr/>
          </p:nvSpPr>
          <p:spPr>
            <a:xfrm>
              <a:off x="4572000" y="5116542"/>
              <a:ext cx="1271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Fork or Join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0014695-5EC6-4216-AA3C-B591CE4AA30B}"/>
              </a:ext>
            </a:extLst>
          </p:cNvPr>
          <p:cNvGrpSpPr/>
          <p:nvPr/>
        </p:nvGrpSpPr>
        <p:grpSpPr>
          <a:xfrm>
            <a:off x="2555776" y="4976351"/>
            <a:ext cx="5153260" cy="1540888"/>
            <a:chOff x="1987455" y="4941434"/>
            <a:chExt cx="5153260" cy="154088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46288E0-E39A-415F-88D0-6A8047620F4D}"/>
                </a:ext>
              </a:extLst>
            </p:cNvPr>
            <p:cNvGrpSpPr/>
            <p:nvPr/>
          </p:nvGrpSpPr>
          <p:grpSpPr>
            <a:xfrm>
              <a:off x="1987455" y="4941434"/>
              <a:ext cx="5153260" cy="1540888"/>
              <a:chOff x="5946153" y="1975468"/>
              <a:chExt cx="2122217" cy="100588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D428703-461A-4761-8449-B2EE1AE8BD2D}"/>
                  </a:ext>
                </a:extLst>
              </p:cNvPr>
              <p:cNvGrpSpPr/>
              <p:nvPr/>
            </p:nvGrpSpPr>
            <p:grpSpPr>
              <a:xfrm>
                <a:off x="5946153" y="1975468"/>
                <a:ext cx="2122217" cy="1005884"/>
                <a:chOff x="5906196" y="2186982"/>
                <a:chExt cx="2122217" cy="459509"/>
              </a:xfrm>
            </p:grpSpPr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B0A8D0C8-5ABA-486F-9B06-EE0E01DF9D5F}"/>
                    </a:ext>
                  </a:extLst>
                </p:cNvPr>
                <p:cNvSpPr/>
                <p:nvPr/>
              </p:nvSpPr>
              <p:spPr>
                <a:xfrm>
                  <a:off x="5906196" y="2186982"/>
                  <a:ext cx="1224136" cy="459509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097A3E3-FD90-4858-B085-B45AA0C6666D}"/>
                    </a:ext>
                  </a:extLst>
                </p:cNvPr>
                <p:cNvSpPr txBox="1"/>
                <p:nvPr/>
              </p:nvSpPr>
              <p:spPr>
                <a:xfrm>
                  <a:off x="7162168" y="2389867"/>
                  <a:ext cx="866245" cy="1101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bg1"/>
                      </a:solidFill>
                    </a:rPr>
                    <a:t>Composite State</a:t>
                  </a:r>
                </a:p>
              </p:txBody>
            </p: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F7D0CC0-B8E0-4DFE-BD4C-8F4C215C9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6153" y="2280891"/>
                <a:ext cx="1224136" cy="0"/>
              </a:xfrm>
              <a:prstGeom prst="line">
                <a:avLst/>
              </a:prstGeom>
              <a:ln w="254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0A60321-F7D9-4F5C-B84D-C748E83D38F0}"/>
                </a:ext>
              </a:extLst>
            </p:cNvPr>
            <p:cNvSpPr/>
            <p:nvPr/>
          </p:nvSpPr>
          <p:spPr>
            <a:xfrm>
              <a:off x="2113491" y="5621777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AAC74FC-6406-4B60-B59C-D6F7226BD4D4}"/>
                </a:ext>
              </a:extLst>
            </p:cNvPr>
            <p:cNvSpPr/>
            <p:nvPr/>
          </p:nvSpPr>
          <p:spPr>
            <a:xfrm>
              <a:off x="2411760" y="5939728"/>
              <a:ext cx="761738" cy="45950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AD2A148-24CF-497A-85BA-C0F6C239C9A6}"/>
                </a:ext>
              </a:extLst>
            </p:cNvPr>
            <p:cNvSpPr/>
            <p:nvPr/>
          </p:nvSpPr>
          <p:spPr>
            <a:xfrm>
              <a:off x="3623377" y="5941449"/>
              <a:ext cx="761738" cy="45950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5EA4F4F-145F-4527-BE10-6A083AC8A982}"/>
                </a:ext>
              </a:extLst>
            </p:cNvPr>
            <p:cNvSpPr/>
            <p:nvPr/>
          </p:nvSpPr>
          <p:spPr>
            <a:xfrm>
              <a:off x="4619642" y="566115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AF6F236-1646-4835-9F53-2D08EA5E9E9B}"/>
                </a:ext>
              </a:extLst>
            </p:cNvPr>
            <p:cNvCxnSpPr>
              <a:cxnSpLocks/>
              <a:stCxn id="44" idx="4"/>
              <a:endCxn id="46" idx="1"/>
            </p:cNvCxnSpPr>
            <p:nvPr/>
          </p:nvCxnSpPr>
          <p:spPr>
            <a:xfrm>
              <a:off x="2221503" y="5837801"/>
              <a:ext cx="190257" cy="33168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216F6C5-FB2A-4624-BF18-1950894F39FE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>
              <a:off x="3173498" y="6169483"/>
              <a:ext cx="449879" cy="172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FE724D-3EB8-4FCF-A1DF-84C7386FA9BB}"/>
                </a:ext>
              </a:extLst>
            </p:cNvPr>
            <p:cNvCxnSpPr>
              <a:stCxn id="47" idx="3"/>
              <a:endCxn id="48" idx="4"/>
            </p:cNvCxnSpPr>
            <p:nvPr/>
          </p:nvCxnSpPr>
          <p:spPr>
            <a:xfrm flipV="1">
              <a:off x="4385115" y="5877175"/>
              <a:ext cx="342539" cy="29402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3603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State Diagram</a:t>
            </a:r>
            <a:endParaRPr lang="en-US" sz="4000" dirty="0"/>
          </a:p>
        </p:txBody>
      </p:sp>
      <p:pic>
        <p:nvPicPr>
          <p:cNvPr id="5" name="Picture 4" descr="A picture containing photo, light, sitting&#10;&#10;Description automatically generated">
            <a:extLst>
              <a:ext uri="{FF2B5EF4-FFF2-40B4-BE49-F238E27FC236}">
                <a16:creationId xmlns:a16="http://schemas.microsoft.com/office/drawing/2014/main" id="{E0492C76-86E5-467A-BADE-6FF154E7E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68" y="1590500"/>
            <a:ext cx="5976664" cy="471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89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State Diagram – Class Exercise</a:t>
            </a:r>
            <a:endParaRPr lang="en-US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E010A1-AA21-4264-82B2-F075E362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296143"/>
          </a:xfrm>
        </p:spPr>
        <p:txBody>
          <a:bodyPr anchor="ctr">
            <a:normAutofit/>
          </a:bodyPr>
          <a:lstStyle/>
          <a:p>
            <a:r>
              <a:rPr lang="en-GB" sz="3200" dirty="0">
                <a:effectLst/>
              </a:rPr>
              <a:t>Watch the following video</a:t>
            </a:r>
          </a:p>
          <a:p>
            <a:endParaRPr lang="en-GB" sz="3200" dirty="0">
              <a:effectLst/>
            </a:endParaRPr>
          </a:p>
        </p:txBody>
      </p:sp>
      <p:pic>
        <p:nvPicPr>
          <p:cNvPr id="3" name="Online Media 2" title="Dark Souls 3 Cathedral Grave Warden Strategies (Read Description)">
            <a:hlinkClick r:id="" action="ppaction://media"/>
            <a:extLst>
              <a:ext uri="{FF2B5EF4-FFF2-40B4-BE49-F238E27FC236}">
                <a16:creationId xmlns:a16="http://schemas.microsoft.com/office/drawing/2014/main" id="{0BFE5B60-5E61-44F4-ACE3-C5016A7686F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2564904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6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Assignment Roadmap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2400" b="1" dirty="0"/>
              <a:t>Assignment 1</a:t>
            </a:r>
          </a:p>
          <a:p>
            <a:pPr lvl="1"/>
            <a:r>
              <a:rPr lang="en-GB" sz="2000" dirty="0"/>
              <a:t>Week 6 – First prototype of game and controller</a:t>
            </a:r>
          </a:p>
          <a:p>
            <a:pPr lvl="1"/>
            <a:r>
              <a:rPr lang="en-GB" sz="2000" dirty="0"/>
              <a:t>Week 9 – Peer review of game and controller</a:t>
            </a:r>
          </a:p>
          <a:p>
            <a:r>
              <a:rPr lang="en-GB" sz="2400" b="1" dirty="0"/>
              <a:t>Assignment 2</a:t>
            </a:r>
          </a:p>
          <a:p>
            <a:pPr lvl="1"/>
            <a:r>
              <a:rPr lang="en-GB" sz="2000" dirty="0"/>
              <a:t>Week 3 – Project Proposal</a:t>
            </a:r>
          </a:p>
          <a:p>
            <a:pPr lvl="1"/>
            <a:r>
              <a:rPr lang="en-GB" sz="2000" dirty="0"/>
              <a:t>Week 8 – Draft Poster presentation</a:t>
            </a:r>
          </a:p>
          <a:p>
            <a:pPr lvl="1"/>
            <a:r>
              <a:rPr lang="en-GB" sz="2000" dirty="0"/>
              <a:t>Week 10 – Report Peer Review</a:t>
            </a:r>
          </a:p>
          <a:p>
            <a:pPr marL="457200" lvl="1" indent="0">
              <a:buNone/>
            </a:pPr>
            <a:endParaRPr lang="en-GB" sz="2000" dirty="0"/>
          </a:p>
          <a:p>
            <a:r>
              <a:rPr lang="en-GB" sz="2400" b="1" dirty="0"/>
              <a:t>Next up: WEEK 6 – First Prototype of game and controller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34059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State Diagram – Class Exercise</a:t>
            </a:r>
            <a:endParaRPr lang="en-US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E010A1-AA21-4264-82B2-F075E362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b="1" dirty="0"/>
              <a:t>Identify the States of the Cathedral Grave Warden</a:t>
            </a:r>
          </a:p>
          <a:p>
            <a:endParaRPr lang="en-GB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1252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Sequence Diagram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200" dirty="0">
                <a:effectLst/>
              </a:rPr>
              <a:t>This can be used to model the flow of logic in a system</a:t>
            </a:r>
          </a:p>
          <a:p>
            <a:r>
              <a:rPr lang="en-GB" sz="3200" dirty="0">
                <a:effectLst/>
              </a:rPr>
              <a:t>This is useful to see how the user interacts with the system</a:t>
            </a:r>
          </a:p>
          <a:p>
            <a:r>
              <a:rPr lang="en-GB" dirty="0"/>
              <a:t>How the data flows between different parts of the system</a:t>
            </a:r>
          </a:p>
          <a:p>
            <a:r>
              <a:rPr lang="en-GB" dirty="0"/>
              <a:t>These diagrams are often time focused with the vertical axis used to represent time</a:t>
            </a:r>
          </a:p>
          <a:p>
            <a:endParaRPr lang="en-GB" sz="3200" dirty="0">
              <a:effectLst/>
            </a:endParaRPr>
          </a:p>
          <a:p>
            <a:endParaRPr lang="en-GB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8332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Sequence Diagram</a:t>
            </a:r>
            <a:endParaRPr lang="en-US" sz="40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0A89E7-AF7B-44FF-8AB9-2889ED5A6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16832"/>
            <a:ext cx="6372200" cy="449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72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3088481"/>
            <a:ext cx="5472608" cy="681038"/>
          </a:xfrm>
        </p:spPr>
        <p:txBody>
          <a:bodyPr/>
          <a:lstStyle/>
          <a:p>
            <a:r>
              <a:rPr lang="en-GB" dirty="0"/>
              <a:t>Structural Diagrams</a:t>
            </a:r>
          </a:p>
        </p:txBody>
      </p:sp>
    </p:spTree>
    <p:extLst>
      <p:ext uri="{BB962C8B-B14F-4D97-AF65-F5344CB8AC3E}">
        <p14:creationId xmlns:p14="http://schemas.microsoft.com/office/powerpoint/2010/main" val="2974102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 Diagram</a:t>
            </a:r>
            <a:endParaRPr lang="en-US" sz="4000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6FED514-77C5-40BC-BABC-4FD145B34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fontScale="77500" lnSpcReduction="20000"/>
          </a:bodyPr>
          <a:lstStyle/>
          <a:p>
            <a:r>
              <a:rPr lang="en-GB" sz="3200" dirty="0">
                <a:effectLst/>
              </a:rPr>
              <a:t>This attempts to model object-orientated systems </a:t>
            </a:r>
          </a:p>
          <a:p>
            <a:r>
              <a:rPr lang="en-GB" dirty="0"/>
              <a:t>I</a:t>
            </a:r>
            <a:r>
              <a:rPr lang="en-GB" sz="3200" dirty="0">
                <a:effectLst/>
              </a:rPr>
              <a:t>s the one diagram which can be directly translated into code</a:t>
            </a:r>
          </a:p>
          <a:p>
            <a:r>
              <a:rPr lang="en-GB" dirty="0"/>
              <a:t>It has entities which represent:</a:t>
            </a:r>
          </a:p>
          <a:p>
            <a:pPr lvl="1"/>
            <a:r>
              <a:rPr lang="en-GB" dirty="0"/>
              <a:t>Classes with functions and variables</a:t>
            </a:r>
          </a:p>
          <a:p>
            <a:pPr lvl="1"/>
            <a:r>
              <a:rPr lang="en-GB" dirty="0"/>
              <a:t>Interfaces</a:t>
            </a:r>
          </a:p>
          <a:p>
            <a:pPr lvl="1"/>
            <a:r>
              <a:rPr lang="en-GB" dirty="0"/>
              <a:t>Enumerations</a:t>
            </a:r>
          </a:p>
          <a:p>
            <a:r>
              <a:rPr lang="en-GB" dirty="0"/>
              <a:t>It can also be used to model relationships between classes</a:t>
            </a:r>
          </a:p>
          <a:p>
            <a:pPr lvl="1"/>
            <a:r>
              <a:rPr lang="en-GB" dirty="0"/>
              <a:t>Dependency</a:t>
            </a:r>
          </a:p>
          <a:p>
            <a:pPr lvl="1"/>
            <a:r>
              <a:rPr lang="en-GB" dirty="0"/>
              <a:t>Association</a:t>
            </a:r>
          </a:p>
          <a:p>
            <a:pPr lvl="1"/>
            <a:r>
              <a:rPr lang="en-GB" dirty="0"/>
              <a:t>Aggregation</a:t>
            </a:r>
          </a:p>
          <a:p>
            <a:pPr lvl="1"/>
            <a:r>
              <a:rPr lang="en-GB" dirty="0"/>
              <a:t>Composition</a:t>
            </a:r>
          </a:p>
          <a:p>
            <a:pPr lvl="1"/>
            <a:r>
              <a:rPr lang="en-GB" dirty="0"/>
              <a:t>Inheritance</a:t>
            </a:r>
          </a:p>
          <a:p>
            <a:pPr lvl="1"/>
            <a:r>
              <a:rPr lang="en-GB" dirty="0"/>
              <a:t>Realization/Implementation</a:t>
            </a:r>
          </a:p>
          <a:p>
            <a:endParaRPr lang="en-GB" sz="3200" dirty="0">
              <a:effectLst/>
            </a:endParaRPr>
          </a:p>
          <a:p>
            <a:endParaRPr lang="en-GB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5565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 Diagram</a:t>
            </a:r>
            <a:endParaRPr lang="en-US" sz="4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8B78DC-CBDF-43F6-A971-B03EEED837DF}"/>
              </a:ext>
            </a:extLst>
          </p:cNvPr>
          <p:cNvGrpSpPr/>
          <p:nvPr/>
        </p:nvGrpSpPr>
        <p:grpSpPr>
          <a:xfrm>
            <a:off x="611560" y="1700808"/>
            <a:ext cx="2377523" cy="1400370"/>
            <a:chOff x="611560" y="1700808"/>
            <a:chExt cx="2377523" cy="1400370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52FB8AC-3439-4E94-95E5-E5E05AFAF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1700808"/>
              <a:ext cx="1514686" cy="140037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9869B2-65D5-4AA9-A005-C3D1381E4062}"/>
                </a:ext>
              </a:extLst>
            </p:cNvPr>
            <p:cNvSpPr txBox="1"/>
            <p:nvPr/>
          </p:nvSpPr>
          <p:spPr>
            <a:xfrm>
              <a:off x="2337943" y="2216326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Class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0CA1C6-3AF4-4298-85C2-FF4908B10F04}"/>
              </a:ext>
            </a:extLst>
          </p:cNvPr>
          <p:cNvGrpSpPr/>
          <p:nvPr/>
        </p:nvGrpSpPr>
        <p:grpSpPr>
          <a:xfrm>
            <a:off x="4932040" y="1562675"/>
            <a:ext cx="3941627" cy="1676634"/>
            <a:chOff x="3851920" y="1562676"/>
            <a:chExt cx="3941627" cy="1676634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4ABFFB8-9168-4119-B4C8-34EE275EB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0" y="1562676"/>
              <a:ext cx="2133898" cy="167663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43B4DF-0204-4912-A417-5E67B2DD7B2D}"/>
                </a:ext>
              </a:extLst>
            </p:cNvPr>
            <p:cNvSpPr txBox="1"/>
            <p:nvPr/>
          </p:nvSpPr>
          <p:spPr>
            <a:xfrm>
              <a:off x="6156176" y="1800827"/>
              <a:ext cx="16373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Class (example)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- Private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+ public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# protected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BBADDB-538B-4DA7-A8A5-07729EF485C4}"/>
              </a:ext>
            </a:extLst>
          </p:cNvPr>
          <p:cNvGrpSpPr/>
          <p:nvPr/>
        </p:nvGrpSpPr>
        <p:grpSpPr>
          <a:xfrm>
            <a:off x="611560" y="4797152"/>
            <a:ext cx="2750138" cy="1448002"/>
            <a:chOff x="3203848" y="4725144"/>
            <a:chExt cx="2750138" cy="1448002"/>
          </a:xfrm>
        </p:grpSpPr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FC0E20C-3097-4398-95AD-937A6CD7A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3848" y="4725144"/>
              <a:ext cx="1552792" cy="144800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1EA15D-6BF3-4F85-B677-FFD386899316}"/>
                </a:ext>
              </a:extLst>
            </p:cNvPr>
            <p:cNvSpPr txBox="1"/>
            <p:nvPr/>
          </p:nvSpPr>
          <p:spPr>
            <a:xfrm>
              <a:off x="4932040" y="5264479"/>
              <a:ext cx="1021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413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 Diagram</a:t>
            </a:r>
            <a:endParaRPr lang="en-US" sz="40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9313B8F-52B3-450C-8959-8F40779F8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164288" cy="475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99CF9F-88CF-4D0B-9790-354053D88345}"/>
              </a:ext>
            </a:extLst>
          </p:cNvPr>
          <p:cNvSpPr/>
          <p:nvPr/>
        </p:nvSpPr>
        <p:spPr>
          <a:xfrm>
            <a:off x="2390377" y="6124654"/>
            <a:ext cx="4363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https://en.wikipedia.org/wiki/Class_diagram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184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 Diagram</a:t>
            </a:r>
            <a:endParaRPr lang="en-US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30CC86-B3A4-454E-9894-A3729AA8F0C2}"/>
              </a:ext>
            </a:extLst>
          </p:cNvPr>
          <p:cNvSpPr txBox="1"/>
          <p:nvPr/>
        </p:nvSpPr>
        <p:spPr>
          <a:xfrm>
            <a:off x="1260676" y="3789040"/>
            <a:ext cx="66226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Association: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</a:rPr>
              <a:t>Enemy has </a:t>
            </a:r>
            <a:r>
              <a:rPr lang="en-GB" sz="3600" b="1" dirty="0">
                <a:solidFill>
                  <a:schemeClr val="bg1"/>
                </a:solidFill>
              </a:rPr>
              <a:t>0 </a:t>
            </a:r>
            <a:r>
              <a:rPr lang="en-GB" sz="3600" dirty="0">
                <a:solidFill>
                  <a:schemeClr val="bg1"/>
                </a:solidFill>
              </a:rPr>
              <a:t>or </a:t>
            </a:r>
            <a:r>
              <a:rPr lang="en-GB" sz="3600" b="1" dirty="0">
                <a:solidFill>
                  <a:schemeClr val="bg1"/>
                </a:solidFill>
              </a:rPr>
              <a:t>many weapons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</a:rPr>
              <a:t>A </a:t>
            </a:r>
            <a:r>
              <a:rPr lang="en-GB" sz="3600" b="1" dirty="0">
                <a:solidFill>
                  <a:schemeClr val="bg1"/>
                </a:solidFill>
              </a:rPr>
              <a:t>Weapon </a:t>
            </a:r>
            <a:r>
              <a:rPr lang="en-GB" sz="3600" dirty="0">
                <a:solidFill>
                  <a:schemeClr val="bg1"/>
                </a:solidFill>
              </a:rPr>
              <a:t>has only 1 Enemy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EE36F08-B0BF-45F3-BFAA-A118577AC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17" y="1844824"/>
            <a:ext cx="5668166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98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CD7B902-C559-4D0F-BC70-07AD21073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61" y="1401301"/>
            <a:ext cx="7102478" cy="4478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 Diagram</a:t>
            </a:r>
            <a:endParaRPr lang="en-US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30CC86-B3A4-454E-9894-A3729AA8F0C2}"/>
              </a:ext>
            </a:extLst>
          </p:cNvPr>
          <p:cNvSpPr txBox="1"/>
          <p:nvPr/>
        </p:nvSpPr>
        <p:spPr>
          <a:xfrm>
            <a:off x="3275856" y="6097923"/>
            <a:ext cx="2373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Inheritance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14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 Diagram</a:t>
            </a:r>
            <a:endParaRPr lang="en-US" sz="4000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A1C85A5-AF8D-4DEE-BB43-52079F376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4296375" cy="50870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30CC86-B3A4-454E-9894-A3729AA8F0C2}"/>
              </a:ext>
            </a:extLst>
          </p:cNvPr>
          <p:cNvSpPr txBox="1"/>
          <p:nvPr/>
        </p:nvSpPr>
        <p:spPr>
          <a:xfrm>
            <a:off x="6012160" y="3777156"/>
            <a:ext cx="2418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390207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Learning outcomes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2400" b="1" dirty="0"/>
              <a:t>Understand </a:t>
            </a:r>
            <a:r>
              <a:rPr lang="en-GB" sz="2400" dirty="0"/>
              <a:t>rationale behind UML</a:t>
            </a:r>
          </a:p>
          <a:p>
            <a:r>
              <a:rPr lang="en-GB" sz="2400" b="1" dirty="0"/>
              <a:t>Understand </a:t>
            </a:r>
            <a:r>
              <a:rPr lang="en-GB" sz="2400" dirty="0"/>
              <a:t>a subset of UML Diagrams useful for game development</a:t>
            </a:r>
          </a:p>
          <a:p>
            <a:r>
              <a:rPr lang="en-GB" sz="2400" b="1" dirty="0"/>
              <a:t>Develop </a:t>
            </a:r>
            <a:r>
              <a:rPr lang="en-GB" sz="2400" dirty="0"/>
              <a:t>some UML Diagrams</a:t>
            </a:r>
          </a:p>
        </p:txBody>
      </p:sp>
    </p:spTree>
    <p:extLst>
      <p:ext uri="{BB962C8B-B14F-4D97-AF65-F5344CB8AC3E}">
        <p14:creationId xmlns:p14="http://schemas.microsoft.com/office/powerpoint/2010/main" val="2263018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 Diagram</a:t>
            </a:r>
            <a:endParaRPr lang="en-US" sz="4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18BC5-6F7F-4166-A2EA-8637EB5DDA48}"/>
              </a:ext>
            </a:extLst>
          </p:cNvPr>
          <p:cNvGrpSpPr/>
          <p:nvPr/>
        </p:nvGrpSpPr>
        <p:grpSpPr>
          <a:xfrm>
            <a:off x="1533101" y="2852936"/>
            <a:ext cx="6077798" cy="2846074"/>
            <a:chOff x="1533101" y="1733313"/>
            <a:chExt cx="6077798" cy="284607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30CC86-B3A4-454E-9894-A3729AA8F0C2}"/>
                </a:ext>
              </a:extLst>
            </p:cNvPr>
            <p:cNvSpPr txBox="1"/>
            <p:nvPr/>
          </p:nvSpPr>
          <p:spPr>
            <a:xfrm>
              <a:off x="3307872" y="3933056"/>
              <a:ext cx="25282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bg1"/>
                  </a:solidFill>
                </a:rPr>
                <a:t>Dependency</a:t>
              </a:r>
            </a:p>
          </p:txBody>
        </p:sp>
        <p:pic>
          <p:nvPicPr>
            <p:cNvPr id="5" name="Picture 4" descr="A screenshot of text&#10;&#10;Description automatically generated">
              <a:extLst>
                <a:ext uri="{FF2B5EF4-FFF2-40B4-BE49-F238E27FC236}">
                  <a16:creationId xmlns:a16="http://schemas.microsoft.com/office/drawing/2014/main" id="{A29395DC-9D5F-4555-9C0D-F9B4269F2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101" y="1733313"/>
              <a:ext cx="6077798" cy="1695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6213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 Diagram</a:t>
            </a:r>
            <a:endParaRPr lang="en-US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30CC86-B3A4-454E-9894-A3729AA8F0C2}"/>
              </a:ext>
            </a:extLst>
          </p:cNvPr>
          <p:cNvSpPr txBox="1"/>
          <p:nvPr/>
        </p:nvSpPr>
        <p:spPr>
          <a:xfrm>
            <a:off x="3348075" y="5823698"/>
            <a:ext cx="244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Aggregation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7B90F1E-D43F-414B-89D6-B55F0871B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91" y="1954472"/>
            <a:ext cx="5325218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03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 Diagram</a:t>
            </a:r>
            <a:endParaRPr lang="en-US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30CC86-B3A4-454E-9894-A3729AA8F0C2}"/>
              </a:ext>
            </a:extLst>
          </p:cNvPr>
          <p:cNvSpPr txBox="1"/>
          <p:nvPr/>
        </p:nvSpPr>
        <p:spPr>
          <a:xfrm>
            <a:off x="3291039" y="5589240"/>
            <a:ext cx="256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Composition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D68465D-6116-42D6-A9DA-D1A50F375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470" y="2094066"/>
            <a:ext cx="4363059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84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UML Tips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fontScale="92500" lnSpcReduction="20000"/>
          </a:bodyPr>
          <a:lstStyle/>
          <a:p>
            <a:r>
              <a:rPr lang="en-GB" sz="3600" dirty="0">
                <a:effectLst/>
              </a:rPr>
              <a:t>While UML is a standard, like Agile it is sometimes helpful to modify for your use case</a:t>
            </a:r>
          </a:p>
          <a:p>
            <a:r>
              <a:rPr lang="en-GB" sz="3600" dirty="0"/>
              <a:t>You can make multiple diagrams at different levels</a:t>
            </a:r>
          </a:p>
          <a:p>
            <a:pPr lvl="1"/>
            <a:r>
              <a:rPr lang="en-GB" sz="3200" dirty="0">
                <a:effectLst/>
              </a:rPr>
              <a:t>A high level class diagram to show relationships</a:t>
            </a:r>
          </a:p>
          <a:p>
            <a:pPr lvl="1"/>
            <a:r>
              <a:rPr lang="en-GB" sz="3200" dirty="0"/>
              <a:t>Lower level which shows implementation</a:t>
            </a:r>
          </a:p>
          <a:p>
            <a:r>
              <a:rPr lang="en-GB" sz="3600" dirty="0">
                <a:effectLst/>
              </a:rPr>
              <a:t>You don’t need to use each diagram type in your projects, you will find some more useful than others</a:t>
            </a:r>
          </a:p>
        </p:txBody>
      </p:sp>
    </p:spTree>
    <p:extLst>
      <p:ext uri="{BB962C8B-B14F-4D97-AF65-F5344CB8AC3E}">
        <p14:creationId xmlns:p14="http://schemas.microsoft.com/office/powerpoint/2010/main" val="3943584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Diagramming Tools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dirty="0" err="1"/>
              <a:t>Gliffy</a:t>
            </a:r>
            <a:r>
              <a:rPr lang="en-GB" dirty="0"/>
              <a:t> - </a:t>
            </a:r>
            <a:r>
              <a:rPr lang="en-GB" u="sng" dirty="0">
                <a:hlinkClick r:id="rId2"/>
              </a:rPr>
              <a:t>https://go.gliffy.com/go/auth/login</a:t>
            </a:r>
            <a:r>
              <a:rPr lang="en-GB" u="sng" dirty="0"/>
              <a:t> </a:t>
            </a:r>
            <a:endParaRPr lang="en-GB" dirty="0"/>
          </a:p>
          <a:p>
            <a:r>
              <a:rPr lang="en-GB" dirty="0"/>
              <a:t>draw.io - </a:t>
            </a:r>
            <a:r>
              <a:rPr lang="en-GB" u="sng" dirty="0">
                <a:hlinkClick r:id="rId3"/>
              </a:rPr>
              <a:t>https://www.draw.io/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02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>
                <a:effectLst/>
              </a:rPr>
              <a:t>In COMP110 you were introduced to flow charts and </a:t>
            </a:r>
            <a:r>
              <a:rPr lang="en-GB" sz="3600" dirty="0"/>
              <a:t>pseudocode</a:t>
            </a:r>
            <a:endParaRPr lang="en-GB" sz="3600" dirty="0">
              <a:effectLst/>
            </a:endParaRPr>
          </a:p>
          <a:p>
            <a:r>
              <a:rPr lang="en-GB" sz="3600" dirty="0"/>
              <a:t>These were useful for designing the high level flow of an application, and detail how an algorithm could be implemented</a:t>
            </a:r>
          </a:p>
          <a:p>
            <a:r>
              <a:rPr lang="en-GB" sz="3600" dirty="0"/>
              <a:t>UML is an attempt to create a formal design language for designing software </a:t>
            </a:r>
            <a:endParaRPr lang="en-GB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627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What is UML?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fontScale="92500" lnSpcReduction="20000"/>
          </a:bodyPr>
          <a:lstStyle/>
          <a:p>
            <a:r>
              <a:rPr lang="en-GB" sz="3600" dirty="0">
                <a:effectLst/>
              </a:rPr>
              <a:t>UML is a visual notation system which can be used to design software</a:t>
            </a:r>
          </a:p>
          <a:p>
            <a:r>
              <a:rPr lang="en-GB" sz="3600" dirty="0">
                <a:effectLst/>
              </a:rPr>
              <a:t>It was first devised in 1996 </a:t>
            </a:r>
            <a:r>
              <a:rPr lang="en-GB" sz="3600" dirty="0"/>
              <a:t>by </a:t>
            </a:r>
            <a:r>
              <a:rPr lang="en-GB" sz="3600" dirty="0" err="1"/>
              <a:t>Booch</a:t>
            </a:r>
            <a:r>
              <a:rPr lang="en-GB" sz="3600" dirty="0"/>
              <a:t>, Jacobson and Rumbaugh</a:t>
            </a:r>
          </a:p>
          <a:p>
            <a:r>
              <a:rPr lang="en-GB" sz="3600" dirty="0">
                <a:effectLst/>
              </a:rPr>
              <a:t>The goal was to unify/standardise all the various modelling languages and diagrams used in Software Development</a:t>
            </a:r>
          </a:p>
          <a:p>
            <a:r>
              <a:rPr lang="en-GB" sz="3600" dirty="0"/>
              <a:t>In 2005, ISO published UML as an international standard</a:t>
            </a:r>
          </a:p>
          <a:p>
            <a:r>
              <a:rPr lang="en-GB" sz="3600" dirty="0">
                <a:effectLst/>
              </a:rPr>
              <a:t>UML 2.0 is the most current version, there are currently 14 different diagram types</a:t>
            </a:r>
            <a:endParaRPr lang="en-GB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574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Why UML?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>
                <a:effectLst/>
              </a:rPr>
              <a:t>UML offers us a standardised way of designing software</a:t>
            </a:r>
          </a:p>
          <a:p>
            <a:r>
              <a:rPr lang="en-GB" sz="3600" dirty="0"/>
              <a:t>It allows us to think through our systems before committing them to code</a:t>
            </a:r>
          </a:p>
          <a:p>
            <a:r>
              <a:rPr lang="en-GB" sz="3600" dirty="0">
                <a:effectLst/>
              </a:rPr>
              <a:t>It offers a shared language between programmer and other disciplines including clients</a:t>
            </a:r>
          </a:p>
        </p:txBody>
      </p:sp>
    </p:spTree>
    <p:extLst>
      <p:ext uri="{BB962C8B-B14F-4D97-AF65-F5344CB8AC3E}">
        <p14:creationId xmlns:p14="http://schemas.microsoft.com/office/powerpoint/2010/main" val="314055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Diagram Types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200" dirty="0">
                <a:effectLst/>
              </a:rPr>
              <a:t>UML2.0 is split into two diagram families</a:t>
            </a:r>
          </a:p>
          <a:p>
            <a:r>
              <a:rPr lang="en-GB" b="1" dirty="0"/>
              <a:t>Behaviour Diagrams</a:t>
            </a:r>
          </a:p>
          <a:p>
            <a:pPr lvl="1"/>
            <a:r>
              <a:rPr lang="en-GB" dirty="0">
                <a:effectLst/>
              </a:rPr>
              <a:t>Describes </a:t>
            </a:r>
            <a:r>
              <a:rPr lang="en-GB" dirty="0"/>
              <a:t>what happens in a system, this includes interactions between users and the system</a:t>
            </a:r>
          </a:p>
          <a:p>
            <a:pPr lvl="1"/>
            <a:r>
              <a:rPr lang="en-GB" dirty="0"/>
              <a:t>Or the current system and other external systems</a:t>
            </a:r>
            <a:endParaRPr lang="en-GB" dirty="0">
              <a:effectLst/>
            </a:endParaRPr>
          </a:p>
          <a:p>
            <a:r>
              <a:rPr lang="en-GB" b="1" dirty="0"/>
              <a:t>Structure Diagrams</a:t>
            </a:r>
          </a:p>
          <a:p>
            <a:pPr lvl="1"/>
            <a:r>
              <a:rPr lang="en-GB" dirty="0"/>
              <a:t>Describes what is contained in the system</a:t>
            </a:r>
          </a:p>
          <a:p>
            <a:pPr lvl="1"/>
            <a:r>
              <a:rPr lang="en-GB" dirty="0"/>
              <a:t>Typically used to model the system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67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3088481"/>
            <a:ext cx="5760640" cy="681038"/>
          </a:xfrm>
        </p:spPr>
        <p:txBody>
          <a:bodyPr/>
          <a:lstStyle/>
          <a:p>
            <a:r>
              <a:rPr lang="en-GB" dirty="0"/>
              <a:t>Behavioural Diagrams</a:t>
            </a:r>
          </a:p>
        </p:txBody>
      </p:sp>
    </p:spTree>
    <p:extLst>
      <p:ext uri="{BB962C8B-B14F-4D97-AF65-F5344CB8AC3E}">
        <p14:creationId xmlns:p14="http://schemas.microsoft.com/office/powerpoint/2010/main" val="77503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Use Case Diagram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fontScale="92500" lnSpcReduction="10000"/>
          </a:bodyPr>
          <a:lstStyle/>
          <a:p>
            <a:r>
              <a:rPr lang="en-GB" sz="3200" dirty="0">
                <a:effectLst/>
              </a:rPr>
              <a:t>Use Case diagrams typically details the user’s interaction with the system</a:t>
            </a:r>
          </a:p>
          <a:p>
            <a:r>
              <a:rPr lang="en-GB" dirty="0"/>
              <a:t>In essence it details the </a:t>
            </a:r>
            <a:r>
              <a:rPr lang="en-GB" b="1" dirty="0"/>
              <a:t>Use Case</a:t>
            </a:r>
            <a:r>
              <a:rPr lang="en-GB" dirty="0"/>
              <a:t> of the system and the </a:t>
            </a:r>
            <a:r>
              <a:rPr lang="en-GB" b="1" dirty="0"/>
              <a:t>Actors</a:t>
            </a:r>
            <a:r>
              <a:rPr lang="en-GB" dirty="0"/>
              <a:t> which interact with the system</a:t>
            </a:r>
          </a:p>
          <a:p>
            <a:pPr lvl="1"/>
            <a:r>
              <a:rPr lang="en-GB" b="1" dirty="0"/>
              <a:t>NB.</a:t>
            </a:r>
            <a:r>
              <a:rPr lang="en-GB" dirty="0"/>
              <a:t> These </a:t>
            </a:r>
            <a:r>
              <a:rPr lang="en-GB" b="1" dirty="0"/>
              <a:t>Actors</a:t>
            </a:r>
            <a:r>
              <a:rPr lang="en-GB" dirty="0"/>
              <a:t> could be other systems!</a:t>
            </a:r>
          </a:p>
          <a:p>
            <a:r>
              <a:rPr lang="en-GB" dirty="0"/>
              <a:t>Created using terms that a layman could understand</a:t>
            </a:r>
          </a:p>
          <a:p>
            <a:r>
              <a:rPr lang="en-GB" dirty="0"/>
              <a:t>Can be used to capture and communicate User Requirements</a:t>
            </a:r>
          </a:p>
          <a:p>
            <a:r>
              <a:rPr lang="en-GB" dirty="0"/>
              <a:t>This is often the first diagram created for a system</a:t>
            </a:r>
          </a:p>
          <a:p>
            <a:endParaRPr lang="en-GB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458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13208</TotalTime>
  <Words>801</Words>
  <Application>Microsoft Office PowerPoint</Application>
  <PresentationFormat>On-screen Show (4:3)</PresentationFormat>
  <Paragraphs>142</Paragraphs>
  <Slides>34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URWGothicL</vt:lpstr>
      <vt:lpstr>Office Theme</vt:lpstr>
      <vt:lpstr>PowerPoint Presentation</vt:lpstr>
      <vt:lpstr>Assignment Roadmap</vt:lpstr>
      <vt:lpstr>Learning outcomes </vt:lpstr>
      <vt:lpstr>Introduction</vt:lpstr>
      <vt:lpstr>What is UML?</vt:lpstr>
      <vt:lpstr>Why UML?</vt:lpstr>
      <vt:lpstr>Diagram Types</vt:lpstr>
      <vt:lpstr>Behavioural Diagrams</vt:lpstr>
      <vt:lpstr>Use Case Diagram</vt:lpstr>
      <vt:lpstr>Use Case Diagram</vt:lpstr>
      <vt:lpstr>Use Case Diagram</vt:lpstr>
      <vt:lpstr>Use Case Diagram – Class Exercise</vt:lpstr>
      <vt:lpstr>Activity Diagram</vt:lpstr>
      <vt:lpstr>Activity Diagram</vt:lpstr>
      <vt:lpstr>Activity Diagram</vt:lpstr>
      <vt:lpstr>State Diagram</vt:lpstr>
      <vt:lpstr>State Diagram</vt:lpstr>
      <vt:lpstr>State Diagram</vt:lpstr>
      <vt:lpstr>State Diagram – Class Exercise</vt:lpstr>
      <vt:lpstr>State Diagram – Class Exercise</vt:lpstr>
      <vt:lpstr>Sequence Diagram</vt:lpstr>
      <vt:lpstr>Sequence Diagram</vt:lpstr>
      <vt:lpstr>Structural Diagrams</vt:lpstr>
      <vt:lpstr>Class Diagram</vt:lpstr>
      <vt:lpstr>Class Diagram</vt:lpstr>
      <vt:lpstr>Class Diagram</vt:lpstr>
      <vt:lpstr>Class Diagram</vt:lpstr>
      <vt:lpstr>Class Diagram</vt:lpstr>
      <vt:lpstr>Class Diagram</vt:lpstr>
      <vt:lpstr>Class Diagram</vt:lpstr>
      <vt:lpstr>Class Diagram</vt:lpstr>
      <vt:lpstr>Class Diagram</vt:lpstr>
      <vt:lpstr>UML Tips</vt:lpstr>
      <vt:lpstr>Diagramming Tools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McDonald, Brian</cp:lastModifiedBy>
  <cp:revision>771</cp:revision>
  <dcterms:created xsi:type="dcterms:W3CDTF">2008-11-22T10:38:31Z</dcterms:created>
  <dcterms:modified xsi:type="dcterms:W3CDTF">2020-02-16T23:44:04Z</dcterms:modified>
</cp:coreProperties>
</file>