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7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ED4-54D8-4CF5-8B77-9F187DEE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1A4-852F-4DF0-A603-829698391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6233-A93B-4F1C-982D-FBB237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754D-8481-45A0-84C5-BEC939B0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A0CC-02ED-40BF-9BC8-9A7978C8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0BD-8212-41DE-80CB-E9B1DC0F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2637-F3BF-4BE5-B6B3-83AF445F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42C0-A6E8-4DBF-9292-E00292D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CB8-BBCF-4B44-841B-BD89C395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4E73-677D-466E-9FA7-7F6603E1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99136-F8AB-47D7-9AD0-05D60D76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A7B14-DB08-40A0-97E9-27D03D83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EBE-44E5-40B9-8B85-736B8F2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FDA2-0ED9-4769-B4B5-EA0DD44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63EF-340D-41A3-9CB2-E086721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3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245-69E6-4C37-9223-3D965945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7A99-9A96-4D8A-8335-DA321184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97A-2DF1-4FB6-8BEB-FB40DE5C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ADAD-4C2F-4FA7-BF37-B5729305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9DBC-D127-4CCE-BFE2-F5622681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0B8C-B6A9-4713-B921-D8BE3CD5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427D-8838-4552-9E08-02D5A5E8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C0CA-CDF9-4D2F-9570-38CF3B0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99DB-FED4-4827-B142-2590AC57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C7CE-FCFD-45C5-8B82-4BA3BB3D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F681-249A-41E2-AC2B-8295EEDB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C5A3-E855-4A6D-AAC5-2EA897C15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53D8-EAD4-4008-A8B2-79F0630B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0B80-93F2-4C95-95F1-8DA6911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DF8F-F34C-462D-B18E-910D776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3AB-92D0-4B3A-A151-D3B811C6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BB6-2EDB-488A-AD1A-9EAB6AEA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471B6-5E76-4CEA-A80C-931F3AAB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FE80-8062-414E-8D94-633525907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32D34-3742-4994-9715-27D9AC0A1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C4C44-6345-4113-A788-6A457AA5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501E-0A4E-47F2-9030-0F979EB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7FB2F-A921-40F0-AF00-B5F86C73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23889-71A2-49A0-AC94-37BCC2FE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DB26-1F6F-4AD1-86DD-78387928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14D05-B577-4942-97BB-DC8ED03E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C5850-E765-47BF-827B-D194E341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682A-847D-4DD5-8857-41DB2F5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689D7-D637-42D7-A817-6FB9B02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4FEC2-9BF8-4A12-88F6-D167742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E63B-3CE4-49FA-B936-EDBE03C1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2D2-BFD5-42CB-B7DE-FD296728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E6B-FED4-4D38-B2B9-FB866DAA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0F41-2F49-48AB-A768-99723696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0F65-73DA-4112-8F81-32468992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F9D0-86F6-4727-8628-B2EDE69A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A589-AB9F-432D-8EE5-F1F0DC5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0D24-C552-4A70-AD32-FAD0B747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490E9-8A8A-4040-94E5-91BB876E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0103D-E603-4004-AD1C-B0A48BA5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54FF-E951-40DF-9ECC-B26495C1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5A10E-9438-477C-9A49-4AC14951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1FD0-B43F-4D51-9C91-679B93E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3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2ED53-1279-4C0B-B112-BDC4E8E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470E-B257-4159-90EA-56558247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4E3A-F6A4-463D-9DFE-3772363E6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DC5C-5108-4622-B059-94FA95913A84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177D-54A9-4B16-861A-4003F532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B0D0-1F24-415D-BA80-C5749FCB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D6A0-05AA-4E66-A32C-922491414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8B33-2D6D-4846-9FC0-C81100AE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Workshop Week 2</a:t>
            </a:r>
            <a:br>
              <a:rPr lang="en-GB" dirty="0"/>
            </a:br>
            <a:r>
              <a:rPr lang="en-GB" dirty="0"/>
              <a:t>Rule-based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FAA50-91C6-4A4A-A795-01EA420C8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COMP250: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598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5ABC-2C9B-488C-B2A8-7D5AC618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TL;DW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28DB-55C2-46F6-8EA4-5F7A6263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week’s video lectures cover:</a:t>
            </a:r>
          </a:p>
          <a:p>
            <a:pPr lvl="1"/>
            <a:r>
              <a:rPr lang="en-GB" dirty="0"/>
              <a:t>Agent-based abstractions of AI tasks</a:t>
            </a:r>
          </a:p>
          <a:p>
            <a:pPr lvl="1"/>
            <a:r>
              <a:rPr lang="en-GB" dirty="0"/>
              <a:t>Rule-based AI</a:t>
            </a:r>
          </a:p>
          <a:p>
            <a:pPr lvl="1"/>
            <a:r>
              <a:rPr lang="en-GB" dirty="0"/>
              <a:t>Finite state machines</a:t>
            </a:r>
          </a:p>
          <a:p>
            <a:r>
              <a:rPr lang="en-GB" dirty="0"/>
              <a:t>If you haven’t watched them yet, please do soon!</a:t>
            </a:r>
          </a:p>
          <a:p>
            <a:r>
              <a:rPr lang="en-GB" dirty="0"/>
              <a:t>(Future workshops will assume you have watched the video lectures in advance)</a:t>
            </a:r>
          </a:p>
        </p:txBody>
      </p:sp>
    </p:spTree>
    <p:extLst>
      <p:ext uri="{BB962C8B-B14F-4D97-AF65-F5344CB8AC3E}">
        <p14:creationId xmlns:p14="http://schemas.microsoft.com/office/powerpoint/2010/main" val="31139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E937EE0-4B7C-41E3-A1D8-0B450EF2D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6" t="65528" r="59795" b="9057"/>
          <a:stretch/>
        </p:blipFill>
        <p:spPr bwMode="auto">
          <a:xfrm>
            <a:off x="3583928" y="1558146"/>
            <a:ext cx="4354573" cy="374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575AA-2274-4EE3-86D4-9B31AD95381E}"/>
              </a:ext>
            </a:extLst>
          </p:cNvPr>
          <p:cNvSpPr txBox="1"/>
          <p:nvPr/>
        </p:nvSpPr>
        <p:spPr>
          <a:xfrm>
            <a:off x="1477000" y="859002"/>
            <a:ext cx="257032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Performance</a:t>
            </a:r>
          </a:p>
          <a:p>
            <a:r>
              <a:rPr lang="en-GB" sz="2400" dirty="0"/>
              <a:t>Reach the end of the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A1C66-8A39-4BDF-B9FD-6ADE0C10743A}"/>
              </a:ext>
            </a:extLst>
          </p:cNvPr>
          <p:cNvSpPr txBox="1"/>
          <p:nvPr/>
        </p:nvSpPr>
        <p:spPr>
          <a:xfrm>
            <a:off x="803320" y="4716587"/>
            <a:ext cx="309450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Environment</a:t>
            </a:r>
          </a:p>
          <a:p>
            <a:r>
              <a:rPr lang="en-GB" sz="2400" dirty="0"/>
              <a:t>Game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AF1EE-AD6C-42BF-AD94-6F66A0C76B56}"/>
              </a:ext>
            </a:extLst>
          </p:cNvPr>
          <p:cNvSpPr txBox="1"/>
          <p:nvPr/>
        </p:nvSpPr>
        <p:spPr>
          <a:xfrm>
            <a:off x="7711924" y="346789"/>
            <a:ext cx="3094506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Actuators</a:t>
            </a:r>
          </a:p>
          <a:p>
            <a:r>
              <a:rPr lang="en-GB" sz="2400" dirty="0"/>
              <a:t>Move left/right</a:t>
            </a:r>
          </a:p>
          <a:p>
            <a:r>
              <a:rPr lang="en-GB" sz="2400" dirty="0"/>
              <a:t>Jump</a:t>
            </a:r>
          </a:p>
          <a:p>
            <a:r>
              <a:rPr lang="en-GB" sz="2400" dirty="0"/>
              <a:t>Sprint</a:t>
            </a:r>
          </a:p>
          <a:p>
            <a:r>
              <a:rPr lang="en-GB" sz="2400" dirty="0"/>
              <a:t>Crouch</a:t>
            </a:r>
          </a:p>
          <a:p>
            <a:r>
              <a:rPr lang="en-GB" sz="2400" dirty="0"/>
              <a:t>Shoot fireball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3812A-D5FE-4FF8-8BE3-5BD85B4F87B7}"/>
              </a:ext>
            </a:extLst>
          </p:cNvPr>
          <p:cNvSpPr txBox="1"/>
          <p:nvPr/>
        </p:nvSpPr>
        <p:spPr>
          <a:xfrm>
            <a:off x="6790441" y="4716587"/>
            <a:ext cx="493747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Sensors</a:t>
            </a:r>
          </a:p>
          <a:p>
            <a:r>
              <a:rPr lang="en-GB" sz="2400" dirty="0"/>
              <a:t>Position of ground, enemies, coins, …</a:t>
            </a:r>
          </a:p>
        </p:txBody>
      </p:sp>
      <p:pic>
        <p:nvPicPr>
          <p:cNvPr id="1028" name="Picture 4" descr="Amazon.com: Official Original Nintendo NES Controller: Video Games">
            <a:extLst>
              <a:ext uri="{FF2B5EF4-FFF2-40B4-BE49-F238E27FC236}">
                <a16:creationId xmlns:a16="http://schemas.microsoft.com/office/drawing/2014/main" id="{DB92830D-D37A-430E-998C-685614CB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029" y="1327584"/>
            <a:ext cx="2274159" cy="16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1667-8C52-427F-ADFC-F2232FCB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Sensing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B783-62AA-4A8C-9FEB-19188314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common way for game agents to sense the world is using </a:t>
            </a:r>
            <a:r>
              <a:rPr lang="en-GB" b="1" dirty="0" err="1"/>
              <a:t>raycasts</a:t>
            </a:r>
            <a:endParaRPr lang="en-GB" b="1" dirty="0"/>
          </a:p>
          <a:p>
            <a:r>
              <a:rPr lang="en-GB" dirty="0"/>
              <a:t>Cast a </a:t>
            </a:r>
            <a:r>
              <a:rPr lang="en-GB" b="1" dirty="0"/>
              <a:t>ray (straight line) </a:t>
            </a:r>
            <a:r>
              <a:rPr lang="en-GB" dirty="0"/>
              <a:t>from the agent out into the world</a:t>
            </a:r>
          </a:p>
          <a:p>
            <a:r>
              <a:rPr lang="en-GB" dirty="0"/>
              <a:t>Test if the ray hits a </a:t>
            </a:r>
            <a:r>
              <a:rPr lang="en-GB" b="1" dirty="0"/>
              <a:t>collider</a:t>
            </a:r>
          </a:p>
          <a:p>
            <a:r>
              <a:rPr lang="en-GB" dirty="0"/>
              <a:t>Unity: </a:t>
            </a:r>
            <a:r>
              <a:rPr lang="en-GB" dirty="0" err="1">
                <a:latin typeface="Consolas" panose="020B0609020204030204" pitchFamily="49" charset="0"/>
              </a:rPr>
              <a:t>Physics.Raycast</a:t>
            </a:r>
            <a:r>
              <a:rPr lang="en-GB" dirty="0"/>
              <a:t> (for 3D), </a:t>
            </a:r>
            <a:r>
              <a:rPr lang="en-GB" dirty="0">
                <a:latin typeface="Consolas" panose="020B0609020204030204" pitchFamily="49" charset="0"/>
              </a:rPr>
              <a:t>Physics2D.Raycast</a:t>
            </a:r>
            <a:r>
              <a:rPr lang="en-GB" dirty="0"/>
              <a:t> (for 2D)</a:t>
            </a:r>
          </a:p>
        </p:txBody>
      </p:sp>
    </p:spTree>
    <p:extLst>
      <p:ext uri="{BB962C8B-B14F-4D97-AF65-F5344CB8AC3E}">
        <p14:creationId xmlns:p14="http://schemas.microsoft.com/office/powerpoint/2010/main" val="23081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E937EE0-4B7C-41E3-A1D8-0B450EF2D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6" t="65528" r="59795" b="9057"/>
          <a:stretch/>
        </p:blipFill>
        <p:spPr bwMode="auto">
          <a:xfrm>
            <a:off x="2556996" y="1492440"/>
            <a:ext cx="4354573" cy="374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ADF71BF-A413-492C-BA31-446DA7BA8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6" t="65639" r="12655" b="8946"/>
          <a:stretch/>
        </p:blipFill>
        <p:spPr bwMode="auto">
          <a:xfrm>
            <a:off x="5508685" y="1492440"/>
            <a:ext cx="4354573" cy="374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53C5F6-E425-4FCE-8397-25FC6F5CFC45}"/>
              </a:ext>
            </a:extLst>
          </p:cNvPr>
          <p:cNvCxnSpPr/>
          <p:nvPr/>
        </p:nvCxnSpPr>
        <p:spPr>
          <a:xfrm>
            <a:off x="4714362" y="3520714"/>
            <a:ext cx="2507755" cy="0"/>
          </a:xfrm>
          <a:prstGeom prst="line">
            <a:avLst/>
          </a:prstGeom>
          <a:ln w="152400">
            <a:solidFill>
              <a:srgbClr val="92D050"/>
            </a:solidFill>
            <a:headEnd type="oval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406D5D-4145-4BFA-AFCA-DFC27C47235A}"/>
              </a:ext>
            </a:extLst>
          </p:cNvPr>
          <p:cNvSpPr/>
          <p:nvPr/>
        </p:nvSpPr>
        <p:spPr>
          <a:xfrm>
            <a:off x="6705600" y="2815988"/>
            <a:ext cx="1433015" cy="13602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1C5FC-0D0E-427C-90FB-1CF4D360474D}"/>
              </a:ext>
            </a:extLst>
          </p:cNvPr>
          <p:cNvSpPr txBox="1"/>
          <p:nvPr/>
        </p:nvSpPr>
        <p:spPr>
          <a:xfrm>
            <a:off x="3374313" y="3132461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Origin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3840A-71EB-4C19-8966-4389130D9007}"/>
              </a:ext>
            </a:extLst>
          </p:cNvPr>
          <p:cNvSpPr txBox="1"/>
          <p:nvPr/>
        </p:nvSpPr>
        <p:spPr>
          <a:xfrm>
            <a:off x="5122460" y="2354323"/>
            <a:ext cx="132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Direction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CA6C8-3675-421D-B31E-13878C1B5BFF}"/>
              </a:ext>
            </a:extLst>
          </p:cNvPr>
          <p:cNvSpPr txBox="1"/>
          <p:nvPr/>
        </p:nvSpPr>
        <p:spPr>
          <a:xfrm>
            <a:off x="5341721" y="1478271"/>
            <a:ext cx="125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Distance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5483-D899-48B6-92A1-45BCD65467AB}"/>
              </a:ext>
            </a:extLst>
          </p:cNvPr>
          <p:cNvSpPr txBox="1"/>
          <p:nvPr/>
        </p:nvSpPr>
        <p:spPr>
          <a:xfrm>
            <a:off x="8145639" y="3059049"/>
            <a:ext cx="157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Layer 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37D371-7B69-4281-B7E2-15AEE2C3967C}"/>
              </a:ext>
            </a:extLst>
          </p:cNvPr>
          <p:cNvCxnSpPr/>
          <p:nvPr/>
        </p:nvCxnSpPr>
        <p:spPr>
          <a:xfrm>
            <a:off x="5181218" y="2832886"/>
            <a:ext cx="13647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CC45C6F-CA3C-423D-91FF-33C15C1712F3}"/>
              </a:ext>
            </a:extLst>
          </p:cNvPr>
          <p:cNvSpPr/>
          <p:nvPr/>
        </p:nvSpPr>
        <p:spPr>
          <a:xfrm rot="16200000">
            <a:off x="5867045" y="900335"/>
            <a:ext cx="202391" cy="2507756"/>
          </a:xfrm>
          <a:prstGeom prst="rightBrace">
            <a:avLst>
              <a:gd name="adj1" fmla="val 18881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0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4091-3487-4EF3-A08C-ADA38D7F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AI to play 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716D-97D1-4096-8A7B-328EC5E7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might a </a:t>
            </a:r>
            <a:r>
              <a:rPr lang="en-GB" b="1" dirty="0"/>
              <a:t>rule-based AI for Mario </a:t>
            </a:r>
            <a:r>
              <a:rPr lang="en-GB" dirty="0"/>
              <a:t>look like?</a:t>
            </a:r>
          </a:p>
          <a:p>
            <a:r>
              <a:rPr lang="en-GB" dirty="0"/>
              <a:t>E.g. a list of if-then rules like </a:t>
            </a:r>
            <a:br>
              <a:rPr lang="en-GB" dirty="0"/>
            </a:br>
            <a:r>
              <a:rPr lang="en-GB" dirty="0"/>
              <a:t>“if (</a:t>
            </a:r>
            <a:r>
              <a:rPr lang="en-GB" i="1" dirty="0"/>
              <a:t>enemy to the right</a:t>
            </a:r>
            <a:r>
              <a:rPr lang="en-GB" dirty="0"/>
              <a:t>) then {</a:t>
            </a:r>
            <a:r>
              <a:rPr lang="en-GB" i="1" dirty="0"/>
              <a:t>move right and jump</a:t>
            </a:r>
            <a:r>
              <a:rPr lang="en-GB" dirty="0"/>
              <a:t>}”</a:t>
            </a:r>
          </a:p>
          <a:p>
            <a:r>
              <a:rPr lang="en-GB" dirty="0"/>
              <a:t>Discuss in </a:t>
            </a:r>
            <a:r>
              <a:rPr lang="en-GB" b="1" dirty="0"/>
              <a:t>breakout groups</a:t>
            </a:r>
          </a:p>
          <a:p>
            <a:r>
              <a:rPr lang="en-GB" dirty="0"/>
              <a:t>Return in </a:t>
            </a:r>
            <a:r>
              <a:rPr lang="en-GB" b="1" dirty="0"/>
              <a:t>10 minutes </a:t>
            </a:r>
            <a:r>
              <a:rPr lang="en-GB" dirty="0"/>
              <a:t>and </a:t>
            </a:r>
            <a:r>
              <a:rPr lang="en-GB" b="1" dirty="0"/>
              <a:t>share your thoughts</a:t>
            </a:r>
          </a:p>
        </p:txBody>
      </p:sp>
    </p:spTree>
    <p:extLst>
      <p:ext uri="{BB962C8B-B14F-4D97-AF65-F5344CB8AC3E}">
        <p14:creationId xmlns:p14="http://schemas.microsoft.com/office/powerpoint/2010/main" val="8127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6A23-040F-48DD-822C-BBFCEF72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AI to play 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848-FC83-4FD7-916A-6C93444B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put your ideas into action!</a:t>
            </a:r>
          </a:p>
          <a:p>
            <a:r>
              <a:rPr lang="en-GB" dirty="0"/>
              <a:t>Fork and clone the </a:t>
            </a:r>
            <a:r>
              <a:rPr lang="en-GB" b="1" dirty="0"/>
              <a:t>sample project </a:t>
            </a:r>
            <a:r>
              <a:rPr lang="en-GB" dirty="0"/>
              <a:t>(link on </a:t>
            </a:r>
            <a:r>
              <a:rPr lang="en-GB" dirty="0" err="1"/>
              <a:t>LearningSpace</a:t>
            </a:r>
            <a:r>
              <a:rPr lang="en-GB" dirty="0"/>
              <a:t> and in chat)</a:t>
            </a:r>
          </a:p>
          <a:p>
            <a:r>
              <a:rPr lang="en-GB" dirty="0" err="1"/>
              <a:t>Rejoin</a:t>
            </a:r>
            <a:r>
              <a:rPr lang="en-GB" dirty="0"/>
              <a:t> your </a:t>
            </a:r>
            <a:r>
              <a:rPr lang="en-GB" b="1" dirty="0"/>
              <a:t>breakout groups</a:t>
            </a:r>
          </a:p>
          <a:p>
            <a:r>
              <a:rPr lang="en-GB" dirty="0"/>
              <a:t>One of you share your screen, the rest of you </a:t>
            </a:r>
            <a:r>
              <a:rPr lang="en-GB" b="1" dirty="0"/>
              <a:t>mob program</a:t>
            </a:r>
          </a:p>
          <a:p>
            <a:r>
              <a:rPr lang="en-GB" dirty="0"/>
              <a:t>Code your AI logic into the </a:t>
            </a:r>
            <a:r>
              <a:rPr lang="en-GB" dirty="0">
                <a:latin typeface="Consolas" panose="020B0609020204030204" pitchFamily="49" charset="0"/>
              </a:rPr>
              <a:t>Update</a:t>
            </a:r>
            <a:r>
              <a:rPr lang="en-GB" dirty="0"/>
              <a:t> method on the </a:t>
            </a:r>
            <a:r>
              <a:rPr lang="en-GB" b="1" dirty="0" err="1"/>
              <a:t>AIMarioController.cs</a:t>
            </a:r>
            <a:r>
              <a:rPr lang="en-GB" b="1" dirty="0"/>
              <a:t> </a:t>
            </a:r>
            <a:r>
              <a:rPr lang="en-GB" dirty="0"/>
              <a:t>script</a:t>
            </a:r>
          </a:p>
          <a:p>
            <a:r>
              <a:rPr lang="en-GB" dirty="0"/>
              <a:t>Reconvene here at </a:t>
            </a:r>
            <a:r>
              <a:rPr lang="en-GB" b="1" dirty="0"/>
              <a:t>5:30pm</a:t>
            </a:r>
            <a:r>
              <a:rPr lang="en-GB" dirty="0"/>
              <a:t> and we’ll see whose Mario can get the furthest!</a:t>
            </a:r>
          </a:p>
          <a:p>
            <a:r>
              <a:rPr lang="en-GB" dirty="0"/>
              <a:t>I’ll be popping into your breakout rooms to see how you’re getting on</a:t>
            </a:r>
          </a:p>
        </p:txBody>
      </p:sp>
    </p:spTree>
    <p:extLst>
      <p:ext uri="{BB962C8B-B14F-4D97-AF65-F5344CB8AC3E}">
        <p14:creationId xmlns:p14="http://schemas.microsoft.com/office/powerpoint/2010/main" val="36494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279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Workshop Week 2 Rule-based Agents</vt:lpstr>
      <vt:lpstr>TL;DW</vt:lpstr>
      <vt:lpstr>PowerPoint Presentation</vt:lpstr>
      <vt:lpstr>Sensing the world</vt:lpstr>
      <vt:lpstr>PowerPoint Presentation</vt:lpstr>
      <vt:lpstr>Designing AI to play Mario</vt:lpstr>
      <vt:lpstr>Implementing AI to play Mario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Powley</dc:creator>
  <cp:lastModifiedBy>Edward Powley</cp:lastModifiedBy>
  <cp:revision>13</cp:revision>
  <dcterms:created xsi:type="dcterms:W3CDTF">2021-01-28T13:01:21Z</dcterms:created>
  <dcterms:modified xsi:type="dcterms:W3CDTF">2021-02-03T21:27:07Z</dcterms:modified>
</cp:coreProperties>
</file>