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57" r:id="rId2"/>
    <p:sldMasterId id="2147483661" r:id="rId3"/>
  </p:sldMasterIdLst>
  <p:notesMasterIdLst>
    <p:notesMasterId r:id="rId34"/>
  </p:notesMasterIdLst>
  <p:sldIdLst>
    <p:sldId id="263" r:id="rId4"/>
    <p:sldId id="448" r:id="rId5"/>
    <p:sldId id="425" r:id="rId6"/>
    <p:sldId id="433" r:id="rId7"/>
    <p:sldId id="469" r:id="rId8"/>
    <p:sldId id="424" r:id="rId9"/>
    <p:sldId id="445" r:id="rId10"/>
    <p:sldId id="470" r:id="rId11"/>
    <p:sldId id="478" r:id="rId12"/>
    <p:sldId id="467" r:id="rId13"/>
    <p:sldId id="471" r:id="rId14"/>
    <p:sldId id="434" r:id="rId15"/>
    <p:sldId id="468" r:id="rId16"/>
    <p:sldId id="435" r:id="rId17"/>
    <p:sldId id="436" r:id="rId18"/>
    <p:sldId id="472" r:id="rId19"/>
    <p:sldId id="437" r:id="rId20"/>
    <p:sldId id="438" r:id="rId21"/>
    <p:sldId id="473" r:id="rId22"/>
    <p:sldId id="439" r:id="rId23"/>
    <p:sldId id="440" r:id="rId24"/>
    <p:sldId id="441" r:id="rId25"/>
    <p:sldId id="474" r:id="rId26"/>
    <p:sldId id="442" r:id="rId27"/>
    <p:sldId id="443" r:id="rId28"/>
    <p:sldId id="479" r:id="rId29"/>
    <p:sldId id="444" r:id="rId30"/>
    <p:sldId id="475" r:id="rId31"/>
    <p:sldId id="477" r:id="rId32"/>
    <p:sldId id="476" r:id="rId33"/>
  </p:sldIdLst>
  <p:sldSz cx="9144000" cy="6858000" type="screen4x3"/>
  <p:notesSz cx="6781800" cy="99202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66252" autoAdjust="0"/>
  </p:normalViewPr>
  <p:slideViewPr>
    <p:cSldViewPr>
      <p:cViewPr varScale="1">
        <p:scale>
          <a:sx n="161" d="100"/>
          <a:sy n="161" d="100"/>
        </p:scale>
        <p:origin x="172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289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B8005-550D-498C-AE8C-689A29112B82}" type="datetimeFigureOut">
              <a:rPr lang="en-GB" smtClean="0"/>
              <a:pPr/>
              <a:t>21/11/2019</a:t>
            </a:fld>
            <a:endParaRPr lang="en-GB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77863" y="4711700"/>
            <a:ext cx="5426075" cy="446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GB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841750" y="942181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99E15-9F02-47A0-B449-FDCA118929B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37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99E15-9F02-47A0-B449-FDCA118929BB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72591B6-7C47-421B-9FAF-1A8D78A57DD6}" type="slidenum">
              <a:rPr lang="en-GB">
                <a:latin typeface="Arial" charset="0"/>
              </a:rPr>
              <a:pPr/>
              <a:t>16</a:t>
            </a:fld>
            <a:endParaRPr lang="en-GB">
              <a:latin typeface="Arial" charset="0"/>
            </a:endParaRPr>
          </a:p>
        </p:txBody>
      </p:sp>
      <p:sp>
        <p:nvSpPr>
          <p:cNvPr id="43011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03203C2-9FA5-408A-8EDD-5EF5A0F5A167}" type="slidenum">
              <a:rPr lang="en-GB" sz="1200">
                <a:latin typeface="Arial" charset="0"/>
              </a:rPr>
              <a:pPr algn="r"/>
              <a:t>16</a:t>
            </a:fld>
            <a:endParaRPr lang="en-GB" sz="1200">
              <a:latin typeface="Arial" charset="0"/>
            </a:endParaRPr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35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3D7AE0B-09C1-49C8-B6D5-32082A71504B}" type="slidenum">
              <a:rPr lang="en-GB">
                <a:latin typeface="Arial" charset="0"/>
              </a:rPr>
              <a:pPr/>
              <a:t>17</a:t>
            </a:fld>
            <a:endParaRPr lang="en-GB">
              <a:latin typeface="Arial" charset="0"/>
            </a:endParaRPr>
          </a:p>
        </p:txBody>
      </p:sp>
      <p:sp>
        <p:nvSpPr>
          <p:cNvPr id="46083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8C1D0D-DD4A-4B1F-BF5D-A351C26FF46E}" type="slidenum">
              <a:rPr lang="en-GB" sz="1200">
                <a:latin typeface="Arial" charset="0"/>
              </a:rPr>
              <a:pPr algn="r"/>
              <a:t>17</a:t>
            </a:fld>
            <a:endParaRPr lang="en-GB" sz="1200">
              <a:latin typeface="Arial" charset="0"/>
            </a:endParaRPr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959A18F-53BB-4561-8ED3-3D134B5CDBEE}" type="slidenum">
              <a:rPr lang="en-GB">
                <a:latin typeface="Arial" charset="0"/>
              </a:rPr>
              <a:pPr/>
              <a:t>18</a:t>
            </a:fld>
            <a:endParaRPr lang="en-GB">
              <a:latin typeface="Arial" charset="0"/>
            </a:endParaRPr>
          </a:p>
        </p:txBody>
      </p:sp>
      <p:sp>
        <p:nvSpPr>
          <p:cNvPr id="47107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1815FE8-2028-49C2-A6B1-CE6176B7EFB5}" type="slidenum">
              <a:rPr lang="en-GB" sz="1200">
                <a:latin typeface="Arial" charset="0"/>
              </a:rPr>
              <a:pPr algn="r"/>
              <a:t>18</a:t>
            </a:fld>
            <a:endParaRPr lang="en-GB" sz="1200">
              <a:latin typeface="Arial" charset="0"/>
            </a:endParaRPr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959A18F-53BB-4561-8ED3-3D134B5CDBEE}" type="slidenum">
              <a:rPr lang="en-GB">
                <a:latin typeface="Arial" charset="0"/>
              </a:rPr>
              <a:pPr/>
              <a:t>19</a:t>
            </a:fld>
            <a:endParaRPr lang="en-GB">
              <a:latin typeface="Arial" charset="0"/>
            </a:endParaRPr>
          </a:p>
        </p:txBody>
      </p:sp>
      <p:sp>
        <p:nvSpPr>
          <p:cNvPr id="47107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1815FE8-2028-49C2-A6B1-CE6176B7EFB5}" type="slidenum">
              <a:rPr lang="en-GB" sz="1200">
                <a:latin typeface="Arial" charset="0"/>
              </a:rPr>
              <a:pPr algn="r"/>
              <a:t>19</a:t>
            </a:fld>
            <a:endParaRPr lang="en-GB" sz="1200">
              <a:latin typeface="Arial" charset="0"/>
            </a:endParaRPr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08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FF4DDB-4407-43C9-B830-4DC458740BF3}" type="slidenum">
              <a:rPr lang="en-GB">
                <a:latin typeface="Arial" charset="0"/>
              </a:rPr>
              <a:pPr/>
              <a:t>20</a:t>
            </a:fld>
            <a:endParaRPr lang="en-GB">
              <a:latin typeface="Arial" charset="0"/>
            </a:endParaRPr>
          </a:p>
        </p:txBody>
      </p:sp>
      <p:sp>
        <p:nvSpPr>
          <p:cNvPr id="48131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6D887DC-ACBC-46E9-BC89-97C98A0AC09F}" type="slidenum">
              <a:rPr lang="en-GB" sz="1200">
                <a:latin typeface="Arial" charset="0"/>
              </a:rPr>
              <a:pPr algn="r"/>
              <a:t>20</a:t>
            </a:fld>
            <a:endParaRPr lang="en-GB" sz="1200">
              <a:latin typeface="Arial" charset="0"/>
            </a:endParaRPr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457A1E9-E826-4215-A221-03F5BB7DB237}" type="slidenum">
              <a:rPr lang="en-GB">
                <a:latin typeface="Arial" charset="0"/>
              </a:rPr>
              <a:pPr/>
              <a:t>21</a:t>
            </a:fld>
            <a:endParaRPr lang="en-GB">
              <a:latin typeface="Arial" charset="0"/>
            </a:endParaRPr>
          </a:p>
        </p:txBody>
      </p:sp>
      <p:sp>
        <p:nvSpPr>
          <p:cNvPr id="49155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E9FE0E1-3587-4666-97E8-83326358A426}" type="slidenum">
              <a:rPr lang="en-GB" sz="1200">
                <a:latin typeface="Arial" charset="0"/>
              </a:rPr>
              <a:pPr algn="r"/>
              <a:t>21</a:t>
            </a:fld>
            <a:endParaRPr lang="en-GB" sz="1200">
              <a:latin typeface="Arial" charset="0"/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FC689B3-EAFC-410D-842D-34FA13324796}" type="slidenum">
              <a:rPr lang="en-GB">
                <a:latin typeface="Arial" charset="0"/>
              </a:rPr>
              <a:pPr/>
              <a:t>22</a:t>
            </a:fld>
            <a:endParaRPr lang="en-GB">
              <a:latin typeface="Arial" charset="0"/>
            </a:endParaRPr>
          </a:p>
        </p:txBody>
      </p:sp>
      <p:sp>
        <p:nvSpPr>
          <p:cNvPr id="50179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E5F6F96-6085-4ADC-A54C-58B5E3498902}" type="slidenum">
              <a:rPr lang="en-GB" sz="1200">
                <a:latin typeface="Arial" charset="0"/>
              </a:rPr>
              <a:pPr algn="r"/>
              <a:t>22</a:t>
            </a:fld>
            <a:endParaRPr lang="en-GB" sz="1200">
              <a:latin typeface="Arial" charset="0"/>
            </a:endParaRPr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959A18F-53BB-4561-8ED3-3D134B5CDBEE}" type="slidenum">
              <a:rPr lang="en-GB">
                <a:latin typeface="Arial" charset="0"/>
              </a:rPr>
              <a:pPr/>
              <a:t>23</a:t>
            </a:fld>
            <a:endParaRPr lang="en-GB">
              <a:latin typeface="Arial" charset="0"/>
            </a:endParaRPr>
          </a:p>
        </p:txBody>
      </p:sp>
      <p:sp>
        <p:nvSpPr>
          <p:cNvPr id="47107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1815FE8-2028-49C2-A6B1-CE6176B7EFB5}" type="slidenum">
              <a:rPr lang="en-GB" sz="1200">
                <a:latin typeface="Arial" charset="0"/>
              </a:rPr>
              <a:pPr algn="r"/>
              <a:t>23</a:t>
            </a:fld>
            <a:endParaRPr lang="en-GB" sz="1200">
              <a:latin typeface="Arial" charset="0"/>
            </a:endParaRPr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46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A794B2E-4D99-4CD5-8DDB-DD46B0410BB3}" type="slidenum">
              <a:rPr lang="en-GB">
                <a:latin typeface="Arial" charset="0"/>
              </a:rPr>
              <a:pPr/>
              <a:t>24</a:t>
            </a:fld>
            <a:endParaRPr lang="en-GB">
              <a:latin typeface="Arial" charset="0"/>
            </a:endParaRPr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2452F2C-C69F-4E86-B4C6-8B9009744C9F}" type="slidenum">
              <a:rPr lang="en-GB" sz="1200">
                <a:latin typeface="Arial" charset="0"/>
              </a:rPr>
              <a:pPr algn="r"/>
              <a:t>24</a:t>
            </a:fld>
            <a:endParaRPr lang="en-GB" sz="1200">
              <a:latin typeface="Arial" charset="0"/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D1695F9-6893-4B28-AE64-D65F956E29B0}" type="slidenum">
              <a:rPr lang="en-GB">
                <a:latin typeface="Arial" charset="0"/>
              </a:rPr>
              <a:pPr/>
              <a:t>25</a:t>
            </a:fld>
            <a:endParaRPr lang="en-GB">
              <a:latin typeface="Arial" charset="0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A8CD651-FDDE-4DF5-8860-F93EBB8919BE}" type="slidenum">
              <a:rPr lang="en-GB" sz="1200">
                <a:latin typeface="Arial" charset="0"/>
              </a:rPr>
              <a:pPr algn="r"/>
              <a:t>25</a:t>
            </a:fld>
            <a:endParaRPr lang="en-GB" sz="1200">
              <a:latin typeface="Arial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0181616-2F3F-4EDE-9934-81DBC1DE336C}" type="slidenum">
              <a:rPr lang="en-GB">
                <a:latin typeface="Arial" charset="0"/>
              </a:rPr>
              <a:pPr/>
              <a:t>3</a:t>
            </a:fld>
            <a:endParaRPr lang="en-GB">
              <a:latin typeface="Arial" charset="0"/>
            </a:endParaRPr>
          </a:p>
        </p:txBody>
      </p:sp>
      <p:sp>
        <p:nvSpPr>
          <p:cNvPr id="33795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4D15BF1-1217-4280-A840-1D12DA4BDB10}" type="slidenum">
              <a:rPr lang="en-GB" sz="1200">
                <a:latin typeface="Arial" charset="0"/>
              </a:rPr>
              <a:pPr algn="r"/>
              <a:t>3</a:t>
            </a:fld>
            <a:endParaRPr lang="en-GB" sz="1200">
              <a:latin typeface="Arial" charset="0"/>
            </a:endParaRPr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959A18F-53BB-4561-8ED3-3D134B5CDBEE}" type="slidenum">
              <a:rPr lang="en-GB">
                <a:latin typeface="Arial" charset="0"/>
              </a:rPr>
              <a:pPr/>
              <a:t>26</a:t>
            </a:fld>
            <a:endParaRPr lang="en-GB">
              <a:latin typeface="Arial" charset="0"/>
            </a:endParaRPr>
          </a:p>
        </p:txBody>
      </p:sp>
      <p:sp>
        <p:nvSpPr>
          <p:cNvPr id="47107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1815FE8-2028-49C2-A6B1-CE6176B7EFB5}" type="slidenum">
              <a:rPr lang="en-GB" sz="1200">
                <a:latin typeface="Arial" charset="0"/>
              </a:rPr>
              <a:pPr algn="r"/>
              <a:t>26</a:t>
            </a:fld>
            <a:endParaRPr lang="en-GB" sz="1200">
              <a:latin typeface="Arial" charset="0"/>
            </a:endParaRPr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166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8FAE63B-2521-4339-8896-07A4E2F89DA6}" type="slidenum">
              <a:rPr lang="en-GB">
                <a:latin typeface="Arial" charset="0"/>
              </a:rPr>
              <a:pPr/>
              <a:t>27</a:t>
            </a:fld>
            <a:endParaRPr lang="en-GB">
              <a:latin typeface="Arial" charset="0"/>
            </a:endParaRPr>
          </a:p>
        </p:txBody>
      </p:sp>
      <p:sp>
        <p:nvSpPr>
          <p:cNvPr id="53251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F95BFC3-7DDC-4A4B-B964-2232738D14D1}" type="slidenum">
              <a:rPr lang="en-GB" sz="1200">
                <a:latin typeface="Arial" charset="0"/>
              </a:rPr>
              <a:pPr algn="r"/>
              <a:t>27</a:t>
            </a:fld>
            <a:endParaRPr lang="en-GB" sz="1200">
              <a:latin typeface="Arial" charset="0"/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D1695F9-6893-4B28-AE64-D65F956E29B0}" type="slidenum">
              <a:rPr lang="en-GB">
                <a:latin typeface="Arial" charset="0"/>
              </a:rPr>
              <a:pPr/>
              <a:t>28</a:t>
            </a:fld>
            <a:endParaRPr lang="en-GB">
              <a:latin typeface="Arial" charset="0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A8CD651-FDDE-4DF5-8860-F93EBB8919BE}" type="slidenum">
              <a:rPr lang="en-GB" sz="1200">
                <a:latin typeface="Arial" charset="0"/>
              </a:rPr>
              <a:pPr algn="r"/>
              <a:t>28</a:t>
            </a:fld>
            <a:endParaRPr lang="en-GB" sz="1200">
              <a:latin typeface="Arial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202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959A18F-53BB-4561-8ED3-3D134B5CDBEE}" type="slidenum">
              <a:rPr lang="en-GB">
                <a:latin typeface="Arial" charset="0"/>
              </a:rPr>
              <a:pPr/>
              <a:t>29</a:t>
            </a:fld>
            <a:endParaRPr lang="en-GB">
              <a:latin typeface="Arial" charset="0"/>
            </a:endParaRPr>
          </a:p>
        </p:txBody>
      </p:sp>
      <p:sp>
        <p:nvSpPr>
          <p:cNvPr id="47107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1815FE8-2028-49C2-A6B1-CE6176B7EFB5}" type="slidenum">
              <a:rPr lang="en-GB" sz="1200">
                <a:latin typeface="Arial" charset="0"/>
              </a:rPr>
              <a:pPr algn="r"/>
              <a:t>29</a:t>
            </a:fld>
            <a:endParaRPr lang="en-GB" sz="1200">
              <a:latin typeface="Arial" charset="0"/>
            </a:endParaRPr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466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8FAE63B-2521-4339-8896-07A4E2F89DA6}" type="slidenum">
              <a:rPr lang="en-GB">
                <a:latin typeface="Arial" charset="0"/>
              </a:rPr>
              <a:pPr/>
              <a:t>30</a:t>
            </a:fld>
            <a:endParaRPr lang="en-GB">
              <a:latin typeface="Arial" charset="0"/>
            </a:endParaRPr>
          </a:p>
        </p:txBody>
      </p:sp>
      <p:sp>
        <p:nvSpPr>
          <p:cNvPr id="53251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F95BFC3-7DDC-4A4B-B964-2232738D14D1}" type="slidenum">
              <a:rPr lang="en-GB" sz="1200">
                <a:latin typeface="Arial" charset="0"/>
              </a:rPr>
              <a:pPr algn="r"/>
              <a:t>30</a:t>
            </a:fld>
            <a:endParaRPr lang="en-GB" sz="1200">
              <a:latin typeface="Arial" charset="0"/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40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566FF5-525D-4544-9E04-FE2D99C65096}" type="slidenum">
              <a:rPr lang="en-GB">
                <a:latin typeface="Arial" charset="0"/>
              </a:rPr>
              <a:pPr/>
              <a:t>4</a:t>
            </a:fld>
            <a:endParaRPr lang="en-GB">
              <a:latin typeface="Arial" charset="0"/>
            </a:endParaRPr>
          </a:p>
        </p:txBody>
      </p:sp>
      <p:sp>
        <p:nvSpPr>
          <p:cNvPr id="41987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AE22420-6088-4BD1-B6C6-A9CE25FFF61D}" type="slidenum">
              <a:rPr lang="en-GB" sz="1200">
                <a:latin typeface="Arial" charset="0"/>
              </a:rPr>
              <a:pPr algn="r"/>
              <a:t>4</a:t>
            </a:fld>
            <a:endParaRPr lang="en-GB" sz="1200">
              <a:latin typeface="Arial" charset="0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566FF5-525D-4544-9E04-FE2D99C65096}" type="slidenum">
              <a:rPr lang="en-GB">
                <a:latin typeface="Arial" charset="0"/>
              </a:rPr>
              <a:pPr/>
              <a:t>5</a:t>
            </a:fld>
            <a:endParaRPr lang="en-GB">
              <a:latin typeface="Arial" charset="0"/>
            </a:endParaRPr>
          </a:p>
        </p:txBody>
      </p:sp>
      <p:sp>
        <p:nvSpPr>
          <p:cNvPr id="41987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AE22420-6088-4BD1-B6C6-A9CE25FFF61D}" type="slidenum">
              <a:rPr lang="en-GB" sz="1200">
                <a:latin typeface="Arial" charset="0"/>
              </a:rPr>
              <a:pPr algn="r"/>
              <a:t>5</a:t>
            </a:fld>
            <a:endParaRPr lang="en-GB" sz="1200">
              <a:latin typeface="Arial" charset="0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79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AC782BD-2FB9-43B5-A8E7-CAD8B61DAB1B}" type="slidenum">
              <a:rPr lang="en-GB">
                <a:latin typeface="Arial" charset="0"/>
              </a:rPr>
              <a:pPr/>
              <a:t>7</a:t>
            </a:fld>
            <a:endParaRPr lang="en-GB">
              <a:latin typeface="Arial" charset="0"/>
            </a:endParaRPr>
          </a:p>
        </p:txBody>
      </p:sp>
      <p:sp>
        <p:nvSpPr>
          <p:cNvPr id="54275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5ED8285-C79B-4059-8033-3AFC0506929D}" type="slidenum">
              <a:rPr lang="en-GB" sz="1200">
                <a:latin typeface="Arial" charset="0"/>
              </a:rPr>
              <a:pPr algn="r"/>
              <a:t>7</a:t>
            </a:fld>
            <a:endParaRPr lang="en-GB" sz="1200">
              <a:latin typeface="Arial" charset="0"/>
            </a:endParaRPr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72591B6-7C47-421B-9FAF-1A8D78A57DD6}" type="slidenum">
              <a:rPr lang="en-GB">
                <a:latin typeface="Arial" charset="0"/>
              </a:rPr>
              <a:pPr/>
              <a:t>12</a:t>
            </a:fld>
            <a:endParaRPr lang="en-GB">
              <a:latin typeface="Arial" charset="0"/>
            </a:endParaRPr>
          </a:p>
        </p:txBody>
      </p:sp>
      <p:sp>
        <p:nvSpPr>
          <p:cNvPr id="43011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03203C2-9FA5-408A-8EDD-5EF5A0F5A167}" type="slidenum">
              <a:rPr lang="en-GB" sz="1200">
                <a:latin typeface="Arial" charset="0"/>
              </a:rPr>
              <a:pPr algn="r"/>
              <a:t>12</a:t>
            </a:fld>
            <a:endParaRPr lang="en-GB" sz="1200">
              <a:latin typeface="Arial" charset="0"/>
            </a:endParaRPr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72591B6-7C47-421B-9FAF-1A8D78A57DD6}" type="slidenum">
              <a:rPr lang="en-GB">
                <a:latin typeface="Arial" charset="0"/>
              </a:rPr>
              <a:pPr/>
              <a:t>13</a:t>
            </a:fld>
            <a:endParaRPr lang="en-GB">
              <a:latin typeface="Arial" charset="0"/>
            </a:endParaRPr>
          </a:p>
        </p:txBody>
      </p:sp>
      <p:sp>
        <p:nvSpPr>
          <p:cNvPr id="43011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03203C2-9FA5-408A-8EDD-5EF5A0F5A167}" type="slidenum">
              <a:rPr lang="en-GB" sz="1200">
                <a:latin typeface="Arial" charset="0"/>
              </a:rPr>
              <a:pPr algn="r"/>
              <a:t>13</a:t>
            </a:fld>
            <a:endParaRPr lang="en-GB" sz="1200">
              <a:latin typeface="Arial" charset="0"/>
            </a:endParaRPr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18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C5EF52B-2E71-4865-B3CD-ECB3EA7415A8}" type="slidenum">
              <a:rPr lang="en-GB">
                <a:latin typeface="Arial" charset="0"/>
              </a:rPr>
              <a:pPr/>
              <a:t>14</a:t>
            </a:fld>
            <a:endParaRPr lang="en-GB">
              <a:latin typeface="Arial" charset="0"/>
            </a:endParaRPr>
          </a:p>
        </p:txBody>
      </p:sp>
      <p:sp>
        <p:nvSpPr>
          <p:cNvPr id="44035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A891A15-167D-443E-B68E-EA7068E5B661}" type="slidenum">
              <a:rPr lang="en-GB" sz="1200">
                <a:latin typeface="Arial" charset="0"/>
              </a:rPr>
              <a:pPr algn="r"/>
              <a:t>14</a:t>
            </a:fld>
            <a:endParaRPr lang="en-GB" sz="1200">
              <a:latin typeface="Arial" charset="0"/>
            </a:endParaRPr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4ED80F-FFC2-4A43-86BC-E3E44965F12B}" type="slidenum">
              <a:rPr lang="en-GB">
                <a:latin typeface="Arial" charset="0"/>
              </a:rPr>
              <a:pPr/>
              <a:t>15</a:t>
            </a:fld>
            <a:endParaRPr lang="en-GB">
              <a:latin typeface="Arial" charset="0"/>
            </a:endParaRPr>
          </a:p>
        </p:txBody>
      </p:sp>
      <p:sp>
        <p:nvSpPr>
          <p:cNvPr id="45059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3FA27C3-9749-4078-927A-C7CA2FF37A40}" type="slidenum">
              <a:rPr lang="en-GB" sz="1200">
                <a:latin typeface="Arial" charset="0"/>
              </a:rPr>
              <a:pPr algn="r"/>
              <a:t>15</a:t>
            </a:fld>
            <a:endParaRPr lang="en-GB" sz="1200">
              <a:latin typeface="Arial" charset="0"/>
            </a:endParaRPr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576064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392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6768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537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576064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4038600" cy="43924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44824"/>
            <a:ext cx="4038600" cy="43924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421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57606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764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47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1124744"/>
            <a:ext cx="5760640" cy="504056"/>
          </a:xfrm>
        </p:spPr>
        <p:txBody>
          <a:bodyPr anchor="b">
            <a:noAutofit/>
          </a:bodyPr>
          <a:lstStyle>
            <a:lvl1pPr algn="l">
              <a:defRPr sz="3000" b="1"/>
            </a:lvl1pPr>
          </a:lstStyle>
          <a:p>
            <a:r>
              <a:rPr lang="en-US" dirty="0"/>
              <a:t>Click to edit title style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2816"/>
            <a:ext cx="5770984" cy="44644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444208" y="1124744"/>
            <a:ext cx="2232248" cy="1728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6444208" y="2996952"/>
            <a:ext cx="2232248" cy="3240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354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794519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949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769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596793"/>
            <a:ext cx="9144000" cy="3284984"/>
          </a:xfrm>
          <a:prstGeom prst="rect">
            <a:avLst/>
          </a:prstGeom>
          <a:gradFill>
            <a:gsLst>
              <a:gs pos="18000">
                <a:schemeClr val="tx2">
                  <a:lumMod val="50000"/>
                  <a:alpha val="50000"/>
                </a:schemeClr>
              </a:gs>
              <a:gs pos="0">
                <a:schemeClr val="tx2">
                  <a:lumMod val="50000"/>
                  <a:alpha val="0"/>
                </a:schemeClr>
              </a:gs>
              <a:gs pos="84000">
                <a:schemeClr val="accent1">
                  <a:lumMod val="50000"/>
                </a:schemeClr>
              </a:gs>
              <a:gs pos="100000">
                <a:schemeClr val="tx2">
                  <a:lumMod val="75000"/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768" y="5373216"/>
            <a:ext cx="4824536" cy="86536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4869160"/>
            <a:ext cx="4857799" cy="4018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51520" y="6310585"/>
            <a:ext cx="8640960" cy="3587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765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224136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6949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769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1412776"/>
            <a:ext cx="5760640" cy="504056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 b="0"/>
            </a:lvl1pPr>
          </a:lstStyle>
          <a:p>
            <a:r>
              <a:rPr lang="en-US" dirty="0"/>
              <a:t>Click to edit title style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2856"/>
            <a:ext cx="5770984" cy="41044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444208" y="1412776"/>
            <a:ext cx="2232248" cy="1728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6444208" y="3356992"/>
            <a:ext cx="2232248" cy="2880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354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60848"/>
            <a:ext cx="8229600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6012160" y="6419764"/>
            <a:ext cx="285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dirty="0"/>
              <a:t>falmouth.ac.uk/games-academy</a:t>
            </a: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279146" y="6381328"/>
            <a:ext cx="3500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dirty="0"/>
              <a:t>falmouthgamesacademy.github.com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323528" y="116632"/>
            <a:ext cx="2232248" cy="753135"/>
            <a:chOff x="107504" y="188640"/>
            <a:chExt cx="3052415" cy="1029851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8" cstate="print">
              <a:clrChange>
                <a:clrFrom>
                  <a:srgbClr val="221E1F"/>
                </a:clrFrom>
                <a:clrTo>
                  <a:srgbClr val="221E1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37" t="22901" r="9338" b="20540"/>
            <a:stretch/>
          </p:blipFill>
          <p:spPr>
            <a:xfrm>
              <a:off x="2205038" y="902494"/>
              <a:ext cx="954881" cy="26908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188640"/>
              <a:ext cx="1917420" cy="1029851"/>
            </a:xfrm>
            <a:prstGeom prst="rect">
              <a:avLst/>
            </a:prstGeom>
          </p:spPr>
        </p:pic>
        <p:cxnSp>
          <p:nvCxnSpPr>
            <p:cNvPr id="12" name="Straight Connector 11"/>
            <p:cNvCxnSpPr/>
            <p:nvPr userDrawn="1"/>
          </p:nvCxnSpPr>
          <p:spPr>
            <a:xfrm>
              <a:off x="2123728" y="476672"/>
              <a:ext cx="0" cy="72008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 userDrawn="1"/>
        </p:nvSpPr>
        <p:spPr>
          <a:xfrm>
            <a:off x="323528" y="980728"/>
            <a:ext cx="8496944" cy="5400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69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5" r:id="rId4"/>
    <p:sldLayoutId id="2147483656" r:id="rId5"/>
    <p:sldLayoutId id="2147483667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00B05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>
              <a:lumMod val="65000"/>
              <a:lumOff val="3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914400" indent="-457200" algn="l" defTabSz="914400" rtl="0" eaLnBrk="1" latinLnBrk="0" hangingPunct="1">
        <a:spcBef>
          <a:spcPct val="20000"/>
        </a:spcBef>
        <a:buFont typeface="Wingdings" pitchFamily="2" charset="2"/>
        <a:buChar char="§"/>
        <a:defRPr sz="2600" kern="1200">
          <a:solidFill>
            <a:schemeClr val="tx1">
              <a:lumMod val="65000"/>
              <a:lumOff val="3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200" kern="1200">
          <a:solidFill>
            <a:schemeClr val="tx1">
              <a:lumMod val="65000"/>
              <a:lumOff val="3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-2523391"/>
            <a:ext cx="9144000" cy="940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8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07504" y="188640"/>
            <a:ext cx="3052415" cy="1029851"/>
            <a:chOff x="107504" y="188640"/>
            <a:chExt cx="3052415" cy="1029851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 rotWithShape="1">
            <a:blip r:embed="rId5" cstate="print">
              <a:clrChange>
                <a:clrFrom>
                  <a:srgbClr val="221E1F"/>
                </a:clrFrom>
                <a:clrTo>
                  <a:srgbClr val="221E1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37" t="22901" r="9338" b="20540"/>
            <a:stretch/>
          </p:blipFill>
          <p:spPr>
            <a:xfrm>
              <a:off x="2205038" y="902494"/>
              <a:ext cx="954881" cy="26908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188640"/>
              <a:ext cx="1917420" cy="1029851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 userDrawn="1"/>
          </p:nvCxnSpPr>
          <p:spPr>
            <a:xfrm>
              <a:off x="2123728" y="476672"/>
              <a:ext cx="0" cy="72008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33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cookbook-r.com/Graphs/Bar_and_line_graphs_(ggplot2)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Research</a:t>
            </a:r>
            <a:br>
              <a:rPr lang="en-GB" sz="3000" dirty="0"/>
            </a:br>
            <a:r>
              <a:rPr lang="en-GB" sz="3000" dirty="0"/>
              <a:t>PRACTICE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COMP320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Statistical Data Analysis II</a:t>
            </a:r>
          </a:p>
        </p:txBody>
      </p:sp>
    </p:spTree>
    <p:extLst>
      <p:ext uri="{BB962C8B-B14F-4D97-AF65-F5344CB8AC3E}">
        <p14:creationId xmlns:p14="http://schemas.microsoft.com/office/powerpoint/2010/main" val="1921305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 Chart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852" y="1844675"/>
            <a:ext cx="5770296" cy="4392613"/>
          </a:xfrm>
        </p:spPr>
      </p:pic>
    </p:spTree>
    <p:extLst>
      <p:ext uri="{BB962C8B-B14F-4D97-AF65-F5344CB8AC3E}">
        <p14:creationId xmlns:p14="http://schemas.microsoft.com/office/powerpoint/2010/main" val="119250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 Chart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Bar charts can be made much more complex using other </a:t>
            </a:r>
            <a:r>
              <a:rPr lang="en-GB" dirty="0" err="1"/>
              <a:t>ggplot</a:t>
            </a:r>
            <a:r>
              <a:rPr lang="en-GB" dirty="0"/>
              <a:t> functions: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1600" dirty="0"/>
              <a:t>     </a:t>
            </a:r>
            <a:r>
              <a:rPr lang="en-GB" sz="1600" dirty="0">
                <a:hlinkClick r:id="rId2"/>
              </a:rPr>
              <a:t>http://www.cookbook-r.com/Graphs/Bar_and_line_graphs_(ggplot2)/</a:t>
            </a:r>
            <a:endParaRPr lang="en-GB" sz="1600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 rotWithShape="1">
          <a:blip r:embed="rId3"/>
          <a:srcRect l="7870" t="23286" r="7669" b="24843"/>
          <a:stretch/>
        </p:blipFill>
        <p:spPr>
          <a:xfrm>
            <a:off x="899592" y="2852936"/>
            <a:ext cx="7503995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78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3600" dirty="0"/>
              <a:t>Histogram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400" dirty="0"/>
              <a:t>A type of vertical bar chart used to depict a frequency distribution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GB" sz="14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400" dirty="0"/>
              <a:t>Construction steps: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GB" sz="500" dirty="0"/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GB" dirty="0"/>
              <a:t>Label the </a:t>
            </a:r>
            <a:r>
              <a:rPr lang="en-GB" b="1" dirty="0"/>
              <a:t>x</a:t>
            </a:r>
            <a:r>
              <a:rPr lang="en-GB" dirty="0"/>
              <a:t> axis with the class endpoints 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endParaRPr lang="en-GB" sz="500" dirty="0"/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GB" dirty="0"/>
              <a:t>Label the </a:t>
            </a:r>
            <a:r>
              <a:rPr lang="en-GB" b="1" dirty="0"/>
              <a:t>y</a:t>
            </a:r>
            <a:r>
              <a:rPr lang="en-GB" dirty="0"/>
              <a:t> axis with the frequencies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endParaRPr lang="en-GB" sz="500" dirty="0"/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GB" dirty="0"/>
              <a:t>Label the chart with an </a:t>
            </a:r>
            <a:r>
              <a:rPr lang="en-GB" b="1" dirty="0"/>
              <a:t>appropriate</a:t>
            </a:r>
            <a:r>
              <a:rPr lang="en-GB" dirty="0"/>
              <a:t> title, i.e. </a:t>
            </a:r>
            <a:r>
              <a:rPr lang="en-GB" b="1" dirty="0"/>
              <a:t>not</a:t>
            </a:r>
            <a:r>
              <a:rPr lang="en-GB" dirty="0"/>
              <a:t> </a:t>
            </a:r>
            <a:r>
              <a:rPr lang="en-GB" altLang="en-US" dirty="0"/>
              <a:t>‘</a:t>
            </a:r>
            <a:r>
              <a:rPr lang="en-GB" dirty="0"/>
              <a:t>bar chart</a:t>
            </a:r>
            <a:r>
              <a:rPr lang="en-GB" altLang="en-US" dirty="0"/>
              <a:t>’</a:t>
            </a:r>
            <a:endParaRPr lang="en-GB" dirty="0"/>
          </a:p>
          <a:p>
            <a:pPr lvl="1">
              <a:lnSpc>
                <a:spcPct val="90000"/>
              </a:lnSpc>
              <a:spcBef>
                <a:spcPct val="0"/>
              </a:spcBef>
            </a:pPr>
            <a:endParaRPr lang="en-GB" sz="14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400" dirty="0"/>
              <a:t>A quick look at the histogram reveals which class intervals produce the highest frequency totals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GB" sz="500" dirty="0"/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GB" dirty="0"/>
              <a:t>E.g. which age group most often enrols in undergraduate computing courses?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3600" dirty="0"/>
              <a:t>Histogram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To display a frequency table, examining birth years from 1975 to 2000 in 5-year intervals, use the following command: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&gt; summary(cut(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dat$BIRTH_YEAR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, c(1975,seq(1980,2000,5)),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include.lowest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T,right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=FALSE))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To display a histogram based on this data: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dat$BIRTH_YEAR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="Year of Birth",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ylab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="Count", main="Breakdown of Birth Years", breaks=5)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1844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Histogram</a:t>
            </a:r>
            <a:endParaRPr lang="en-GB" i="1" dirty="0"/>
          </a:p>
        </p:txBody>
      </p:sp>
      <p:pic>
        <p:nvPicPr>
          <p:cNvPr id="1843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8822" y="1989138"/>
            <a:ext cx="5200982" cy="39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3600" dirty="0"/>
              <a:t>Frequency Polygon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A graph in which line segments connecting the dots depict a frequency distribution</a:t>
            </a:r>
          </a:p>
          <a:p>
            <a:endParaRPr lang="en-GB" sz="1400" dirty="0"/>
          </a:p>
          <a:p>
            <a:r>
              <a:rPr lang="en-GB" sz="2400" dirty="0"/>
              <a:t>Construction steps:</a:t>
            </a:r>
          </a:p>
          <a:p>
            <a:endParaRPr lang="en-GB" sz="800" dirty="0"/>
          </a:p>
          <a:p>
            <a:pPr lvl="2"/>
            <a:r>
              <a:rPr lang="en-GB" dirty="0"/>
              <a:t>Label the </a:t>
            </a:r>
            <a:r>
              <a:rPr lang="en-GB" b="1" dirty="0"/>
              <a:t>x</a:t>
            </a:r>
            <a:r>
              <a:rPr lang="en-GB" dirty="0"/>
              <a:t> axis with the class endpoints </a:t>
            </a:r>
          </a:p>
          <a:p>
            <a:pPr lvl="2"/>
            <a:endParaRPr lang="en-GB" sz="800" dirty="0"/>
          </a:p>
          <a:p>
            <a:pPr lvl="2"/>
            <a:r>
              <a:rPr lang="en-GB" dirty="0"/>
              <a:t>Label the </a:t>
            </a:r>
            <a:r>
              <a:rPr lang="en-GB" b="1" dirty="0"/>
              <a:t>y</a:t>
            </a:r>
            <a:r>
              <a:rPr lang="en-GB" dirty="0"/>
              <a:t> axis with the frequencies</a:t>
            </a:r>
          </a:p>
          <a:p>
            <a:pPr lvl="2"/>
            <a:endParaRPr lang="en-GB" sz="1600" dirty="0"/>
          </a:p>
          <a:p>
            <a:pPr lvl="2"/>
            <a:r>
              <a:rPr lang="en-GB" dirty="0"/>
              <a:t>Plot a dot for the frequency value at the midpoint of each class interval </a:t>
            </a:r>
            <a:br>
              <a:rPr lang="en-GB" dirty="0"/>
            </a:br>
            <a:r>
              <a:rPr lang="en-GB" dirty="0"/>
              <a:t>(different to </a:t>
            </a:r>
            <a:r>
              <a:rPr lang="en-GB" dirty="0" err="1"/>
              <a:t>Ogive</a:t>
            </a:r>
            <a:r>
              <a:rPr lang="en-GB" dirty="0"/>
              <a:t>)</a:t>
            </a:r>
          </a:p>
          <a:p>
            <a:pPr lvl="2"/>
            <a:endParaRPr lang="en-GB" sz="1600" dirty="0"/>
          </a:p>
          <a:p>
            <a:pPr lvl="2"/>
            <a:r>
              <a:rPr lang="en-GB" dirty="0"/>
              <a:t>Connect these dots with a line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3600" dirty="0"/>
              <a:t>Frequency Polygon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To display a histogram of students’ conscientiousness, use the following command: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(CONSCIENTIOUSNESS), stat="count") +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geom_freqpoly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binwidth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20)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33291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Frequency Polygon</a:t>
            </a:r>
            <a:endParaRPr lang="en-GB" i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852" y="1844675"/>
            <a:ext cx="5770296" cy="4392613"/>
          </a:xfr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3600" dirty="0" err="1"/>
              <a:t>Ogive</a:t>
            </a:r>
            <a:endParaRPr lang="en-GB" sz="3600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A Cumulative Frequency (CF) polygon</a:t>
            </a:r>
          </a:p>
          <a:p>
            <a:pPr>
              <a:lnSpc>
                <a:spcPct val="90000"/>
              </a:lnSpc>
            </a:pPr>
            <a:endParaRPr lang="en-GB" sz="1600" dirty="0"/>
          </a:p>
          <a:p>
            <a:pPr>
              <a:lnSpc>
                <a:spcPct val="90000"/>
              </a:lnSpc>
            </a:pPr>
            <a:r>
              <a:rPr lang="en-GB" sz="2400" dirty="0"/>
              <a:t>Construction steps:</a:t>
            </a:r>
          </a:p>
          <a:p>
            <a:pPr>
              <a:lnSpc>
                <a:spcPct val="90000"/>
              </a:lnSpc>
            </a:pPr>
            <a:endParaRPr lang="en-GB" sz="800" dirty="0"/>
          </a:p>
          <a:p>
            <a:pPr>
              <a:lnSpc>
                <a:spcPct val="90000"/>
              </a:lnSpc>
            </a:pPr>
            <a:endParaRPr lang="en-GB" sz="400" dirty="0"/>
          </a:p>
          <a:p>
            <a:pPr lvl="2">
              <a:lnSpc>
                <a:spcPct val="90000"/>
              </a:lnSpc>
            </a:pPr>
            <a:r>
              <a:rPr lang="en-GB" dirty="0"/>
              <a:t>Label the </a:t>
            </a:r>
            <a:r>
              <a:rPr lang="en-GB" b="1" dirty="0"/>
              <a:t>x</a:t>
            </a:r>
            <a:r>
              <a:rPr lang="en-GB" dirty="0"/>
              <a:t> axis with the class endpoints </a:t>
            </a:r>
          </a:p>
          <a:p>
            <a:pPr lvl="2">
              <a:lnSpc>
                <a:spcPct val="90000"/>
              </a:lnSpc>
            </a:pPr>
            <a:endParaRPr lang="en-GB" sz="1000" dirty="0"/>
          </a:p>
          <a:p>
            <a:pPr lvl="2">
              <a:lnSpc>
                <a:spcPct val="90000"/>
              </a:lnSpc>
            </a:pPr>
            <a:r>
              <a:rPr lang="en-GB" dirty="0"/>
              <a:t>Label the </a:t>
            </a:r>
            <a:r>
              <a:rPr lang="en-GB" b="1" dirty="0"/>
              <a:t>y</a:t>
            </a:r>
            <a:r>
              <a:rPr lang="en-GB" dirty="0"/>
              <a:t> axis with the cumulative frequencies</a:t>
            </a:r>
          </a:p>
          <a:p>
            <a:pPr lvl="2">
              <a:lnSpc>
                <a:spcPct val="90000"/>
              </a:lnSpc>
            </a:pPr>
            <a:endParaRPr lang="en-GB" sz="1000" dirty="0"/>
          </a:p>
          <a:p>
            <a:pPr lvl="2">
              <a:lnSpc>
                <a:spcPct val="90000"/>
              </a:lnSpc>
            </a:pPr>
            <a:r>
              <a:rPr lang="en-GB" dirty="0"/>
              <a:t>A dot of </a:t>
            </a:r>
            <a:r>
              <a:rPr lang="en-GB" altLang="en-US" dirty="0"/>
              <a:t>‘</a:t>
            </a:r>
            <a:r>
              <a:rPr lang="en-GB" dirty="0"/>
              <a:t>0</a:t>
            </a:r>
            <a:r>
              <a:rPr lang="en-GB" altLang="en-US" dirty="0"/>
              <a:t>’</a:t>
            </a:r>
            <a:r>
              <a:rPr lang="en-GB" dirty="0"/>
              <a:t> is placed at the beginning of the first class</a:t>
            </a:r>
          </a:p>
          <a:p>
            <a:pPr lvl="2">
              <a:lnSpc>
                <a:spcPct val="90000"/>
              </a:lnSpc>
            </a:pPr>
            <a:endParaRPr lang="en-GB" sz="1000" dirty="0"/>
          </a:p>
          <a:p>
            <a:pPr lvl="2">
              <a:lnSpc>
                <a:spcPct val="90000"/>
              </a:lnSpc>
            </a:pPr>
            <a:r>
              <a:rPr lang="en-GB" dirty="0"/>
              <a:t>Mark a dot for the CF value at the end of each class interval</a:t>
            </a:r>
          </a:p>
          <a:p>
            <a:pPr lvl="2">
              <a:lnSpc>
                <a:spcPct val="90000"/>
              </a:lnSpc>
            </a:pPr>
            <a:endParaRPr lang="en-GB" sz="1000" dirty="0"/>
          </a:p>
          <a:p>
            <a:pPr lvl="2">
              <a:lnSpc>
                <a:spcPct val="90000"/>
              </a:lnSpc>
            </a:pPr>
            <a:r>
              <a:rPr lang="en-GB" dirty="0"/>
              <a:t>Connect these dots with a line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3600" dirty="0" err="1"/>
              <a:t>Ogive</a:t>
            </a:r>
            <a:endParaRPr lang="en-GB" sz="3600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2400" dirty="0"/>
              <a:t>To construct an ogive, you need to format the data into cumulative frequencies:</a:t>
            </a:r>
          </a:p>
          <a:p>
            <a:pPr>
              <a:lnSpc>
                <a:spcPct val="90000"/>
              </a:lnSpc>
            </a:pPr>
            <a:endParaRPr lang="en-GB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 cumfreq0 &lt;- c(0,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cumsum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(table(cut(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dat$CONSCIENTIOUSNESS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(0, 240, by=20), right=FALSE))))</a:t>
            </a:r>
          </a:p>
          <a:p>
            <a:pPr marL="0" indent="0">
              <a:lnSpc>
                <a:spcPct val="90000"/>
              </a:lnSpc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2400" dirty="0"/>
              <a:t>Then plot the chart based on this data:</a:t>
            </a:r>
          </a:p>
          <a:p>
            <a:pPr marL="0" indent="0">
              <a:lnSpc>
                <a:spcPct val="90000"/>
              </a:lnSpc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 plot(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(0, 240, by=20), cumfreq0, main="Range of Conscientiousness",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="Level of Conscientiousness",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ylab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="Cumulative Frequency") + lines(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(0, 240, by=20), cumfreq0)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821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Information Presentation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Illustrating Your Findings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/>
          <a:lstStyle/>
          <a:p>
            <a:pPr eaLnBrk="1" hangingPunct="1"/>
            <a:r>
              <a:rPr lang="en-GB" dirty="0"/>
              <a:t>Ogive</a:t>
            </a:r>
            <a:endParaRPr lang="en-GB" i="1" dirty="0"/>
          </a:p>
        </p:txBody>
      </p:sp>
      <p:pic>
        <p:nvPicPr>
          <p:cNvPr id="2253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8" y="1844824"/>
            <a:ext cx="5588171" cy="4253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3600"/>
              <a:t>Pie Chart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sz="2400" dirty="0"/>
              <a:t>A circular depiction of data where the area of the whole pie = 100% of the data being studied. Slices represent a % breakdown of each of the values</a:t>
            </a:r>
          </a:p>
          <a:p>
            <a:pPr>
              <a:lnSpc>
                <a:spcPct val="80000"/>
              </a:lnSpc>
            </a:pPr>
            <a:endParaRPr lang="en-GB" sz="1600" dirty="0"/>
          </a:p>
          <a:p>
            <a:pPr>
              <a:lnSpc>
                <a:spcPct val="80000"/>
              </a:lnSpc>
            </a:pPr>
            <a:r>
              <a:rPr lang="en-GB" sz="2400" dirty="0"/>
              <a:t>Business uses: e.g. for depicting budget categories, market share, time and resource allocation</a:t>
            </a:r>
          </a:p>
          <a:p>
            <a:pPr>
              <a:lnSpc>
                <a:spcPct val="80000"/>
              </a:lnSpc>
            </a:pPr>
            <a:endParaRPr lang="en-GB" sz="1600" dirty="0"/>
          </a:p>
          <a:p>
            <a:pPr>
              <a:lnSpc>
                <a:spcPct val="80000"/>
              </a:lnSpc>
            </a:pPr>
            <a:r>
              <a:rPr lang="en-GB" sz="2400" dirty="0"/>
              <a:t>Generally more difficult to interpret the size of the slices compared to the bars in a histogram. But- usage of </a:t>
            </a:r>
            <a:r>
              <a:rPr lang="en-GB" altLang="en-US" sz="2400" dirty="0"/>
              <a:t>‘</a:t>
            </a:r>
            <a:r>
              <a:rPr lang="en-GB" sz="2400" dirty="0"/>
              <a:t>%</a:t>
            </a:r>
            <a:r>
              <a:rPr lang="en-GB" altLang="en-US" sz="2400" dirty="0"/>
              <a:t>’</a:t>
            </a:r>
            <a:r>
              <a:rPr lang="en-GB" sz="2400" dirty="0"/>
              <a:t> can clarify slice size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3600" dirty="0"/>
              <a:t>Pie Chart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dirty="0"/>
              <a:t>Construction steps: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4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GB" dirty="0"/>
              <a:t>Convert each toothpaste brand amount to a proportion by dividing each individual amount by the total</a:t>
            </a:r>
          </a:p>
          <a:p>
            <a:pPr marL="1295400" lvl="2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800" dirty="0"/>
              <a:t>		</a:t>
            </a:r>
            <a:r>
              <a:rPr lang="en-GB" dirty="0"/>
              <a:t>E.g. 102 / 200  =  0.51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4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GB" dirty="0"/>
              <a:t>Convert each proportion to degrees by multiplying by 360</a:t>
            </a:r>
            <a:r>
              <a:rPr lang="en-US" dirty="0"/>
              <a:t>°</a:t>
            </a:r>
          </a:p>
          <a:p>
            <a:pPr marL="1752600" lvl="3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400" dirty="0"/>
              <a:t>E.g. 0.51 * 360°  =  183.6°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3600" dirty="0"/>
              <a:t>Pie Chart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2400" dirty="0"/>
              <a:t>To construct a pie chart, you first need to label the categories:</a:t>
            </a:r>
          </a:p>
          <a:p>
            <a:pPr>
              <a:lnSpc>
                <a:spcPct val="90000"/>
              </a:lnSpc>
            </a:pPr>
            <a:endParaRPr lang="en-GB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Lbls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&lt;- c("Prior Experience with \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Pre-University Qualification", "Prior Experience without \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Pre-University Qualification", "No Prior Experience")</a:t>
            </a:r>
          </a:p>
          <a:p>
            <a:pPr marL="0" indent="0">
              <a:lnSpc>
                <a:spcPct val="90000"/>
              </a:lnSpc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2400" dirty="0"/>
              <a:t>Then plot the pie chart based on this data:</a:t>
            </a:r>
          </a:p>
          <a:p>
            <a:pPr marL="0" indent="0">
              <a:lnSpc>
                <a:spcPct val="90000"/>
              </a:lnSpc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 pie(table(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dat$PRIOR_EXP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), labels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lbls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53960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sz="3200" dirty="0">
                <a:solidFill>
                  <a:srgbClr val="19B83F"/>
                </a:solidFill>
              </a:rPr>
              <a:t>Pie Chart</a:t>
            </a:r>
            <a:endParaRPr lang="en-GB" dirty="0"/>
          </a:p>
        </p:txBody>
      </p:sp>
      <p:pic>
        <p:nvPicPr>
          <p:cNvPr id="8" name="Content Placeholder 7" descr="pie_chart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302282" y="1844675"/>
            <a:ext cx="6539436" cy="4392613"/>
          </a:xfrm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3600" dirty="0"/>
              <a:t>Scatter Plot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GB" sz="2400" dirty="0"/>
              <a:t>Illustrates the relationship between two variables based on its underlying data points</a:t>
            </a:r>
          </a:p>
          <a:p>
            <a:pPr>
              <a:spcBef>
                <a:spcPct val="0"/>
              </a:spcBef>
            </a:pPr>
            <a:endParaRPr lang="en-GB" dirty="0"/>
          </a:p>
          <a:p>
            <a:pPr>
              <a:spcBef>
                <a:spcPct val="0"/>
              </a:spcBef>
            </a:pPr>
            <a:r>
              <a:rPr lang="en-GB" sz="2400" dirty="0"/>
              <a:t>E.g. the link between neurotic personality traits and programming anxiety</a:t>
            </a:r>
          </a:p>
          <a:p>
            <a:pPr>
              <a:spcBef>
                <a:spcPct val="0"/>
              </a:spcBef>
            </a:pPr>
            <a:endParaRPr lang="en-GB" dirty="0"/>
          </a:p>
          <a:p>
            <a:pPr>
              <a:spcBef>
                <a:spcPct val="0"/>
              </a:spcBef>
            </a:pPr>
            <a:r>
              <a:rPr lang="en-GB" sz="2400" dirty="0"/>
              <a:t>Scatter graph - a two-dimensional graph plot of pairs of points from two variables</a:t>
            </a:r>
          </a:p>
          <a:p>
            <a:pPr>
              <a:spcBef>
                <a:spcPct val="0"/>
              </a:spcBef>
            </a:pPr>
            <a:endParaRPr lang="en-GB" dirty="0"/>
          </a:p>
          <a:p>
            <a:pPr>
              <a:spcBef>
                <a:spcPct val="0"/>
              </a:spcBef>
            </a:pPr>
            <a:r>
              <a:rPr lang="en-GB" sz="2400" dirty="0"/>
              <a:t>Relationships will vary in strength, line of best fit used to indicate magnitude through slope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GB" sz="2400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3600" dirty="0"/>
              <a:t>Scatter Plot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2000" dirty="0"/>
              <a:t>For the line of best fit, going to use the </a:t>
            </a:r>
            <a:r>
              <a:rPr lang="en-GB" sz="2000" b="1" dirty="0" err="1"/>
              <a:t>rlm</a:t>
            </a:r>
            <a:r>
              <a:rPr lang="en-GB" sz="2000" b="1" dirty="0"/>
              <a:t>()</a:t>
            </a:r>
            <a:r>
              <a:rPr lang="en-GB" sz="2000" dirty="0"/>
              <a:t> function for a robust linear model to mitigate the influence of dataset outliers:</a:t>
            </a:r>
          </a:p>
          <a:p>
            <a:pPr>
              <a:lnSpc>
                <a:spcPct val="90000"/>
              </a:lnSpc>
            </a:pPr>
            <a:endParaRPr lang="en-GB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 library(MASS)</a:t>
            </a:r>
          </a:p>
          <a:p>
            <a:pPr marL="0" indent="0">
              <a:lnSpc>
                <a:spcPct val="90000"/>
              </a:lnSpc>
              <a:buNone/>
            </a:pPr>
            <a:endParaRPr lang="en-GB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1800" dirty="0"/>
              <a:t>Then using the </a:t>
            </a:r>
            <a:r>
              <a:rPr lang="en-GB" sz="1800" b="1" dirty="0" err="1"/>
              <a:t>qplot</a:t>
            </a:r>
            <a:r>
              <a:rPr lang="en-GB" sz="1800" b="1" dirty="0"/>
              <a:t>()</a:t>
            </a:r>
            <a:r>
              <a:rPr lang="en-GB" sz="1800" dirty="0"/>
              <a:t> command with a combination of </a:t>
            </a:r>
            <a:r>
              <a:rPr lang="en-GB" sz="1800" b="1" dirty="0" err="1"/>
              <a:t>geom</a:t>
            </a:r>
            <a:r>
              <a:rPr lang="en-GB" sz="1800" dirty="0"/>
              <a:t> arguments including “point” (the scatter dots) and “smooth” (the line of best fit.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qplot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dat$ANXIETY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dat$NEUROTICISM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geom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= c("point", "smooth"), method="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rlm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", main="Correlation between Anxiety and Neuroticism",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="Anxiety",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ylab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="Neuroticism")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Try without the </a:t>
            </a:r>
            <a:r>
              <a:rPr lang="en-US" sz="1800" b="1" dirty="0"/>
              <a:t>method</a:t>
            </a:r>
            <a:r>
              <a:rPr lang="en-US" sz="1800" dirty="0"/>
              <a:t> argument. What happens?</a:t>
            </a:r>
          </a:p>
        </p:txBody>
      </p:sp>
    </p:spTree>
    <p:extLst>
      <p:ext uri="{BB962C8B-B14F-4D97-AF65-F5344CB8AC3E}">
        <p14:creationId xmlns:p14="http://schemas.microsoft.com/office/powerpoint/2010/main" val="352866940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/>
          <a:lstStyle/>
          <a:p>
            <a:pPr eaLnBrk="1" hangingPunct="1"/>
            <a:r>
              <a:rPr lang="en-GB" dirty="0"/>
              <a:t>Scatter Plot</a:t>
            </a:r>
            <a:endParaRPr lang="en-GB" i="1" dirty="0"/>
          </a:p>
        </p:txBody>
      </p:sp>
      <p:pic>
        <p:nvPicPr>
          <p:cNvPr id="27653" name="Picture 6" descr="ScattePlot1-1x7cxgu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187624" y="1772816"/>
            <a:ext cx="6699098" cy="4499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3600" dirty="0"/>
              <a:t>Box Plot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GB" sz="2400" dirty="0"/>
              <a:t>Illustrates proportions of a distribution, and useful for comparing groups</a:t>
            </a:r>
          </a:p>
          <a:p>
            <a:pPr>
              <a:spcBef>
                <a:spcPct val="0"/>
              </a:spcBef>
            </a:pPr>
            <a:endParaRPr lang="en-GB" dirty="0"/>
          </a:p>
          <a:p>
            <a:pPr>
              <a:spcBef>
                <a:spcPct val="0"/>
              </a:spcBef>
            </a:pPr>
            <a:r>
              <a:rPr lang="en-GB" sz="2400" dirty="0"/>
              <a:t>Looking “down” on the distribution from the top, like viewing hills on a plane</a:t>
            </a:r>
          </a:p>
          <a:p>
            <a:pPr>
              <a:spcBef>
                <a:spcPct val="0"/>
              </a:spcBef>
            </a:pPr>
            <a:endParaRPr lang="en-GB" dirty="0"/>
          </a:p>
          <a:p>
            <a:pPr>
              <a:spcBef>
                <a:spcPct val="0"/>
              </a:spcBef>
            </a:pPr>
            <a:r>
              <a:rPr lang="en-GB" sz="2400" dirty="0"/>
              <a:t>Lines outside the box represent range</a:t>
            </a:r>
          </a:p>
          <a:p>
            <a:pPr>
              <a:spcBef>
                <a:spcPct val="0"/>
              </a:spcBef>
            </a:pPr>
            <a:endParaRPr lang="en-GB" dirty="0"/>
          </a:p>
          <a:p>
            <a:pPr>
              <a:spcBef>
                <a:spcPct val="0"/>
              </a:spcBef>
            </a:pPr>
            <a:r>
              <a:rPr lang="en-GB" sz="2400" dirty="0"/>
              <a:t>Box represents the lower and upper quartiles</a:t>
            </a:r>
          </a:p>
          <a:p>
            <a:pPr>
              <a:spcBef>
                <a:spcPct val="0"/>
              </a:spcBef>
            </a:pPr>
            <a:endParaRPr lang="en-GB" sz="2400" dirty="0"/>
          </a:p>
          <a:p>
            <a:pPr>
              <a:spcBef>
                <a:spcPct val="0"/>
              </a:spcBef>
            </a:pPr>
            <a:r>
              <a:rPr lang="en-GB" sz="2400" dirty="0"/>
              <a:t>Line inside the box represents the median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1994733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3600" dirty="0"/>
              <a:t>Pie Chart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2400" dirty="0"/>
              <a:t>Wrapping up commands into a single line:</a:t>
            </a:r>
          </a:p>
          <a:p>
            <a:pPr>
              <a:lnSpc>
                <a:spcPct val="90000"/>
              </a:lnSpc>
            </a:pPr>
            <a:endParaRPr lang="en-GB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qplot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(factor(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dat$PRIOR_EXP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labels=c("Prior Experience with \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Pre-University Qualification", "Prior Experience without \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Pre-University Qualification", "No Prior Experience")),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dat$ANXIETY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geom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"boxplot", main="Anxiety of Students from Different Backgrounds",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="Background",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ylab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="Level of Programming Anxiety")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800" dirty="0"/>
              <a:t>Take note of the </a:t>
            </a:r>
            <a:r>
              <a:rPr lang="en-GB" sz="1800" b="1" dirty="0"/>
              <a:t>factor()</a:t>
            </a:r>
            <a:r>
              <a:rPr lang="en-GB" sz="1800" dirty="0"/>
              <a:t> command --- useful for distinguishing between different nominal characteristics or members of experimental and non-experimental groups! </a:t>
            </a:r>
          </a:p>
          <a:p>
            <a:pPr marL="0" indent="0">
              <a:lnSpc>
                <a:spcPct val="90000"/>
              </a:lnSpc>
              <a:buNone/>
            </a:pPr>
            <a:endParaRPr lang="en-GB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1800" dirty="0"/>
              <a:t>The labels </a:t>
            </a:r>
            <a:r>
              <a:rPr lang="en-GB" sz="1800" dirty="0" err="1"/>
              <a:t>struct</a:t>
            </a:r>
            <a:r>
              <a:rPr lang="en-GB" sz="1800" dirty="0"/>
              <a:t> is setup in ascending order.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80904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sz="3200" dirty="0"/>
              <a:t>Information Presentation</a:t>
            </a:r>
            <a:endParaRPr lang="en-GB" sz="3600" dirty="0">
              <a:latin typeface="Times New Roman" pitchFamily="18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There are various techniques for reformatting and reducing data to make the analysis more interpretable or to illustrate a key point</a:t>
            </a:r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400" dirty="0"/>
              <a:t>Graphical representations will also assist in decision making and reinforce the justification for those decisions --- e.g., has a hypothesis been falsified? To what extent is it clearly falsified?</a:t>
            </a:r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400" dirty="0"/>
              <a:t>An overall picture of the data can be gleaned and initial conclusions drawn</a:t>
            </a:r>
          </a:p>
        </p:txBody>
      </p:sp>
      <p:sp>
        <p:nvSpPr>
          <p:cNvPr id="8196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746E7AB-1F1C-41B3-8285-06DD90920BDD}" type="slidenum">
              <a:rPr lang="en-GB"/>
              <a:pPr/>
              <a:t>3</a:t>
            </a:fld>
            <a:endParaRPr lang="en-GB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/>
          <a:lstStyle/>
          <a:p>
            <a:pPr eaLnBrk="1" hangingPunct="1"/>
            <a:r>
              <a:rPr lang="en-GB" dirty="0"/>
              <a:t>Box Plot</a:t>
            </a:r>
            <a:endParaRPr lang="en-GB" i="1" dirty="0"/>
          </a:p>
        </p:txBody>
      </p:sp>
      <p:pic>
        <p:nvPicPr>
          <p:cNvPr id="2765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1583" y="1772816"/>
            <a:ext cx="5911180" cy="4499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536716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2800" dirty="0"/>
              <a:t>Information Presentation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>
            <a:normAutofit fontScale="77500" lnSpcReduction="20000"/>
          </a:bodyPr>
          <a:lstStyle/>
          <a:p>
            <a:r>
              <a:rPr lang="en-GB" sz="2400" dirty="0"/>
              <a:t>It is important to select the </a:t>
            </a:r>
            <a:r>
              <a:rPr lang="en-GB" sz="2400" b="1" dirty="0"/>
              <a:t>most</a:t>
            </a:r>
            <a:r>
              <a:rPr lang="en-GB" sz="2400" dirty="0"/>
              <a:t> effective ways to illustrate your findings in the dissertation</a:t>
            </a:r>
          </a:p>
          <a:p>
            <a:endParaRPr lang="en-GB" sz="1400" dirty="0"/>
          </a:p>
          <a:p>
            <a:r>
              <a:rPr lang="en-GB" sz="2400" dirty="0"/>
              <a:t>Your communication skills are under assessment --- keep all graphical depiction meaningful to justifying your analysis and/or your intellectual decisions</a:t>
            </a:r>
          </a:p>
          <a:p>
            <a:endParaRPr lang="en-GB" sz="2400" dirty="0"/>
          </a:p>
          <a:p>
            <a:r>
              <a:rPr lang="en-GB" sz="2400" dirty="0"/>
              <a:t>Provides an overall picture of the data underlying your findings to reach and support your conclusions</a:t>
            </a:r>
          </a:p>
          <a:p>
            <a:endParaRPr lang="en-GB" sz="1400" dirty="0"/>
          </a:p>
          <a:p>
            <a:r>
              <a:rPr lang="en-GB" sz="2400" dirty="0"/>
              <a:t>Be wary of delegating charts solely to important data:</a:t>
            </a:r>
            <a:br>
              <a:rPr lang="en-GB" sz="2400" dirty="0"/>
            </a:br>
            <a:endParaRPr lang="en-GB" sz="2400" dirty="0"/>
          </a:p>
          <a:p>
            <a:pPr marL="1295400" lvl="2" indent="-381000"/>
            <a:r>
              <a:rPr lang="en-GB" sz="2200" dirty="0"/>
              <a:t>Depictions can distort message of original data </a:t>
            </a:r>
          </a:p>
          <a:p>
            <a:pPr marL="1295400" lvl="2" indent="-381000"/>
            <a:r>
              <a:rPr lang="en-GB" sz="2200" dirty="0"/>
              <a:t>Concise, but often lacks precision</a:t>
            </a:r>
          </a:p>
          <a:p>
            <a:pPr marL="1295400" lvl="2" indent="-381000"/>
            <a:r>
              <a:rPr lang="en-GB" sz="2200" dirty="0"/>
              <a:t>Ensure adequate support in body of text</a:t>
            </a:r>
          </a:p>
          <a:p>
            <a:pPr marL="1295400" lvl="2" indent="-381000"/>
            <a:r>
              <a:rPr lang="en-GB" sz="2200" dirty="0"/>
              <a:t>Leverage explicit references (e.g., “as shown in Figure 1”)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2800" dirty="0"/>
              <a:t>Information Presentation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>
            <a:normAutofit/>
          </a:bodyPr>
          <a:lstStyle/>
          <a:p>
            <a:r>
              <a:rPr lang="en-GB" sz="2400" dirty="0"/>
              <a:t>There are many ways of creating graphs in R and </a:t>
            </a:r>
            <a:r>
              <a:rPr lang="en-GB" sz="2400" dirty="0" err="1"/>
              <a:t>Rstudio</a:t>
            </a:r>
            <a:r>
              <a:rPr lang="en-GB" sz="2400" dirty="0"/>
              <a:t>!</a:t>
            </a:r>
          </a:p>
          <a:p>
            <a:endParaRPr lang="en-GB" sz="2000" dirty="0"/>
          </a:p>
          <a:p>
            <a:r>
              <a:rPr lang="en-GB" sz="2400" dirty="0"/>
              <a:t>We will use a library called </a:t>
            </a:r>
            <a:r>
              <a:rPr lang="en-GB" sz="2400" b="1" dirty="0"/>
              <a:t>ggplot2</a:t>
            </a:r>
            <a:r>
              <a:rPr lang="en-GB" sz="2400" dirty="0"/>
              <a:t>, which you may need to install and load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install.packages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("ggplot2", dependencies=TRUE)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&gt; library(ggplot2)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/>
              <a:t>Among its functions should be a </a:t>
            </a:r>
            <a:r>
              <a:rPr lang="en-GB" sz="2000" b="1" dirty="0" err="1"/>
              <a:t>qplot</a:t>
            </a:r>
            <a:r>
              <a:rPr lang="en-GB" sz="2000" b="1" dirty="0"/>
              <a:t>()</a:t>
            </a:r>
            <a:r>
              <a:rPr lang="en-GB" sz="2000" dirty="0"/>
              <a:t>, which covers most of the common charts. </a:t>
            </a:r>
          </a:p>
        </p:txBody>
      </p:sp>
    </p:spTree>
    <p:extLst>
      <p:ext uri="{BB962C8B-B14F-4D97-AF65-F5344CB8AC3E}">
        <p14:creationId xmlns:p14="http://schemas.microsoft.com/office/powerpoint/2010/main" val="297279711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- Τίτλος"/>
          <p:cNvSpPr>
            <a:spLocks noGrp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/>
          <a:lstStyle/>
          <a:p>
            <a:r>
              <a:rPr lang="en-GB" b="1" dirty="0"/>
              <a:t>Information Presentation</a:t>
            </a:r>
          </a:p>
        </p:txBody>
      </p:sp>
      <p:sp>
        <p:nvSpPr>
          <p:cNvPr id="5" name="4 - Θέση περιεχομένου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itchFamily="2" charset="2"/>
              <a:buNone/>
              <a:defRPr/>
            </a:pPr>
            <a:endParaRPr lang="en-GB" sz="1800" b="1" dirty="0">
              <a:solidFill>
                <a:srgbClr val="7030A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GB" sz="9600" dirty="0"/>
              <a:t>Common formats for presenting information include: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GB" sz="9600" dirty="0"/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endParaRPr lang="en-GB" sz="30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GB" sz="9600" dirty="0"/>
              <a:t>Bar Chart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GB" sz="9600" dirty="0"/>
              <a:t>Histogram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GB" sz="9600" dirty="0"/>
              <a:t>Frequency Polygon &amp; Ogive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GB" sz="9600" dirty="0"/>
              <a:t>Pie Chart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GB" sz="9600" dirty="0"/>
              <a:t>Scatter Plot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GB" sz="9600" dirty="0"/>
              <a:t>Box Plot</a:t>
            </a:r>
            <a:endParaRPr lang="en-GB" sz="94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/>
            </a:pPr>
            <a:endParaRPr lang="en-GB" sz="9600" dirty="0"/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endParaRPr lang="en-GB" sz="3000" dirty="0"/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endParaRPr lang="en-GB" sz="3000" dirty="0"/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endParaRPr lang="en-GB" sz="3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2800" dirty="0"/>
              <a:t>Do You Know Your Charts and Graphs?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2000"/>
              <a:t>Which chart or graph is associated with which description?</a:t>
            </a:r>
          </a:p>
          <a:p>
            <a:pPr eaLnBrk="1" hangingPunct="1">
              <a:buFont typeface="Wingdings" pitchFamily="2" charset="2"/>
              <a:buNone/>
            </a:pPr>
            <a:endParaRPr lang="en-GB" sz="2000"/>
          </a:p>
          <a:p>
            <a:pPr eaLnBrk="1" hangingPunct="1">
              <a:buFont typeface="Wingdings" pitchFamily="2" charset="2"/>
              <a:buNone/>
            </a:pPr>
            <a:endParaRPr lang="en-GB" sz="2000"/>
          </a:p>
        </p:txBody>
      </p:sp>
      <p:graphicFrame>
        <p:nvGraphicFramePr>
          <p:cNvPr id="283693" name="Group 45"/>
          <p:cNvGraphicFramePr>
            <a:graphicFrameLocks noGrp="1"/>
          </p:cNvGraphicFramePr>
          <p:nvPr/>
        </p:nvGraphicFramePr>
        <p:xfrm>
          <a:off x="900113" y="2420938"/>
          <a:ext cx="7345362" cy="3797300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4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Frequency distribution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 circular chart with slices presenting percentage breakdown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Histogram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 summary of data presented as classes and frequencies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Ogive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 two-dimensional graph of data from two variables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Pie chart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 cumulative frequency polygon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Scatter plot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 vertical bar chart presenting a frequency distribution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3766" name="Line 118"/>
          <p:cNvSpPr>
            <a:spLocks noChangeShapeType="1"/>
          </p:cNvSpPr>
          <p:nvPr/>
        </p:nvSpPr>
        <p:spPr bwMode="auto">
          <a:xfrm flipV="1">
            <a:off x="2339975" y="4540250"/>
            <a:ext cx="2160588" cy="1296988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GB" sz="16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3767" name="Line 119"/>
          <p:cNvSpPr>
            <a:spLocks noChangeShapeType="1"/>
          </p:cNvSpPr>
          <p:nvPr/>
        </p:nvSpPr>
        <p:spPr bwMode="auto">
          <a:xfrm>
            <a:off x="2339975" y="3605213"/>
            <a:ext cx="2160588" cy="2303462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GB" sz="16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3768" name="Line 120"/>
          <p:cNvSpPr>
            <a:spLocks noChangeShapeType="1"/>
          </p:cNvSpPr>
          <p:nvPr/>
        </p:nvSpPr>
        <p:spPr bwMode="auto">
          <a:xfrm>
            <a:off x="2339975" y="4468813"/>
            <a:ext cx="2160588" cy="8636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GB" sz="16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3769" name="Line 121"/>
          <p:cNvSpPr>
            <a:spLocks noChangeShapeType="1"/>
          </p:cNvSpPr>
          <p:nvPr/>
        </p:nvSpPr>
        <p:spPr bwMode="auto">
          <a:xfrm flipV="1">
            <a:off x="2339975" y="2884488"/>
            <a:ext cx="2160588" cy="2376487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GB" sz="16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3770" name="Line 122"/>
          <p:cNvSpPr>
            <a:spLocks noChangeShapeType="1"/>
          </p:cNvSpPr>
          <p:nvPr/>
        </p:nvSpPr>
        <p:spPr bwMode="auto">
          <a:xfrm>
            <a:off x="2339975" y="2813050"/>
            <a:ext cx="2160588" cy="935038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GB" sz="16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83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8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83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283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28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766" grpId="0" animBg="1"/>
      <p:bldP spid="283767" grpId="0" animBg="1"/>
      <p:bldP spid="283768" grpId="0" animBg="1"/>
      <p:bldP spid="283769" grpId="0" animBg="1"/>
      <p:bldP spid="28377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 Chart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bar chart or bar graph is a chart or graph that presents categorical data with rectangular bars with heights or lengths proportional to the values that they represent.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bars can be plotted vertically or horizontally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US" dirty="0"/>
              <a:t>Bar charts are useful for displaying data that are classified into nominal or ordinal categories in order to make comparisons.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0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 Chart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To a simple bar chart: </a:t>
            </a:r>
          </a:p>
          <a:p>
            <a:endParaRPr lang="en-GB" dirty="0"/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&gt; qplot(dat$GENDER, geom="bar", stat="identity")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 err="1"/>
              <a:t>geom</a:t>
            </a:r>
            <a:r>
              <a:rPr lang="en-GB" dirty="0"/>
              <a:t> argument refers to the type of chart that </a:t>
            </a:r>
            <a:r>
              <a:rPr lang="en-GB" b="1" dirty="0" err="1"/>
              <a:t>qplot</a:t>
            </a:r>
            <a:r>
              <a:rPr lang="en-GB" dirty="0"/>
              <a:t> will produce.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stat</a:t>
            </a:r>
            <a:r>
              <a:rPr lang="en-GB" dirty="0"/>
              <a:t> argument is depreciated, but useful when no statistical analysis or summary statistic like a mean is needed. For a bar chart, “identify” defaults to a count.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997372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al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vider or End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UNH_PPT_TMPLT</Template>
  <TotalTime>0</TotalTime>
  <Words>1523</Words>
  <Application>Microsoft Office PowerPoint</Application>
  <PresentationFormat>On-screen Show (4:3)</PresentationFormat>
  <Paragraphs>256</Paragraphs>
  <Slides>30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Consolas</vt:lpstr>
      <vt:lpstr>Times New Roman</vt:lpstr>
      <vt:lpstr>Verdana</vt:lpstr>
      <vt:lpstr>Wingdings</vt:lpstr>
      <vt:lpstr>Internal Slide</vt:lpstr>
      <vt:lpstr>Cover</vt:lpstr>
      <vt:lpstr>Divider or End Slide</vt:lpstr>
      <vt:lpstr>Research PRACTICE</vt:lpstr>
      <vt:lpstr>Information Presentation</vt:lpstr>
      <vt:lpstr>Information Presentation</vt:lpstr>
      <vt:lpstr>Information Presentation</vt:lpstr>
      <vt:lpstr>Information Presentation</vt:lpstr>
      <vt:lpstr>Information Presentation</vt:lpstr>
      <vt:lpstr>Do You Know Your Charts and Graphs?</vt:lpstr>
      <vt:lpstr>Bar Chart</vt:lpstr>
      <vt:lpstr>Bar Chart</vt:lpstr>
      <vt:lpstr>Bar Chart</vt:lpstr>
      <vt:lpstr>Bar Chart</vt:lpstr>
      <vt:lpstr>Histogram</vt:lpstr>
      <vt:lpstr>Histogram</vt:lpstr>
      <vt:lpstr>Histogram</vt:lpstr>
      <vt:lpstr>Frequency Polygon</vt:lpstr>
      <vt:lpstr>Frequency Polygon</vt:lpstr>
      <vt:lpstr>Frequency Polygon</vt:lpstr>
      <vt:lpstr>Ogive</vt:lpstr>
      <vt:lpstr>Ogive</vt:lpstr>
      <vt:lpstr>Ogive</vt:lpstr>
      <vt:lpstr>Pie Chart</vt:lpstr>
      <vt:lpstr>Pie Chart</vt:lpstr>
      <vt:lpstr>Pie Chart</vt:lpstr>
      <vt:lpstr>Pie Chart</vt:lpstr>
      <vt:lpstr>Scatter Plot</vt:lpstr>
      <vt:lpstr>Scatter Plot</vt:lpstr>
      <vt:lpstr>Scatter Plot</vt:lpstr>
      <vt:lpstr>Box Plot</vt:lpstr>
      <vt:lpstr>Pie Chart</vt:lpstr>
      <vt:lpstr>Box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2014-06-24T18:41:00Z</dcterms:created>
  <dcterms:modified xsi:type="dcterms:W3CDTF">2019-11-22T02:36:15Z</dcterms:modified>
</cp:coreProperties>
</file>