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6" r:id="rId2"/>
    <p:sldId id="266" r:id="rId3"/>
    <p:sldId id="267" r:id="rId4"/>
    <p:sldId id="268" r:id="rId5"/>
    <p:sldId id="334" r:id="rId6"/>
    <p:sldId id="269" r:id="rId7"/>
    <p:sldId id="270" r:id="rId8"/>
    <p:sldId id="271" r:id="rId9"/>
    <p:sldId id="272" r:id="rId10"/>
    <p:sldId id="274" r:id="rId11"/>
    <p:sldId id="275" r:id="rId12"/>
    <p:sldId id="321" r:id="rId13"/>
    <p:sldId id="332" r:id="rId14"/>
    <p:sldId id="333" r:id="rId15"/>
    <p:sldId id="322" r:id="rId16"/>
    <p:sldId id="323" r:id="rId17"/>
    <p:sldId id="259" r:id="rId18"/>
    <p:sldId id="263" r:id="rId19"/>
    <p:sldId id="324" r:id="rId20"/>
    <p:sldId id="264" r:id="rId21"/>
    <p:sldId id="260" r:id="rId22"/>
    <p:sldId id="262" r:id="rId23"/>
    <p:sldId id="285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99" d="100"/>
          <a:sy n="99" d="100"/>
        </p:scale>
        <p:origin x="10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ath.uwaterloo.ca/tsp/pub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rangehelicopter.com/academic/bandits.html?uc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  <a:br>
              <a:rPr lang="en-GB" dirty="0"/>
            </a:br>
            <a:r>
              <a:rPr lang="en-GB" dirty="0"/>
              <a:t>(MCTS)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Edward J. Powley, Daniel Whitehouse and Peter I. Cowling. Monte Carlo Tree Search with macro-actions and heuristic route planning for the Physical Travelling Salesman Problem. Proceedings of IEEE Conference on Computational Intelligence in Games (CIG), 234–241, 2012.</a:t>
            </a:r>
          </a:p>
          <a:p>
            <a:endParaRPr lang="en-GB" dirty="0"/>
          </a:p>
          <a:p>
            <a:r>
              <a:rPr lang="en-GB" dirty="0"/>
              <a:t>Diego Perez, Edward J. Powley, Daniel Whitehouse, Philipp </a:t>
            </a:r>
            <a:r>
              <a:rPr lang="en-GB" dirty="0" err="1"/>
              <a:t>Rohlfshagen</a:t>
            </a:r>
            <a:r>
              <a:rPr lang="en-GB" dirty="0"/>
              <a:t>, Spyridon </a:t>
            </a:r>
            <a:r>
              <a:rPr lang="en-GB" dirty="0" err="1"/>
              <a:t>Samothrakis</a:t>
            </a:r>
            <a:r>
              <a:rPr lang="en-GB" dirty="0"/>
              <a:t>, Peter I. Cowling and Simon M. Lucas. Solving the Physical Travelling Salesman Problem: tree search and macro-actions. IEEE Transactions on Computational Intelligence and AI in Games, 6(1):31–45, 2014.</a:t>
            </a:r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Travelling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Classic problem in Computer Science</a:t>
                </a:r>
              </a:p>
              <a:p>
                <a:r>
                  <a:rPr lang="en-GB" dirty="0"/>
                  <a:t>We have a </a:t>
                </a:r>
                <a:r>
                  <a:rPr lang="en-GB" b="1" dirty="0"/>
                  <a:t>graph</a:t>
                </a:r>
              </a:p>
              <a:p>
                <a:r>
                  <a:rPr lang="en-GB" dirty="0"/>
                  <a:t>From starting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find the shortest possible path that visits every node exactly once and returns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Many real-world applications</a:t>
                </a:r>
              </a:p>
              <a:p>
                <a:pPr lvl="1"/>
                <a:r>
                  <a:rPr lang="en-GB" dirty="0"/>
                  <a:t>Transport and logistics</a:t>
                </a:r>
              </a:p>
              <a:p>
                <a:pPr lvl="1"/>
                <a:r>
                  <a:rPr lang="en-GB" dirty="0"/>
                  <a:t>Manufacturing</a:t>
                </a:r>
              </a:p>
              <a:p>
                <a:pPr lvl="1"/>
                <a:r>
                  <a:rPr lang="en-GB" dirty="0"/>
                  <a:t>Playing Pac-Man</a:t>
                </a:r>
              </a:p>
              <a:p>
                <a:pPr lvl="1"/>
                <a:r>
                  <a:rPr lang="en-GB" dirty="0"/>
                  <a:t>Pub crawls (</a:t>
                </a:r>
                <a:r>
                  <a:rPr lang="en-GB" dirty="0">
                    <a:hlinkClick r:id="rId2"/>
                  </a:rPr>
                  <a:t>http://www.math.uwaterloo.ca/tsp/pubs/</a:t>
                </a:r>
                <a:r>
                  <a:rPr lang="en-GB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TSP is </a:t>
                </a:r>
                <a:r>
                  <a:rPr lang="en-GB" b="1" dirty="0"/>
                  <a:t>NP-complete</a:t>
                </a:r>
              </a:p>
              <a:p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/>
                  <a:t>, there is no polynomial time algorithm for solving TSP perfectly</a:t>
                </a:r>
              </a:p>
              <a:p>
                <a:pPr lvl="1"/>
                <a:r>
                  <a:rPr lang="en-GB" dirty="0"/>
                  <a:t>I.e. all algorithms scale horribly as the graph gets large</a:t>
                </a:r>
              </a:p>
              <a:p>
                <a:r>
                  <a:rPr lang="en-GB" dirty="0"/>
                  <a:t>However there are many good </a:t>
                </a:r>
                <a:r>
                  <a:rPr lang="en-GB" b="1" dirty="0"/>
                  <a:t>heuristics</a:t>
                </a:r>
                <a:r>
                  <a:rPr lang="en-GB" dirty="0"/>
                  <a:t> and </a:t>
                </a:r>
                <a:r>
                  <a:rPr lang="en-GB" b="1" dirty="0"/>
                  <a:t>approximate algorithms</a:t>
                </a:r>
              </a:p>
              <a:p>
                <a:r>
                  <a:rPr lang="en-GB" dirty="0"/>
                  <a:t>In this work we used </a:t>
                </a:r>
                <a:r>
                  <a:rPr lang="en-GB" b="1" dirty="0"/>
                  <a:t>multiple fragment </a:t>
                </a:r>
                <a:r>
                  <a:rPr lang="en-GB" dirty="0"/>
                  <a:t>and </a:t>
                </a:r>
                <a:r>
                  <a:rPr lang="en-GB" b="1" dirty="0"/>
                  <a:t>3-opt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The perfect 1-ply search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state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CB43-506F-45EE-B0AC-999E51A4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UCB1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CE64-CD3F-473B-B859-DA78D396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9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http://orangehelicopter.com/academic/bandits.html?ucb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1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state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state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prstClr val="black"/>
                </a:solidFill>
              </a:rPr>
              <a:t>State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Loss=-1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On-screen Show (4:3)</PresentationFormat>
  <Paragraphs>185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Monte Carlo Tree Search (MCTS)</vt:lpstr>
      <vt:lpstr>The perfect 1-ply search</vt:lpstr>
      <vt:lpstr>The multi-armed bandit problem</vt:lpstr>
      <vt:lpstr>Upper Confidence Bound (UCB1)</vt:lpstr>
      <vt:lpstr>UCB1 demo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a real-time game</vt:lpstr>
      <vt:lpstr>Travelling Salesman Problem (TSP)</vt:lpstr>
      <vt:lpstr>Solving TSP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Edward Powley</cp:lastModifiedBy>
  <cp:revision>58</cp:revision>
  <dcterms:created xsi:type="dcterms:W3CDTF">2013-05-29T12:27:20Z</dcterms:created>
  <dcterms:modified xsi:type="dcterms:W3CDTF">2021-02-21T20:43:49Z</dcterms:modified>
</cp:coreProperties>
</file>