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83" r:id="rId3"/>
    <p:sldId id="282" r:id="rId4"/>
    <p:sldId id="260" r:id="rId5"/>
    <p:sldId id="259" r:id="rId6"/>
    <p:sldId id="284" r:id="rId7"/>
    <p:sldId id="285" r:id="rId8"/>
    <p:sldId id="286" r:id="rId9"/>
    <p:sldId id="287" r:id="rId10"/>
    <p:sldId id="288" r:id="rId11"/>
    <p:sldId id="261" r:id="rId12"/>
    <p:sldId id="295" r:id="rId13"/>
    <p:sldId id="289" r:id="rId14"/>
    <p:sldId id="293"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1FAB46-2A31-4DAA-A0F3-7167FE8EDE50}">
          <p14:sldIdLst>
            <p14:sldId id="256"/>
            <p14:sldId id="283"/>
            <p14:sldId id="282"/>
            <p14:sldId id="260"/>
            <p14:sldId id="259"/>
            <p14:sldId id="284"/>
            <p14:sldId id="285"/>
            <p14:sldId id="286"/>
            <p14:sldId id="287"/>
            <p14:sldId id="288"/>
            <p14:sldId id="261"/>
            <p14:sldId id="295"/>
            <p14:sldId id="289"/>
            <p14:sldId id="293"/>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3087" autoAdjust="0"/>
  </p:normalViewPr>
  <p:slideViewPr>
    <p:cSldViewPr>
      <p:cViewPr varScale="1">
        <p:scale>
          <a:sx n="66" d="100"/>
          <a:sy n="66" d="100"/>
        </p:scale>
        <p:origin x="811" y="62"/>
      </p:cViewPr>
      <p:guideLst>
        <p:guide pos="3839"/>
        <p:guide orient="horz" pos="2160"/>
      </p:guideLst>
    </p:cSldViewPr>
  </p:slideViewPr>
  <p:notesTextViewPr>
    <p:cViewPr>
      <p:scale>
        <a:sx n="87" d="100"/>
        <a:sy n="87" d="100"/>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8/29/2020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8/29/2020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This is the introduction video for COMP270, which will cover some practical information about how to get the most out of the module, including</a:t>
            </a:r>
          </a:p>
        </p:txBody>
      </p:sp>
      <p:sp>
        <p:nvSpPr>
          <p:cNvPr id="4" name="Slide Number Placeholder 3"/>
          <p:cNvSpPr>
            <a:spLocks noGrp="1"/>
          </p:cNvSpPr>
          <p:nvPr>
            <p:ph type="sldNum" sz="quarter" idx="5"/>
          </p:nvPr>
        </p:nvSpPr>
        <p:spPr/>
        <p:txBody>
          <a:bodyPr/>
          <a:lstStyle/>
          <a:p>
            <a:fld id="{01F2A70B-78F2-4DCF-B53B-C990D2FAFB8A}" type="slidenum">
              <a:rPr lang="en-GB" smtClean="0"/>
              <a:t>1</a:t>
            </a:fld>
            <a:endParaRPr lang="en-GB"/>
          </a:p>
        </p:txBody>
      </p:sp>
    </p:spTree>
    <p:extLst>
      <p:ext uri="{BB962C8B-B14F-4D97-AF65-F5344CB8AC3E}">
        <p14:creationId xmlns:p14="http://schemas.microsoft.com/office/powerpoint/2010/main" val="2292848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kind of synchronous activity will be a weekly seminar, for which you’ll be split into groups of around 30 so we can hold them as Teams Meetings, where we can discuss some more complex problems in an interactive way, hopefully making use of a virtual whiteboard and any other appropriate tools. Again, I’d like for you to contribute not just to solving the problems, but in finding them too – so if you come across any interesting puzzles, either in your own projects, in your additional reading or even something from the workshop you’d like to dive into more deeply, please do suggest them. Again, these sessions will be recorded for anyone who misses them.</a:t>
            </a:r>
          </a:p>
          <a:p>
            <a:endParaRPr lang="en-GB" dirty="0"/>
          </a:p>
          <a:p>
            <a:r>
              <a:rPr lang="en-GB" dirty="0"/>
              <a:t>Information about all these activities will also be included on the *</a:t>
            </a:r>
            <a:r>
              <a:rPr lang="en-GB" dirty="0" err="1"/>
              <a:t>LearningSpace</a:t>
            </a:r>
            <a:r>
              <a:rPr lang="en-GB" dirty="0"/>
              <a:t>*, along with links to the videos and exercises. If we take a look at week 2, there’s a general introduction at the start, with a short audio clip to accompany the overview, followed by the lecture content split into sections, with the videos, slides and quizzes for each, plus any extra useful links. We then have the workshop, which will have a link to the Teams event as well as the exercise sheet, and the answers to the exercises will be posted at the end of the week. Similarly, there’ll be a link to the seminar session; the recordings for both the synchronous activities will be posted in the relevant sections afterwards.</a:t>
            </a:r>
          </a:p>
          <a:p>
            <a:endParaRPr lang="en-GB" dirty="0"/>
          </a:p>
          <a:p>
            <a:r>
              <a:rPr lang="en-GB" dirty="0"/>
              <a:t>There’s also the option to create a wiki page for your personal reflections on what you’ve learned in the module – this isn’t assessed, and it’s up to you how to use it; perhaps to take notes of any useful resources or explanations, or just thoughts and observations you’ve had as you’ve attempted the exercises and assignments. You might also like to use it to share any screenshots of graphics you’ve created. Finally, I’ll make a note of any specific chapters or sections of supplementary reading, and if there’s an assignment worksheet being set that week, there’ll be a reminder in a red box.</a:t>
            </a:r>
          </a:p>
        </p:txBody>
      </p:sp>
      <p:sp>
        <p:nvSpPr>
          <p:cNvPr id="4" name="Slide Number Placeholder 3"/>
          <p:cNvSpPr>
            <a:spLocks noGrp="1"/>
          </p:cNvSpPr>
          <p:nvPr>
            <p:ph type="sldNum" sz="quarter" idx="5"/>
          </p:nvPr>
        </p:nvSpPr>
        <p:spPr/>
        <p:txBody>
          <a:bodyPr/>
          <a:lstStyle/>
          <a:p>
            <a:fld id="{BE741E62-76C7-4A44-8551-FCDDF25B2395}" type="slidenum">
              <a:rPr lang="en-GB" smtClean="0"/>
              <a:t>10</a:t>
            </a:fld>
            <a:endParaRPr lang="en-GB"/>
          </a:p>
        </p:txBody>
      </p:sp>
    </p:spTree>
    <p:extLst>
      <p:ext uri="{BB962C8B-B14F-4D97-AF65-F5344CB8AC3E}">
        <p14:creationId xmlns:p14="http://schemas.microsoft.com/office/powerpoint/2010/main" val="1107571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Speaking of assignments… There is only one for this module,</a:t>
            </a:r>
          </a:p>
          <a:p>
            <a:endParaRPr lang="en-GB" dirty="0"/>
          </a:p>
          <a:p>
            <a:r>
              <a:rPr lang="en-GB" dirty="0"/>
              <a:t>Which is split into four worksheets, each of which will run over two weeks. The first three are essentially filling-in-the-blank exercises to implement mathematical calculations in a skeleton C++ application, while the last is carried out in-engine and involves implementing a VFX technique of your choosing.</a:t>
            </a:r>
          </a:p>
          <a:p>
            <a:endParaRPr lang="en-GB" dirty="0"/>
          </a:p>
          <a:p>
            <a:r>
              <a:rPr lang="en-GB" dirty="0"/>
              <a:t>The details of the assignment and all the worksheets will be released on *</a:t>
            </a:r>
            <a:r>
              <a:rPr lang="en-GB" dirty="0" err="1"/>
              <a:t>LearningSpace</a:t>
            </a:r>
            <a:r>
              <a:rPr lang="en-GB" dirty="0"/>
              <a:t>*, in the Assessment section at the top; you can see the *overall brief* is already there, which gives instructions on how to approach the worksheets and a breakdown of the weighting, which is actually split evenly between them. Please note that each worksheet has a formative deadline that will be roughly two weeks after the worksheet is released; you must submit a pull request on GitHub before the deadline to get formative feedback, and it’s also a baseline requirement that’s worth 30% of the marks, so please remember to do that. The first worksheet will be set on Friday week 1, and due at the beginning of week 4; there will be a video with more details about it when it’s released.</a:t>
            </a:r>
          </a:p>
          <a:p>
            <a:endParaRPr lang="en-GB" dirty="0"/>
          </a:p>
          <a:p>
            <a:r>
              <a:rPr lang="en-GB" dirty="0"/>
              <a:t>And don’t forget to check </a:t>
            </a:r>
            <a:r>
              <a:rPr lang="en-GB" dirty="0" err="1"/>
              <a:t>MyFalmouth</a:t>
            </a:r>
            <a:r>
              <a:rPr lang="en-GB" dirty="0"/>
              <a:t> for your summative deadline, which will require you to package up and submit the solutions for all four worksheets.</a:t>
            </a:r>
          </a:p>
        </p:txBody>
      </p:sp>
      <p:sp>
        <p:nvSpPr>
          <p:cNvPr id="4" name="Slide Number Placeholder 3"/>
          <p:cNvSpPr>
            <a:spLocks noGrp="1"/>
          </p:cNvSpPr>
          <p:nvPr>
            <p:ph type="sldNum" sz="quarter" idx="5"/>
          </p:nvPr>
        </p:nvSpPr>
        <p:spPr/>
        <p:txBody>
          <a:bodyPr/>
          <a:lstStyle/>
          <a:p>
            <a:fld id="{BE741E62-76C7-4A44-8551-FCDDF25B2395}" type="slidenum">
              <a:rPr lang="en-GB" smtClean="0"/>
              <a:t>11</a:t>
            </a:fld>
            <a:endParaRPr lang="en-GB"/>
          </a:p>
        </p:txBody>
      </p:sp>
    </p:spTree>
    <p:extLst>
      <p:ext uri="{BB962C8B-B14F-4D97-AF65-F5344CB8AC3E}">
        <p14:creationId xmlns:p14="http://schemas.microsoft.com/office/powerpoint/2010/main" val="4286918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help with your planning, here’s a view of when you should be working on each part of the assignment, which will correspond to the topics we’re covering in those weeks. Notice that there won’t be any COMP270 worksheets over week 6, so I’d suggest using this time to focus on the assignments for your other modules – I think COMP280 has quite a big one. You can actually carry on working on each worksheet past the formative deadline, as you’ll only be marked in the </a:t>
            </a:r>
            <a:r>
              <a:rPr lang="en-GB" dirty="0" err="1"/>
              <a:t>vivas</a:t>
            </a:r>
            <a:r>
              <a:rPr lang="en-GB" dirty="0"/>
              <a:t> in week 11, but I would strongly recommend trying to pace yourself and doing as much as you can before submitting your pull requests, as things will get pretty busy towards Christmas.</a:t>
            </a:r>
          </a:p>
        </p:txBody>
      </p:sp>
      <p:sp>
        <p:nvSpPr>
          <p:cNvPr id="4" name="Slide Number Placeholder 3"/>
          <p:cNvSpPr>
            <a:spLocks noGrp="1"/>
          </p:cNvSpPr>
          <p:nvPr>
            <p:ph type="sldNum" sz="quarter" idx="5"/>
          </p:nvPr>
        </p:nvSpPr>
        <p:spPr/>
        <p:txBody>
          <a:bodyPr/>
          <a:lstStyle/>
          <a:p>
            <a:fld id="{BE741E62-76C7-4A44-8551-FCDDF25B2395}" type="slidenum">
              <a:rPr lang="en-GB" smtClean="0"/>
              <a:t>12</a:t>
            </a:fld>
            <a:endParaRPr lang="en-GB"/>
          </a:p>
        </p:txBody>
      </p:sp>
    </p:spTree>
    <p:extLst>
      <p:ext uri="{BB962C8B-B14F-4D97-AF65-F5344CB8AC3E}">
        <p14:creationId xmlns:p14="http://schemas.microsoft.com/office/powerpoint/2010/main" val="3669793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find that you’re struggling with any of the material, have any thoughts or observations you’d like to share, or simply want to connect with someone from the module, then there are places you can go in addition to the timetabled activities,</a:t>
            </a:r>
          </a:p>
          <a:p>
            <a:endParaRPr lang="en-GB" dirty="0"/>
          </a:p>
          <a:p>
            <a:r>
              <a:rPr lang="en-GB" dirty="0"/>
              <a:t>The first being the discussion forum that’s at the top of the </a:t>
            </a:r>
            <a:r>
              <a:rPr lang="en-GB" dirty="0" err="1"/>
              <a:t>LearningSpace</a:t>
            </a:r>
            <a:r>
              <a:rPr lang="en-GB" dirty="0"/>
              <a:t> page. I’ll be creating threads for each of the 2-week topic areas, which I’ll be monitoring to answer any queries or concerns about the material, but you’ll be able to create other threads to talk about anything you like that’s relevant to maths or the module. I’ve also set up an introduction forum, so we can all reintroduce ourselves after the summer break and get the conversations started.</a:t>
            </a:r>
          </a:p>
          <a:p>
            <a:endParaRPr lang="en-GB" dirty="0"/>
          </a:p>
          <a:p>
            <a:r>
              <a:rPr lang="en-GB" dirty="0"/>
              <a:t>If you’d like to deepen your understanding of any of the subjects, or get some extra practice questions, there are plenty of online courses you could look at; brilliant.org is one I came across recently that seems to encourage a very visual, interactive approach. Its courses are subscription based, though there is a 30-day free trial and discounts if you club together to join, or you can access some daily questions and discussion boards for free. Khan Academy is a completely free set of video tutorials on a whole range of subjects, including those we’ll be covering, and in much more detail than we’ll go into, as well as topics from school you might like to revise.</a:t>
            </a:r>
          </a:p>
          <a:p>
            <a:endParaRPr lang="en-GB" dirty="0"/>
          </a:p>
          <a:p>
            <a:r>
              <a:rPr lang="en-GB" dirty="0"/>
              <a:t>There are also the course texts; the most useful is probably the 3D Math Primer, which you can find in the library or I believe you can also find digital copies for a reasonable price if you do a little internet searching; I’ll try to highlight the relevant sections from this book each week.</a:t>
            </a:r>
          </a:p>
          <a:p>
            <a:endParaRPr lang="en-GB" dirty="0"/>
          </a:p>
          <a:p>
            <a:r>
              <a:rPr lang="en-GB" dirty="0"/>
              <a:t>You can find details of all of these resources at the top of the </a:t>
            </a:r>
            <a:r>
              <a:rPr lang="en-GB" dirty="0" err="1"/>
              <a:t>LearningSpace</a:t>
            </a:r>
            <a:r>
              <a:rPr lang="en-GB" dirty="0"/>
              <a:t> page […]</a:t>
            </a:r>
          </a:p>
        </p:txBody>
      </p:sp>
      <p:sp>
        <p:nvSpPr>
          <p:cNvPr id="4" name="Slide Number Placeholder 3"/>
          <p:cNvSpPr>
            <a:spLocks noGrp="1"/>
          </p:cNvSpPr>
          <p:nvPr>
            <p:ph type="sldNum" sz="quarter" idx="5"/>
          </p:nvPr>
        </p:nvSpPr>
        <p:spPr/>
        <p:txBody>
          <a:bodyPr/>
          <a:lstStyle/>
          <a:p>
            <a:fld id="{BE741E62-76C7-4A44-8551-FCDDF25B2395}" type="slidenum">
              <a:rPr lang="en-GB" smtClean="0"/>
              <a:t>13</a:t>
            </a:fld>
            <a:endParaRPr lang="en-GB"/>
          </a:p>
        </p:txBody>
      </p:sp>
    </p:spTree>
    <p:extLst>
      <p:ext uri="{BB962C8B-B14F-4D97-AF65-F5344CB8AC3E}">
        <p14:creationId xmlns:p14="http://schemas.microsoft.com/office/powerpoint/2010/main" val="210744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that’s all the information you’ll need to be able to follow this module in its online form. To get things started, </a:t>
            </a:r>
          </a:p>
          <a:p>
            <a:endParaRPr lang="en-GB" dirty="0"/>
          </a:p>
          <a:p>
            <a:r>
              <a:rPr lang="en-GB" dirty="0"/>
              <a:t>Please post a message on the introduction forum, saying who you are, what you like most about maths, what you like least, and what it is that you’d like to have achieved by the end of this module. Make sure to read other people’s posts, too, and leave them a comment.</a:t>
            </a:r>
          </a:p>
          <a:p>
            <a:endParaRPr lang="en-GB" dirty="0"/>
          </a:p>
          <a:p>
            <a:r>
              <a:rPr lang="en-GB" dirty="0"/>
              <a:t>Once you’ve done that, it’s time to get down to business and take a look at the *content* for week 1; there’s only one video, which will hopefully just be going over some things that are already reasonably familiar. Once you’re happy you understand the material, have a go at the quiz, and there are also some programming exercises to practice implementing mathematical formulae as code, with some links to guidance, hints and tips that you might find useful.</a:t>
            </a:r>
          </a:p>
          <a:p>
            <a:endParaRPr lang="en-GB" dirty="0"/>
          </a:p>
          <a:p>
            <a:r>
              <a:rPr lang="en-GB" dirty="0"/>
              <a:t>I hope you enjoy the module; please feel free to send me any feedback you have at any time, and I look forward to seeing you in the workshops and seminars.</a:t>
            </a:r>
          </a:p>
        </p:txBody>
      </p:sp>
      <p:sp>
        <p:nvSpPr>
          <p:cNvPr id="4" name="Slide Number Placeholder 3"/>
          <p:cNvSpPr>
            <a:spLocks noGrp="1"/>
          </p:cNvSpPr>
          <p:nvPr>
            <p:ph type="sldNum" sz="quarter" idx="5"/>
          </p:nvPr>
        </p:nvSpPr>
        <p:spPr/>
        <p:txBody>
          <a:bodyPr/>
          <a:lstStyle/>
          <a:p>
            <a:fld id="{BE741E62-76C7-4A44-8551-FCDDF25B2395}" type="slidenum">
              <a:rPr lang="en-GB" smtClean="0"/>
              <a:t>14</a:t>
            </a:fld>
            <a:endParaRPr lang="en-GB"/>
          </a:p>
        </p:txBody>
      </p:sp>
    </p:spTree>
    <p:extLst>
      <p:ext uri="{BB962C8B-B14F-4D97-AF65-F5344CB8AC3E}">
        <p14:creationId xmlns:p14="http://schemas.microsoft.com/office/powerpoint/2010/main" val="71331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content, in terms of the topics we’ll cover and how your learning will be structured in order to </a:t>
            </a:r>
          </a:p>
          <a:p>
            <a:endParaRPr lang="en-GB" dirty="0"/>
          </a:p>
          <a:p>
            <a:r>
              <a:rPr lang="en-GB" dirty="0"/>
              <a:t>Achieve the overall module aim and learning objectives, and seeing how these fit into the course and your learning as a whole. With this information, you should be able to</a:t>
            </a:r>
          </a:p>
          <a:p>
            <a:endParaRPr lang="en-GB" dirty="0"/>
          </a:p>
          <a:p>
            <a:r>
              <a:rPr lang="en-GB" dirty="0"/>
              <a:t>Plan how you’ll manage your time, to make sure you can complete the assignments and also factor in any additional reading or revision you might need to do.</a:t>
            </a:r>
          </a:p>
        </p:txBody>
      </p:sp>
      <p:sp>
        <p:nvSpPr>
          <p:cNvPr id="4" name="Slide Number Placeholder 3"/>
          <p:cNvSpPr>
            <a:spLocks noGrp="1"/>
          </p:cNvSpPr>
          <p:nvPr>
            <p:ph type="sldNum" sz="quarter" idx="5"/>
          </p:nvPr>
        </p:nvSpPr>
        <p:spPr/>
        <p:txBody>
          <a:bodyPr/>
          <a:lstStyle/>
          <a:p>
            <a:fld id="{BE741E62-76C7-4A44-8551-FCDDF25B2395}" type="slidenum">
              <a:rPr lang="en-GB" smtClean="0"/>
              <a:t>2</a:t>
            </a:fld>
            <a:endParaRPr lang="en-GB"/>
          </a:p>
        </p:txBody>
      </p:sp>
    </p:spTree>
    <p:extLst>
      <p:ext uri="{BB962C8B-B14F-4D97-AF65-F5344CB8AC3E}">
        <p14:creationId xmlns:p14="http://schemas.microsoft.com/office/powerpoint/2010/main" val="358578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the module aim, which is […]</a:t>
            </a:r>
          </a:p>
          <a:p>
            <a:endParaRPr lang="en-GB" dirty="0"/>
          </a:p>
          <a:p>
            <a:r>
              <a:rPr lang="en-GB" dirty="0"/>
              <a:t>This is encapsulated in the Learning Outcome, which is…</a:t>
            </a:r>
          </a:p>
        </p:txBody>
      </p:sp>
      <p:sp>
        <p:nvSpPr>
          <p:cNvPr id="4" name="Slide Number Placeholder 3"/>
          <p:cNvSpPr>
            <a:spLocks noGrp="1"/>
          </p:cNvSpPr>
          <p:nvPr>
            <p:ph type="sldNum" sz="quarter" idx="5"/>
          </p:nvPr>
        </p:nvSpPr>
        <p:spPr/>
        <p:txBody>
          <a:bodyPr/>
          <a:lstStyle/>
          <a:p>
            <a:fld id="{BE741E62-76C7-4A44-8551-FCDDF25B2395}" type="slidenum">
              <a:rPr lang="en-GB" smtClean="0"/>
              <a:t>3</a:t>
            </a:fld>
            <a:endParaRPr lang="en-GB"/>
          </a:p>
        </p:txBody>
      </p:sp>
    </p:spTree>
    <p:extLst>
      <p:ext uri="{BB962C8B-B14F-4D97-AF65-F5344CB8AC3E}">
        <p14:creationId xmlns:p14="http://schemas.microsoft.com/office/powerpoint/2010/main" val="270229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t>
            </a:r>
          </a:p>
          <a:p>
            <a:endParaRPr lang="en-GB" dirty="0"/>
          </a:p>
          <a:p>
            <a:r>
              <a:rPr lang="en-GB" dirty="0"/>
              <a:t>This will be evaluated by assignments which, for the most part, require you to choose (or possibly derive) an appropriate formula to compute a particular value, or set of values, that are needed as part of a larger calculation. So you won’t be writing reams of code, as most of the questions will ask you to essentially “fill in the blanks” to add functionality to an existing application, though most of the assignments do offer scope for more creativity.</a:t>
            </a:r>
          </a:p>
          <a:p>
            <a:endParaRPr lang="en-GB" dirty="0"/>
          </a:p>
          <a:p>
            <a:r>
              <a:rPr lang="en-GB" dirty="0"/>
              <a:t>We’ll have a look at the assignment structure in more detail in a few minutes, but for now let’s go back to the topics you’ll be learning about.</a:t>
            </a:r>
          </a:p>
        </p:txBody>
      </p:sp>
      <p:sp>
        <p:nvSpPr>
          <p:cNvPr id="4" name="Slide Number Placeholder 3"/>
          <p:cNvSpPr>
            <a:spLocks noGrp="1"/>
          </p:cNvSpPr>
          <p:nvPr>
            <p:ph type="sldNum" sz="quarter" idx="5"/>
          </p:nvPr>
        </p:nvSpPr>
        <p:spPr/>
        <p:txBody>
          <a:bodyPr/>
          <a:lstStyle/>
          <a:p>
            <a:fld id="{BE741E62-76C7-4A44-8551-FCDDF25B2395}" type="slidenum">
              <a:rPr lang="en-GB" smtClean="0"/>
              <a:t>4</a:t>
            </a:fld>
            <a:endParaRPr lang="en-GB"/>
          </a:p>
        </p:txBody>
      </p:sp>
    </p:spTree>
    <p:extLst>
      <p:ext uri="{BB962C8B-B14F-4D97-AF65-F5344CB8AC3E}">
        <p14:creationId xmlns:p14="http://schemas.microsoft.com/office/powerpoint/2010/main" val="92535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a:p>
            <a:endParaRPr lang="en-GB" dirty="0"/>
          </a:p>
          <a:p>
            <a:r>
              <a:rPr lang="en-GB" dirty="0"/>
              <a:t>So, there’s quite a range of topics that we’ll be covering, which have applications in fields such as robotics as well as in computer graphics, machine vision, image processing and simulation. Even outside of these specialist areas, the skills you’ll practice in breaking down problems and applying the most efficient calculations to solve them will be a useful enhancement to your programming armoury.</a:t>
            </a:r>
          </a:p>
        </p:txBody>
      </p:sp>
      <p:sp>
        <p:nvSpPr>
          <p:cNvPr id="4" name="Slide Number Placeholder 3"/>
          <p:cNvSpPr>
            <a:spLocks noGrp="1"/>
          </p:cNvSpPr>
          <p:nvPr>
            <p:ph type="sldNum" sz="quarter" idx="5"/>
          </p:nvPr>
        </p:nvSpPr>
        <p:spPr/>
        <p:txBody>
          <a:bodyPr/>
          <a:lstStyle/>
          <a:p>
            <a:fld id="{BE741E62-76C7-4A44-8551-FCDDF25B2395}" type="slidenum">
              <a:rPr lang="en-GB" smtClean="0"/>
              <a:t>5</a:t>
            </a:fld>
            <a:endParaRPr lang="en-GB"/>
          </a:p>
        </p:txBody>
      </p:sp>
    </p:spTree>
    <p:extLst>
      <p:ext uri="{BB962C8B-B14F-4D97-AF65-F5344CB8AC3E}">
        <p14:creationId xmlns:p14="http://schemas.microsoft.com/office/powerpoint/2010/main" val="343744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a breakdown of which topics we’ll be looking at when, starting with a bit of revision on numbers and spaces in week 1, after which there’ll be an overarching theme for each 2-week block: 2D geometry and linear algebra for weeks 2 and 3, moving onto mechanics and some basic physics simulation, plus the relevant calculus, for weeks 4 and 5. Week 6 is, as usual, studio practice week, when there’ll be a mid-term review to consolidate what we’ve covered so far. In weeks 7 and 8, we’ll extend the geometrical objects we encountered in weeks 2 and 3 into three dimensions, and introduce some extra operations in that context. Finally, weeks 9 and 10 will look at how to apply the techniques from the previous weeks, in engine and possibly in other contexts. Week 11 is when your </a:t>
            </a:r>
            <a:r>
              <a:rPr lang="en-GB" dirty="0" err="1"/>
              <a:t>vivas</a:t>
            </a:r>
            <a:r>
              <a:rPr lang="en-GB" dirty="0"/>
              <a:t> will be. Before we go into more detail on the assessments, though, I want to go through the various teaching activities and methods of delivery we’ll be using, as they’re obviously a little different this year.</a:t>
            </a:r>
          </a:p>
        </p:txBody>
      </p:sp>
      <p:sp>
        <p:nvSpPr>
          <p:cNvPr id="4" name="Slide Number Placeholder 3"/>
          <p:cNvSpPr>
            <a:spLocks noGrp="1"/>
          </p:cNvSpPr>
          <p:nvPr>
            <p:ph type="sldNum" sz="quarter" idx="5"/>
          </p:nvPr>
        </p:nvSpPr>
        <p:spPr/>
        <p:txBody>
          <a:bodyPr/>
          <a:lstStyle/>
          <a:p>
            <a:fld id="{01F2A70B-78F2-4DCF-B53B-C990D2FAFB8A}" type="slidenum">
              <a:rPr lang="en-GB" smtClean="0"/>
              <a:t>6</a:t>
            </a:fld>
            <a:endParaRPr lang="en-GB"/>
          </a:p>
        </p:txBody>
      </p:sp>
    </p:spTree>
    <p:extLst>
      <p:ext uri="{BB962C8B-B14F-4D97-AF65-F5344CB8AC3E}">
        <p14:creationId xmlns:p14="http://schemas.microsoft.com/office/powerpoint/2010/main" val="393972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three main components to the teaching on this course: lectures, workshops and seminars. These may mean slightly different things for different modules, depending how your other lecturers are choosing to deliver content, so I’ll clarify what each means for COMP270 this year.</a:t>
            </a:r>
          </a:p>
        </p:txBody>
      </p:sp>
      <p:sp>
        <p:nvSpPr>
          <p:cNvPr id="4" name="Slide Number Placeholder 3"/>
          <p:cNvSpPr>
            <a:spLocks noGrp="1"/>
          </p:cNvSpPr>
          <p:nvPr>
            <p:ph type="sldNum" sz="quarter" idx="5"/>
          </p:nvPr>
        </p:nvSpPr>
        <p:spPr/>
        <p:txBody>
          <a:bodyPr/>
          <a:lstStyle/>
          <a:p>
            <a:fld id="{BE741E62-76C7-4A44-8551-FCDDF25B2395}" type="slidenum">
              <a:rPr lang="en-GB" smtClean="0"/>
              <a:t>7</a:t>
            </a:fld>
            <a:endParaRPr lang="en-GB"/>
          </a:p>
        </p:txBody>
      </p:sp>
    </p:spTree>
    <p:extLst>
      <p:ext uri="{BB962C8B-B14F-4D97-AF65-F5344CB8AC3E}">
        <p14:creationId xmlns:p14="http://schemas.microsoft.com/office/powerpoint/2010/main" val="1512869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per the university-wide decree, lectures will be delivered asynchronously as a series of short videos to introduce the topics for the week. They will be released on Friday evenings, so you should have plenty of time to review them before the timetabled sessions; each video will only be about 5-15 minutes long, though you may like to do some extra reading or studying to help deepen your understanding. There will be links for definitions and other core concepts in the lecture slides, and I’ll post any useful resources, including relevant chapters from course texts, on </a:t>
            </a:r>
            <a:r>
              <a:rPr lang="en-GB" dirty="0" err="1"/>
              <a:t>LearningSpace</a:t>
            </a:r>
            <a:r>
              <a:rPr lang="en-GB" dirty="0"/>
              <a:t> too.</a:t>
            </a:r>
          </a:p>
          <a:p>
            <a:r>
              <a:rPr lang="en-GB" dirty="0"/>
              <a:t>Following each lecture video will be a short </a:t>
            </a:r>
            <a:r>
              <a:rPr lang="en-GB" dirty="0" err="1"/>
              <a:t>LearningSpace</a:t>
            </a:r>
            <a:r>
              <a:rPr lang="en-GB" dirty="0"/>
              <a:t> quiz, with maybe 3 or 4 questions on the key points; these aren’t assessed in any way, they’re just for you to test your memory and understanding of the topics. You’ll be able to see the answers straight away, maybe with some feedback.</a:t>
            </a:r>
          </a:p>
        </p:txBody>
      </p:sp>
      <p:sp>
        <p:nvSpPr>
          <p:cNvPr id="4" name="Slide Number Placeholder 3"/>
          <p:cNvSpPr>
            <a:spLocks noGrp="1"/>
          </p:cNvSpPr>
          <p:nvPr>
            <p:ph type="sldNum" sz="quarter" idx="5"/>
          </p:nvPr>
        </p:nvSpPr>
        <p:spPr/>
        <p:txBody>
          <a:bodyPr/>
          <a:lstStyle/>
          <a:p>
            <a:fld id="{BE741E62-76C7-4A44-8551-FCDDF25B2395}" type="slidenum">
              <a:rPr lang="en-GB" smtClean="0"/>
              <a:t>8</a:t>
            </a:fld>
            <a:endParaRPr lang="en-GB"/>
          </a:p>
        </p:txBody>
      </p:sp>
    </p:spTree>
    <p:extLst>
      <p:ext uri="{BB962C8B-B14F-4D97-AF65-F5344CB8AC3E}">
        <p14:creationId xmlns:p14="http://schemas.microsoft.com/office/powerpoint/2010/main" val="70080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complement the lectures, there will be weekly workshops, which will be Teams Live Events. You are all expected to attend these, and attendance will be noted, but if you do need to miss one they will be recorded. What happens in the workshops will be somewhat up to you: if there are any questions about anything from the lectures or the quizzes, you can raise them either beforehand in an email or on the forum, which I’ll talk about later, or during the session in the Q&amp;A chat, and I’ll go over any points that need further clarification. I’ll also be setting weekly exercise sheets for you to work through during the workshop sessions, and again I can answer any questions on these raised either before or during the event; these will be a combination of pencil and paper exercises to practice the core concepts, with some programming tasks based around them. I may also present some solutions to sample problems to get you started.</a:t>
            </a:r>
          </a:p>
        </p:txBody>
      </p:sp>
      <p:sp>
        <p:nvSpPr>
          <p:cNvPr id="4" name="Slide Number Placeholder 3"/>
          <p:cNvSpPr>
            <a:spLocks noGrp="1"/>
          </p:cNvSpPr>
          <p:nvPr>
            <p:ph type="sldNum" sz="quarter" idx="5"/>
          </p:nvPr>
        </p:nvSpPr>
        <p:spPr/>
        <p:txBody>
          <a:bodyPr/>
          <a:lstStyle/>
          <a:p>
            <a:fld id="{BE741E62-76C7-4A44-8551-FCDDF25B2395}" type="slidenum">
              <a:rPr lang="en-GB" smtClean="0"/>
              <a:t>9</a:t>
            </a:fld>
            <a:endParaRPr lang="en-GB"/>
          </a:p>
        </p:txBody>
      </p:sp>
    </p:spTree>
    <p:extLst>
      <p:ext uri="{BB962C8B-B14F-4D97-AF65-F5344CB8AC3E}">
        <p14:creationId xmlns:p14="http://schemas.microsoft.com/office/powerpoint/2010/main" val="266161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8/29/2020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8/29/2020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8/29/2020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8/29/2020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8/29/2020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8/29/2020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8/29/2020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8/29/2020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8/29/2020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8/29/2020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8/29/2020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ingspace.falmouth.ac.uk/course/view.php?id=521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myfalmouth.falmouth.ac.u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rilliant.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khanacademy.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CBA5-DD49-4839-B6AE-921299AACD4F}"/>
              </a:ext>
            </a:extLst>
          </p:cNvPr>
          <p:cNvSpPr>
            <a:spLocks noGrp="1"/>
          </p:cNvSpPr>
          <p:nvPr>
            <p:ph type="ctrTitle"/>
          </p:nvPr>
        </p:nvSpPr>
        <p:spPr/>
        <p:txBody>
          <a:bodyPr anchor="b">
            <a:normAutofit/>
          </a:bodyPr>
          <a:lstStyle/>
          <a:p>
            <a:r>
              <a:rPr lang="en-US" sz="4000" b="1" dirty="0"/>
              <a:t>Module Introduction</a:t>
            </a:r>
            <a:endParaRPr lang="en-GB" sz="4000" b="1" dirty="0"/>
          </a:p>
        </p:txBody>
      </p:sp>
      <p:sp>
        <p:nvSpPr>
          <p:cNvPr id="3" name="Subtitle 2">
            <a:extLst>
              <a:ext uri="{FF2B5EF4-FFF2-40B4-BE49-F238E27FC236}">
                <a16:creationId xmlns:a16="http://schemas.microsoft.com/office/drawing/2014/main" id="{E3F59059-ACB1-4026-B80C-93EEF9B17C0E}"/>
              </a:ext>
            </a:extLst>
          </p:cNvPr>
          <p:cNvSpPr>
            <a:spLocks noGrp="1"/>
          </p:cNvSpPr>
          <p:nvPr>
            <p:ph type="subTitle" idx="1"/>
          </p:nvPr>
        </p:nvSpPr>
        <p:spPr/>
        <p:txBody>
          <a:bodyPr anchor="b">
            <a:normAutofit/>
          </a:bodyPr>
          <a:lstStyle/>
          <a:p>
            <a:r>
              <a:rPr lang="en-US" sz="2800" dirty="0">
                <a:solidFill>
                  <a:schemeClr val="accent3"/>
                </a:solidFill>
              </a:rPr>
              <a:t>COMP270: Mathematics for 3D Worlds and Simulations</a:t>
            </a:r>
          </a:p>
          <a:p>
            <a:endParaRPr lang="en-GB" dirty="0"/>
          </a:p>
        </p:txBody>
      </p:sp>
      <p:pic>
        <p:nvPicPr>
          <p:cNvPr id="4" name="Picture 3">
            <a:extLst>
              <a:ext uri="{FF2B5EF4-FFF2-40B4-BE49-F238E27FC236}">
                <a16:creationId xmlns:a16="http://schemas.microsoft.com/office/drawing/2014/main" id="{82E49A3E-CC0A-44EF-92B4-A56A56F7DB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990973" y="842557"/>
            <a:ext cx="9143999" cy="2802467"/>
          </a:xfrm>
          <a:prstGeom prst="rect">
            <a:avLst/>
          </a:prstGeom>
          <a:ln>
            <a:noFill/>
          </a:ln>
          <a:effectLst>
            <a:outerShdw blurRad="127000" dist="38100" dir="2700000" algn="ctr">
              <a:srgbClr val="000000">
                <a:alpha val="45000"/>
              </a:srgbClr>
            </a:outerShdw>
            <a:reflection blurRad="469900" stA="50000" endA="300" endPos="38500" dist="50800" dir="5400000" sy="-100000" algn="bl" rotWithShape="0"/>
          </a:effectLst>
          <a:scene3d>
            <a:camera prst="perspectiveFront" fov="300000">
              <a:rot lat="19200000" lon="2400000" rev="19200000"/>
            </a:camera>
            <a:lightRig rig="soft" dir="t">
              <a:rot lat="0" lon="0" rev="0"/>
            </a:lightRig>
          </a:scene3d>
          <a:sp3d prstMaterial="translucentPowder">
            <a:bevelT/>
            <a:bevelB/>
          </a:sp3d>
        </p:spPr>
      </p:pic>
    </p:spTree>
    <p:extLst>
      <p:ext uri="{BB962C8B-B14F-4D97-AF65-F5344CB8AC3E}">
        <p14:creationId xmlns:p14="http://schemas.microsoft.com/office/powerpoint/2010/main" val="288945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60D076A1-D8A5-4859-9B40-60D86E02367A}"/>
              </a:ext>
            </a:extLst>
          </p:cNvPr>
          <p:cNvSpPr>
            <a:spLocks noGrp="1"/>
          </p:cNvSpPr>
          <p:nvPr>
            <p:ph idx="1"/>
          </p:nvPr>
        </p:nvSpPr>
        <p:spPr>
          <a:xfrm>
            <a:off x="1522414" y="1905000"/>
            <a:ext cx="9144000" cy="4678362"/>
          </a:xfrm>
        </p:spPr>
        <p:txBody>
          <a:bodyPr/>
          <a:lstStyle/>
          <a:p>
            <a:r>
              <a:rPr lang="en-GB" dirty="0"/>
              <a:t>Lecture</a:t>
            </a:r>
          </a:p>
          <a:p>
            <a:r>
              <a:rPr lang="en-GB" dirty="0"/>
              <a:t>Workshop</a:t>
            </a:r>
          </a:p>
          <a:p>
            <a:r>
              <a:rPr lang="en-GB" dirty="0"/>
              <a:t>Seminar</a:t>
            </a:r>
          </a:p>
          <a:p>
            <a:pPr lvl="1"/>
            <a:r>
              <a:rPr lang="en-GB" dirty="0"/>
              <a:t>1-hour synchronous activity as a </a:t>
            </a:r>
            <a:r>
              <a:rPr lang="en-GB" dirty="0">
                <a:solidFill>
                  <a:schemeClr val="accent2"/>
                </a:solidFill>
              </a:rPr>
              <a:t>timetabled Teams Meeting</a:t>
            </a:r>
            <a:r>
              <a:rPr lang="en-GB" dirty="0"/>
              <a:t>.</a:t>
            </a:r>
          </a:p>
          <a:p>
            <a:pPr lvl="2"/>
            <a:r>
              <a:rPr lang="en-GB" dirty="0"/>
              <a:t>Recorded content will be posted on </a:t>
            </a:r>
            <a:r>
              <a:rPr lang="en-GB" dirty="0" err="1"/>
              <a:t>LearningSpace</a:t>
            </a:r>
            <a:r>
              <a:rPr lang="en-GB" dirty="0"/>
              <a:t> afterwards.</a:t>
            </a:r>
          </a:p>
          <a:p>
            <a:pPr lvl="1"/>
            <a:r>
              <a:rPr lang="en-GB" dirty="0"/>
              <a:t>Working through more complex problems as a group, with opportunity for </a:t>
            </a:r>
            <a:r>
              <a:rPr lang="en-GB" dirty="0">
                <a:solidFill>
                  <a:schemeClr val="accent2"/>
                </a:solidFill>
              </a:rPr>
              <a:t>interactive discussion </a:t>
            </a:r>
            <a:r>
              <a:rPr lang="en-GB" dirty="0"/>
              <a:t>and presentation of solutions.</a:t>
            </a:r>
          </a:p>
          <a:p>
            <a:pPr lvl="1"/>
            <a:r>
              <a:rPr lang="en-GB" dirty="0"/>
              <a:t>You can </a:t>
            </a:r>
            <a:r>
              <a:rPr lang="en-GB" dirty="0">
                <a:solidFill>
                  <a:schemeClr val="accent2"/>
                </a:solidFill>
              </a:rPr>
              <a:t>choose the content</a:t>
            </a:r>
            <a:r>
              <a:rPr lang="en-GB" dirty="0"/>
              <a:t>! Email suggestions for problems beforehand, or bring them along on the day.</a:t>
            </a:r>
          </a:p>
        </p:txBody>
      </p:sp>
    </p:spTree>
    <p:extLst>
      <p:ext uri="{BB962C8B-B14F-4D97-AF65-F5344CB8AC3E}">
        <p14:creationId xmlns:p14="http://schemas.microsoft.com/office/powerpoint/2010/main" val="319520501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Assignments</a:t>
            </a:r>
          </a:p>
        </p:txBody>
      </p:sp>
      <p:sp>
        <p:nvSpPr>
          <p:cNvPr id="5" name="Content Placeholder 4">
            <a:extLst>
              <a:ext uri="{FF2B5EF4-FFF2-40B4-BE49-F238E27FC236}">
                <a16:creationId xmlns:a16="http://schemas.microsoft.com/office/drawing/2014/main" id="{F090C509-ED10-47CC-ACB3-C7FDE4F91CA3}"/>
              </a:ext>
            </a:extLst>
          </p:cNvPr>
          <p:cNvSpPr>
            <a:spLocks noGrp="1"/>
          </p:cNvSpPr>
          <p:nvPr>
            <p:ph idx="1"/>
          </p:nvPr>
        </p:nvSpPr>
        <p:spPr/>
        <p:txBody>
          <a:bodyPr/>
          <a:lstStyle/>
          <a:p>
            <a:r>
              <a:rPr lang="en-GB" dirty="0"/>
              <a:t>Assignment 1: Worksheet Tasks [100%]</a:t>
            </a:r>
          </a:p>
          <a:p>
            <a:pPr>
              <a:buClr>
                <a:schemeClr val="tx1"/>
              </a:buClr>
            </a:pPr>
            <a:r>
              <a:rPr lang="en-GB" b="1" dirty="0">
                <a:solidFill>
                  <a:schemeClr val="accent2"/>
                </a:solidFill>
              </a:rPr>
              <a:t>Four</a:t>
            </a:r>
            <a:r>
              <a:rPr lang="en-GB" dirty="0"/>
              <a:t> worksheets (roughly one every two weeks)</a:t>
            </a:r>
          </a:p>
          <a:p>
            <a:pPr marL="548743" lvl="1" indent="-342900">
              <a:buClr>
                <a:schemeClr val="tx1"/>
              </a:buClr>
            </a:pPr>
            <a:r>
              <a:rPr lang="en-GB" dirty="0"/>
              <a:t>Worksheets A-C: test your </a:t>
            </a:r>
            <a:r>
              <a:rPr lang="en-GB" dirty="0">
                <a:solidFill>
                  <a:schemeClr val="accent2"/>
                </a:solidFill>
              </a:rPr>
              <a:t>mathematical problem solving </a:t>
            </a:r>
            <a:r>
              <a:rPr lang="en-GB" dirty="0"/>
              <a:t>and </a:t>
            </a:r>
            <a:r>
              <a:rPr lang="en-GB" dirty="0">
                <a:solidFill>
                  <a:schemeClr val="accent2"/>
                </a:solidFill>
              </a:rPr>
              <a:t>C++ programming</a:t>
            </a:r>
          </a:p>
          <a:p>
            <a:pPr marL="548743" lvl="1" indent="-342900">
              <a:buClr>
                <a:schemeClr val="tx1"/>
              </a:buClr>
            </a:pPr>
            <a:r>
              <a:rPr lang="en-GB" dirty="0"/>
              <a:t>Worksheet D: apply your mathematical skills </a:t>
            </a:r>
            <a:r>
              <a:rPr lang="en-GB" dirty="0">
                <a:solidFill>
                  <a:schemeClr val="accent2"/>
                </a:solidFill>
              </a:rPr>
              <a:t>in engine</a:t>
            </a:r>
          </a:p>
          <a:p>
            <a:r>
              <a:rPr lang="en-GB" dirty="0"/>
              <a:t>See </a:t>
            </a:r>
            <a:r>
              <a:rPr lang="en-GB" dirty="0" err="1">
                <a:hlinkClick r:id="rId3"/>
              </a:rPr>
              <a:t>LearningSpace</a:t>
            </a:r>
            <a:r>
              <a:rPr lang="en-GB" dirty="0"/>
              <a:t> for assignment brief, worksheets and formative deadlines</a:t>
            </a:r>
          </a:p>
          <a:p>
            <a:pPr marL="548743" lvl="1" indent="-342900"/>
            <a:r>
              <a:rPr lang="en-GB" dirty="0"/>
              <a:t>Submit </a:t>
            </a:r>
            <a:r>
              <a:rPr lang="en-GB" dirty="0">
                <a:solidFill>
                  <a:schemeClr val="accent2"/>
                </a:solidFill>
              </a:rPr>
              <a:t>pull request to GitHub</a:t>
            </a:r>
            <a:r>
              <a:rPr lang="en-GB" dirty="0"/>
              <a:t> before the deadline for formative feedback</a:t>
            </a:r>
          </a:p>
          <a:p>
            <a:r>
              <a:rPr lang="en-GB" dirty="0"/>
              <a:t>See </a:t>
            </a:r>
            <a:r>
              <a:rPr lang="en-GB" dirty="0" err="1">
                <a:hlinkClick r:id="rId4"/>
              </a:rPr>
              <a:t>MyFalmouth</a:t>
            </a:r>
            <a:r>
              <a:rPr lang="en-GB" dirty="0"/>
              <a:t> for summative deadline</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13898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3D59-8AB9-4377-9AAD-835251C929D4}"/>
              </a:ext>
            </a:extLst>
          </p:cNvPr>
          <p:cNvSpPr>
            <a:spLocks noGrp="1"/>
          </p:cNvSpPr>
          <p:nvPr>
            <p:ph type="title"/>
          </p:nvPr>
        </p:nvSpPr>
        <p:spPr/>
        <p:txBody>
          <a:bodyPr/>
          <a:lstStyle/>
          <a:p>
            <a:r>
              <a:rPr lang="en-GB" b="1" dirty="0"/>
              <a:t>Worksheet Schedule</a:t>
            </a:r>
          </a:p>
        </p:txBody>
      </p:sp>
      <p:graphicFrame>
        <p:nvGraphicFramePr>
          <p:cNvPr id="10" name="Table 10">
            <a:extLst>
              <a:ext uri="{FF2B5EF4-FFF2-40B4-BE49-F238E27FC236}">
                <a16:creationId xmlns:a16="http://schemas.microsoft.com/office/drawing/2014/main" id="{2BC4DA7C-3224-459D-BF23-60CCD019EC3E}"/>
              </a:ext>
            </a:extLst>
          </p:cNvPr>
          <p:cNvGraphicFramePr>
            <a:graphicFrameLocks noGrp="1"/>
          </p:cNvGraphicFramePr>
          <p:nvPr>
            <p:ph idx="1"/>
          </p:nvPr>
        </p:nvGraphicFramePr>
        <p:xfrm>
          <a:off x="913557" y="1704512"/>
          <a:ext cx="9027205" cy="1427579"/>
        </p:xfrm>
        <a:graphic>
          <a:graphicData uri="http://schemas.openxmlformats.org/drawingml/2006/table">
            <a:tbl>
              <a:tblPr firstRow="1" bandRow="1">
                <a:tableStyleId>{21E4AEA4-8DFA-4A89-87EB-49C32662AFE0}</a:tableStyleId>
              </a:tblPr>
              <a:tblGrid>
                <a:gridCol w="1805441">
                  <a:extLst>
                    <a:ext uri="{9D8B030D-6E8A-4147-A177-3AD203B41FA5}">
                      <a16:colId xmlns:a16="http://schemas.microsoft.com/office/drawing/2014/main" val="4192146080"/>
                    </a:ext>
                  </a:extLst>
                </a:gridCol>
                <a:gridCol w="1805441">
                  <a:extLst>
                    <a:ext uri="{9D8B030D-6E8A-4147-A177-3AD203B41FA5}">
                      <a16:colId xmlns:a16="http://schemas.microsoft.com/office/drawing/2014/main" val="2035707617"/>
                    </a:ext>
                  </a:extLst>
                </a:gridCol>
                <a:gridCol w="1805441">
                  <a:extLst>
                    <a:ext uri="{9D8B030D-6E8A-4147-A177-3AD203B41FA5}">
                      <a16:colId xmlns:a16="http://schemas.microsoft.com/office/drawing/2014/main" val="2461948806"/>
                    </a:ext>
                  </a:extLst>
                </a:gridCol>
                <a:gridCol w="1805441">
                  <a:extLst>
                    <a:ext uri="{9D8B030D-6E8A-4147-A177-3AD203B41FA5}">
                      <a16:colId xmlns:a16="http://schemas.microsoft.com/office/drawing/2014/main" val="3847706460"/>
                    </a:ext>
                  </a:extLst>
                </a:gridCol>
                <a:gridCol w="1805441">
                  <a:extLst>
                    <a:ext uri="{9D8B030D-6E8A-4147-A177-3AD203B41FA5}">
                      <a16:colId xmlns:a16="http://schemas.microsoft.com/office/drawing/2014/main" val="913720009"/>
                    </a:ext>
                  </a:extLst>
                </a:gridCol>
              </a:tblGrid>
              <a:tr h="369464">
                <a:tc>
                  <a:txBody>
                    <a:bodyPr/>
                    <a:lstStyle/>
                    <a:p>
                      <a:pPr algn="ctr"/>
                      <a:r>
                        <a:rPr lang="en-GB" sz="1800" dirty="0">
                          <a:solidFill>
                            <a:schemeClr val="tx2">
                              <a:lumMod val="25000"/>
                            </a:schemeClr>
                          </a:solidFill>
                        </a:rPr>
                        <a:t>Week 1</a:t>
                      </a:r>
                    </a:p>
                  </a:txBody>
                  <a:tcPr marL="91416" marR="91416" marT="45708" marB="45708"/>
                </a:tc>
                <a:tc>
                  <a:txBody>
                    <a:bodyPr/>
                    <a:lstStyle/>
                    <a:p>
                      <a:pPr algn="ctr"/>
                      <a:r>
                        <a:rPr lang="en-GB" sz="1800" dirty="0">
                          <a:solidFill>
                            <a:schemeClr val="tx2">
                              <a:lumMod val="25000"/>
                            </a:schemeClr>
                          </a:solidFill>
                        </a:rPr>
                        <a:t>Week 2</a:t>
                      </a:r>
                    </a:p>
                  </a:txBody>
                  <a:tcPr marL="91416" marR="91416" marT="45708" marB="45708"/>
                </a:tc>
                <a:tc>
                  <a:txBody>
                    <a:bodyPr/>
                    <a:lstStyle/>
                    <a:p>
                      <a:pPr algn="ctr"/>
                      <a:r>
                        <a:rPr lang="en-GB" sz="1800" dirty="0">
                          <a:solidFill>
                            <a:schemeClr val="tx2">
                              <a:lumMod val="25000"/>
                            </a:schemeClr>
                          </a:solidFill>
                        </a:rPr>
                        <a:t>Week 3</a:t>
                      </a:r>
                    </a:p>
                  </a:txBody>
                  <a:tcPr marL="91416" marR="91416" marT="45708" marB="45708"/>
                </a:tc>
                <a:tc>
                  <a:txBody>
                    <a:bodyPr/>
                    <a:lstStyle/>
                    <a:p>
                      <a:pPr algn="ctr"/>
                      <a:r>
                        <a:rPr lang="en-GB" sz="1800" dirty="0">
                          <a:solidFill>
                            <a:schemeClr val="tx2">
                              <a:lumMod val="25000"/>
                            </a:schemeClr>
                          </a:solidFill>
                        </a:rPr>
                        <a:t>Week 4</a:t>
                      </a:r>
                    </a:p>
                  </a:txBody>
                  <a:tcPr marL="91416" marR="91416" marT="45708" marB="45708"/>
                </a:tc>
                <a:tc>
                  <a:txBody>
                    <a:bodyPr/>
                    <a:lstStyle/>
                    <a:p>
                      <a:pPr algn="ctr"/>
                      <a:r>
                        <a:rPr lang="en-GB" sz="1800" dirty="0">
                          <a:solidFill>
                            <a:schemeClr val="tx2">
                              <a:lumMod val="25000"/>
                            </a:schemeClr>
                          </a:solidFill>
                        </a:rPr>
                        <a:t>Week 5</a:t>
                      </a:r>
                    </a:p>
                  </a:txBody>
                  <a:tcPr marL="91416" marR="91416" marT="45708" marB="45708"/>
                </a:tc>
                <a:extLst>
                  <a:ext uri="{0D108BD9-81ED-4DB2-BD59-A6C34878D82A}">
                    <a16:rowId xmlns:a16="http://schemas.microsoft.com/office/drawing/2014/main" val="2111760749"/>
                  </a:ext>
                </a:extLst>
              </a:tr>
              <a:tr h="1058115">
                <a:tc>
                  <a:txBody>
                    <a:bodyPr/>
                    <a:lstStyle/>
                    <a:p>
                      <a:r>
                        <a:rPr lang="en-GB" sz="1800" b="1" dirty="0"/>
                        <a:t>Revision</a:t>
                      </a:r>
                    </a:p>
                  </a:txBody>
                  <a:tcPr marL="91416" marR="91416" marT="45708" marB="45708"/>
                </a:tc>
                <a:tc>
                  <a:txBody>
                    <a:bodyPr/>
                    <a:lstStyle/>
                    <a:p>
                      <a:r>
                        <a:rPr lang="en-GB" sz="1800" b="1" dirty="0"/>
                        <a:t>Geometry I</a:t>
                      </a:r>
                    </a:p>
                  </a:txBody>
                  <a:tcPr marL="91416" marR="91416" marT="45708" marB="45708"/>
                </a:tc>
                <a:tc>
                  <a:txBody>
                    <a:bodyPr/>
                    <a:lstStyle/>
                    <a:p>
                      <a:r>
                        <a:rPr lang="en-GB" sz="1800" b="1" dirty="0"/>
                        <a:t>Geometry II</a:t>
                      </a:r>
                      <a:endParaRPr lang="en-GB" sz="1800" b="0" dirty="0"/>
                    </a:p>
                  </a:txBody>
                  <a:tcPr marL="91416" marR="91416" marT="45708" marB="45708"/>
                </a:tc>
                <a:tc>
                  <a:txBody>
                    <a:bodyPr/>
                    <a:lstStyle/>
                    <a:p>
                      <a:r>
                        <a:rPr lang="en-GB" sz="1800" b="1" dirty="0"/>
                        <a:t>Mechanics I</a:t>
                      </a:r>
                    </a:p>
                    <a:p>
                      <a:pPr marL="0" indent="0">
                        <a:buFont typeface="Arial" panose="020B0604020202020204" pitchFamily="34" charset="0"/>
                        <a:buNone/>
                      </a:pPr>
                      <a:endParaRPr lang="en-GB" sz="1400" b="0" dirty="0"/>
                    </a:p>
                  </a:txBody>
                  <a:tcPr marL="91416" marR="91416" marT="45708" marB="45708"/>
                </a:tc>
                <a:tc>
                  <a:txBody>
                    <a:bodyPr/>
                    <a:lstStyle/>
                    <a:p>
                      <a:r>
                        <a:rPr lang="en-GB" sz="1800" b="1" dirty="0"/>
                        <a:t>Mechanics II</a:t>
                      </a:r>
                      <a:endParaRPr lang="en-GB" sz="1800" b="0" dirty="0"/>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2" name="Table 12">
            <a:extLst>
              <a:ext uri="{FF2B5EF4-FFF2-40B4-BE49-F238E27FC236}">
                <a16:creationId xmlns:a16="http://schemas.microsoft.com/office/drawing/2014/main" id="{051FACE1-F78B-4509-B77A-DA6E1E67EA93}"/>
              </a:ext>
            </a:extLst>
          </p:cNvPr>
          <p:cNvGraphicFramePr>
            <a:graphicFrameLocks noGrp="1"/>
          </p:cNvGraphicFramePr>
          <p:nvPr>
            <p:extLst>
              <p:ext uri="{D42A27DB-BD31-4B8C-83A1-F6EECF244321}">
                <p14:modId xmlns:p14="http://schemas.microsoft.com/office/powerpoint/2010/main" val="1732173226"/>
              </p:ext>
            </p:extLst>
          </p:nvPr>
        </p:nvGraphicFramePr>
        <p:xfrm>
          <a:off x="9940760" y="1704512"/>
          <a:ext cx="1813487" cy="142765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65665">
                <a:tc>
                  <a:txBody>
                    <a:bodyPr/>
                    <a:lstStyle/>
                    <a:p>
                      <a:pPr algn="ctr"/>
                      <a:r>
                        <a:rPr lang="en-GB" sz="1800" dirty="0">
                          <a:solidFill>
                            <a:schemeClr val="bg1">
                              <a:lumMod val="85000"/>
                              <a:lumOff val="15000"/>
                            </a:schemeClr>
                          </a:solidFill>
                        </a:rPr>
                        <a:t>Week 6</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1061920">
                <a:tc>
                  <a:txBody>
                    <a:bodyPr/>
                    <a:lstStyle/>
                    <a:p>
                      <a:pPr algn="ctr"/>
                      <a:r>
                        <a:rPr lang="en-GB" sz="1800" i="1" dirty="0">
                          <a:solidFill>
                            <a:schemeClr val="bg1">
                              <a:lumMod val="65000"/>
                              <a:lumOff val="35000"/>
                            </a:schemeClr>
                          </a:solidFill>
                        </a:rPr>
                        <a:t>Studio practice/</a:t>
                      </a:r>
                      <a:br>
                        <a:rPr lang="en-GB" sz="1800" i="1" dirty="0">
                          <a:solidFill>
                            <a:schemeClr val="bg1">
                              <a:lumMod val="65000"/>
                              <a:lumOff val="35000"/>
                            </a:schemeClr>
                          </a:solidFill>
                        </a:rPr>
                      </a:br>
                      <a:r>
                        <a:rPr lang="en-GB" sz="1800" i="1" dirty="0">
                          <a:solidFill>
                            <a:schemeClr val="bg1">
                              <a:lumMod val="65000"/>
                              <a:lumOff val="35000"/>
                            </a:schemeClr>
                          </a:solidFill>
                        </a:rPr>
                        <a:t>mid-term review</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14" name="Table 10">
            <a:extLst>
              <a:ext uri="{FF2B5EF4-FFF2-40B4-BE49-F238E27FC236}">
                <a16:creationId xmlns:a16="http://schemas.microsoft.com/office/drawing/2014/main" id="{13826E06-58A3-4153-A8C4-58AF63582A30}"/>
              </a:ext>
            </a:extLst>
          </p:cNvPr>
          <p:cNvGraphicFramePr>
            <a:graphicFrameLocks/>
          </p:cNvGraphicFramePr>
          <p:nvPr/>
        </p:nvGraphicFramePr>
        <p:xfrm>
          <a:off x="913557" y="4152136"/>
          <a:ext cx="7213716" cy="1427580"/>
        </p:xfrm>
        <a:graphic>
          <a:graphicData uri="http://schemas.openxmlformats.org/drawingml/2006/table">
            <a:tbl>
              <a:tblPr firstRow="1" bandRow="1">
                <a:tableStyleId>{21E4AEA4-8DFA-4A89-87EB-49C32662AFE0}</a:tableStyleId>
              </a:tblPr>
              <a:tblGrid>
                <a:gridCol w="1803429">
                  <a:extLst>
                    <a:ext uri="{9D8B030D-6E8A-4147-A177-3AD203B41FA5}">
                      <a16:colId xmlns:a16="http://schemas.microsoft.com/office/drawing/2014/main" val="4192146080"/>
                    </a:ext>
                  </a:extLst>
                </a:gridCol>
                <a:gridCol w="1803429">
                  <a:extLst>
                    <a:ext uri="{9D8B030D-6E8A-4147-A177-3AD203B41FA5}">
                      <a16:colId xmlns:a16="http://schemas.microsoft.com/office/drawing/2014/main" val="2035707617"/>
                    </a:ext>
                  </a:extLst>
                </a:gridCol>
                <a:gridCol w="1803429">
                  <a:extLst>
                    <a:ext uri="{9D8B030D-6E8A-4147-A177-3AD203B41FA5}">
                      <a16:colId xmlns:a16="http://schemas.microsoft.com/office/drawing/2014/main" val="2461948806"/>
                    </a:ext>
                  </a:extLst>
                </a:gridCol>
                <a:gridCol w="1803429">
                  <a:extLst>
                    <a:ext uri="{9D8B030D-6E8A-4147-A177-3AD203B41FA5}">
                      <a16:colId xmlns:a16="http://schemas.microsoft.com/office/drawing/2014/main" val="3847706460"/>
                    </a:ext>
                  </a:extLst>
                </a:gridCol>
              </a:tblGrid>
              <a:tr h="381562">
                <a:tc>
                  <a:txBody>
                    <a:bodyPr/>
                    <a:lstStyle/>
                    <a:p>
                      <a:pPr algn="ctr"/>
                      <a:r>
                        <a:rPr lang="en-GB" sz="1800" dirty="0">
                          <a:solidFill>
                            <a:schemeClr val="tx2">
                              <a:lumMod val="25000"/>
                            </a:schemeClr>
                          </a:solidFill>
                        </a:rPr>
                        <a:t>Week 7</a:t>
                      </a:r>
                    </a:p>
                  </a:txBody>
                  <a:tcPr marL="91416" marR="91416" marT="45708" marB="45708"/>
                </a:tc>
                <a:tc>
                  <a:txBody>
                    <a:bodyPr/>
                    <a:lstStyle/>
                    <a:p>
                      <a:pPr algn="ctr"/>
                      <a:r>
                        <a:rPr lang="en-GB" sz="1800" dirty="0">
                          <a:solidFill>
                            <a:schemeClr val="tx2">
                              <a:lumMod val="25000"/>
                            </a:schemeClr>
                          </a:solidFill>
                        </a:rPr>
                        <a:t>Week 8</a:t>
                      </a:r>
                    </a:p>
                  </a:txBody>
                  <a:tcPr marL="91416" marR="91416" marT="45708" marB="45708"/>
                </a:tc>
                <a:tc>
                  <a:txBody>
                    <a:bodyPr/>
                    <a:lstStyle/>
                    <a:p>
                      <a:pPr algn="ctr"/>
                      <a:r>
                        <a:rPr lang="en-GB" sz="1800" dirty="0">
                          <a:solidFill>
                            <a:schemeClr val="tx2">
                              <a:lumMod val="25000"/>
                            </a:schemeClr>
                          </a:solidFill>
                        </a:rPr>
                        <a:t>Week 9</a:t>
                      </a:r>
                    </a:p>
                  </a:txBody>
                  <a:tcPr marL="91416" marR="91416" marT="45708" marB="45708"/>
                </a:tc>
                <a:tc>
                  <a:txBody>
                    <a:bodyPr/>
                    <a:lstStyle/>
                    <a:p>
                      <a:pPr algn="ctr"/>
                      <a:r>
                        <a:rPr lang="en-GB" sz="1800" dirty="0">
                          <a:solidFill>
                            <a:schemeClr val="tx2">
                              <a:lumMod val="25000"/>
                            </a:schemeClr>
                          </a:solidFill>
                        </a:rPr>
                        <a:t>Week 10</a:t>
                      </a:r>
                    </a:p>
                  </a:txBody>
                  <a:tcPr marL="91416" marR="91416" marT="45708" marB="45708"/>
                </a:tc>
                <a:extLst>
                  <a:ext uri="{0D108BD9-81ED-4DB2-BD59-A6C34878D82A}">
                    <a16:rowId xmlns:a16="http://schemas.microsoft.com/office/drawing/2014/main" val="2111760749"/>
                  </a:ext>
                </a:extLst>
              </a:tr>
              <a:tr h="1046018">
                <a:tc>
                  <a:txBody>
                    <a:bodyPr/>
                    <a:lstStyle/>
                    <a:p>
                      <a:r>
                        <a:rPr lang="en-GB" sz="1800" b="1" dirty="0"/>
                        <a:t>3D Geometry I</a:t>
                      </a:r>
                    </a:p>
                  </a:txBody>
                  <a:tcPr marL="91416" marR="91416" marT="45708" marB="45708"/>
                </a:tc>
                <a:tc>
                  <a:txBody>
                    <a:bodyPr/>
                    <a:lstStyle/>
                    <a:p>
                      <a:r>
                        <a:rPr lang="en-GB" sz="1800" b="1" dirty="0"/>
                        <a:t>3D Geometry II</a:t>
                      </a:r>
                    </a:p>
                  </a:txBody>
                  <a:tcPr marL="91416" marR="91416" marT="45708" marB="45708"/>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t>Intro to VFX</a:t>
                      </a:r>
                    </a:p>
                  </a:txBody>
                  <a:tcPr marL="91416" marR="91416" marT="45708" marB="45708"/>
                </a:tc>
                <a:tc>
                  <a:txBody>
                    <a:bodyPr/>
                    <a:lstStyle/>
                    <a:p>
                      <a:pPr marL="0" indent="0">
                        <a:buFont typeface="Arial" panose="020B0604020202020204" pitchFamily="34" charset="0"/>
                        <a:buNone/>
                      </a:pPr>
                      <a:r>
                        <a:rPr lang="en-GB" sz="1800" b="1" dirty="0"/>
                        <a:t>Beyond 3D</a:t>
                      </a:r>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5" name="Table 12">
            <a:extLst>
              <a:ext uri="{FF2B5EF4-FFF2-40B4-BE49-F238E27FC236}">
                <a16:creationId xmlns:a16="http://schemas.microsoft.com/office/drawing/2014/main" id="{C0BA10AA-93F3-4000-B4A7-0CFC6EDD72FC}"/>
              </a:ext>
            </a:extLst>
          </p:cNvPr>
          <p:cNvGraphicFramePr>
            <a:graphicFrameLocks noGrp="1"/>
          </p:cNvGraphicFramePr>
          <p:nvPr>
            <p:extLst>
              <p:ext uri="{D42A27DB-BD31-4B8C-83A1-F6EECF244321}">
                <p14:modId xmlns:p14="http://schemas.microsoft.com/office/powerpoint/2010/main" val="3143223989"/>
              </p:ext>
            </p:extLst>
          </p:nvPr>
        </p:nvGraphicFramePr>
        <p:xfrm>
          <a:off x="8127274" y="4157302"/>
          <a:ext cx="1813487" cy="142471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65665">
                <a:tc>
                  <a:txBody>
                    <a:bodyPr/>
                    <a:lstStyle/>
                    <a:p>
                      <a:pPr algn="ctr"/>
                      <a:r>
                        <a:rPr lang="en-GB" sz="1800" dirty="0">
                          <a:solidFill>
                            <a:schemeClr val="bg1">
                              <a:lumMod val="85000"/>
                              <a:lumOff val="15000"/>
                            </a:schemeClr>
                          </a:solidFill>
                        </a:rPr>
                        <a:t>Week 11</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1058980">
                <a:tc>
                  <a:txBody>
                    <a:bodyPr/>
                    <a:lstStyle/>
                    <a:p>
                      <a:pPr algn="ctr"/>
                      <a:r>
                        <a:rPr lang="en-GB" sz="1800" b="1" i="1" dirty="0">
                          <a:solidFill>
                            <a:schemeClr val="bg1">
                              <a:lumMod val="65000"/>
                              <a:lumOff val="35000"/>
                            </a:schemeClr>
                          </a:solidFill>
                        </a:rPr>
                        <a:t>VIVA</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3" name="Table 3">
            <a:extLst>
              <a:ext uri="{FF2B5EF4-FFF2-40B4-BE49-F238E27FC236}">
                <a16:creationId xmlns:a16="http://schemas.microsoft.com/office/drawing/2014/main" id="{00049191-7DA3-4335-85B4-013923173DD2}"/>
              </a:ext>
            </a:extLst>
          </p:cNvPr>
          <p:cNvGraphicFramePr>
            <a:graphicFrameLocks noGrp="1"/>
          </p:cNvGraphicFramePr>
          <p:nvPr/>
        </p:nvGraphicFramePr>
        <p:xfrm>
          <a:off x="2717440" y="3355161"/>
          <a:ext cx="7223320" cy="370743"/>
        </p:xfrm>
        <a:graphic>
          <a:graphicData uri="http://schemas.openxmlformats.org/drawingml/2006/table">
            <a:tbl>
              <a:tblPr firstRow="1" bandRow="1">
                <a:tableStyleId>{35758FB7-9AC5-4552-8A53-C91805E547FA}</a:tableStyleId>
              </a:tblPr>
              <a:tblGrid>
                <a:gridCol w="3611660">
                  <a:extLst>
                    <a:ext uri="{9D8B030D-6E8A-4147-A177-3AD203B41FA5}">
                      <a16:colId xmlns:a16="http://schemas.microsoft.com/office/drawing/2014/main" val="1020749315"/>
                    </a:ext>
                  </a:extLst>
                </a:gridCol>
                <a:gridCol w="3611660">
                  <a:extLst>
                    <a:ext uri="{9D8B030D-6E8A-4147-A177-3AD203B41FA5}">
                      <a16:colId xmlns:a16="http://schemas.microsoft.com/office/drawing/2014/main" val="3846922162"/>
                    </a:ext>
                  </a:extLst>
                </a:gridCol>
              </a:tblGrid>
              <a:tr h="370743">
                <a:tc>
                  <a:txBody>
                    <a:bodyPr/>
                    <a:lstStyle/>
                    <a:p>
                      <a:pPr algn="ctr"/>
                      <a:r>
                        <a:rPr lang="en-GB" sz="1800" dirty="0">
                          <a:solidFill>
                            <a:sysClr val="windowText" lastClr="000000"/>
                          </a:solidFill>
                        </a:rPr>
                        <a:t>Worksheet A: race car</a:t>
                      </a:r>
                    </a:p>
                  </a:txBody>
                  <a:tcPr marL="100558" marR="100558" marT="45708" marB="45708">
                    <a:lnR w="12700" cap="flat" cmpd="sng" algn="ctr">
                      <a:solidFill>
                        <a:schemeClr val="tx1"/>
                      </a:solidFill>
                      <a:prstDash val="solid"/>
                      <a:round/>
                      <a:headEnd type="none" w="med" len="med"/>
                      <a:tailEnd type="none" w="med" len="med"/>
                    </a:lnR>
                    <a:solidFill>
                      <a:schemeClr val="bg2">
                        <a:lumMod val="60000"/>
                        <a:lumOff val="40000"/>
                      </a:schemeClr>
                    </a:solidFill>
                  </a:tcPr>
                </a:tc>
                <a:tc>
                  <a:txBody>
                    <a:bodyPr/>
                    <a:lstStyle/>
                    <a:p>
                      <a:pPr algn="ctr"/>
                      <a:r>
                        <a:rPr lang="en-GB" sz="1800" dirty="0">
                          <a:solidFill>
                            <a:sysClr val="windowText" lastClr="000000"/>
                          </a:solidFill>
                        </a:rPr>
                        <a:t>Worksheet B: tank</a:t>
                      </a:r>
                    </a:p>
                  </a:txBody>
                  <a:tcPr marL="100558" marR="100558"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004856774"/>
                  </a:ext>
                </a:extLst>
              </a:tr>
            </a:tbl>
          </a:graphicData>
        </a:graphic>
      </p:graphicFrame>
      <p:graphicFrame>
        <p:nvGraphicFramePr>
          <p:cNvPr id="9" name="Table 3">
            <a:extLst>
              <a:ext uri="{FF2B5EF4-FFF2-40B4-BE49-F238E27FC236}">
                <a16:creationId xmlns:a16="http://schemas.microsoft.com/office/drawing/2014/main" id="{C4A444F4-63C1-4F3C-800D-3707F8D504FD}"/>
              </a:ext>
            </a:extLst>
          </p:cNvPr>
          <p:cNvGraphicFramePr>
            <a:graphicFrameLocks noGrp="1"/>
          </p:cNvGraphicFramePr>
          <p:nvPr/>
        </p:nvGraphicFramePr>
        <p:xfrm>
          <a:off x="913557" y="5820574"/>
          <a:ext cx="7213716" cy="370743"/>
        </p:xfrm>
        <a:graphic>
          <a:graphicData uri="http://schemas.openxmlformats.org/drawingml/2006/table">
            <a:tbl>
              <a:tblPr firstRow="1" bandRow="1">
                <a:tableStyleId>{35758FB7-9AC5-4552-8A53-C91805E547FA}</a:tableStyleId>
              </a:tblPr>
              <a:tblGrid>
                <a:gridCol w="3606858">
                  <a:extLst>
                    <a:ext uri="{9D8B030D-6E8A-4147-A177-3AD203B41FA5}">
                      <a16:colId xmlns:a16="http://schemas.microsoft.com/office/drawing/2014/main" val="1020749315"/>
                    </a:ext>
                  </a:extLst>
                </a:gridCol>
                <a:gridCol w="3606858">
                  <a:extLst>
                    <a:ext uri="{9D8B030D-6E8A-4147-A177-3AD203B41FA5}">
                      <a16:colId xmlns:a16="http://schemas.microsoft.com/office/drawing/2014/main" val="3846922162"/>
                    </a:ext>
                  </a:extLst>
                </a:gridCol>
              </a:tblGrid>
              <a:tr h="370743">
                <a:tc>
                  <a:txBody>
                    <a:bodyPr/>
                    <a:lstStyle/>
                    <a:p>
                      <a:pPr algn="ctr"/>
                      <a:r>
                        <a:rPr lang="en-GB" sz="1800" dirty="0">
                          <a:solidFill>
                            <a:sysClr val="windowText" lastClr="000000"/>
                          </a:solidFill>
                        </a:rPr>
                        <a:t>Worksheet C: ray caster</a:t>
                      </a:r>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GB" sz="1800" dirty="0">
                          <a:solidFill>
                            <a:sysClr val="windowText" lastClr="000000"/>
                          </a:solidFill>
                        </a:rPr>
                        <a:t>Worksheet D: VFX</a:t>
                      </a:r>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004856774"/>
                  </a:ext>
                </a:extLst>
              </a:tr>
            </a:tbl>
          </a:graphicData>
        </a:graphic>
      </p:graphicFrame>
    </p:spTree>
    <p:extLst>
      <p:ext uri="{BB962C8B-B14F-4D97-AF65-F5344CB8AC3E}">
        <p14:creationId xmlns:p14="http://schemas.microsoft.com/office/powerpoint/2010/main" val="39297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1F37-8741-4908-BEC4-A4410CA498CB}"/>
              </a:ext>
            </a:extLst>
          </p:cNvPr>
          <p:cNvSpPr>
            <a:spLocks noGrp="1"/>
          </p:cNvSpPr>
          <p:nvPr>
            <p:ph type="title"/>
          </p:nvPr>
        </p:nvSpPr>
        <p:spPr/>
        <p:txBody>
          <a:bodyPr/>
          <a:lstStyle/>
          <a:p>
            <a:r>
              <a:rPr lang="en-GB" b="1" dirty="0"/>
              <a:t>Additional Support</a:t>
            </a:r>
          </a:p>
        </p:txBody>
      </p:sp>
      <p:sp>
        <p:nvSpPr>
          <p:cNvPr id="5" name="Content Placeholder 4">
            <a:extLst>
              <a:ext uri="{FF2B5EF4-FFF2-40B4-BE49-F238E27FC236}">
                <a16:creationId xmlns:a16="http://schemas.microsoft.com/office/drawing/2014/main" id="{0B0897EC-D96F-4BA4-AB65-6544EA68E452}"/>
              </a:ext>
            </a:extLst>
          </p:cNvPr>
          <p:cNvSpPr>
            <a:spLocks noGrp="1"/>
          </p:cNvSpPr>
          <p:nvPr>
            <p:ph idx="1"/>
          </p:nvPr>
        </p:nvSpPr>
        <p:spPr/>
        <p:txBody>
          <a:bodyPr>
            <a:normAutofit lnSpcReduction="10000"/>
          </a:bodyPr>
          <a:lstStyle/>
          <a:p>
            <a:r>
              <a:rPr lang="en-GB" dirty="0"/>
              <a:t>Forum</a:t>
            </a:r>
          </a:p>
          <a:p>
            <a:pPr lvl="1"/>
            <a:r>
              <a:rPr lang="en-GB" dirty="0"/>
              <a:t>A place for you to </a:t>
            </a:r>
            <a:r>
              <a:rPr lang="en-GB" dirty="0">
                <a:solidFill>
                  <a:schemeClr val="accent2"/>
                </a:solidFill>
              </a:rPr>
              <a:t>share insights, resources, questions and general thoughts </a:t>
            </a:r>
            <a:r>
              <a:rPr lang="en-GB" dirty="0"/>
              <a:t>on maths.</a:t>
            </a:r>
          </a:p>
          <a:p>
            <a:r>
              <a:rPr lang="en-GB" dirty="0"/>
              <a:t>Online courses</a:t>
            </a:r>
          </a:p>
          <a:p>
            <a:pPr lvl="1"/>
            <a:r>
              <a:rPr lang="en-GB" dirty="0">
                <a:hlinkClick r:id="rId3"/>
              </a:rPr>
              <a:t>brilliant.org</a:t>
            </a:r>
            <a:r>
              <a:rPr lang="en-GB" dirty="0"/>
              <a:t> – offers a 30-day free trial and discounts for group memberships; free </a:t>
            </a:r>
            <a:r>
              <a:rPr lang="en-GB" dirty="0" err="1"/>
              <a:t>membershib</a:t>
            </a:r>
            <a:r>
              <a:rPr lang="en-GB" dirty="0"/>
              <a:t> gives access to practice questions.</a:t>
            </a:r>
          </a:p>
          <a:p>
            <a:pPr lvl="1"/>
            <a:r>
              <a:rPr lang="en-GB" dirty="0">
                <a:hlinkClick r:id="rId4"/>
              </a:rPr>
              <a:t>Khan Academy</a:t>
            </a:r>
            <a:r>
              <a:rPr lang="en-GB" dirty="0"/>
              <a:t> – free online courses in geometry, trigonometry, linear algebra and more</a:t>
            </a:r>
          </a:p>
          <a:p>
            <a:r>
              <a:rPr lang="en-GB" dirty="0"/>
              <a:t>Text books</a:t>
            </a:r>
          </a:p>
          <a:p>
            <a:pPr lvl="1"/>
            <a:r>
              <a:rPr lang="en-GB" dirty="0"/>
              <a:t>Dunn, F &amp; </a:t>
            </a:r>
            <a:r>
              <a:rPr lang="en-GB" dirty="0" err="1"/>
              <a:t>Parberry</a:t>
            </a:r>
            <a:r>
              <a:rPr lang="en-GB" dirty="0"/>
              <a:t>, I 2011, </a:t>
            </a:r>
            <a:r>
              <a:rPr lang="en-GB" i="1" dirty="0">
                <a:solidFill>
                  <a:schemeClr val="accent2"/>
                </a:solidFill>
              </a:rPr>
              <a:t>3D Math Primer for Graphics and Game Development</a:t>
            </a:r>
            <a:r>
              <a:rPr lang="en-GB" dirty="0"/>
              <a:t>, CRC Press, Boca Raton, FL</a:t>
            </a:r>
            <a:br>
              <a:rPr lang="en-GB" dirty="0"/>
            </a:br>
            <a:endParaRPr lang="en-GB" dirty="0"/>
          </a:p>
          <a:p>
            <a:endParaRPr lang="en-GB" dirty="0"/>
          </a:p>
        </p:txBody>
      </p:sp>
    </p:spTree>
    <p:extLst>
      <p:ext uri="{BB962C8B-B14F-4D97-AF65-F5344CB8AC3E}">
        <p14:creationId xmlns:p14="http://schemas.microsoft.com/office/powerpoint/2010/main" val="22701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7FB1-BB5E-49AD-8C21-1B880154C785}"/>
              </a:ext>
            </a:extLst>
          </p:cNvPr>
          <p:cNvSpPr>
            <a:spLocks noGrp="1"/>
          </p:cNvSpPr>
          <p:nvPr>
            <p:ph type="title"/>
          </p:nvPr>
        </p:nvSpPr>
        <p:spPr/>
        <p:txBody>
          <a:bodyPr/>
          <a:lstStyle/>
          <a:p>
            <a:r>
              <a:rPr lang="en-GB" b="1" dirty="0"/>
              <a:t>Now what…</a:t>
            </a:r>
          </a:p>
        </p:txBody>
      </p:sp>
      <p:sp>
        <p:nvSpPr>
          <p:cNvPr id="3" name="Content Placeholder 2">
            <a:extLst>
              <a:ext uri="{FF2B5EF4-FFF2-40B4-BE49-F238E27FC236}">
                <a16:creationId xmlns:a16="http://schemas.microsoft.com/office/drawing/2014/main" id="{A00D1DF3-5A05-4639-A340-EC4C91F43B05}"/>
              </a:ext>
            </a:extLst>
          </p:cNvPr>
          <p:cNvSpPr>
            <a:spLocks noGrp="1"/>
          </p:cNvSpPr>
          <p:nvPr>
            <p:ph idx="1"/>
          </p:nvPr>
        </p:nvSpPr>
        <p:spPr/>
        <p:txBody>
          <a:bodyPr/>
          <a:lstStyle/>
          <a:p>
            <a:r>
              <a:rPr lang="en-GB" dirty="0"/>
              <a:t>Post a message on the </a:t>
            </a:r>
            <a:r>
              <a:rPr lang="en-GB" dirty="0">
                <a:solidFill>
                  <a:schemeClr val="accent2"/>
                </a:solidFill>
              </a:rPr>
              <a:t>introduction forum</a:t>
            </a:r>
            <a:r>
              <a:rPr lang="en-GB" dirty="0"/>
              <a:t>, to tell us:</a:t>
            </a:r>
          </a:p>
          <a:p>
            <a:pPr lvl="1"/>
            <a:r>
              <a:rPr lang="en-GB" dirty="0">
                <a:effectLst/>
              </a:rPr>
              <a:t>What you </a:t>
            </a:r>
            <a:r>
              <a:rPr lang="en-GB" dirty="0">
                <a:solidFill>
                  <a:schemeClr val="accent2"/>
                </a:solidFill>
                <a:effectLst/>
              </a:rPr>
              <a:t>like most </a:t>
            </a:r>
            <a:r>
              <a:rPr lang="en-GB" dirty="0">
                <a:effectLst/>
              </a:rPr>
              <a:t>about maths,</a:t>
            </a:r>
          </a:p>
          <a:p>
            <a:pPr lvl="1"/>
            <a:r>
              <a:rPr lang="en-GB" dirty="0">
                <a:effectLst/>
              </a:rPr>
              <a:t>What you </a:t>
            </a:r>
            <a:r>
              <a:rPr lang="en-GB" dirty="0">
                <a:solidFill>
                  <a:schemeClr val="accent2"/>
                </a:solidFill>
                <a:effectLst/>
              </a:rPr>
              <a:t>like least</a:t>
            </a:r>
            <a:r>
              <a:rPr lang="en-GB" dirty="0">
                <a:effectLst/>
              </a:rPr>
              <a:t>, and</a:t>
            </a:r>
          </a:p>
          <a:p>
            <a:pPr lvl="1"/>
            <a:r>
              <a:rPr lang="en-GB" dirty="0">
                <a:effectLst/>
              </a:rPr>
              <a:t>What you </a:t>
            </a:r>
            <a:r>
              <a:rPr lang="en-GB" dirty="0">
                <a:solidFill>
                  <a:schemeClr val="accent2"/>
                </a:solidFill>
                <a:effectLst/>
              </a:rPr>
              <a:t>hope to get </a:t>
            </a:r>
            <a:r>
              <a:rPr lang="en-GB" dirty="0">
                <a:effectLst/>
              </a:rPr>
              <a:t>out of this module.</a:t>
            </a:r>
          </a:p>
          <a:p>
            <a:r>
              <a:rPr lang="en-GB" dirty="0">
                <a:effectLst/>
              </a:rPr>
              <a:t>Take a look at the </a:t>
            </a:r>
            <a:r>
              <a:rPr lang="en-GB" dirty="0">
                <a:solidFill>
                  <a:schemeClr val="accent2"/>
                </a:solidFill>
                <a:effectLst/>
              </a:rPr>
              <a:t>content for Week 1</a:t>
            </a:r>
            <a:r>
              <a:rPr lang="en-GB" dirty="0">
                <a:effectLst/>
              </a:rPr>
              <a:t>:</a:t>
            </a:r>
          </a:p>
          <a:p>
            <a:pPr lvl="1"/>
            <a:r>
              <a:rPr lang="en-GB" dirty="0">
                <a:effectLst/>
              </a:rPr>
              <a:t>watch the </a:t>
            </a:r>
            <a:r>
              <a:rPr lang="en-GB" dirty="0">
                <a:solidFill>
                  <a:schemeClr val="accent2"/>
                </a:solidFill>
                <a:effectLst/>
              </a:rPr>
              <a:t>video</a:t>
            </a:r>
            <a:r>
              <a:rPr lang="en-GB" dirty="0">
                <a:effectLst/>
              </a:rPr>
              <a:t> and try the </a:t>
            </a:r>
            <a:r>
              <a:rPr lang="en-GB" dirty="0">
                <a:solidFill>
                  <a:schemeClr val="accent2"/>
                </a:solidFill>
                <a:effectLst/>
              </a:rPr>
              <a:t>quiz</a:t>
            </a:r>
            <a:r>
              <a:rPr lang="en-GB" dirty="0">
                <a:effectLst/>
              </a:rPr>
              <a:t> to see how much you can remember,</a:t>
            </a:r>
          </a:p>
          <a:p>
            <a:pPr lvl="1"/>
            <a:r>
              <a:rPr lang="en-GB" dirty="0">
                <a:effectLst/>
              </a:rPr>
              <a:t>then have a go at the </a:t>
            </a:r>
            <a:r>
              <a:rPr lang="en-GB" dirty="0">
                <a:solidFill>
                  <a:schemeClr val="accent2"/>
                </a:solidFill>
                <a:effectLst/>
              </a:rPr>
              <a:t>warm-up exercises</a:t>
            </a:r>
            <a:r>
              <a:rPr lang="en-GB" dirty="0">
                <a:effectLst/>
              </a:rPr>
              <a:t>.</a:t>
            </a:r>
          </a:p>
          <a:p>
            <a:pPr lvl="1"/>
            <a:endParaRPr lang="en-GB" dirty="0"/>
          </a:p>
        </p:txBody>
      </p:sp>
    </p:spTree>
    <p:extLst>
      <p:ext uri="{BB962C8B-B14F-4D97-AF65-F5344CB8AC3E}">
        <p14:creationId xmlns:p14="http://schemas.microsoft.com/office/powerpoint/2010/main" val="239981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2003-D964-4CB6-91EE-0BF084F73EF5}"/>
              </a:ext>
            </a:extLst>
          </p:cNvPr>
          <p:cNvSpPr>
            <a:spLocks noGrp="1"/>
          </p:cNvSpPr>
          <p:nvPr>
            <p:ph type="title"/>
          </p:nvPr>
        </p:nvSpPr>
        <p:spPr/>
        <p:txBody>
          <a:bodyPr/>
          <a:lstStyle/>
          <a:p>
            <a:r>
              <a:rPr lang="en-GB" b="1" dirty="0"/>
              <a:t>Session Aim</a:t>
            </a:r>
          </a:p>
        </p:txBody>
      </p:sp>
      <p:sp>
        <p:nvSpPr>
          <p:cNvPr id="3" name="Content Placeholder 2">
            <a:extLst>
              <a:ext uri="{FF2B5EF4-FFF2-40B4-BE49-F238E27FC236}">
                <a16:creationId xmlns:a16="http://schemas.microsoft.com/office/drawing/2014/main" id="{289A1D9D-B270-4760-A79A-E2A534B38100}"/>
              </a:ext>
            </a:extLst>
          </p:cNvPr>
          <p:cNvSpPr>
            <a:spLocks noGrp="1"/>
          </p:cNvSpPr>
          <p:nvPr>
            <p:ph idx="1"/>
          </p:nvPr>
        </p:nvSpPr>
        <p:spPr/>
        <p:txBody>
          <a:bodyPr/>
          <a:lstStyle/>
          <a:p>
            <a:pPr>
              <a:buClr>
                <a:schemeClr val="tx1"/>
              </a:buClr>
            </a:pPr>
            <a:r>
              <a:rPr lang="en-GB" b="1" dirty="0">
                <a:solidFill>
                  <a:schemeClr val="accent2"/>
                </a:solidFill>
              </a:rPr>
              <a:t>Anticipate</a:t>
            </a:r>
            <a:r>
              <a:rPr lang="en-GB" dirty="0"/>
              <a:t> the content of the module (topics and structure).</a:t>
            </a:r>
          </a:p>
          <a:p>
            <a:pPr>
              <a:buClr>
                <a:schemeClr val="tx1"/>
              </a:buClr>
            </a:pPr>
            <a:r>
              <a:rPr lang="en-GB" b="1" dirty="0">
                <a:solidFill>
                  <a:schemeClr val="accent2"/>
                </a:solidFill>
              </a:rPr>
              <a:t>Understand</a:t>
            </a:r>
            <a:r>
              <a:rPr lang="en-GB" dirty="0"/>
              <a:t> the module aim and learning objectives, and how it will support your work in other contexts.</a:t>
            </a:r>
          </a:p>
          <a:p>
            <a:pPr>
              <a:buClr>
                <a:schemeClr val="tx1"/>
              </a:buClr>
            </a:pPr>
            <a:r>
              <a:rPr lang="en-GB" b="1" dirty="0">
                <a:solidFill>
                  <a:schemeClr val="accent2"/>
                </a:solidFill>
              </a:rPr>
              <a:t>Plan</a:t>
            </a:r>
            <a:r>
              <a:rPr lang="en-GB" dirty="0"/>
              <a:t> your time management strategies for completing the assignments.</a:t>
            </a:r>
          </a:p>
        </p:txBody>
      </p:sp>
    </p:spTree>
    <p:extLst>
      <p:ext uri="{BB962C8B-B14F-4D97-AF65-F5344CB8AC3E}">
        <p14:creationId xmlns:p14="http://schemas.microsoft.com/office/powerpoint/2010/main" val="33357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3B70-EB13-4F75-B21D-763AB5B8255C}"/>
              </a:ext>
            </a:extLst>
          </p:cNvPr>
          <p:cNvSpPr>
            <a:spLocks noGrp="1"/>
          </p:cNvSpPr>
          <p:nvPr>
            <p:ph type="title"/>
          </p:nvPr>
        </p:nvSpPr>
        <p:spPr/>
        <p:txBody>
          <a:bodyPr/>
          <a:lstStyle/>
          <a:p>
            <a:r>
              <a:rPr lang="en-GB" b="1" dirty="0"/>
              <a:t>Module Aim</a:t>
            </a:r>
          </a:p>
        </p:txBody>
      </p:sp>
      <p:sp>
        <p:nvSpPr>
          <p:cNvPr id="3" name="Content Placeholder 2">
            <a:extLst>
              <a:ext uri="{FF2B5EF4-FFF2-40B4-BE49-F238E27FC236}">
                <a16:creationId xmlns:a16="http://schemas.microsoft.com/office/drawing/2014/main" id="{EB18733C-C844-4CB9-97A6-EE9F14566AAE}"/>
              </a:ext>
            </a:extLst>
          </p:cNvPr>
          <p:cNvSpPr>
            <a:spLocks noGrp="1"/>
          </p:cNvSpPr>
          <p:nvPr>
            <p:ph idx="1"/>
          </p:nvPr>
        </p:nvSpPr>
        <p:spPr/>
        <p:txBody>
          <a:bodyPr>
            <a:normAutofit/>
          </a:bodyPr>
          <a:lstStyle/>
          <a:p>
            <a:pPr marL="0" indent="0" algn="ctr">
              <a:buNone/>
            </a:pPr>
            <a:r>
              <a:rPr lang="en-GB" sz="3199" dirty="0"/>
              <a:t>To </a:t>
            </a:r>
            <a:r>
              <a:rPr lang="en-GB" sz="3199" b="1" dirty="0">
                <a:solidFill>
                  <a:schemeClr val="accent2"/>
                </a:solidFill>
              </a:rPr>
              <a:t>empower</a:t>
            </a:r>
            <a:r>
              <a:rPr lang="en-GB" sz="3199" dirty="0"/>
              <a:t> you to leverage mathematics and mathematical modelling in the </a:t>
            </a:r>
            <a:r>
              <a:rPr lang="en-GB" sz="3199" dirty="0">
                <a:solidFill>
                  <a:schemeClr val="accent2"/>
                </a:solidFill>
              </a:rPr>
              <a:t>design and implementation </a:t>
            </a:r>
            <a:r>
              <a:rPr lang="en-GB" sz="3199" dirty="0"/>
              <a:t>of real-time </a:t>
            </a:r>
            <a:r>
              <a:rPr lang="en-GB" sz="3199" dirty="0">
                <a:solidFill>
                  <a:schemeClr val="accent2"/>
                </a:solidFill>
              </a:rPr>
              <a:t>3D worlds </a:t>
            </a:r>
            <a:r>
              <a:rPr lang="en-GB" sz="3199" dirty="0"/>
              <a:t>and </a:t>
            </a:r>
            <a:r>
              <a:rPr lang="en-GB" sz="3199" dirty="0">
                <a:solidFill>
                  <a:schemeClr val="accent2"/>
                </a:solidFill>
              </a:rPr>
              <a:t>simulations.</a:t>
            </a:r>
          </a:p>
        </p:txBody>
      </p:sp>
    </p:spTree>
    <p:extLst>
      <p:ext uri="{BB962C8B-B14F-4D97-AF65-F5344CB8AC3E}">
        <p14:creationId xmlns:p14="http://schemas.microsoft.com/office/powerpoint/2010/main" val="277153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F815-29DE-4527-9EF3-E411D6BEF556}"/>
              </a:ext>
            </a:extLst>
          </p:cNvPr>
          <p:cNvSpPr>
            <a:spLocks noGrp="1"/>
          </p:cNvSpPr>
          <p:nvPr>
            <p:ph type="title"/>
          </p:nvPr>
        </p:nvSpPr>
        <p:spPr/>
        <p:txBody>
          <a:bodyPr/>
          <a:lstStyle/>
          <a:p>
            <a:r>
              <a:rPr lang="en-GB" b="1" dirty="0"/>
              <a:t>Learning Outcome</a:t>
            </a:r>
          </a:p>
        </p:txBody>
      </p:sp>
      <p:graphicFrame>
        <p:nvGraphicFramePr>
          <p:cNvPr id="4" name="Table 3">
            <a:extLst>
              <a:ext uri="{FF2B5EF4-FFF2-40B4-BE49-F238E27FC236}">
                <a16:creationId xmlns:a16="http://schemas.microsoft.com/office/drawing/2014/main" id="{9546EB7D-C625-48E2-9C69-4A68CA6994F0}"/>
              </a:ext>
            </a:extLst>
          </p:cNvPr>
          <p:cNvGraphicFramePr>
            <a:graphicFrameLocks noGrp="1"/>
          </p:cNvGraphicFramePr>
          <p:nvPr>
            <p:extLst>
              <p:ext uri="{D42A27DB-BD31-4B8C-83A1-F6EECF244321}">
                <p14:modId xmlns:p14="http://schemas.microsoft.com/office/powerpoint/2010/main" val="459194157"/>
              </p:ext>
            </p:extLst>
          </p:nvPr>
        </p:nvGraphicFramePr>
        <p:xfrm>
          <a:off x="434041" y="2651963"/>
          <a:ext cx="11310096" cy="1554432"/>
        </p:xfrm>
        <a:graphic>
          <a:graphicData uri="http://schemas.openxmlformats.org/drawingml/2006/table">
            <a:tbl>
              <a:tblPr firstRow="1"/>
              <a:tblGrid>
                <a:gridCol w="610191">
                  <a:extLst>
                    <a:ext uri="{9D8B030D-6E8A-4147-A177-3AD203B41FA5}">
                      <a16:colId xmlns:a16="http://schemas.microsoft.com/office/drawing/2014/main" val="2551761729"/>
                    </a:ext>
                  </a:extLst>
                </a:gridCol>
                <a:gridCol w="1684485">
                  <a:extLst>
                    <a:ext uri="{9D8B030D-6E8A-4147-A177-3AD203B41FA5}">
                      <a16:colId xmlns:a16="http://schemas.microsoft.com/office/drawing/2014/main" val="3016281796"/>
                    </a:ext>
                  </a:extLst>
                </a:gridCol>
                <a:gridCol w="7322346">
                  <a:extLst>
                    <a:ext uri="{9D8B030D-6E8A-4147-A177-3AD203B41FA5}">
                      <a16:colId xmlns:a16="http://schemas.microsoft.com/office/drawing/2014/main" val="3015473212"/>
                    </a:ext>
                  </a:extLst>
                </a:gridCol>
                <a:gridCol w="1693074">
                  <a:extLst>
                    <a:ext uri="{9D8B030D-6E8A-4147-A177-3AD203B41FA5}">
                      <a16:colId xmlns:a16="http://schemas.microsoft.com/office/drawing/2014/main" val="2889550926"/>
                    </a:ext>
                  </a:extLst>
                </a:gridCol>
              </a:tblGrid>
              <a:tr h="914162">
                <a:tc>
                  <a:txBody>
                    <a:bodyPr/>
                    <a:lstStyle/>
                    <a:p>
                      <a:pPr algn="ctr" fontAlgn="ctr"/>
                      <a:r>
                        <a:rPr lang="en-GB" sz="1800" dirty="0">
                          <a:solidFill>
                            <a:srgbClr val="FFFFFF"/>
                          </a:solidFill>
                          <a:effectLst/>
                        </a:rPr>
                        <a:t>ID</a:t>
                      </a:r>
                    </a:p>
                  </a:txBody>
                  <a:tcPr marL="95225" marR="95225" marT="95225" marB="952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NAME</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DESCRIPTION</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ASSESSMENT CRITERIA CATEGORY</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854505307"/>
                  </a:ext>
                </a:extLst>
              </a:tr>
              <a:tr h="639913">
                <a:tc>
                  <a:txBody>
                    <a:bodyPr/>
                    <a:lstStyle/>
                    <a:p>
                      <a:pPr algn="ctr" fontAlgn="ctr"/>
                      <a:r>
                        <a:rPr lang="en-GB" sz="1800" b="1" dirty="0">
                          <a:solidFill>
                            <a:schemeClr val="bg1"/>
                          </a:solidFill>
                          <a:effectLst/>
                        </a:rPr>
                        <a:t>3</a:t>
                      </a:r>
                      <a:endParaRPr lang="en-GB" sz="1800" dirty="0">
                        <a:solidFill>
                          <a:schemeClr val="bg1"/>
                        </a:solidFill>
                        <a:effectLst/>
                      </a:endParaRPr>
                    </a:p>
                  </a:txBody>
                  <a:tcPr marL="91416"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Solve</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Apply knowledge of algorithms, data structures, and mathematics to solve well-defined problems.</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PROCESS</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388670714"/>
                  </a:ext>
                </a:extLst>
              </a:tr>
            </a:tbl>
          </a:graphicData>
        </a:graphic>
      </p:graphicFrame>
    </p:spTree>
    <p:extLst>
      <p:ext uri="{BB962C8B-B14F-4D97-AF65-F5344CB8AC3E}">
        <p14:creationId xmlns:p14="http://schemas.microsoft.com/office/powerpoint/2010/main" val="171474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C6A0-138E-4B7A-AFDB-D0AFE9D2B6B5}"/>
              </a:ext>
            </a:extLst>
          </p:cNvPr>
          <p:cNvSpPr>
            <a:spLocks noGrp="1"/>
          </p:cNvSpPr>
          <p:nvPr>
            <p:ph type="title"/>
          </p:nvPr>
        </p:nvSpPr>
        <p:spPr/>
        <p:txBody>
          <a:bodyPr/>
          <a:lstStyle/>
          <a:p>
            <a:r>
              <a:rPr lang="en-GB" b="1" dirty="0"/>
              <a:t>Module Summary</a:t>
            </a:r>
          </a:p>
        </p:txBody>
      </p:sp>
      <p:sp>
        <p:nvSpPr>
          <p:cNvPr id="3" name="Content Placeholder 2">
            <a:extLst>
              <a:ext uri="{FF2B5EF4-FFF2-40B4-BE49-F238E27FC236}">
                <a16:creationId xmlns:a16="http://schemas.microsoft.com/office/drawing/2014/main" id="{C2156B6A-9ABC-4A18-A219-E3A5B93AFE4E}"/>
              </a:ext>
            </a:extLst>
          </p:cNvPr>
          <p:cNvSpPr>
            <a:spLocks noGrp="1"/>
          </p:cNvSpPr>
          <p:nvPr>
            <p:ph idx="1"/>
          </p:nvPr>
        </p:nvSpPr>
        <p:spPr/>
        <p:txBody>
          <a:bodyPr/>
          <a:lstStyle/>
          <a:p>
            <a:pPr marL="36889" indent="0">
              <a:buNone/>
            </a:pPr>
            <a:r>
              <a:rPr lang="en-GB" dirty="0"/>
              <a:t>On this module, you learn the </a:t>
            </a:r>
            <a:r>
              <a:rPr lang="en-GB" dirty="0">
                <a:solidFill>
                  <a:schemeClr val="accent2"/>
                </a:solidFill>
              </a:rPr>
              <a:t>fundamental mathematics </a:t>
            </a:r>
            <a:r>
              <a:rPr lang="en-GB" dirty="0"/>
              <a:t>involved in the design, development and maintenance of real-time 3D worlds and simulations. In doing so, you will </a:t>
            </a:r>
            <a:r>
              <a:rPr lang="en-GB" dirty="0">
                <a:solidFill>
                  <a:schemeClr val="accent2"/>
                </a:solidFill>
              </a:rPr>
              <a:t>leverage mathematics practically </a:t>
            </a:r>
            <a:r>
              <a:rPr lang="en-GB" dirty="0"/>
              <a:t>to generate and manipulate worlds and simulations relevant to a range of creative computing contexts. Indicatively, content spans topics such as </a:t>
            </a:r>
            <a:r>
              <a:rPr lang="en-GB" dirty="0">
                <a:solidFill>
                  <a:schemeClr val="accent2"/>
                </a:solidFill>
              </a:rPr>
              <a:t>linear algebra </a:t>
            </a:r>
            <a:r>
              <a:rPr lang="en-GB" dirty="0"/>
              <a:t>(vectors, matrices and quaternions), </a:t>
            </a:r>
            <a:r>
              <a:rPr lang="en-GB" dirty="0">
                <a:solidFill>
                  <a:schemeClr val="accent2"/>
                </a:solidFill>
              </a:rPr>
              <a:t>geometry</a:t>
            </a:r>
            <a:r>
              <a:rPr lang="en-GB" dirty="0"/>
              <a:t>, </a:t>
            </a:r>
            <a:r>
              <a:rPr lang="en-GB" dirty="0">
                <a:solidFill>
                  <a:schemeClr val="accent2"/>
                </a:solidFill>
              </a:rPr>
              <a:t>trigonometry</a:t>
            </a:r>
            <a:r>
              <a:rPr lang="en-GB" dirty="0"/>
              <a:t>, </a:t>
            </a:r>
            <a:r>
              <a:rPr lang="en-GB" dirty="0">
                <a:solidFill>
                  <a:schemeClr val="accent2"/>
                </a:solidFill>
              </a:rPr>
              <a:t>3D transformations</a:t>
            </a:r>
            <a:r>
              <a:rPr lang="en-GB" dirty="0"/>
              <a:t>, collision detection, </a:t>
            </a:r>
            <a:r>
              <a:rPr lang="en-GB" dirty="0">
                <a:solidFill>
                  <a:schemeClr val="accent2"/>
                </a:solidFill>
              </a:rPr>
              <a:t>Newtonian mechanics</a:t>
            </a:r>
            <a:r>
              <a:rPr lang="en-GB" dirty="0"/>
              <a:t>, numerical control, </a:t>
            </a:r>
            <a:r>
              <a:rPr lang="en-GB" dirty="0">
                <a:solidFill>
                  <a:schemeClr val="accent2"/>
                </a:solidFill>
              </a:rPr>
              <a:t>calculus</a:t>
            </a:r>
            <a:r>
              <a:rPr lang="en-GB" dirty="0"/>
              <a:t>, and efficiency and optimisation of numerical methods.</a:t>
            </a:r>
          </a:p>
        </p:txBody>
      </p:sp>
    </p:spTree>
    <p:extLst>
      <p:ext uri="{BB962C8B-B14F-4D97-AF65-F5344CB8AC3E}">
        <p14:creationId xmlns:p14="http://schemas.microsoft.com/office/powerpoint/2010/main" val="331013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3D59-8AB9-4377-9AAD-835251C929D4}"/>
              </a:ext>
            </a:extLst>
          </p:cNvPr>
          <p:cNvSpPr>
            <a:spLocks noGrp="1"/>
          </p:cNvSpPr>
          <p:nvPr>
            <p:ph type="title"/>
          </p:nvPr>
        </p:nvSpPr>
        <p:spPr/>
        <p:txBody>
          <a:bodyPr/>
          <a:lstStyle/>
          <a:p>
            <a:r>
              <a:rPr lang="en-GB" b="1" dirty="0"/>
              <a:t>Weekly Overview</a:t>
            </a:r>
          </a:p>
        </p:txBody>
      </p:sp>
      <p:graphicFrame>
        <p:nvGraphicFramePr>
          <p:cNvPr id="10" name="Table 10">
            <a:extLst>
              <a:ext uri="{FF2B5EF4-FFF2-40B4-BE49-F238E27FC236}">
                <a16:creationId xmlns:a16="http://schemas.microsoft.com/office/drawing/2014/main" id="{2BC4DA7C-3224-459D-BF23-60CCD019EC3E}"/>
              </a:ext>
            </a:extLst>
          </p:cNvPr>
          <p:cNvGraphicFramePr>
            <a:graphicFrameLocks noGrp="1"/>
          </p:cNvGraphicFramePr>
          <p:nvPr>
            <p:ph idx="1"/>
          </p:nvPr>
        </p:nvGraphicFramePr>
        <p:xfrm>
          <a:off x="913557" y="1704511"/>
          <a:ext cx="9027205" cy="2448142"/>
        </p:xfrm>
        <a:graphic>
          <a:graphicData uri="http://schemas.openxmlformats.org/drawingml/2006/table">
            <a:tbl>
              <a:tblPr firstRow="1" bandRow="1">
                <a:tableStyleId>{21E4AEA4-8DFA-4A89-87EB-49C32662AFE0}</a:tableStyleId>
              </a:tblPr>
              <a:tblGrid>
                <a:gridCol w="1805441">
                  <a:extLst>
                    <a:ext uri="{9D8B030D-6E8A-4147-A177-3AD203B41FA5}">
                      <a16:colId xmlns:a16="http://schemas.microsoft.com/office/drawing/2014/main" val="4192146080"/>
                    </a:ext>
                  </a:extLst>
                </a:gridCol>
                <a:gridCol w="1805441">
                  <a:extLst>
                    <a:ext uri="{9D8B030D-6E8A-4147-A177-3AD203B41FA5}">
                      <a16:colId xmlns:a16="http://schemas.microsoft.com/office/drawing/2014/main" val="2035707617"/>
                    </a:ext>
                  </a:extLst>
                </a:gridCol>
                <a:gridCol w="1805441">
                  <a:extLst>
                    <a:ext uri="{9D8B030D-6E8A-4147-A177-3AD203B41FA5}">
                      <a16:colId xmlns:a16="http://schemas.microsoft.com/office/drawing/2014/main" val="2461948806"/>
                    </a:ext>
                  </a:extLst>
                </a:gridCol>
                <a:gridCol w="1805441">
                  <a:extLst>
                    <a:ext uri="{9D8B030D-6E8A-4147-A177-3AD203B41FA5}">
                      <a16:colId xmlns:a16="http://schemas.microsoft.com/office/drawing/2014/main" val="3847706460"/>
                    </a:ext>
                  </a:extLst>
                </a:gridCol>
                <a:gridCol w="1805441">
                  <a:extLst>
                    <a:ext uri="{9D8B030D-6E8A-4147-A177-3AD203B41FA5}">
                      <a16:colId xmlns:a16="http://schemas.microsoft.com/office/drawing/2014/main" val="913720009"/>
                    </a:ext>
                  </a:extLst>
                </a:gridCol>
              </a:tblGrid>
              <a:tr h="375526">
                <a:tc>
                  <a:txBody>
                    <a:bodyPr/>
                    <a:lstStyle/>
                    <a:p>
                      <a:pPr algn="ctr"/>
                      <a:r>
                        <a:rPr lang="en-GB" sz="1800" dirty="0">
                          <a:solidFill>
                            <a:schemeClr val="tx2">
                              <a:lumMod val="25000"/>
                            </a:schemeClr>
                          </a:solidFill>
                        </a:rPr>
                        <a:t>Week 1</a:t>
                      </a:r>
                    </a:p>
                  </a:txBody>
                  <a:tcPr marL="91416" marR="91416" marT="45708" marB="45708"/>
                </a:tc>
                <a:tc>
                  <a:txBody>
                    <a:bodyPr/>
                    <a:lstStyle/>
                    <a:p>
                      <a:pPr algn="ctr"/>
                      <a:r>
                        <a:rPr lang="en-GB" sz="1800" dirty="0">
                          <a:solidFill>
                            <a:schemeClr val="tx2">
                              <a:lumMod val="25000"/>
                            </a:schemeClr>
                          </a:solidFill>
                        </a:rPr>
                        <a:t>Week 2</a:t>
                      </a:r>
                    </a:p>
                  </a:txBody>
                  <a:tcPr marL="91416" marR="91416" marT="45708" marB="45708"/>
                </a:tc>
                <a:tc>
                  <a:txBody>
                    <a:bodyPr/>
                    <a:lstStyle/>
                    <a:p>
                      <a:pPr algn="ctr"/>
                      <a:r>
                        <a:rPr lang="en-GB" sz="1800" dirty="0">
                          <a:solidFill>
                            <a:schemeClr val="tx2">
                              <a:lumMod val="25000"/>
                            </a:schemeClr>
                          </a:solidFill>
                        </a:rPr>
                        <a:t>Week 3</a:t>
                      </a:r>
                    </a:p>
                  </a:txBody>
                  <a:tcPr marL="91416" marR="91416" marT="45708" marB="45708"/>
                </a:tc>
                <a:tc>
                  <a:txBody>
                    <a:bodyPr/>
                    <a:lstStyle/>
                    <a:p>
                      <a:pPr algn="ctr"/>
                      <a:r>
                        <a:rPr lang="en-GB" sz="1800" dirty="0">
                          <a:solidFill>
                            <a:schemeClr val="tx2">
                              <a:lumMod val="25000"/>
                            </a:schemeClr>
                          </a:solidFill>
                        </a:rPr>
                        <a:t>Week 4</a:t>
                      </a:r>
                    </a:p>
                  </a:txBody>
                  <a:tcPr marL="91416" marR="91416" marT="45708" marB="45708"/>
                </a:tc>
                <a:tc>
                  <a:txBody>
                    <a:bodyPr/>
                    <a:lstStyle/>
                    <a:p>
                      <a:pPr algn="ctr"/>
                      <a:r>
                        <a:rPr lang="en-GB" sz="1800" dirty="0">
                          <a:solidFill>
                            <a:schemeClr val="tx2">
                              <a:lumMod val="25000"/>
                            </a:schemeClr>
                          </a:solidFill>
                        </a:rPr>
                        <a:t>Week 5</a:t>
                      </a:r>
                    </a:p>
                  </a:txBody>
                  <a:tcPr marL="91416" marR="91416" marT="45708" marB="45708"/>
                </a:tc>
                <a:extLst>
                  <a:ext uri="{0D108BD9-81ED-4DB2-BD59-A6C34878D82A}">
                    <a16:rowId xmlns:a16="http://schemas.microsoft.com/office/drawing/2014/main" val="2111760749"/>
                  </a:ext>
                </a:extLst>
              </a:tr>
              <a:tr h="1858796">
                <a:tc>
                  <a:txBody>
                    <a:bodyPr/>
                    <a:lstStyle/>
                    <a:p>
                      <a:r>
                        <a:rPr lang="en-GB" sz="1800" b="1" dirty="0"/>
                        <a:t>Revision</a:t>
                      </a:r>
                    </a:p>
                    <a:p>
                      <a:pPr marL="285750" indent="-285750">
                        <a:buFont typeface="Arial" panose="020B0604020202020204" pitchFamily="34" charset="0"/>
                        <a:buChar char="•"/>
                      </a:pPr>
                      <a:r>
                        <a:rPr lang="en-GB" sz="1400" dirty="0"/>
                        <a:t>Numbers and spaces</a:t>
                      </a:r>
                    </a:p>
                  </a:txBody>
                  <a:tcPr marL="91416" marR="91416" marT="45708" marB="45708"/>
                </a:tc>
                <a:tc>
                  <a:txBody>
                    <a:bodyPr/>
                    <a:lstStyle/>
                    <a:p>
                      <a:r>
                        <a:rPr lang="en-GB" sz="1800" b="1" dirty="0"/>
                        <a:t>Geometry I</a:t>
                      </a:r>
                    </a:p>
                    <a:p>
                      <a:pPr marL="285750" indent="-285750">
                        <a:buFont typeface="Arial" panose="020B0604020202020204" pitchFamily="34" charset="0"/>
                        <a:buChar char="•"/>
                      </a:pPr>
                      <a:r>
                        <a:rPr lang="en-GB" sz="1400" dirty="0"/>
                        <a:t>Points, lines and triangles</a:t>
                      </a:r>
                    </a:p>
                    <a:p>
                      <a:pPr marL="285750" indent="-285750">
                        <a:buFont typeface="Arial" panose="020B0604020202020204" pitchFamily="34" charset="0"/>
                        <a:buChar char="•"/>
                      </a:pPr>
                      <a:r>
                        <a:rPr lang="en-GB" sz="1400" dirty="0"/>
                        <a:t>Vectors</a:t>
                      </a:r>
                    </a:p>
                    <a:p>
                      <a:pPr marL="285750" indent="-285750">
                        <a:buFont typeface="Arial" panose="020B0604020202020204" pitchFamily="34" charset="0"/>
                        <a:buChar char="•"/>
                      </a:pPr>
                      <a:r>
                        <a:rPr lang="en-GB" sz="1400" dirty="0"/>
                        <a:t>Functions and parameters</a:t>
                      </a:r>
                    </a:p>
                    <a:p>
                      <a:pPr marL="285750" indent="-285750">
                        <a:buFont typeface="Arial" panose="020B0604020202020204" pitchFamily="34" charset="0"/>
                        <a:buChar char="•"/>
                      </a:pPr>
                      <a:r>
                        <a:rPr lang="en-GB" sz="1400" dirty="0"/>
                        <a:t>Curves</a:t>
                      </a:r>
                    </a:p>
                  </a:txBody>
                  <a:tcPr marL="91416" marR="91416" marT="45708" marB="45708"/>
                </a:tc>
                <a:tc>
                  <a:txBody>
                    <a:bodyPr/>
                    <a:lstStyle/>
                    <a:p>
                      <a:r>
                        <a:rPr lang="en-GB" sz="1800" b="1" dirty="0"/>
                        <a:t>Geometry II</a:t>
                      </a:r>
                      <a:endParaRPr lang="en-GB" sz="1800" b="0" dirty="0"/>
                    </a:p>
                    <a:p>
                      <a:pPr marL="285750" indent="-285750">
                        <a:buFont typeface="Arial" panose="020B0604020202020204" pitchFamily="34" charset="0"/>
                        <a:buChar char="•"/>
                      </a:pPr>
                      <a:r>
                        <a:rPr lang="en-GB" sz="1400" b="0" dirty="0"/>
                        <a:t>Dot product</a:t>
                      </a:r>
                    </a:p>
                    <a:p>
                      <a:pPr marL="285750" indent="-285750">
                        <a:buFont typeface="Arial" panose="020B0604020202020204" pitchFamily="34" charset="0"/>
                        <a:buChar char="•"/>
                      </a:pPr>
                      <a:r>
                        <a:rPr lang="en-GB" sz="1400" b="0" dirty="0"/>
                        <a:t>Matrices</a:t>
                      </a:r>
                    </a:p>
                    <a:p>
                      <a:pPr marL="285750" indent="-285750">
                        <a:buFont typeface="Arial" panose="020B0604020202020204" pitchFamily="34" charset="0"/>
                        <a:buChar char="•"/>
                      </a:pPr>
                      <a:r>
                        <a:rPr lang="en-GB" sz="1400" b="0" dirty="0"/>
                        <a:t>Types of transform</a:t>
                      </a:r>
                    </a:p>
                    <a:p>
                      <a:pPr marL="285750" indent="-285750">
                        <a:buFont typeface="Arial" panose="020B0604020202020204" pitchFamily="34" charset="0"/>
                        <a:buChar char="•"/>
                      </a:pPr>
                      <a:r>
                        <a:rPr lang="en-GB" sz="1400" b="0" dirty="0"/>
                        <a:t>Combining transformations</a:t>
                      </a:r>
                      <a:endParaRPr lang="en-GB" sz="1400" b="1" dirty="0"/>
                    </a:p>
                  </a:txBody>
                  <a:tcPr marL="91416" marR="91416" marT="45708" marB="45708"/>
                </a:tc>
                <a:tc>
                  <a:txBody>
                    <a:bodyPr/>
                    <a:lstStyle/>
                    <a:p>
                      <a:r>
                        <a:rPr lang="en-GB" sz="1800" b="1" dirty="0"/>
                        <a:t>Mechanics I</a:t>
                      </a:r>
                    </a:p>
                    <a:p>
                      <a:pPr marL="285750" indent="-285750">
                        <a:buFont typeface="Arial" panose="020B0604020202020204" pitchFamily="34" charset="0"/>
                        <a:buChar char="•"/>
                      </a:pPr>
                      <a:r>
                        <a:rPr lang="en-GB" sz="1400" b="0" dirty="0"/>
                        <a:t>Calculus</a:t>
                      </a:r>
                    </a:p>
                    <a:p>
                      <a:pPr marL="285750" indent="-285750">
                        <a:buFont typeface="Arial" panose="020B0604020202020204" pitchFamily="34" charset="0"/>
                        <a:buChar char="•"/>
                      </a:pPr>
                      <a:r>
                        <a:rPr lang="en-GB" sz="1400" b="0" dirty="0"/>
                        <a:t>Basic mechanics/</a:t>
                      </a:r>
                      <a:br>
                        <a:rPr lang="en-GB" sz="1400" b="0" dirty="0"/>
                      </a:br>
                      <a:r>
                        <a:rPr lang="en-GB" sz="1400" b="0" dirty="0"/>
                        <a:t>Newton’s laws</a:t>
                      </a:r>
                    </a:p>
                    <a:p>
                      <a:pPr marL="285750" indent="-285750">
                        <a:buFont typeface="Arial" panose="020B0604020202020204" pitchFamily="34" charset="0"/>
                        <a:buChar char="•"/>
                      </a:pPr>
                      <a:r>
                        <a:rPr lang="en-GB" sz="1400" b="0" dirty="0"/>
                        <a:t>Equations of motion</a:t>
                      </a:r>
                    </a:p>
                    <a:p>
                      <a:pPr marL="285750" indent="-285750">
                        <a:buFont typeface="Arial" panose="020B0604020202020204" pitchFamily="34" charset="0"/>
                        <a:buChar char="•"/>
                      </a:pPr>
                      <a:r>
                        <a:rPr lang="en-GB" sz="1400" b="0" dirty="0"/>
                        <a:t>Projectiles</a:t>
                      </a:r>
                    </a:p>
                  </a:txBody>
                  <a:tcPr marL="91416" marR="91416" marT="45708" marB="45708"/>
                </a:tc>
                <a:tc>
                  <a:txBody>
                    <a:bodyPr/>
                    <a:lstStyle/>
                    <a:p>
                      <a:r>
                        <a:rPr lang="en-GB" sz="1800" b="1" dirty="0"/>
                        <a:t>Mechanics II</a:t>
                      </a:r>
                      <a:endParaRPr lang="en-GB" sz="1800" b="0" dirty="0"/>
                    </a:p>
                    <a:p>
                      <a:pPr marL="285750" indent="-285750">
                        <a:buFont typeface="Arial" panose="020B0604020202020204" pitchFamily="34" charset="0"/>
                        <a:buChar char="•"/>
                      </a:pPr>
                      <a:r>
                        <a:rPr lang="en-GB" sz="1400" b="0" dirty="0"/>
                        <a:t>Detecting collisions</a:t>
                      </a:r>
                    </a:p>
                    <a:p>
                      <a:pPr marL="285750" indent="-285750">
                        <a:buFont typeface="Arial" panose="020B0604020202020204" pitchFamily="34" charset="0"/>
                        <a:buChar char="•"/>
                      </a:pPr>
                      <a:r>
                        <a:rPr lang="en-GB" sz="1400" b="0" dirty="0"/>
                        <a:t>Calculating distances</a:t>
                      </a:r>
                    </a:p>
                    <a:p>
                      <a:pPr marL="285750" indent="-285750">
                        <a:buFont typeface="Arial" panose="020B0604020202020204" pitchFamily="34" charset="0"/>
                        <a:buChar char="•"/>
                      </a:pPr>
                      <a:r>
                        <a:rPr lang="en-GB" sz="1400" b="0" dirty="0"/>
                        <a:t>Collision response</a:t>
                      </a:r>
                    </a:p>
                    <a:p>
                      <a:pPr marL="285750" indent="-285750">
                        <a:buFont typeface="Arial" panose="020B0604020202020204" pitchFamily="34" charset="0"/>
                        <a:buChar char="•"/>
                      </a:pPr>
                      <a:r>
                        <a:rPr lang="en-GB" sz="1400" b="0" dirty="0"/>
                        <a:t>Simplifying collisions</a:t>
                      </a:r>
                      <a:endParaRPr lang="en-GB" sz="1400" b="1" dirty="0"/>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2" name="Table 12">
            <a:extLst>
              <a:ext uri="{FF2B5EF4-FFF2-40B4-BE49-F238E27FC236}">
                <a16:creationId xmlns:a16="http://schemas.microsoft.com/office/drawing/2014/main" id="{051FACE1-F78B-4509-B77A-DA6E1E67EA93}"/>
              </a:ext>
            </a:extLst>
          </p:cNvPr>
          <p:cNvGraphicFramePr>
            <a:graphicFrameLocks noGrp="1"/>
          </p:cNvGraphicFramePr>
          <p:nvPr>
            <p:extLst>
              <p:ext uri="{D42A27DB-BD31-4B8C-83A1-F6EECF244321}">
                <p14:modId xmlns:p14="http://schemas.microsoft.com/office/powerpoint/2010/main" val="193707341"/>
              </p:ext>
            </p:extLst>
          </p:nvPr>
        </p:nvGraphicFramePr>
        <p:xfrm>
          <a:off x="9940760" y="1704511"/>
          <a:ext cx="1813487" cy="244762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79814">
                <a:tc>
                  <a:txBody>
                    <a:bodyPr/>
                    <a:lstStyle/>
                    <a:p>
                      <a:pPr algn="ctr"/>
                      <a:r>
                        <a:rPr lang="en-GB" sz="1800" dirty="0">
                          <a:solidFill>
                            <a:schemeClr val="bg1">
                              <a:lumMod val="85000"/>
                              <a:lumOff val="15000"/>
                            </a:schemeClr>
                          </a:solidFill>
                        </a:rPr>
                        <a:t>Week 6</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2067812">
                <a:tc>
                  <a:txBody>
                    <a:bodyPr/>
                    <a:lstStyle/>
                    <a:p>
                      <a:pPr algn="ctr"/>
                      <a:r>
                        <a:rPr lang="en-GB" sz="1800" i="1" dirty="0">
                          <a:solidFill>
                            <a:schemeClr val="bg1">
                              <a:lumMod val="65000"/>
                              <a:lumOff val="35000"/>
                            </a:schemeClr>
                          </a:solidFill>
                        </a:rPr>
                        <a:t>Studio practice/</a:t>
                      </a:r>
                      <a:br>
                        <a:rPr lang="en-GB" sz="1800" i="1" dirty="0">
                          <a:solidFill>
                            <a:schemeClr val="bg1">
                              <a:lumMod val="65000"/>
                              <a:lumOff val="35000"/>
                            </a:schemeClr>
                          </a:solidFill>
                        </a:rPr>
                      </a:br>
                      <a:r>
                        <a:rPr lang="en-GB" sz="1800" i="1" dirty="0">
                          <a:solidFill>
                            <a:schemeClr val="bg1">
                              <a:lumMod val="65000"/>
                              <a:lumOff val="35000"/>
                            </a:schemeClr>
                          </a:solidFill>
                        </a:rPr>
                        <a:t>mid-term review</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14" name="Table 10">
            <a:extLst>
              <a:ext uri="{FF2B5EF4-FFF2-40B4-BE49-F238E27FC236}">
                <a16:creationId xmlns:a16="http://schemas.microsoft.com/office/drawing/2014/main" id="{13826E06-58A3-4153-A8C4-58AF63582A30}"/>
              </a:ext>
            </a:extLst>
          </p:cNvPr>
          <p:cNvGraphicFramePr>
            <a:graphicFrameLocks/>
          </p:cNvGraphicFramePr>
          <p:nvPr/>
        </p:nvGraphicFramePr>
        <p:xfrm>
          <a:off x="913557" y="4152138"/>
          <a:ext cx="7213716" cy="2448142"/>
        </p:xfrm>
        <a:graphic>
          <a:graphicData uri="http://schemas.openxmlformats.org/drawingml/2006/table">
            <a:tbl>
              <a:tblPr firstRow="1" bandRow="1">
                <a:tableStyleId>{21E4AEA4-8DFA-4A89-87EB-49C32662AFE0}</a:tableStyleId>
              </a:tblPr>
              <a:tblGrid>
                <a:gridCol w="1803429">
                  <a:extLst>
                    <a:ext uri="{9D8B030D-6E8A-4147-A177-3AD203B41FA5}">
                      <a16:colId xmlns:a16="http://schemas.microsoft.com/office/drawing/2014/main" val="4192146080"/>
                    </a:ext>
                  </a:extLst>
                </a:gridCol>
                <a:gridCol w="1803429">
                  <a:extLst>
                    <a:ext uri="{9D8B030D-6E8A-4147-A177-3AD203B41FA5}">
                      <a16:colId xmlns:a16="http://schemas.microsoft.com/office/drawing/2014/main" val="2035707617"/>
                    </a:ext>
                  </a:extLst>
                </a:gridCol>
                <a:gridCol w="1803429">
                  <a:extLst>
                    <a:ext uri="{9D8B030D-6E8A-4147-A177-3AD203B41FA5}">
                      <a16:colId xmlns:a16="http://schemas.microsoft.com/office/drawing/2014/main" val="2461948806"/>
                    </a:ext>
                  </a:extLst>
                </a:gridCol>
                <a:gridCol w="1803429">
                  <a:extLst>
                    <a:ext uri="{9D8B030D-6E8A-4147-A177-3AD203B41FA5}">
                      <a16:colId xmlns:a16="http://schemas.microsoft.com/office/drawing/2014/main" val="3847706460"/>
                    </a:ext>
                  </a:extLst>
                </a:gridCol>
              </a:tblGrid>
              <a:tr h="375526">
                <a:tc>
                  <a:txBody>
                    <a:bodyPr/>
                    <a:lstStyle/>
                    <a:p>
                      <a:pPr algn="ctr"/>
                      <a:r>
                        <a:rPr lang="en-GB" sz="1800" dirty="0">
                          <a:solidFill>
                            <a:schemeClr val="tx2">
                              <a:lumMod val="25000"/>
                            </a:schemeClr>
                          </a:solidFill>
                        </a:rPr>
                        <a:t>Week 7</a:t>
                      </a:r>
                    </a:p>
                  </a:txBody>
                  <a:tcPr marL="91416" marR="91416" marT="45708" marB="45708"/>
                </a:tc>
                <a:tc>
                  <a:txBody>
                    <a:bodyPr/>
                    <a:lstStyle/>
                    <a:p>
                      <a:pPr algn="ctr"/>
                      <a:r>
                        <a:rPr lang="en-GB" sz="1800" dirty="0">
                          <a:solidFill>
                            <a:schemeClr val="tx2">
                              <a:lumMod val="25000"/>
                            </a:schemeClr>
                          </a:solidFill>
                        </a:rPr>
                        <a:t>Week 8</a:t>
                      </a:r>
                    </a:p>
                  </a:txBody>
                  <a:tcPr marL="91416" marR="91416" marT="45708" marB="45708"/>
                </a:tc>
                <a:tc>
                  <a:txBody>
                    <a:bodyPr/>
                    <a:lstStyle/>
                    <a:p>
                      <a:pPr algn="ctr"/>
                      <a:r>
                        <a:rPr lang="en-GB" sz="1800" dirty="0">
                          <a:solidFill>
                            <a:schemeClr val="tx2">
                              <a:lumMod val="25000"/>
                            </a:schemeClr>
                          </a:solidFill>
                        </a:rPr>
                        <a:t>Week 9</a:t>
                      </a:r>
                    </a:p>
                  </a:txBody>
                  <a:tcPr marL="91416" marR="91416" marT="45708" marB="45708"/>
                </a:tc>
                <a:tc>
                  <a:txBody>
                    <a:bodyPr/>
                    <a:lstStyle/>
                    <a:p>
                      <a:pPr algn="ctr"/>
                      <a:r>
                        <a:rPr lang="en-GB" sz="1800" dirty="0">
                          <a:solidFill>
                            <a:schemeClr val="tx2">
                              <a:lumMod val="25000"/>
                            </a:schemeClr>
                          </a:solidFill>
                        </a:rPr>
                        <a:t>Week 10</a:t>
                      </a:r>
                    </a:p>
                  </a:txBody>
                  <a:tcPr marL="91416" marR="91416" marT="45708" marB="45708"/>
                </a:tc>
                <a:extLst>
                  <a:ext uri="{0D108BD9-81ED-4DB2-BD59-A6C34878D82A}">
                    <a16:rowId xmlns:a16="http://schemas.microsoft.com/office/drawing/2014/main" val="2111760749"/>
                  </a:ext>
                </a:extLst>
              </a:tr>
              <a:tr h="1858796">
                <a:tc>
                  <a:txBody>
                    <a:bodyPr/>
                    <a:lstStyle/>
                    <a:p>
                      <a:r>
                        <a:rPr lang="en-GB" sz="1800" b="1" dirty="0"/>
                        <a:t>3D Geometry I</a:t>
                      </a:r>
                    </a:p>
                    <a:p>
                      <a:pPr marL="285750" indent="-285750">
                        <a:buFont typeface="Arial" panose="020B0604020202020204" pitchFamily="34" charset="0"/>
                        <a:buChar char="•"/>
                      </a:pPr>
                      <a:r>
                        <a:rPr lang="en-GB" sz="1400" dirty="0"/>
                        <a:t>Vectors in 3D</a:t>
                      </a:r>
                    </a:p>
                    <a:p>
                      <a:pPr marL="285750" indent="-285750">
                        <a:buFont typeface="Arial" panose="020B0604020202020204" pitchFamily="34" charset="0"/>
                        <a:buChar char="•"/>
                      </a:pPr>
                      <a:r>
                        <a:rPr lang="en-GB" sz="1400" dirty="0"/>
                        <a:t>Lines and planes</a:t>
                      </a:r>
                    </a:p>
                    <a:p>
                      <a:pPr marL="285750" indent="-285750">
                        <a:buFont typeface="Arial" panose="020B0604020202020204" pitchFamily="34" charset="0"/>
                        <a:buChar char="•"/>
                      </a:pPr>
                      <a:r>
                        <a:rPr lang="en-GB" sz="1400" dirty="0"/>
                        <a:t>Simple camera model</a:t>
                      </a:r>
                    </a:p>
                    <a:p>
                      <a:pPr marL="285750" indent="-285750">
                        <a:buFont typeface="Arial" panose="020B0604020202020204" pitchFamily="34" charset="0"/>
                        <a:buChar char="•"/>
                      </a:pPr>
                      <a:r>
                        <a:rPr lang="en-GB" sz="1400" dirty="0"/>
                        <a:t>Coordinate spaces</a:t>
                      </a:r>
                    </a:p>
                  </a:txBody>
                  <a:tcPr marL="91416" marR="91416" marT="45708" marB="45708"/>
                </a:tc>
                <a:tc>
                  <a:txBody>
                    <a:bodyPr/>
                    <a:lstStyle/>
                    <a:p>
                      <a:r>
                        <a:rPr lang="en-GB" sz="1800" b="1" dirty="0"/>
                        <a:t>3D Geometry II</a:t>
                      </a:r>
                    </a:p>
                    <a:p>
                      <a:pPr marL="285750" indent="-285750">
                        <a:buFont typeface="Arial" panose="020B0604020202020204" pitchFamily="34" charset="0"/>
                        <a:buChar char="•"/>
                      </a:pPr>
                      <a:r>
                        <a:rPr lang="en-GB" sz="1400" dirty="0"/>
                        <a:t>Matrices in 3D</a:t>
                      </a:r>
                    </a:p>
                    <a:p>
                      <a:pPr marL="285750" indent="-285750">
                        <a:buFont typeface="Arial" panose="020B0604020202020204" pitchFamily="34" charset="0"/>
                        <a:buChar char="•"/>
                      </a:pPr>
                      <a:r>
                        <a:rPr lang="en-GB" sz="1400" dirty="0"/>
                        <a:t>Coordinate transforms</a:t>
                      </a:r>
                    </a:p>
                    <a:p>
                      <a:pPr marL="285750" indent="-285750">
                        <a:buFont typeface="Arial" panose="020B0604020202020204" pitchFamily="34" charset="0"/>
                        <a:buChar char="•"/>
                      </a:pPr>
                      <a:r>
                        <a:rPr lang="en-GB" sz="1400" dirty="0"/>
                        <a:t>More about rotations</a:t>
                      </a:r>
                    </a:p>
                    <a:p>
                      <a:pPr marL="285750" indent="-285750">
                        <a:buFont typeface="Arial" panose="020B0604020202020204" pitchFamily="34" charset="0"/>
                        <a:buChar char="•"/>
                      </a:pPr>
                      <a:r>
                        <a:rPr lang="en-GB" sz="1400" dirty="0"/>
                        <a:t>Quaternions</a:t>
                      </a:r>
                    </a:p>
                  </a:txBody>
                  <a:tcPr marL="91416" marR="91416" marT="45708" marB="45708"/>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t>Intro to VFX</a:t>
                      </a:r>
                    </a:p>
                    <a:p>
                      <a:pPr marL="285750" indent="-285750">
                        <a:buFont typeface="Arial" panose="020B0604020202020204" pitchFamily="34" charset="0"/>
                        <a:buChar char="•"/>
                      </a:pPr>
                      <a:r>
                        <a:rPr lang="en-GB" sz="1400" b="0" dirty="0"/>
                        <a:t>Hardware and the graphics pipeline</a:t>
                      </a:r>
                    </a:p>
                    <a:p>
                      <a:pPr marL="285750" indent="-285750">
                        <a:buFont typeface="Arial" panose="020B0604020202020204" pitchFamily="34" charset="0"/>
                        <a:buChar char="•"/>
                      </a:pPr>
                      <a:r>
                        <a:rPr lang="en-GB" sz="1400" b="0" dirty="0"/>
                        <a:t>Shaders and the material system</a:t>
                      </a:r>
                    </a:p>
                    <a:p>
                      <a:pPr marL="285750" indent="-285750">
                        <a:buFont typeface="Arial" panose="020B0604020202020204" pitchFamily="34" charset="0"/>
                        <a:buChar char="•"/>
                      </a:pPr>
                      <a:r>
                        <a:rPr lang="en-GB" sz="1400" b="0" dirty="0"/>
                        <a:t>Geometry as meshes</a:t>
                      </a:r>
                    </a:p>
                    <a:p>
                      <a:pPr marL="285750" indent="-285750">
                        <a:buFont typeface="Arial" panose="020B0604020202020204" pitchFamily="34" charset="0"/>
                        <a:buChar char="•"/>
                      </a:pPr>
                      <a:r>
                        <a:rPr lang="en-GB" sz="1400" b="0" dirty="0"/>
                        <a:t>Shaders</a:t>
                      </a:r>
                    </a:p>
                  </a:txBody>
                  <a:tcPr marL="91416" marR="91416" marT="45708" marB="45708"/>
                </a:tc>
                <a:tc>
                  <a:txBody>
                    <a:bodyPr/>
                    <a:lstStyle/>
                    <a:p>
                      <a:pPr marL="0" indent="0">
                        <a:buFont typeface="Arial" panose="020B0604020202020204" pitchFamily="34" charset="0"/>
                        <a:buNone/>
                      </a:pPr>
                      <a:r>
                        <a:rPr lang="en-GB" sz="1800" b="1" dirty="0"/>
                        <a:t>Beyond 3D</a:t>
                      </a:r>
                    </a:p>
                    <a:p>
                      <a:pPr marL="285750" indent="-285750">
                        <a:buFont typeface="Arial" panose="020B0604020202020204" pitchFamily="34" charset="0"/>
                        <a:buChar char="•"/>
                      </a:pPr>
                      <a:r>
                        <a:rPr lang="en-GB" sz="1400" b="0" dirty="0"/>
                        <a:t>Applications of mathematics in other contexts</a:t>
                      </a:r>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5" name="Table 12">
            <a:extLst>
              <a:ext uri="{FF2B5EF4-FFF2-40B4-BE49-F238E27FC236}">
                <a16:creationId xmlns:a16="http://schemas.microsoft.com/office/drawing/2014/main" id="{C0BA10AA-93F3-4000-B4A7-0CFC6EDD72FC}"/>
              </a:ext>
            </a:extLst>
          </p:cNvPr>
          <p:cNvGraphicFramePr>
            <a:graphicFrameLocks noGrp="1"/>
          </p:cNvGraphicFramePr>
          <p:nvPr>
            <p:extLst>
              <p:ext uri="{D42A27DB-BD31-4B8C-83A1-F6EECF244321}">
                <p14:modId xmlns:p14="http://schemas.microsoft.com/office/powerpoint/2010/main" val="1631234303"/>
              </p:ext>
            </p:extLst>
          </p:nvPr>
        </p:nvGraphicFramePr>
        <p:xfrm>
          <a:off x="8127274" y="4157302"/>
          <a:ext cx="1813487" cy="2442461"/>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70808">
                <a:tc>
                  <a:txBody>
                    <a:bodyPr/>
                    <a:lstStyle/>
                    <a:p>
                      <a:pPr algn="ctr"/>
                      <a:r>
                        <a:rPr lang="en-GB" sz="1800" dirty="0">
                          <a:solidFill>
                            <a:schemeClr val="bg1">
                              <a:lumMod val="85000"/>
                              <a:lumOff val="15000"/>
                            </a:schemeClr>
                          </a:solidFill>
                        </a:rPr>
                        <a:t>Week 11</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2071653">
                <a:tc>
                  <a:txBody>
                    <a:bodyPr/>
                    <a:lstStyle/>
                    <a:p>
                      <a:pPr algn="ctr"/>
                      <a:r>
                        <a:rPr lang="en-GB" sz="1800" b="1" i="1" dirty="0">
                          <a:solidFill>
                            <a:schemeClr val="bg1">
                              <a:lumMod val="65000"/>
                              <a:lumOff val="35000"/>
                            </a:schemeClr>
                          </a:solidFill>
                        </a:rPr>
                        <a:t>VIVA</a:t>
                      </a:r>
                    </a:p>
                  </a:txBody>
                  <a:tcPr marL="91416" marR="91416" marT="45708" marB="45708" anchor="ctr"/>
                </a:tc>
                <a:extLst>
                  <a:ext uri="{0D108BD9-81ED-4DB2-BD59-A6C34878D82A}">
                    <a16:rowId xmlns:a16="http://schemas.microsoft.com/office/drawing/2014/main" val="2215111907"/>
                  </a:ext>
                </a:extLst>
              </a:tr>
            </a:tbl>
          </a:graphicData>
        </a:graphic>
      </p:graphicFrame>
    </p:spTree>
    <p:extLst>
      <p:ext uri="{BB962C8B-B14F-4D97-AF65-F5344CB8AC3E}">
        <p14:creationId xmlns:p14="http://schemas.microsoft.com/office/powerpoint/2010/main" val="428037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2EBDCC51-D47B-4760-8AC8-9669A700AABA}"/>
              </a:ext>
            </a:extLst>
          </p:cNvPr>
          <p:cNvSpPr>
            <a:spLocks noGrp="1"/>
          </p:cNvSpPr>
          <p:nvPr>
            <p:ph idx="1"/>
          </p:nvPr>
        </p:nvSpPr>
        <p:spPr/>
        <p:txBody>
          <a:bodyPr/>
          <a:lstStyle/>
          <a:p>
            <a:r>
              <a:rPr lang="en-GB" dirty="0"/>
              <a:t>Lecture</a:t>
            </a:r>
          </a:p>
          <a:p>
            <a:r>
              <a:rPr lang="en-GB" dirty="0"/>
              <a:t>Workshop</a:t>
            </a:r>
          </a:p>
          <a:p>
            <a:r>
              <a:rPr lang="en-GB" dirty="0"/>
              <a:t>Seminar</a:t>
            </a:r>
          </a:p>
        </p:txBody>
      </p:sp>
    </p:spTree>
    <p:extLst>
      <p:ext uri="{BB962C8B-B14F-4D97-AF65-F5344CB8AC3E}">
        <p14:creationId xmlns:p14="http://schemas.microsoft.com/office/powerpoint/2010/main" val="282116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0FC0BBF5-4C7C-4E3C-AC85-AA37AEF6E238}"/>
              </a:ext>
            </a:extLst>
          </p:cNvPr>
          <p:cNvSpPr>
            <a:spLocks noGrp="1"/>
          </p:cNvSpPr>
          <p:nvPr>
            <p:ph idx="1"/>
          </p:nvPr>
        </p:nvSpPr>
        <p:spPr/>
        <p:txBody>
          <a:bodyPr/>
          <a:lstStyle/>
          <a:p>
            <a:r>
              <a:rPr lang="en-GB" dirty="0"/>
              <a:t>Lecture</a:t>
            </a:r>
          </a:p>
          <a:p>
            <a:pPr lvl="1"/>
            <a:r>
              <a:rPr lang="en-GB" dirty="0"/>
              <a:t>A series of short videos, with a combined total of approx. 30 mins to 1 hour, for asynchronous viewing.</a:t>
            </a:r>
          </a:p>
          <a:p>
            <a:pPr lvl="1"/>
            <a:r>
              <a:rPr lang="en-GB" dirty="0"/>
              <a:t>Provides an overview of the week’s topics: </a:t>
            </a:r>
            <a:r>
              <a:rPr lang="en-GB" dirty="0">
                <a:solidFill>
                  <a:schemeClr val="accent2"/>
                </a:solidFill>
              </a:rPr>
              <a:t>watch these before attending the timetabled sessions</a:t>
            </a:r>
            <a:r>
              <a:rPr lang="en-GB" dirty="0"/>
              <a:t>!</a:t>
            </a:r>
          </a:p>
          <a:p>
            <a:pPr lvl="1"/>
            <a:r>
              <a:rPr lang="en-GB" dirty="0"/>
              <a:t>Videos will be accompanied by short </a:t>
            </a:r>
            <a:r>
              <a:rPr lang="en-GB" dirty="0" err="1"/>
              <a:t>LearningSpace</a:t>
            </a:r>
            <a:r>
              <a:rPr lang="en-GB" dirty="0"/>
              <a:t> quizzes for you to test your knowledge and understanding before moving on to the next topic.</a:t>
            </a:r>
          </a:p>
          <a:p>
            <a:pPr lvl="2"/>
            <a:r>
              <a:rPr lang="en-GB" dirty="0"/>
              <a:t>You can </a:t>
            </a:r>
            <a:r>
              <a:rPr lang="en-GB" dirty="0">
                <a:solidFill>
                  <a:schemeClr val="accent2"/>
                </a:solidFill>
              </a:rPr>
              <a:t>complete the quizzes at any time</a:t>
            </a:r>
            <a:r>
              <a:rPr lang="en-GB" dirty="0"/>
              <a:t>, and in any number of attempts – have a go before watching the video to see what to look out for, or try them during the timetabled sessions if you need support.</a:t>
            </a:r>
          </a:p>
          <a:p>
            <a:r>
              <a:rPr lang="en-GB" dirty="0"/>
              <a:t>Workshop</a:t>
            </a:r>
          </a:p>
          <a:p>
            <a:r>
              <a:rPr lang="en-GB" dirty="0"/>
              <a:t>Seminar</a:t>
            </a:r>
          </a:p>
        </p:txBody>
      </p:sp>
    </p:spTree>
    <p:extLst>
      <p:ext uri="{BB962C8B-B14F-4D97-AF65-F5344CB8AC3E}">
        <p14:creationId xmlns:p14="http://schemas.microsoft.com/office/powerpoint/2010/main" val="252738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C558813C-7CAE-4D90-B7AA-144407C6A60D}"/>
              </a:ext>
            </a:extLst>
          </p:cNvPr>
          <p:cNvSpPr>
            <a:spLocks noGrp="1"/>
          </p:cNvSpPr>
          <p:nvPr>
            <p:ph idx="1"/>
          </p:nvPr>
        </p:nvSpPr>
        <p:spPr>
          <a:xfrm>
            <a:off x="1522414" y="1905000"/>
            <a:ext cx="9144000" cy="4953000"/>
          </a:xfrm>
        </p:spPr>
        <p:txBody>
          <a:bodyPr>
            <a:normAutofit/>
          </a:bodyPr>
          <a:lstStyle/>
          <a:p>
            <a:r>
              <a:rPr lang="en-GB" dirty="0"/>
              <a:t>Lecture</a:t>
            </a:r>
          </a:p>
          <a:p>
            <a:r>
              <a:rPr lang="en-GB" dirty="0"/>
              <a:t>Workshop</a:t>
            </a:r>
          </a:p>
          <a:p>
            <a:pPr lvl="1"/>
            <a:r>
              <a:rPr lang="en-GB" dirty="0"/>
              <a:t>2-hour online synchronous activity as a </a:t>
            </a:r>
            <a:r>
              <a:rPr lang="en-GB" dirty="0">
                <a:solidFill>
                  <a:schemeClr val="accent2"/>
                </a:solidFill>
              </a:rPr>
              <a:t>timetabled Teams Live Event</a:t>
            </a:r>
            <a:r>
              <a:rPr lang="en-GB" dirty="0"/>
              <a:t>.</a:t>
            </a:r>
          </a:p>
          <a:p>
            <a:pPr lvl="2"/>
            <a:r>
              <a:rPr lang="en-GB" dirty="0"/>
              <a:t>Recorded content will be posted on </a:t>
            </a:r>
            <a:r>
              <a:rPr lang="en-GB" dirty="0" err="1"/>
              <a:t>LearningSpace</a:t>
            </a:r>
            <a:r>
              <a:rPr lang="en-GB" dirty="0"/>
              <a:t> afterwards.</a:t>
            </a:r>
          </a:p>
          <a:p>
            <a:pPr lvl="1"/>
            <a:r>
              <a:rPr lang="en-GB" dirty="0"/>
              <a:t>Solutions to sample “whiteboard” problems presented, and/or answers to questions raised in the forum (or via other channels).</a:t>
            </a:r>
          </a:p>
          <a:p>
            <a:pPr lvl="1"/>
            <a:r>
              <a:rPr lang="en-GB" dirty="0"/>
              <a:t>Opportunity to work through further problems (from exercises, </a:t>
            </a:r>
            <a:r>
              <a:rPr lang="en-GB" dirty="0" err="1"/>
              <a:t>LearningSpace</a:t>
            </a:r>
            <a:r>
              <a:rPr lang="en-GB" dirty="0"/>
              <a:t> quizzes or assignments) with (limited) </a:t>
            </a:r>
            <a:r>
              <a:rPr lang="en-GB" dirty="0">
                <a:solidFill>
                  <a:schemeClr val="accent2"/>
                </a:solidFill>
              </a:rPr>
              <a:t>interaction via e.g. Teams Q&amp;A</a:t>
            </a:r>
            <a:r>
              <a:rPr lang="en-GB" dirty="0"/>
              <a:t>.</a:t>
            </a:r>
          </a:p>
          <a:p>
            <a:pPr lvl="1"/>
            <a:r>
              <a:rPr lang="en-GB" dirty="0"/>
              <a:t>Combination of ‘pure’ mathematical (</a:t>
            </a:r>
            <a:r>
              <a:rPr lang="en-GB" dirty="0">
                <a:solidFill>
                  <a:schemeClr val="accent2"/>
                </a:solidFill>
              </a:rPr>
              <a:t>pencil-and-paper</a:t>
            </a:r>
            <a:r>
              <a:rPr lang="en-GB" dirty="0"/>
              <a:t>) and code-based tasks.</a:t>
            </a:r>
          </a:p>
          <a:p>
            <a:r>
              <a:rPr lang="en-GB" dirty="0"/>
              <a:t>Seminar</a:t>
            </a:r>
          </a:p>
        </p:txBody>
      </p:sp>
    </p:spTree>
    <p:extLst>
      <p:ext uri="{BB962C8B-B14F-4D97-AF65-F5344CB8AC3E}">
        <p14:creationId xmlns:p14="http://schemas.microsoft.com/office/powerpoint/2010/main" val="393579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Wk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7FC1DB"/>
      </a:hlink>
      <a:folHlink>
        <a:srgbClr val="7FC1DB"/>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TotalTime>
  <Words>3129</Words>
  <Application>Microsoft Office PowerPoint</Application>
  <PresentationFormat>Custom</PresentationFormat>
  <Paragraphs>217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Nova</vt:lpstr>
      <vt:lpstr>Arial Nova Light</vt:lpstr>
      <vt:lpstr>Consolas</vt:lpstr>
      <vt:lpstr>Corbel</vt:lpstr>
      <vt:lpstr>Wingdings</vt:lpstr>
      <vt:lpstr>Chalkboard 16x9</vt:lpstr>
      <vt:lpstr>Module Introduction</vt:lpstr>
      <vt:lpstr>Session Aim</vt:lpstr>
      <vt:lpstr>Module Aim</vt:lpstr>
      <vt:lpstr>Learning Outcome</vt:lpstr>
      <vt:lpstr>Module Summary</vt:lpstr>
      <vt:lpstr>Weekly Overview</vt:lpstr>
      <vt:lpstr>Teaching Methods</vt:lpstr>
      <vt:lpstr>Teaching Methods</vt:lpstr>
      <vt:lpstr>Teaching Methods</vt:lpstr>
      <vt:lpstr>Teaching Methods</vt:lpstr>
      <vt:lpstr>Assignments</vt:lpstr>
      <vt:lpstr>Worksheet Schedule</vt:lpstr>
      <vt:lpstr>Additional Support</vt:lpstr>
      <vt:lpstr>Now what…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Introduction</dc:title>
  <dc:creator>Bergel, Kate</dc:creator>
  <cp:lastModifiedBy>Bergel, Kate</cp:lastModifiedBy>
  <cp:revision>29</cp:revision>
  <dcterms:created xsi:type="dcterms:W3CDTF">2020-08-01T06:37:40Z</dcterms:created>
  <dcterms:modified xsi:type="dcterms:W3CDTF">2020-08-30T11:34:34Z</dcterms:modified>
</cp:coreProperties>
</file>