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0" r:id="rId2"/>
    <p:sldId id="298" r:id="rId3"/>
    <p:sldId id="287" r:id="rId4"/>
    <p:sldId id="288" r:id="rId5"/>
    <p:sldId id="289" r:id="rId6"/>
    <p:sldId id="300" r:id="rId7"/>
    <p:sldId id="301" r:id="rId8"/>
    <p:sldId id="303" r:id="rId9"/>
    <p:sldId id="290" r:id="rId10"/>
    <p:sldId id="291" r:id="rId11"/>
    <p:sldId id="292" r:id="rId12"/>
    <p:sldId id="293" r:id="rId13"/>
    <p:sldId id="297" r:id="rId14"/>
    <p:sldId id="294" r:id="rId15"/>
    <p:sldId id="304" r:id="rId16"/>
    <p:sldId id="295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599" autoAdjust="0"/>
  </p:normalViewPr>
  <p:slideViewPr>
    <p:cSldViewPr>
      <p:cViewPr varScale="1">
        <p:scale>
          <a:sx n="81" d="100"/>
          <a:sy n="81" d="100"/>
        </p:scale>
        <p:origin x="67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BFF26-C74C-495E-B492-0D4C2F40B8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BFF26-C74C-495E-B492-0D4C2F40B8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88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BFF26-C74C-495E-B492-0D4C2F40B8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6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BFF26-C74C-495E-B492-0D4C2F40B8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1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BFF26-C74C-495E-B492-0D4C2F40B8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world.wolfram.com/RationalNumb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RealNumbe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9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Coordinate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hyperlink" Target="https://mathworld.wolfram.com/Plane.html" TargetMode="External"/><Relationship Id="rId5" Type="http://schemas.openxmlformats.org/officeDocument/2006/relationships/hyperlink" Target="https://mathworld.wolfram.com/Scalar.html" TargetMode="External"/><Relationship Id="rId4" Type="http://schemas.openxmlformats.org/officeDocument/2006/relationships/hyperlink" Target="https://mathworld.wolfram.com/Space.html" TargetMode="External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NaturalNumber.html" TargetMode="External"/><Relationship Id="rId7" Type="http://schemas.openxmlformats.org/officeDocument/2006/relationships/hyperlink" Target="https://mathworld.wolfram.com/Se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NaturalNumbe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Integer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thworld.wolfram.com/AdditiveIdentity.html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mathworld.wolfram.com/AdditiveInvers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s://en.wikipedia.org/wiki/Equality_(mathematics)#Basic_properties" TargetMode="External"/><Relationship Id="rId7" Type="http://schemas.openxmlformats.org/officeDocument/2006/relationships/image" Target="../media/image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mathworld.wolfram.com/Distributive.html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www.math.toronto.edu/mathnet/questionCorner/minustimesaminus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hyperlink" Target="https://mathworld.wolfram.com/RationalNumber.html" TargetMode="External"/><Relationship Id="rId9" Type="http://schemas.openxmlformats.org/officeDocument/2006/relationships/hyperlink" Target="https://en.wikipedia.org/wiki/Set-builder_no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Autofit/>
          </a:bodyPr>
          <a:lstStyle/>
          <a:p>
            <a:r>
              <a:rPr lang="en-US" sz="4000" i="1" dirty="0"/>
              <a:t>Week 1: Revision</a:t>
            </a:r>
            <a:br>
              <a:rPr lang="en-US" sz="4000" dirty="0"/>
            </a:br>
            <a:r>
              <a:rPr lang="en-US" sz="4000" b="1" dirty="0"/>
              <a:t>Numbers and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COMP270: Mathematics for 3D Worlds and Simulations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D9ED1-DFCC-4799-89E2-D118451B9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7" r="7641" b="1"/>
          <a:stretch/>
        </p:blipFill>
        <p:spPr>
          <a:xfrm>
            <a:off x="6483330" y="476672"/>
            <a:ext cx="4723650" cy="3367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439">
        <p:fade/>
      </p:transition>
    </mc:Choice>
    <mc:Fallback xmlns="">
      <p:transition spd="med" advTm="3443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Division and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23D3159-7DEC-4BE1-A463-5D65082F4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678362"/>
              </a:xfrm>
            </p:spPr>
            <p:txBody>
              <a:bodyPr>
                <a:normAutofit/>
              </a:bodyPr>
              <a:lstStyle/>
              <a:p>
                <a:pPr indent="-342797"/>
                <a:r>
                  <a:rPr lang="en-GB" dirty="0"/>
                  <a:t>We can do some divisions with integers,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6÷3=2</m:t>
                    </m:r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But not others,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 ?</m:t>
                    </m:r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To solve this we need fractions: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This gives us the </a:t>
                </a:r>
                <a:r>
                  <a:rPr lang="en-GB" b="1" dirty="0">
                    <a:hlinkClick r:id="rId2"/>
                  </a:rPr>
                  <a:t>rational numbers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sz="2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799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GB" sz="2799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endParaRPr lang="en-GB" sz="2799" dirty="0"/>
              </a:p>
              <a:p>
                <a:pPr indent="-342797"/>
                <a:r>
                  <a:rPr lang="en-GB" dirty="0"/>
                  <a:t>There are multiple ways to write the same fraction, e.g.</a:t>
                </a:r>
                <a:endParaRPr lang="en-GB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700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</m:oMath>
                </a14:m>
                <a:r>
                  <a:rPr lang="en-GB" sz="2800" dirty="0"/>
                  <a:t> </a:t>
                </a:r>
                <a:br>
                  <a:rPr lang="en-GB" sz="2800" dirty="0"/>
                </a:br>
                <a:r>
                  <a:rPr lang="en-GB" dirty="0"/>
                  <a:t>Mathematically, they are all considered to be identical.</a:t>
                </a:r>
              </a:p>
              <a:p>
                <a:pPr indent="-342797"/>
                <a:endParaRPr lang="en-GB" sz="2799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23D3159-7DEC-4BE1-A463-5D65082F4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678362"/>
              </a:xfrm>
              <a:blipFill>
                <a:blip r:embed="rId5"/>
                <a:stretch>
                  <a:fillRect l="-933" t="-1825" b="-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170">
        <p:fade/>
      </p:transition>
    </mc:Choice>
    <mc:Fallback xmlns="">
      <p:transition spd="med" advTm="2417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D71A2F-B63A-45FC-8DE5-8651761F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indent="-342797"/>
                <a:r>
                  <a:rPr lang="en-GB" sz="2500" dirty="0"/>
                  <a:t>In a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2500" dirty="0"/>
                  <a:t> , </a:t>
                </a:r>
                <a14:m>
                  <m:oMath xmlns:m="http://schemas.openxmlformats.org/officeDocument/2006/math">
                    <m:r>
                      <a:rPr lang="en-GB" sz="25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500" dirty="0"/>
                  <a:t> is called the </a:t>
                </a:r>
                <a:r>
                  <a:rPr lang="en-GB" sz="2500" b="1" dirty="0">
                    <a:solidFill>
                      <a:schemeClr val="accent2"/>
                    </a:solidFill>
                  </a:rPr>
                  <a:t>numerator</a:t>
                </a:r>
                <a:r>
                  <a:rPr lang="en-GB" sz="2500" dirty="0"/>
                  <a:t> and </a:t>
                </a:r>
                <a14:m>
                  <m:oMath xmlns:m="http://schemas.openxmlformats.org/officeDocument/2006/math">
                    <m:r>
                      <a:rPr lang="en-GB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500" dirty="0"/>
                  <a:t> the </a:t>
                </a:r>
                <a:r>
                  <a:rPr lang="en-GB" sz="2500" b="1" dirty="0">
                    <a:solidFill>
                      <a:schemeClr val="accent2"/>
                    </a:solidFill>
                  </a:rPr>
                  <a:t>denominator</a:t>
                </a:r>
              </a:p>
              <a:p>
                <a:pPr indent="-342797"/>
                <a:r>
                  <a:rPr lang="en-GB" sz="2500" dirty="0"/>
                  <a:t>Note that decimals are just fractions where the denominator is a power of 10</a:t>
                </a:r>
              </a:p>
              <a:p>
                <a:pPr indent="-342797"/>
                <a:r>
                  <a:rPr lang="en-GB" sz="2500" dirty="0"/>
                  <a:t>e.g.</a:t>
                </a:r>
                <a:br>
                  <a:rPr lang="en-GB" sz="2500" dirty="0"/>
                </a:b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0.7=</m:t>
                    </m:r>
                    <m:f>
                      <m:f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br>
                  <a:rPr lang="en-GB" sz="2500" dirty="0"/>
                </a:br>
                <a:br>
                  <a:rPr lang="en-GB" sz="2500" dirty="0"/>
                </a:b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</a:rPr>
                      <m:t>12.345=</m:t>
                    </m:r>
                    <m:f>
                      <m:f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12345</m:t>
                        </m:r>
                      </m:num>
                      <m:den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GB" sz="2500" dirty="0"/>
              </a:p>
              <a:p>
                <a:pPr indent="-342797"/>
                <a:r>
                  <a:rPr lang="en-GB" sz="2500" dirty="0"/>
                  <a:t>So the decimal numbers are a subset of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500" dirty="0"/>
                  <a:t> (or equal to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500" dirty="0"/>
                  <a:t> if we allow recurring decimals)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D71A2F-B63A-45FC-8DE5-8651761F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00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28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764">
        <p:fade/>
      </p:transition>
    </mc:Choice>
    <mc:Fallback xmlns="">
      <p:transition spd="med" advTm="717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EC27DD-0261-45FF-A3F3-8A3853ABF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Some numbers cannot be written exactly as fractions, 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Such numbers are called </a:t>
                </a:r>
                <a:r>
                  <a:rPr lang="en-GB" b="1" dirty="0">
                    <a:solidFill>
                      <a:schemeClr val="accent3"/>
                    </a:solidFill>
                  </a:rPr>
                  <a:t>irrational</a:t>
                </a:r>
              </a:p>
              <a:p>
                <a:pPr indent="-342797"/>
                <a:r>
                  <a:rPr lang="en-GB" dirty="0"/>
                  <a:t>Putting together the rational and irrational numbers gives the </a:t>
                </a:r>
                <a:r>
                  <a:rPr lang="en-GB" b="1" dirty="0">
                    <a:hlinkClick r:id="rId3"/>
                  </a:rPr>
                  <a:t>real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799" dirty="0"/>
              </a:p>
              <a:p>
                <a:pPr indent="-342797"/>
                <a:r>
                  <a:rPr lang="en-GB" dirty="0"/>
                  <a:t>The real numbers can be thought of as the points on an infinite line (from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) </a:t>
                </a:r>
              </a:p>
              <a:p>
                <a:pPr indent="-342797"/>
                <a:r>
                  <a:rPr lang="en-GB" dirty="0"/>
                  <a:t>Note however that all real numbers are </a:t>
                </a:r>
                <a:r>
                  <a:rPr lang="en-GB" b="1" dirty="0"/>
                  <a:t>finite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EC27DD-0261-45FF-A3F3-8A3853ABF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79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226">
        <p:fade/>
      </p:transition>
    </mc:Choice>
    <mc:Fallback xmlns="">
      <p:transition spd="med" advTm="572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EBB1F2-506B-4C92-869C-261333DA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8444" y="3817156"/>
            <a:ext cx="11448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DB40DF-F67E-463E-BCE0-44EA897F9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44804" y="3657541"/>
            <a:ext cx="6214438" cy="1911902"/>
            <a:chOff x="5746300" y="3657601"/>
            <a:chExt cx="6216057" cy="19124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1AE709-7510-4B7F-9B87-5E81C03EB19D}"/>
                </a:ext>
              </a:extLst>
            </p:cNvPr>
            <p:cNvGrpSpPr/>
            <p:nvPr/>
          </p:nvGrpSpPr>
          <p:grpSpPr>
            <a:xfrm>
              <a:off x="5746300" y="3657601"/>
              <a:ext cx="5044821" cy="918475"/>
              <a:chOff x="5746300" y="3657601"/>
              <a:chExt cx="5044821" cy="9184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CA74752-C69D-4C9E-A8DD-D996AA7D5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400" y="3657601"/>
                <a:ext cx="0" cy="33382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AD05165-1A28-44C4-947A-4DF3A0AE3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948" y="3657601"/>
                <a:ext cx="0" cy="33382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1AB3FB0-E7C9-4E70-92AD-DD63DF155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4413" y="3657601"/>
                <a:ext cx="0" cy="33382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0D0C90-675F-4BBB-93B2-FD7C303B4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944" y="3657601"/>
                <a:ext cx="0" cy="33382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6465B53-4698-40C8-A36C-A70DEE0B0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1341" y="3657601"/>
                <a:ext cx="0" cy="33382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AAAAAC8-0292-4C7F-B4A6-F0E6FDF16525}"/>
                      </a:ext>
                    </a:extLst>
                  </p:cNvPr>
                  <p:cNvSpPr txBox="1"/>
                  <p:nvPr/>
                </p:nvSpPr>
                <p:spPr>
                  <a:xfrm>
                    <a:off x="5746300" y="3991429"/>
                    <a:ext cx="494046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GB" sz="3199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AAAAAC8-0292-4C7F-B4A6-F0E6FDF16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300" y="3991429"/>
                    <a:ext cx="494046" cy="58464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6A50BFB-D95E-4ABC-813D-40BDF8DA2CC7}"/>
                      </a:ext>
                    </a:extLst>
                  </p:cNvPr>
                  <p:cNvSpPr txBox="1"/>
                  <p:nvPr/>
                </p:nvSpPr>
                <p:spPr>
                  <a:xfrm>
                    <a:off x="6884764" y="3991429"/>
                    <a:ext cx="494046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sz="3199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6A50BFB-D95E-4ABC-813D-40BDF8DA2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4764" y="3991429"/>
                    <a:ext cx="494046" cy="5846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564253A-7D86-48F2-9641-3E708EF2582A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11" y="3976914"/>
                    <a:ext cx="494046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GB" sz="3199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564253A-7D86-48F2-9641-3E708EF258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11" y="3976914"/>
                    <a:ext cx="494046" cy="58464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97E7A44-21FE-4F80-A32D-6FF6B5A0FB5A}"/>
                      </a:ext>
                    </a:extLst>
                  </p:cNvPr>
                  <p:cNvSpPr txBox="1"/>
                  <p:nvPr/>
                </p:nvSpPr>
                <p:spPr>
                  <a:xfrm>
                    <a:off x="9164049" y="3976913"/>
                    <a:ext cx="494046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GB" sz="3199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97E7A44-21FE-4F80-A32D-6FF6B5A0F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4049" y="3976913"/>
                    <a:ext cx="494046" cy="5846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5FE6D-29B0-4E92-B3FC-C5DDC2587C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7075" y="3991429"/>
                    <a:ext cx="494046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GB" sz="3199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5FE6D-29B0-4E92-B3FC-C5DDC2587C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7075" y="3991429"/>
                    <a:ext cx="494046" cy="5846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EC33A35-4D86-4DB9-A91D-076843A02627}"/>
                </a:ext>
              </a:extLst>
            </p:cNvPr>
            <p:cNvSpPr/>
            <p:nvPr/>
          </p:nvSpPr>
          <p:spPr>
            <a:xfrm rot="16200000">
              <a:off x="8804173" y="1827169"/>
              <a:ext cx="348412" cy="5967957"/>
            </a:xfrm>
            <a:prstGeom prst="leftBrace">
              <a:avLst>
                <a:gd name="adj1" fmla="val 158789"/>
                <a:gd name="adj2" fmla="val 48053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941EB-696B-48B2-AD86-33B6B15F6669}"/>
                    </a:ext>
                  </a:extLst>
                </p:cNvPr>
                <p:cNvSpPr txBox="1"/>
                <p:nvPr/>
              </p:nvSpPr>
              <p:spPr>
                <a:xfrm>
                  <a:off x="8572220" y="4985354"/>
                  <a:ext cx="561372" cy="5846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GB" sz="3199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D941EB-696B-48B2-AD86-33B6B15F6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220" y="4985354"/>
                  <a:ext cx="561372" cy="5846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2380B4-8C21-4AD5-8077-F835B2EB5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559" y="3657542"/>
            <a:ext cx="11859061" cy="2731372"/>
            <a:chOff x="159601" y="3657601"/>
            <a:chExt cx="11862150" cy="273208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662122-415A-4D83-BEC4-6975A9A64A90}"/>
                </a:ext>
              </a:extLst>
            </p:cNvPr>
            <p:cNvCxnSpPr>
              <a:cxnSpLocks/>
            </p:cNvCxnSpPr>
            <p:nvPr/>
          </p:nvCxnSpPr>
          <p:spPr>
            <a:xfrm>
              <a:off x="4852488" y="3657601"/>
              <a:ext cx="0" cy="33382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559B28-CE32-4F4E-97BA-BC0A2E53AB8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76" y="3657601"/>
              <a:ext cx="0" cy="33382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75281C-BAC3-4EA4-81F9-0A6ED71B807B}"/>
                </a:ext>
              </a:extLst>
            </p:cNvPr>
            <p:cNvCxnSpPr>
              <a:cxnSpLocks/>
            </p:cNvCxnSpPr>
            <p:nvPr/>
          </p:nvCxnSpPr>
          <p:spPr>
            <a:xfrm>
              <a:off x="2572475" y="3657601"/>
              <a:ext cx="0" cy="33382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6DACE4-61D3-4032-9862-9C7BEF6CF65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90" y="3657601"/>
              <a:ext cx="0" cy="333828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BE1364F-EEE4-48F3-B8FD-8A0341F7BAD7}"/>
                    </a:ext>
                  </a:extLst>
                </p:cNvPr>
                <p:cNvSpPr txBox="1"/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sz="3199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BE1364F-EEE4-48F3-B8FD-8A0341F7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12" y="3991429"/>
                  <a:ext cx="83067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1A7F0D-B810-48E0-8593-960FDA53A757}"/>
                    </a:ext>
                  </a:extLst>
                </p:cNvPr>
                <p:cNvSpPr txBox="1"/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GB" sz="3199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1A7F0D-B810-48E0-8593-960FDA53A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259" y="3976912"/>
                  <a:ext cx="83067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E1B519E-B1F0-4A48-9E79-13F3F3DE4FB4}"/>
                    </a:ext>
                  </a:extLst>
                </p:cNvPr>
                <p:cNvSpPr txBox="1"/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GB" sz="3199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E1B519E-B1F0-4A48-9E79-13F3F3DE4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729" y="3976911"/>
                  <a:ext cx="830677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86B628-35E6-4526-9479-B282CEB677A4}"/>
                    </a:ext>
                  </a:extLst>
                </p:cNvPr>
                <p:cNvSpPr txBox="1"/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3199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86B628-35E6-4526-9479-B282CEB67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333" y="3976910"/>
                  <a:ext cx="83067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ACABE9FF-BB89-41A3-92FF-0BE97091477F}"/>
                </a:ext>
              </a:extLst>
            </p:cNvPr>
            <p:cNvSpPr/>
            <p:nvPr/>
          </p:nvSpPr>
          <p:spPr>
            <a:xfrm rot="16200000">
              <a:off x="5916475" y="-239876"/>
              <a:ext cx="348401" cy="11862150"/>
            </a:xfrm>
            <a:prstGeom prst="leftBrace">
              <a:avLst>
                <a:gd name="adj1" fmla="val 158789"/>
                <a:gd name="adj2" fmla="val 47736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3A1A5D-8809-430F-8F3D-F963EF50BFF0}"/>
                    </a:ext>
                  </a:extLst>
                </p:cNvPr>
                <p:cNvSpPr txBox="1"/>
                <p:nvPr/>
              </p:nvSpPr>
              <p:spPr>
                <a:xfrm>
                  <a:off x="5521115" y="5805037"/>
                  <a:ext cx="513282" cy="5846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GB" sz="3199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3A1A5D-8809-430F-8F3D-F963EF50B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115" y="5805037"/>
                  <a:ext cx="513282" cy="5846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5DAEB78-DA78-446D-A6EA-99FCAF43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558" y="2846852"/>
            <a:ext cx="7745946" cy="1144431"/>
            <a:chOff x="159600" y="2846700"/>
            <a:chExt cx="7747964" cy="114472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54216D-32B8-4A41-B8A3-10AECBD1C0C3}"/>
                </a:ext>
              </a:extLst>
            </p:cNvPr>
            <p:cNvGrpSpPr/>
            <p:nvPr/>
          </p:nvGrpSpPr>
          <p:grpSpPr>
            <a:xfrm>
              <a:off x="159600" y="2846700"/>
              <a:ext cx="6612723" cy="1144729"/>
              <a:chOff x="159600" y="2846700"/>
              <a:chExt cx="6612723" cy="114472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BA3431A-B5D2-4B2E-90FA-6C377528A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7779" y="3657601"/>
                <a:ext cx="0" cy="333828"/>
              </a:xfrm>
              <a:prstGeom prst="line">
                <a:avLst/>
              </a:prstGeom>
              <a:ln w="28575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D04F4E0-3CEF-4235-9994-90FA3CF3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002" y="3650343"/>
                <a:ext cx="0" cy="333828"/>
              </a:xfrm>
              <a:prstGeom prst="line">
                <a:avLst/>
              </a:prstGeom>
              <a:ln w="28575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08203BB-4AC4-40A7-8DE4-83895DA91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252" y="3657601"/>
                <a:ext cx="0" cy="333828"/>
              </a:xfrm>
              <a:prstGeom prst="line">
                <a:avLst/>
              </a:prstGeom>
              <a:ln w="28575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9FFDFC0-CC4A-406E-A4D5-6002498EFF74}"/>
                      </a:ext>
                    </a:extLst>
                  </p:cNvPr>
                  <p:cNvSpPr txBox="1"/>
                  <p:nvPr/>
                </p:nvSpPr>
                <p:spPr>
                  <a:xfrm>
                    <a:off x="6332779" y="2853747"/>
                    <a:ext cx="439544" cy="666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GB" sz="3199" i="1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GB" sz="31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9FFDFC0-CC4A-406E-A4D5-6002498EFF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779" y="2853747"/>
                    <a:ext cx="439544" cy="6669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A5D329F-D3E0-46A8-8903-A50BD2AFFD7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4838" y="2855157"/>
                    <a:ext cx="668210" cy="702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3199" dirty="0">
                        <a:solidFill>
                          <a:srgbClr val="FFCC66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box>
                          <m:boxPr>
                            <m:ctrlPr>
                              <a:rPr lang="en-GB" sz="35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a14:m>
                    <a:endParaRPr lang="en-GB" sz="35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A5D329F-D3E0-46A8-8903-A50BD2AFFD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838" y="2855157"/>
                    <a:ext cx="668210" cy="7028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3636" t="-5172" b="-163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ECF7AB-08E9-4F44-ABA0-271E9B9B220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6897" y="2846700"/>
                    <a:ext cx="668210" cy="700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3199" dirty="0">
                        <a:solidFill>
                          <a:srgbClr val="FFCC66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box>
                          <m:boxPr>
                            <m:ctrlPr>
                              <a:rPr lang="en-GB" sz="35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sz="35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oMath>
                    </a14:m>
                    <a:endParaRPr lang="en-GB" sz="35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0ECF7AB-08E9-4F44-ABA0-271E9B9B22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897" y="2846700"/>
                    <a:ext cx="668210" cy="70025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2727" t="-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4EC881A-8317-437A-BEE6-1701DDC80B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9600" y="2914179"/>
                    <a:ext cx="580608" cy="5846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199" i="1">
                              <a:solidFill>
                                <a:srgbClr val="FFCC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ℚ</m:t>
                          </m:r>
                        </m:oMath>
                      </m:oMathPara>
                    </a14:m>
                    <a:endParaRPr lang="en-GB" sz="31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4EC881A-8317-437A-BEE6-1701DDC80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600" y="2914179"/>
                    <a:ext cx="580608" cy="58464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AA2A232-F5ED-4AD4-A133-FC85C027174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59" y="3657601"/>
              <a:ext cx="0" cy="333828"/>
            </a:xfrm>
            <a:prstGeom prst="line">
              <a:avLst/>
            </a:prstGeom>
            <a:ln w="28575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F282277-8171-417C-A61B-54CDDA308A41}"/>
                    </a:ext>
                  </a:extLst>
                </p:cNvPr>
                <p:cNvSpPr txBox="1"/>
                <p:nvPr/>
              </p:nvSpPr>
              <p:spPr>
                <a:xfrm>
                  <a:off x="7468020" y="2889746"/>
                  <a:ext cx="439544" cy="667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F282277-8171-417C-A61B-54CDDA30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020" y="2889746"/>
                  <a:ext cx="439544" cy="6679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A9EFC98-DB49-43BB-85E5-01FB8113E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557" y="1133710"/>
            <a:ext cx="6971077" cy="2954422"/>
            <a:chOff x="913795" y="1133112"/>
            <a:chExt cx="6972893" cy="295519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CFD5A5D-31BF-4B3C-865D-5AD10CACE24A}"/>
                </a:ext>
              </a:extLst>
            </p:cNvPr>
            <p:cNvGrpSpPr/>
            <p:nvPr/>
          </p:nvGrpSpPr>
          <p:grpSpPr>
            <a:xfrm>
              <a:off x="913795" y="1400783"/>
              <a:ext cx="6972893" cy="2687521"/>
              <a:chOff x="913795" y="1400783"/>
              <a:chExt cx="6972893" cy="268752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3A2566E-805A-4931-A39D-7BAB3AC998E3}"/>
                  </a:ext>
                </a:extLst>
              </p:cNvPr>
              <p:cNvCxnSpPr>
                <a:cxnSpLocks/>
                <a:endCxn id="67" idx="6"/>
              </p:cNvCxnSpPr>
              <p:nvPr/>
            </p:nvCxnSpPr>
            <p:spPr>
              <a:xfrm flipV="1">
                <a:off x="913795" y="2346814"/>
                <a:ext cx="3395550" cy="80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0B1A209-F633-4D27-9888-157C1F9871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3795" y="1400783"/>
                <a:ext cx="3395550" cy="1892062"/>
              </a:xfrm>
              <a:custGeom>
                <a:avLst/>
                <a:gdLst>
                  <a:gd name="connsiteX0" fmla="*/ 0 w 3395550"/>
                  <a:gd name="connsiteY0" fmla="*/ 946031 h 1892062"/>
                  <a:gd name="connsiteX1" fmla="*/ 1697775 w 3395550"/>
                  <a:gd name="connsiteY1" fmla="*/ 0 h 1892062"/>
                  <a:gd name="connsiteX2" fmla="*/ 3395550 w 3395550"/>
                  <a:gd name="connsiteY2" fmla="*/ 946031 h 1892062"/>
                  <a:gd name="connsiteX3" fmla="*/ 1697775 w 3395550"/>
                  <a:gd name="connsiteY3" fmla="*/ 1892062 h 1892062"/>
                  <a:gd name="connsiteX4" fmla="*/ 0 w 3395550"/>
                  <a:gd name="connsiteY4" fmla="*/ 946031 h 189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5550" h="1892062" extrusionOk="0">
                    <a:moveTo>
                      <a:pt x="0" y="946031"/>
                    </a:moveTo>
                    <a:cubicBezTo>
                      <a:pt x="-18578" y="535982"/>
                      <a:pt x="763240" y="138136"/>
                      <a:pt x="1697775" y="0"/>
                    </a:cubicBezTo>
                    <a:cubicBezTo>
                      <a:pt x="2650420" y="-7940"/>
                      <a:pt x="3461424" y="391352"/>
                      <a:pt x="3395550" y="946031"/>
                    </a:cubicBezTo>
                    <a:cubicBezTo>
                      <a:pt x="3482230" y="1448996"/>
                      <a:pt x="2630847" y="1996373"/>
                      <a:pt x="1697775" y="1892062"/>
                    </a:cubicBezTo>
                    <a:cubicBezTo>
                      <a:pt x="764129" y="1898413"/>
                      <a:pt x="-44954" y="1422088"/>
                      <a:pt x="0" y="946031"/>
                    </a:cubicBez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34779923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88134E9-C8D4-4452-BD47-8364D1E478B6}"/>
                  </a:ext>
                </a:extLst>
              </p:cNvPr>
              <p:cNvSpPr/>
              <p:nvPr/>
            </p:nvSpPr>
            <p:spPr>
              <a:xfrm>
                <a:off x="6907062" y="3542438"/>
                <a:ext cx="979626" cy="545866"/>
              </a:xfrm>
              <a:custGeom>
                <a:avLst/>
                <a:gdLst>
                  <a:gd name="connsiteX0" fmla="*/ 0 w 979626"/>
                  <a:gd name="connsiteY0" fmla="*/ 272933 h 545866"/>
                  <a:gd name="connsiteX1" fmla="*/ 489813 w 979626"/>
                  <a:gd name="connsiteY1" fmla="*/ 0 h 545866"/>
                  <a:gd name="connsiteX2" fmla="*/ 979626 w 979626"/>
                  <a:gd name="connsiteY2" fmla="*/ 272933 h 545866"/>
                  <a:gd name="connsiteX3" fmla="*/ 489813 w 979626"/>
                  <a:gd name="connsiteY3" fmla="*/ 545866 h 545866"/>
                  <a:gd name="connsiteX4" fmla="*/ 0 w 979626"/>
                  <a:gd name="connsiteY4" fmla="*/ 272933 h 54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626" h="545866" extrusionOk="0">
                    <a:moveTo>
                      <a:pt x="0" y="272933"/>
                    </a:moveTo>
                    <a:cubicBezTo>
                      <a:pt x="-1100" y="128852"/>
                      <a:pt x="220102" y="35655"/>
                      <a:pt x="489813" y="0"/>
                    </a:cubicBezTo>
                    <a:cubicBezTo>
                      <a:pt x="764813" y="-2375"/>
                      <a:pt x="985767" y="119194"/>
                      <a:pt x="979626" y="272933"/>
                    </a:cubicBezTo>
                    <a:cubicBezTo>
                      <a:pt x="1012226" y="416331"/>
                      <a:pt x="758134" y="595823"/>
                      <a:pt x="489813" y="545866"/>
                    </a:cubicBezTo>
                    <a:cubicBezTo>
                      <a:pt x="235247" y="571134"/>
                      <a:pt x="-9021" y="414355"/>
                      <a:pt x="0" y="272933"/>
                    </a:cubicBez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34779923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5FFE36A-951D-40E2-9599-ABCBFE2038EE}"/>
                  </a:ext>
                </a:extLst>
              </p:cNvPr>
              <p:cNvSpPr/>
              <p:nvPr/>
            </p:nvSpPr>
            <p:spPr>
              <a:xfrm>
                <a:off x="4309344" y="2175222"/>
                <a:ext cx="2977549" cy="1392431"/>
              </a:xfrm>
              <a:custGeom>
                <a:avLst/>
                <a:gdLst>
                  <a:gd name="connsiteX0" fmla="*/ 2081719 w 2081719"/>
                  <a:gd name="connsiteY0" fmla="*/ 1731523 h 1731523"/>
                  <a:gd name="connsiteX1" fmla="*/ 2062264 w 2081719"/>
                  <a:gd name="connsiteY1" fmla="*/ 1634247 h 1731523"/>
                  <a:gd name="connsiteX2" fmla="*/ 2052536 w 2081719"/>
                  <a:gd name="connsiteY2" fmla="*/ 1517515 h 1731523"/>
                  <a:gd name="connsiteX3" fmla="*/ 2033081 w 2081719"/>
                  <a:gd name="connsiteY3" fmla="*/ 1459149 h 1731523"/>
                  <a:gd name="connsiteX4" fmla="*/ 2003898 w 2081719"/>
                  <a:gd name="connsiteY4" fmla="*/ 1361872 h 1731523"/>
                  <a:gd name="connsiteX5" fmla="*/ 1994170 w 2081719"/>
                  <a:gd name="connsiteY5" fmla="*/ 1332689 h 1731523"/>
                  <a:gd name="connsiteX6" fmla="*/ 1984442 w 2081719"/>
                  <a:gd name="connsiteY6" fmla="*/ 1303506 h 1731523"/>
                  <a:gd name="connsiteX7" fmla="*/ 1974715 w 2081719"/>
                  <a:gd name="connsiteY7" fmla="*/ 1264595 h 1731523"/>
                  <a:gd name="connsiteX8" fmla="*/ 1955259 w 2081719"/>
                  <a:gd name="connsiteY8" fmla="*/ 1235412 h 1731523"/>
                  <a:gd name="connsiteX9" fmla="*/ 1926077 w 2081719"/>
                  <a:gd name="connsiteY9" fmla="*/ 1138136 h 1731523"/>
                  <a:gd name="connsiteX10" fmla="*/ 1916349 w 2081719"/>
                  <a:gd name="connsiteY10" fmla="*/ 1108953 h 1731523"/>
                  <a:gd name="connsiteX11" fmla="*/ 1877438 w 2081719"/>
                  <a:gd name="connsiteY11" fmla="*/ 1050587 h 1731523"/>
                  <a:gd name="connsiteX12" fmla="*/ 1857983 w 2081719"/>
                  <a:gd name="connsiteY12" fmla="*/ 992221 h 1731523"/>
                  <a:gd name="connsiteX13" fmla="*/ 1838528 w 2081719"/>
                  <a:gd name="connsiteY13" fmla="*/ 963038 h 1731523"/>
                  <a:gd name="connsiteX14" fmla="*/ 1819072 w 2081719"/>
                  <a:gd name="connsiteY14" fmla="*/ 904672 h 1731523"/>
                  <a:gd name="connsiteX15" fmla="*/ 1799617 w 2081719"/>
                  <a:gd name="connsiteY15" fmla="*/ 846306 h 1731523"/>
                  <a:gd name="connsiteX16" fmla="*/ 1789889 w 2081719"/>
                  <a:gd name="connsiteY16" fmla="*/ 817123 h 1731523"/>
                  <a:gd name="connsiteX17" fmla="*/ 1780162 w 2081719"/>
                  <a:gd name="connsiteY17" fmla="*/ 787940 h 1731523"/>
                  <a:gd name="connsiteX18" fmla="*/ 1760706 w 2081719"/>
                  <a:gd name="connsiteY18" fmla="*/ 758757 h 1731523"/>
                  <a:gd name="connsiteX19" fmla="*/ 1741251 w 2081719"/>
                  <a:gd name="connsiteY19" fmla="*/ 700391 h 1731523"/>
                  <a:gd name="connsiteX20" fmla="*/ 1731523 w 2081719"/>
                  <a:gd name="connsiteY20" fmla="*/ 671208 h 1731523"/>
                  <a:gd name="connsiteX21" fmla="*/ 1712068 w 2081719"/>
                  <a:gd name="connsiteY21" fmla="*/ 642025 h 1731523"/>
                  <a:gd name="connsiteX22" fmla="*/ 1702340 w 2081719"/>
                  <a:gd name="connsiteY22" fmla="*/ 612842 h 1731523"/>
                  <a:gd name="connsiteX23" fmla="*/ 1682885 w 2081719"/>
                  <a:gd name="connsiteY23" fmla="*/ 583659 h 1731523"/>
                  <a:gd name="connsiteX24" fmla="*/ 1624519 w 2081719"/>
                  <a:gd name="connsiteY24" fmla="*/ 505838 h 1731523"/>
                  <a:gd name="connsiteX25" fmla="*/ 1566153 w 2081719"/>
                  <a:gd name="connsiteY25" fmla="*/ 437744 h 1731523"/>
                  <a:gd name="connsiteX26" fmla="*/ 1536970 w 2081719"/>
                  <a:gd name="connsiteY26" fmla="*/ 408561 h 1731523"/>
                  <a:gd name="connsiteX27" fmla="*/ 1507787 w 2081719"/>
                  <a:gd name="connsiteY27" fmla="*/ 379378 h 1731523"/>
                  <a:gd name="connsiteX28" fmla="*/ 1478604 w 2081719"/>
                  <a:gd name="connsiteY28" fmla="*/ 359923 h 1731523"/>
                  <a:gd name="connsiteX29" fmla="*/ 1449421 w 2081719"/>
                  <a:gd name="connsiteY29" fmla="*/ 321012 h 1731523"/>
                  <a:gd name="connsiteX30" fmla="*/ 1420238 w 2081719"/>
                  <a:gd name="connsiteY30" fmla="*/ 301557 h 1731523"/>
                  <a:gd name="connsiteX31" fmla="*/ 1381328 w 2081719"/>
                  <a:gd name="connsiteY31" fmla="*/ 272374 h 1731523"/>
                  <a:gd name="connsiteX32" fmla="*/ 1332689 w 2081719"/>
                  <a:gd name="connsiteY32" fmla="*/ 243191 h 1731523"/>
                  <a:gd name="connsiteX33" fmla="*/ 1274323 w 2081719"/>
                  <a:gd name="connsiteY33" fmla="*/ 194553 h 1731523"/>
                  <a:gd name="connsiteX34" fmla="*/ 1215957 w 2081719"/>
                  <a:gd name="connsiteY34" fmla="*/ 145915 h 1731523"/>
                  <a:gd name="connsiteX35" fmla="*/ 1186774 w 2081719"/>
                  <a:gd name="connsiteY35" fmla="*/ 136187 h 1731523"/>
                  <a:gd name="connsiteX36" fmla="*/ 1157591 w 2081719"/>
                  <a:gd name="connsiteY36" fmla="*/ 116732 h 1731523"/>
                  <a:gd name="connsiteX37" fmla="*/ 1128408 w 2081719"/>
                  <a:gd name="connsiteY37" fmla="*/ 107004 h 1731523"/>
                  <a:gd name="connsiteX38" fmla="*/ 1099225 w 2081719"/>
                  <a:gd name="connsiteY38" fmla="*/ 87549 h 1731523"/>
                  <a:gd name="connsiteX39" fmla="*/ 1011677 w 2081719"/>
                  <a:gd name="connsiteY39" fmla="*/ 58366 h 1731523"/>
                  <a:gd name="connsiteX40" fmla="*/ 924128 w 2081719"/>
                  <a:gd name="connsiteY40" fmla="*/ 29183 h 1731523"/>
                  <a:gd name="connsiteX41" fmla="*/ 894945 w 2081719"/>
                  <a:gd name="connsiteY41" fmla="*/ 19455 h 1731523"/>
                  <a:gd name="connsiteX42" fmla="*/ 632298 w 2081719"/>
                  <a:gd name="connsiteY42" fmla="*/ 0 h 1731523"/>
                  <a:gd name="connsiteX43" fmla="*/ 330740 w 2081719"/>
                  <a:gd name="connsiteY43" fmla="*/ 19455 h 1731523"/>
                  <a:gd name="connsiteX44" fmla="*/ 291830 w 2081719"/>
                  <a:gd name="connsiteY44" fmla="*/ 29183 h 1731523"/>
                  <a:gd name="connsiteX45" fmla="*/ 262647 w 2081719"/>
                  <a:gd name="connsiteY45" fmla="*/ 38910 h 1731523"/>
                  <a:gd name="connsiteX46" fmla="*/ 184825 w 2081719"/>
                  <a:gd name="connsiteY46" fmla="*/ 48638 h 1731523"/>
                  <a:gd name="connsiteX47" fmla="*/ 126459 w 2081719"/>
                  <a:gd name="connsiteY47" fmla="*/ 68093 h 1731523"/>
                  <a:gd name="connsiteX48" fmla="*/ 107004 w 2081719"/>
                  <a:gd name="connsiteY48" fmla="*/ 87549 h 1731523"/>
                  <a:gd name="connsiteX49" fmla="*/ 48638 w 2081719"/>
                  <a:gd name="connsiteY49" fmla="*/ 107004 h 1731523"/>
                  <a:gd name="connsiteX50" fmla="*/ 0 w 2081719"/>
                  <a:gd name="connsiteY50" fmla="*/ 136187 h 1731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081719" h="1731523">
                    <a:moveTo>
                      <a:pt x="2081719" y="1731523"/>
                    </a:moveTo>
                    <a:cubicBezTo>
                      <a:pt x="2075234" y="1699098"/>
                      <a:pt x="2065010" y="1667200"/>
                      <a:pt x="2062264" y="1634247"/>
                    </a:cubicBezTo>
                    <a:cubicBezTo>
                      <a:pt x="2059021" y="1595336"/>
                      <a:pt x="2058955" y="1556029"/>
                      <a:pt x="2052536" y="1517515"/>
                    </a:cubicBezTo>
                    <a:cubicBezTo>
                      <a:pt x="2049165" y="1497286"/>
                      <a:pt x="2038055" y="1479044"/>
                      <a:pt x="2033081" y="1459149"/>
                    </a:cubicBezTo>
                    <a:cubicBezTo>
                      <a:pt x="2018380" y="1400346"/>
                      <a:pt x="2027580" y="1432917"/>
                      <a:pt x="2003898" y="1361872"/>
                    </a:cubicBezTo>
                    <a:lnTo>
                      <a:pt x="1994170" y="1332689"/>
                    </a:lnTo>
                    <a:cubicBezTo>
                      <a:pt x="1990927" y="1322961"/>
                      <a:pt x="1986929" y="1313454"/>
                      <a:pt x="1984442" y="1303506"/>
                    </a:cubicBezTo>
                    <a:cubicBezTo>
                      <a:pt x="1981200" y="1290536"/>
                      <a:pt x="1979981" y="1276883"/>
                      <a:pt x="1974715" y="1264595"/>
                    </a:cubicBezTo>
                    <a:cubicBezTo>
                      <a:pt x="1970110" y="1253849"/>
                      <a:pt x="1961744" y="1245140"/>
                      <a:pt x="1955259" y="1235412"/>
                    </a:cubicBezTo>
                    <a:cubicBezTo>
                      <a:pt x="1940559" y="1176610"/>
                      <a:pt x="1949758" y="1209180"/>
                      <a:pt x="1926077" y="1138136"/>
                    </a:cubicBezTo>
                    <a:cubicBezTo>
                      <a:pt x="1922834" y="1128408"/>
                      <a:pt x="1922037" y="1117485"/>
                      <a:pt x="1916349" y="1108953"/>
                    </a:cubicBezTo>
                    <a:lnTo>
                      <a:pt x="1877438" y="1050587"/>
                    </a:lnTo>
                    <a:cubicBezTo>
                      <a:pt x="1870953" y="1031132"/>
                      <a:pt x="1869358" y="1009285"/>
                      <a:pt x="1857983" y="992221"/>
                    </a:cubicBezTo>
                    <a:cubicBezTo>
                      <a:pt x="1851498" y="982493"/>
                      <a:pt x="1843276" y="973721"/>
                      <a:pt x="1838528" y="963038"/>
                    </a:cubicBezTo>
                    <a:cubicBezTo>
                      <a:pt x="1830199" y="944298"/>
                      <a:pt x="1825557" y="924127"/>
                      <a:pt x="1819072" y="904672"/>
                    </a:cubicBezTo>
                    <a:lnTo>
                      <a:pt x="1799617" y="846306"/>
                    </a:lnTo>
                    <a:lnTo>
                      <a:pt x="1789889" y="817123"/>
                    </a:lnTo>
                    <a:cubicBezTo>
                      <a:pt x="1786647" y="807395"/>
                      <a:pt x="1785850" y="796472"/>
                      <a:pt x="1780162" y="787940"/>
                    </a:cubicBezTo>
                    <a:lnTo>
                      <a:pt x="1760706" y="758757"/>
                    </a:lnTo>
                    <a:lnTo>
                      <a:pt x="1741251" y="700391"/>
                    </a:lnTo>
                    <a:cubicBezTo>
                      <a:pt x="1738008" y="690663"/>
                      <a:pt x="1737211" y="679740"/>
                      <a:pt x="1731523" y="671208"/>
                    </a:cubicBezTo>
                    <a:cubicBezTo>
                      <a:pt x="1725038" y="661480"/>
                      <a:pt x="1717296" y="652482"/>
                      <a:pt x="1712068" y="642025"/>
                    </a:cubicBezTo>
                    <a:cubicBezTo>
                      <a:pt x="1707482" y="632854"/>
                      <a:pt x="1706926" y="622013"/>
                      <a:pt x="1702340" y="612842"/>
                    </a:cubicBezTo>
                    <a:cubicBezTo>
                      <a:pt x="1697112" y="602385"/>
                      <a:pt x="1689761" y="593114"/>
                      <a:pt x="1682885" y="583659"/>
                    </a:cubicBezTo>
                    <a:cubicBezTo>
                      <a:pt x="1663813" y="557435"/>
                      <a:pt x="1642505" y="532818"/>
                      <a:pt x="1624519" y="505838"/>
                    </a:cubicBezTo>
                    <a:cubicBezTo>
                      <a:pt x="1594889" y="461393"/>
                      <a:pt x="1613331" y="484922"/>
                      <a:pt x="1566153" y="437744"/>
                    </a:cubicBezTo>
                    <a:lnTo>
                      <a:pt x="1536970" y="408561"/>
                    </a:lnTo>
                    <a:cubicBezTo>
                      <a:pt x="1527242" y="398833"/>
                      <a:pt x="1519234" y="387009"/>
                      <a:pt x="1507787" y="379378"/>
                    </a:cubicBezTo>
                    <a:lnTo>
                      <a:pt x="1478604" y="359923"/>
                    </a:lnTo>
                    <a:cubicBezTo>
                      <a:pt x="1468876" y="346953"/>
                      <a:pt x="1460885" y="332476"/>
                      <a:pt x="1449421" y="321012"/>
                    </a:cubicBezTo>
                    <a:cubicBezTo>
                      <a:pt x="1441154" y="312745"/>
                      <a:pt x="1429751" y="308352"/>
                      <a:pt x="1420238" y="301557"/>
                    </a:cubicBezTo>
                    <a:cubicBezTo>
                      <a:pt x="1407045" y="292134"/>
                      <a:pt x="1393783" y="282753"/>
                      <a:pt x="1381328" y="272374"/>
                    </a:cubicBezTo>
                    <a:cubicBezTo>
                      <a:pt x="1345721" y="242702"/>
                      <a:pt x="1380523" y="259136"/>
                      <a:pt x="1332689" y="243191"/>
                    </a:cubicBezTo>
                    <a:cubicBezTo>
                      <a:pt x="1247430" y="157932"/>
                      <a:pt x="1355582" y="262268"/>
                      <a:pt x="1274323" y="194553"/>
                    </a:cubicBezTo>
                    <a:cubicBezTo>
                      <a:pt x="1242050" y="167659"/>
                      <a:pt x="1252187" y="164030"/>
                      <a:pt x="1215957" y="145915"/>
                    </a:cubicBezTo>
                    <a:cubicBezTo>
                      <a:pt x="1206786" y="141329"/>
                      <a:pt x="1195945" y="140773"/>
                      <a:pt x="1186774" y="136187"/>
                    </a:cubicBezTo>
                    <a:cubicBezTo>
                      <a:pt x="1176317" y="130959"/>
                      <a:pt x="1168048" y="121960"/>
                      <a:pt x="1157591" y="116732"/>
                    </a:cubicBezTo>
                    <a:cubicBezTo>
                      <a:pt x="1148420" y="112146"/>
                      <a:pt x="1137579" y="111590"/>
                      <a:pt x="1128408" y="107004"/>
                    </a:cubicBezTo>
                    <a:cubicBezTo>
                      <a:pt x="1117951" y="101776"/>
                      <a:pt x="1109908" y="92297"/>
                      <a:pt x="1099225" y="87549"/>
                    </a:cubicBezTo>
                    <a:cubicBezTo>
                      <a:pt x="1099208" y="87541"/>
                      <a:pt x="1026278" y="63233"/>
                      <a:pt x="1011677" y="58366"/>
                    </a:cubicBezTo>
                    <a:lnTo>
                      <a:pt x="924128" y="29183"/>
                    </a:lnTo>
                    <a:cubicBezTo>
                      <a:pt x="914400" y="25940"/>
                      <a:pt x="905171" y="20212"/>
                      <a:pt x="894945" y="19455"/>
                    </a:cubicBezTo>
                    <a:lnTo>
                      <a:pt x="632298" y="0"/>
                    </a:lnTo>
                    <a:cubicBezTo>
                      <a:pt x="529145" y="4485"/>
                      <a:pt x="431259" y="2701"/>
                      <a:pt x="330740" y="19455"/>
                    </a:cubicBezTo>
                    <a:cubicBezTo>
                      <a:pt x="317553" y="21653"/>
                      <a:pt x="304685" y="25510"/>
                      <a:pt x="291830" y="29183"/>
                    </a:cubicBezTo>
                    <a:cubicBezTo>
                      <a:pt x="281971" y="32000"/>
                      <a:pt x="272735" y="37076"/>
                      <a:pt x="262647" y="38910"/>
                    </a:cubicBezTo>
                    <a:cubicBezTo>
                      <a:pt x="236926" y="43586"/>
                      <a:pt x="210766" y="45395"/>
                      <a:pt x="184825" y="48638"/>
                    </a:cubicBezTo>
                    <a:cubicBezTo>
                      <a:pt x="165370" y="55123"/>
                      <a:pt x="140960" y="53592"/>
                      <a:pt x="126459" y="68093"/>
                    </a:cubicBezTo>
                    <a:cubicBezTo>
                      <a:pt x="119974" y="74578"/>
                      <a:pt x="115207" y="83447"/>
                      <a:pt x="107004" y="87549"/>
                    </a:cubicBezTo>
                    <a:cubicBezTo>
                      <a:pt x="88661" y="96720"/>
                      <a:pt x="65702" y="95629"/>
                      <a:pt x="48638" y="107004"/>
                    </a:cubicBezTo>
                    <a:cubicBezTo>
                      <a:pt x="13422" y="130481"/>
                      <a:pt x="29912" y="121230"/>
                      <a:pt x="0" y="136187"/>
                    </a:cubicBezTo>
                  </a:path>
                </a:pathLst>
              </a:custGeom>
              <a:noFill/>
              <a:ln>
                <a:solidFill>
                  <a:schemeClr val="tx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6CF2F84-4793-4A34-A84F-EA9B593B5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2970" y="1866900"/>
                <a:ext cx="0" cy="1047279"/>
              </a:xfrm>
              <a:prstGeom prst="line">
                <a:avLst/>
              </a:prstGeom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FF8648-A03B-4ABE-A539-D8A792EE5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017" y="1836027"/>
                <a:ext cx="0" cy="1078152"/>
              </a:xfrm>
              <a:prstGeom prst="line">
                <a:avLst/>
              </a:prstGeom>
              <a:ln w="57150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B3C3E5E-A54F-40BB-BEAD-5E9A2ECA0577}"/>
                    </a:ext>
                  </a:extLst>
                </p:cNvPr>
                <p:cNvSpPr txBox="1"/>
                <p:nvPr/>
              </p:nvSpPr>
              <p:spPr>
                <a:xfrm>
                  <a:off x="3730152" y="1133112"/>
                  <a:ext cx="439544" cy="667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B3C3E5E-A54F-40BB-BEAD-5E9A2ECA0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152" y="1133112"/>
                  <a:ext cx="439544" cy="6679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FD1ADB6-F7C7-4512-8253-67A809A587CC}"/>
                    </a:ext>
                  </a:extLst>
                </p:cNvPr>
                <p:cNvSpPr txBox="1"/>
                <p:nvPr/>
              </p:nvSpPr>
              <p:spPr>
                <a:xfrm>
                  <a:off x="1033499" y="2882388"/>
                  <a:ext cx="494046" cy="5846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3199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FD1ADB6-F7C7-4512-8253-67A809A58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499" y="2882388"/>
                  <a:ext cx="494046" cy="58464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5C89806-4F10-482F-9754-8D7EF5D0F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75449" y="1139560"/>
            <a:ext cx="358798" cy="1762502"/>
            <a:chOff x="2476094" y="1138963"/>
            <a:chExt cx="358891" cy="176296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148A38-7E36-4C24-AE17-C790F777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655539" y="1854645"/>
              <a:ext cx="0" cy="1047279"/>
            </a:xfrm>
            <a:prstGeom prst="line">
              <a:avLst/>
            </a:prstGeom>
            <a:ln w="5715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059645C-77C3-4F73-9560-A7908AE546DF}"/>
                    </a:ext>
                  </a:extLst>
                </p:cNvPr>
                <p:cNvSpPr txBox="1"/>
                <p:nvPr/>
              </p:nvSpPr>
              <p:spPr>
                <a:xfrm>
                  <a:off x="2476094" y="1138963"/>
                  <a:ext cx="358891" cy="674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059645C-77C3-4F73-9560-A7908AE54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094" y="1138963"/>
                  <a:ext cx="358891" cy="67499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C5A1A7-0057-4157-89C5-A70527621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7732" y="1133975"/>
            <a:ext cx="612508" cy="1780338"/>
            <a:chOff x="1635439" y="1286840"/>
            <a:chExt cx="612668" cy="1627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2063E59-356F-4C4F-968D-87F3102F4213}"/>
                    </a:ext>
                  </a:extLst>
                </p:cNvPr>
                <p:cNvSpPr txBox="1"/>
                <p:nvPr/>
              </p:nvSpPr>
              <p:spPr>
                <a:xfrm>
                  <a:off x="1635439" y="1286840"/>
                  <a:ext cx="612668" cy="6124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2063E59-356F-4C4F-968D-87F3102F4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39" y="1286840"/>
                  <a:ext cx="612668" cy="61248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FE71D-C4C5-4299-BFA7-5FD1B777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951906" y="1928939"/>
              <a:ext cx="0" cy="985240"/>
            </a:xfrm>
            <a:prstGeom prst="line">
              <a:avLst/>
            </a:prstGeom>
            <a:ln w="5715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DCAA2DF-74BC-42A1-A60A-8DF14C0C4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44287" y="974096"/>
            <a:ext cx="612508" cy="1940218"/>
            <a:chOff x="2012415" y="1105539"/>
            <a:chExt cx="612668" cy="194072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D39661-ED76-4C08-A242-7A98A884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308587" y="1968110"/>
              <a:ext cx="0" cy="1078152"/>
            </a:xfrm>
            <a:prstGeom prst="line">
              <a:avLst/>
            </a:prstGeom>
            <a:ln w="5715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60FDB66-4979-44CD-9C4C-C77E0E415966}"/>
                    </a:ext>
                  </a:extLst>
                </p:cNvPr>
                <p:cNvSpPr txBox="1"/>
                <p:nvPr/>
              </p:nvSpPr>
              <p:spPr>
                <a:xfrm>
                  <a:off x="2012415" y="1105539"/>
                  <a:ext cx="612668" cy="6709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60FDB66-4979-44CD-9C4C-C77E0E415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415" y="1105539"/>
                  <a:ext cx="612668" cy="67095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30FACF-6AFA-4F19-8220-361E5F6ED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42375" y="1836442"/>
            <a:ext cx="839219" cy="1379791"/>
            <a:chOff x="2643064" y="1836027"/>
            <a:chExt cx="839438" cy="138015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ED1A38-D5CE-4040-ADD7-B9EF514CFD3A}"/>
                </a:ext>
              </a:extLst>
            </p:cNvPr>
            <p:cNvGrpSpPr/>
            <p:nvPr/>
          </p:nvGrpSpPr>
          <p:grpSpPr>
            <a:xfrm>
              <a:off x="2643064" y="1836027"/>
              <a:ext cx="836448" cy="1380150"/>
              <a:chOff x="1647237" y="1826573"/>
              <a:chExt cx="836448" cy="138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28714B7-1CA0-4136-8BC7-A99C4F409EA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7237" y="2529358"/>
                    <a:ext cx="612668" cy="6773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GB" sz="3199" i="1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num>
                                <m:den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GB" sz="31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28714B7-1CA0-4136-8BC7-A99C4F409E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7237" y="2529358"/>
                    <a:ext cx="612668" cy="6773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E31FAB3-1A42-4A84-AF4E-5AA0D4E84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685" y="1826573"/>
                <a:ext cx="0" cy="1087606"/>
              </a:xfrm>
              <a:prstGeom prst="line">
                <a:avLst/>
              </a:prstGeom>
              <a:ln w="57150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0DE9F2C-4EDD-4964-9CCF-AA1440BDD8E7}"/>
                </a:ext>
              </a:extLst>
            </p:cNvPr>
            <p:cNvSpPr/>
            <p:nvPr/>
          </p:nvSpPr>
          <p:spPr>
            <a:xfrm>
              <a:off x="3151762" y="2976664"/>
              <a:ext cx="330740" cy="136187"/>
            </a:xfrm>
            <a:custGeom>
              <a:avLst/>
              <a:gdLst>
                <a:gd name="connsiteX0" fmla="*/ 0 w 330740"/>
                <a:gd name="connsiteY0" fmla="*/ 9727 h 136187"/>
                <a:gd name="connsiteX1" fmla="*/ 48638 w 330740"/>
                <a:gd name="connsiteY1" fmla="*/ 87549 h 136187"/>
                <a:gd name="connsiteX2" fmla="*/ 77821 w 330740"/>
                <a:gd name="connsiteY2" fmla="*/ 107004 h 136187"/>
                <a:gd name="connsiteX3" fmla="*/ 184825 w 330740"/>
                <a:gd name="connsiteY3" fmla="*/ 136187 h 136187"/>
                <a:gd name="connsiteX4" fmla="*/ 291829 w 330740"/>
                <a:gd name="connsiteY4" fmla="*/ 107004 h 136187"/>
                <a:gd name="connsiteX5" fmla="*/ 330740 w 330740"/>
                <a:gd name="connsiteY5" fmla="*/ 68093 h 136187"/>
                <a:gd name="connsiteX6" fmla="*/ 330740 w 330740"/>
                <a:gd name="connsiteY6" fmla="*/ 0 h 13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740" h="136187" extrusionOk="0">
                  <a:moveTo>
                    <a:pt x="0" y="9727"/>
                  </a:moveTo>
                  <a:cubicBezTo>
                    <a:pt x="13721" y="36394"/>
                    <a:pt x="23337" y="67057"/>
                    <a:pt x="48638" y="87549"/>
                  </a:cubicBezTo>
                  <a:cubicBezTo>
                    <a:pt x="58205" y="94170"/>
                    <a:pt x="66709" y="101956"/>
                    <a:pt x="77821" y="107004"/>
                  </a:cubicBezTo>
                  <a:cubicBezTo>
                    <a:pt x="117232" y="126585"/>
                    <a:pt x="142834" y="128592"/>
                    <a:pt x="184825" y="136187"/>
                  </a:cubicBezTo>
                  <a:cubicBezTo>
                    <a:pt x="244507" y="128862"/>
                    <a:pt x="254038" y="139609"/>
                    <a:pt x="291829" y="107004"/>
                  </a:cubicBezTo>
                  <a:cubicBezTo>
                    <a:pt x="302565" y="94229"/>
                    <a:pt x="329958" y="87813"/>
                    <a:pt x="330740" y="68093"/>
                  </a:cubicBezTo>
                  <a:cubicBezTo>
                    <a:pt x="327005" y="38801"/>
                    <a:pt x="326093" y="10246"/>
                    <a:pt x="330740" y="0"/>
                  </a:cubicBezTo>
                </a:path>
              </a:pathLst>
            </a:custGeom>
            <a:noFill/>
            <a:ln>
              <a:solidFill>
                <a:srgbClr val="FFCC66">
                  <a:alpha val="7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2221378124">
                    <a:custGeom>
                      <a:avLst/>
                      <a:gdLst>
                        <a:gd name="connsiteX0" fmla="*/ 0 w 330740"/>
                        <a:gd name="connsiteY0" fmla="*/ 9727 h 136187"/>
                        <a:gd name="connsiteX1" fmla="*/ 48638 w 330740"/>
                        <a:gd name="connsiteY1" fmla="*/ 87549 h 136187"/>
                        <a:gd name="connsiteX2" fmla="*/ 77821 w 330740"/>
                        <a:gd name="connsiteY2" fmla="*/ 107004 h 136187"/>
                        <a:gd name="connsiteX3" fmla="*/ 184825 w 330740"/>
                        <a:gd name="connsiteY3" fmla="*/ 136187 h 136187"/>
                        <a:gd name="connsiteX4" fmla="*/ 291829 w 330740"/>
                        <a:gd name="connsiteY4" fmla="*/ 107004 h 136187"/>
                        <a:gd name="connsiteX5" fmla="*/ 330740 w 330740"/>
                        <a:gd name="connsiteY5" fmla="*/ 68093 h 136187"/>
                        <a:gd name="connsiteX6" fmla="*/ 330740 w 330740"/>
                        <a:gd name="connsiteY6" fmla="*/ 0 h 136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0740" h="136187">
                          <a:moveTo>
                            <a:pt x="0" y="9727"/>
                          </a:moveTo>
                          <a:cubicBezTo>
                            <a:pt x="16213" y="35668"/>
                            <a:pt x="23185" y="70581"/>
                            <a:pt x="48638" y="87549"/>
                          </a:cubicBezTo>
                          <a:cubicBezTo>
                            <a:pt x="58366" y="94034"/>
                            <a:pt x="67137" y="102256"/>
                            <a:pt x="77821" y="107004"/>
                          </a:cubicBezTo>
                          <a:cubicBezTo>
                            <a:pt x="118211" y="124955"/>
                            <a:pt x="143216" y="127865"/>
                            <a:pt x="184825" y="136187"/>
                          </a:cubicBezTo>
                          <a:cubicBezTo>
                            <a:pt x="244617" y="128713"/>
                            <a:pt x="254146" y="139304"/>
                            <a:pt x="291829" y="107004"/>
                          </a:cubicBezTo>
                          <a:cubicBezTo>
                            <a:pt x="305756" y="95067"/>
                            <a:pt x="330740" y="86436"/>
                            <a:pt x="330740" y="68093"/>
                          </a:cubicBezTo>
                          <a:lnTo>
                            <a:pt x="3307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E14EDDE-6F72-4F18-B533-E889A9D6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57613" y="1840795"/>
            <a:ext cx="626463" cy="1763906"/>
            <a:chOff x="3558540" y="1840381"/>
            <a:chExt cx="626626" cy="176436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DF77576-F24E-4673-A076-6991020FFB34}"/>
                </a:ext>
              </a:extLst>
            </p:cNvPr>
            <p:cNvGrpSpPr/>
            <p:nvPr/>
          </p:nvGrpSpPr>
          <p:grpSpPr>
            <a:xfrm>
              <a:off x="3558559" y="1840381"/>
              <a:ext cx="626607" cy="1764365"/>
              <a:chOff x="2572475" y="1866900"/>
              <a:chExt cx="626607" cy="1764365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DAC31C8-B1E7-477A-A1FB-6CEFB3EFF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475" y="1866900"/>
                <a:ext cx="0" cy="1083252"/>
              </a:xfrm>
              <a:prstGeom prst="line">
                <a:avLst/>
              </a:prstGeom>
              <a:ln w="57150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059DDB8-B0CF-495C-8D20-1AE31554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586414" y="2960312"/>
                    <a:ext cx="612668" cy="6709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GB" sz="3199" i="1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91</m:t>
                                  </m:r>
                                </m:num>
                                <m:den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GB" sz="31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059DDB8-B0CF-495C-8D20-1AE315544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6414" y="2960312"/>
                    <a:ext cx="612668" cy="67095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0E42FDB-6DC4-41DF-97D2-18CA1D6CA508}"/>
                </a:ext>
              </a:extLst>
            </p:cNvPr>
            <p:cNvSpPr/>
            <p:nvPr/>
          </p:nvSpPr>
          <p:spPr>
            <a:xfrm>
              <a:off x="3558540" y="2975610"/>
              <a:ext cx="182880" cy="205876"/>
            </a:xfrm>
            <a:custGeom>
              <a:avLst/>
              <a:gdLst>
                <a:gd name="connsiteX0" fmla="*/ 0 w 182880"/>
                <a:gd name="connsiteY0" fmla="*/ 0 h 205876"/>
                <a:gd name="connsiteX1" fmla="*/ 7620 w 182880"/>
                <a:gd name="connsiteY1" fmla="*/ 30480 h 205876"/>
                <a:gd name="connsiteX2" fmla="*/ 15240 w 182880"/>
                <a:gd name="connsiteY2" fmla="*/ 41910 h 205876"/>
                <a:gd name="connsiteX3" fmla="*/ 19050 w 182880"/>
                <a:gd name="connsiteY3" fmla="*/ 53340 h 205876"/>
                <a:gd name="connsiteX4" fmla="*/ 26670 w 182880"/>
                <a:gd name="connsiteY4" fmla="*/ 64770 h 205876"/>
                <a:gd name="connsiteX5" fmla="*/ 30480 w 182880"/>
                <a:gd name="connsiteY5" fmla="*/ 76200 h 205876"/>
                <a:gd name="connsiteX6" fmla="*/ 41910 w 182880"/>
                <a:gd name="connsiteY6" fmla="*/ 83820 h 205876"/>
                <a:gd name="connsiteX7" fmla="*/ 60960 w 182880"/>
                <a:gd name="connsiteY7" fmla="*/ 110490 h 205876"/>
                <a:gd name="connsiteX8" fmla="*/ 80010 w 182880"/>
                <a:gd name="connsiteY8" fmla="*/ 144780 h 205876"/>
                <a:gd name="connsiteX9" fmla="*/ 87630 w 182880"/>
                <a:gd name="connsiteY9" fmla="*/ 156210 h 205876"/>
                <a:gd name="connsiteX10" fmla="*/ 121920 w 182880"/>
                <a:gd name="connsiteY10" fmla="*/ 175260 h 205876"/>
                <a:gd name="connsiteX11" fmla="*/ 133350 w 182880"/>
                <a:gd name="connsiteY11" fmla="*/ 182880 h 205876"/>
                <a:gd name="connsiteX12" fmla="*/ 144780 w 182880"/>
                <a:gd name="connsiteY12" fmla="*/ 186690 h 205876"/>
                <a:gd name="connsiteX13" fmla="*/ 179070 w 182880"/>
                <a:gd name="connsiteY13" fmla="*/ 205740 h 205876"/>
                <a:gd name="connsiteX14" fmla="*/ 182880 w 182880"/>
                <a:gd name="connsiteY14" fmla="*/ 205740 h 20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880" h="205876" extrusionOk="0">
                  <a:moveTo>
                    <a:pt x="0" y="0"/>
                  </a:moveTo>
                  <a:cubicBezTo>
                    <a:pt x="1230" y="7111"/>
                    <a:pt x="3297" y="22827"/>
                    <a:pt x="7620" y="30480"/>
                  </a:cubicBezTo>
                  <a:cubicBezTo>
                    <a:pt x="9817" y="34607"/>
                    <a:pt x="12723" y="37829"/>
                    <a:pt x="15240" y="41910"/>
                  </a:cubicBezTo>
                  <a:cubicBezTo>
                    <a:pt x="16667" y="45862"/>
                    <a:pt x="17142" y="50365"/>
                    <a:pt x="19050" y="53340"/>
                  </a:cubicBezTo>
                  <a:cubicBezTo>
                    <a:pt x="20498" y="57107"/>
                    <a:pt x="24686" y="60704"/>
                    <a:pt x="26670" y="64770"/>
                  </a:cubicBezTo>
                  <a:cubicBezTo>
                    <a:pt x="29105" y="68438"/>
                    <a:pt x="28067" y="72866"/>
                    <a:pt x="30480" y="76200"/>
                  </a:cubicBezTo>
                  <a:cubicBezTo>
                    <a:pt x="33170" y="79750"/>
                    <a:pt x="37528" y="81818"/>
                    <a:pt x="41910" y="83820"/>
                  </a:cubicBezTo>
                  <a:cubicBezTo>
                    <a:pt x="50679" y="109337"/>
                    <a:pt x="41579" y="104601"/>
                    <a:pt x="60960" y="110490"/>
                  </a:cubicBezTo>
                  <a:cubicBezTo>
                    <a:pt x="69190" y="131461"/>
                    <a:pt x="62973" y="118682"/>
                    <a:pt x="80010" y="144780"/>
                  </a:cubicBezTo>
                  <a:cubicBezTo>
                    <a:pt x="81916" y="148487"/>
                    <a:pt x="83577" y="155000"/>
                    <a:pt x="87630" y="156210"/>
                  </a:cubicBezTo>
                  <a:cubicBezTo>
                    <a:pt x="108659" y="164272"/>
                    <a:pt x="95771" y="158339"/>
                    <a:pt x="121920" y="175260"/>
                  </a:cubicBezTo>
                  <a:cubicBezTo>
                    <a:pt x="126210" y="178539"/>
                    <a:pt x="129134" y="181589"/>
                    <a:pt x="133350" y="182880"/>
                  </a:cubicBezTo>
                  <a:cubicBezTo>
                    <a:pt x="137275" y="184049"/>
                    <a:pt x="141335" y="184430"/>
                    <a:pt x="144780" y="186690"/>
                  </a:cubicBezTo>
                  <a:cubicBezTo>
                    <a:pt x="167009" y="199751"/>
                    <a:pt x="160007" y="200864"/>
                    <a:pt x="179070" y="205740"/>
                  </a:cubicBezTo>
                  <a:cubicBezTo>
                    <a:pt x="180121" y="206035"/>
                    <a:pt x="181534" y="205584"/>
                    <a:pt x="182880" y="205740"/>
                  </a:cubicBezTo>
                </a:path>
              </a:pathLst>
            </a:custGeom>
            <a:noFill/>
            <a:ln>
              <a:solidFill>
                <a:srgbClr val="FFCC66">
                  <a:alpha val="7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82880"/>
                        <a:gd name="connsiteY0" fmla="*/ 0 h 205876"/>
                        <a:gd name="connsiteX1" fmla="*/ 7620 w 182880"/>
                        <a:gd name="connsiteY1" fmla="*/ 30480 h 205876"/>
                        <a:gd name="connsiteX2" fmla="*/ 15240 w 182880"/>
                        <a:gd name="connsiteY2" fmla="*/ 41910 h 205876"/>
                        <a:gd name="connsiteX3" fmla="*/ 19050 w 182880"/>
                        <a:gd name="connsiteY3" fmla="*/ 53340 h 205876"/>
                        <a:gd name="connsiteX4" fmla="*/ 26670 w 182880"/>
                        <a:gd name="connsiteY4" fmla="*/ 64770 h 205876"/>
                        <a:gd name="connsiteX5" fmla="*/ 30480 w 182880"/>
                        <a:gd name="connsiteY5" fmla="*/ 76200 h 205876"/>
                        <a:gd name="connsiteX6" fmla="*/ 41910 w 182880"/>
                        <a:gd name="connsiteY6" fmla="*/ 83820 h 205876"/>
                        <a:gd name="connsiteX7" fmla="*/ 60960 w 182880"/>
                        <a:gd name="connsiteY7" fmla="*/ 110490 h 205876"/>
                        <a:gd name="connsiteX8" fmla="*/ 80010 w 182880"/>
                        <a:gd name="connsiteY8" fmla="*/ 144780 h 205876"/>
                        <a:gd name="connsiteX9" fmla="*/ 87630 w 182880"/>
                        <a:gd name="connsiteY9" fmla="*/ 156210 h 205876"/>
                        <a:gd name="connsiteX10" fmla="*/ 121920 w 182880"/>
                        <a:gd name="connsiteY10" fmla="*/ 175260 h 205876"/>
                        <a:gd name="connsiteX11" fmla="*/ 133350 w 182880"/>
                        <a:gd name="connsiteY11" fmla="*/ 182880 h 205876"/>
                        <a:gd name="connsiteX12" fmla="*/ 144780 w 182880"/>
                        <a:gd name="connsiteY12" fmla="*/ 186690 h 205876"/>
                        <a:gd name="connsiteX13" fmla="*/ 179070 w 182880"/>
                        <a:gd name="connsiteY13" fmla="*/ 205740 h 205876"/>
                        <a:gd name="connsiteX14" fmla="*/ 182880 w 182880"/>
                        <a:gd name="connsiteY14" fmla="*/ 205740 h 2058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82880" h="205876">
                          <a:moveTo>
                            <a:pt x="0" y="0"/>
                          </a:moveTo>
                          <a:cubicBezTo>
                            <a:pt x="1449" y="7246"/>
                            <a:pt x="3715" y="22670"/>
                            <a:pt x="7620" y="30480"/>
                          </a:cubicBezTo>
                          <a:cubicBezTo>
                            <a:pt x="9668" y="34576"/>
                            <a:pt x="13192" y="37814"/>
                            <a:pt x="15240" y="41910"/>
                          </a:cubicBezTo>
                          <a:cubicBezTo>
                            <a:pt x="17036" y="45502"/>
                            <a:pt x="17254" y="49748"/>
                            <a:pt x="19050" y="53340"/>
                          </a:cubicBezTo>
                          <a:cubicBezTo>
                            <a:pt x="21098" y="57436"/>
                            <a:pt x="24622" y="60674"/>
                            <a:pt x="26670" y="64770"/>
                          </a:cubicBezTo>
                          <a:cubicBezTo>
                            <a:pt x="28466" y="68362"/>
                            <a:pt x="27971" y="73064"/>
                            <a:pt x="30480" y="76200"/>
                          </a:cubicBezTo>
                          <a:cubicBezTo>
                            <a:pt x="33341" y="79776"/>
                            <a:pt x="38100" y="81280"/>
                            <a:pt x="41910" y="83820"/>
                          </a:cubicBezTo>
                          <a:cubicBezTo>
                            <a:pt x="50800" y="110490"/>
                            <a:pt x="41910" y="104140"/>
                            <a:pt x="60960" y="110490"/>
                          </a:cubicBezTo>
                          <a:cubicBezTo>
                            <a:pt x="67666" y="130608"/>
                            <a:pt x="62542" y="118578"/>
                            <a:pt x="80010" y="144780"/>
                          </a:cubicBezTo>
                          <a:cubicBezTo>
                            <a:pt x="82550" y="148590"/>
                            <a:pt x="83286" y="154762"/>
                            <a:pt x="87630" y="156210"/>
                          </a:cubicBezTo>
                          <a:cubicBezTo>
                            <a:pt x="107748" y="162916"/>
                            <a:pt x="95718" y="157792"/>
                            <a:pt x="121920" y="175260"/>
                          </a:cubicBezTo>
                          <a:cubicBezTo>
                            <a:pt x="125730" y="177800"/>
                            <a:pt x="129006" y="181432"/>
                            <a:pt x="133350" y="182880"/>
                          </a:cubicBezTo>
                          <a:cubicBezTo>
                            <a:pt x="137160" y="184150"/>
                            <a:pt x="141269" y="184740"/>
                            <a:pt x="144780" y="186690"/>
                          </a:cubicBezTo>
                          <a:cubicBezTo>
                            <a:pt x="167998" y="199589"/>
                            <a:pt x="160260" y="201038"/>
                            <a:pt x="179070" y="205740"/>
                          </a:cubicBezTo>
                          <a:cubicBezTo>
                            <a:pt x="180302" y="206048"/>
                            <a:pt x="181610" y="205740"/>
                            <a:pt x="182880" y="20574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2524B7E-2858-4EBF-B44F-9EBDA353A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7260" y="1833546"/>
            <a:ext cx="816036" cy="1967422"/>
            <a:chOff x="2938025" y="1833131"/>
            <a:chExt cx="816249" cy="19679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8B27199-4855-4A2E-A991-1C327662611C}"/>
                </a:ext>
              </a:extLst>
            </p:cNvPr>
            <p:cNvGrpSpPr/>
            <p:nvPr/>
          </p:nvGrpSpPr>
          <p:grpSpPr>
            <a:xfrm>
              <a:off x="2938025" y="1833131"/>
              <a:ext cx="816249" cy="1967934"/>
              <a:chOff x="2027998" y="1819592"/>
              <a:chExt cx="816249" cy="1967934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838F575-4973-42B8-9AC6-B79C210D5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570" y="1819592"/>
                <a:ext cx="0" cy="1094587"/>
              </a:xfrm>
              <a:prstGeom prst="line">
                <a:avLst/>
              </a:prstGeom>
              <a:ln w="57150">
                <a:solidFill>
                  <a:srgbClr val="FFCC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5E60A39-5D51-4FE7-A81D-DA2400853E69}"/>
                      </a:ext>
                    </a:extLst>
                  </p:cNvPr>
                  <p:cNvSpPr txBox="1"/>
                  <p:nvPr/>
                </p:nvSpPr>
                <p:spPr>
                  <a:xfrm>
                    <a:off x="2027998" y="3117214"/>
                    <a:ext cx="816249" cy="6703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GB" sz="3199" i="1">
                                  <a:solidFill>
                                    <a:srgbClr val="FFCC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181</m:t>
                                  </m:r>
                                </m:num>
                                <m:den>
                                  <m:r>
                                    <a:rPr lang="en-GB" sz="3199" i="1">
                                      <a:solidFill>
                                        <a:srgbClr val="FFCC66"/>
                                      </a:solidFill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GB" sz="3199" dirty="0">
                      <a:solidFill>
                        <a:srgbClr val="FFCC6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A5E60A39-5D51-4FE7-A81D-DA2400853E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7998" y="3117214"/>
                    <a:ext cx="816249" cy="67031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A7D861E-B64E-4278-90D6-783637347142}"/>
                </a:ext>
              </a:extLst>
            </p:cNvPr>
            <p:cNvSpPr/>
            <p:nvPr/>
          </p:nvSpPr>
          <p:spPr>
            <a:xfrm>
              <a:off x="3394710" y="2967990"/>
              <a:ext cx="140970" cy="232410"/>
            </a:xfrm>
            <a:custGeom>
              <a:avLst/>
              <a:gdLst>
                <a:gd name="connsiteX0" fmla="*/ 0 w 140970"/>
                <a:gd name="connsiteY0" fmla="*/ 232410 h 232410"/>
                <a:gd name="connsiteX1" fmla="*/ 91440 w 140970"/>
                <a:gd name="connsiteY1" fmla="*/ 160020 h 232410"/>
                <a:gd name="connsiteX2" fmla="*/ 102870 w 140970"/>
                <a:gd name="connsiteY2" fmla="*/ 152400 h 232410"/>
                <a:gd name="connsiteX3" fmla="*/ 110490 w 140970"/>
                <a:gd name="connsiteY3" fmla="*/ 129540 h 232410"/>
                <a:gd name="connsiteX4" fmla="*/ 121920 w 140970"/>
                <a:gd name="connsiteY4" fmla="*/ 106680 h 232410"/>
                <a:gd name="connsiteX5" fmla="*/ 129540 w 140970"/>
                <a:gd name="connsiteY5" fmla="*/ 83820 h 232410"/>
                <a:gd name="connsiteX6" fmla="*/ 133350 w 140970"/>
                <a:gd name="connsiteY6" fmla="*/ 72390 h 232410"/>
                <a:gd name="connsiteX7" fmla="*/ 137160 w 140970"/>
                <a:gd name="connsiteY7" fmla="*/ 60960 h 232410"/>
                <a:gd name="connsiteX8" fmla="*/ 140970 w 140970"/>
                <a:gd name="connsiteY8" fmla="*/ 30480 h 232410"/>
                <a:gd name="connsiteX9" fmla="*/ 133350 w 140970"/>
                <a:gd name="connsiteY9" fmla="*/ 3810 h 232410"/>
                <a:gd name="connsiteX10" fmla="*/ 133350 w 140970"/>
                <a:gd name="connsiteY10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970" h="232410" extrusionOk="0">
                  <a:moveTo>
                    <a:pt x="0" y="232410"/>
                  </a:moveTo>
                  <a:cubicBezTo>
                    <a:pt x="15481" y="217576"/>
                    <a:pt x="57348" y="175649"/>
                    <a:pt x="91440" y="160020"/>
                  </a:cubicBezTo>
                  <a:cubicBezTo>
                    <a:pt x="95290" y="157259"/>
                    <a:pt x="100161" y="156292"/>
                    <a:pt x="102870" y="152400"/>
                  </a:cubicBezTo>
                  <a:cubicBezTo>
                    <a:pt x="106677" y="146029"/>
                    <a:pt x="107709" y="138490"/>
                    <a:pt x="110490" y="129540"/>
                  </a:cubicBezTo>
                  <a:cubicBezTo>
                    <a:pt x="118451" y="84608"/>
                    <a:pt x="107605" y="153565"/>
                    <a:pt x="121920" y="106680"/>
                  </a:cubicBezTo>
                  <a:cubicBezTo>
                    <a:pt x="126301" y="99473"/>
                    <a:pt x="127393" y="90630"/>
                    <a:pt x="129540" y="83820"/>
                  </a:cubicBezTo>
                  <a:cubicBezTo>
                    <a:pt x="129550" y="81279"/>
                    <a:pt x="132193" y="78162"/>
                    <a:pt x="133350" y="72390"/>
                  </a:cubicBezTo>
                  <a:cubicBezTo>
                    <a:pt x="134455" y="67600"/>
                    <a:pt x="135034" y="66531"/>
                    <a:pt x="137160" y="60960"/>
                  </a:cubicBezTo>
                  <a:cubicBezTo>
                    <a:pt x="138738" y="50972"/>
                    <a:pt x="142501" y="41087"/>
                    <a:pt x="140970" y="30480"/>
                  </a:cubicBezTo>
                  <a:cubicBezTo>
                    <a:pt x="139995" y="23195"/>
                    <a:pt x="135545" y="11322"/>
                    <a:pt x="133350" y="3810"/>
                  </a:cubicBezTo>
                  <a:cubicBezTo>
                    <a:pt x="133088" y="2646"/>
                    <a:pt x="133371" y="1483"/>
                    <a:pt x="133350" y="0"/>
                  </a:cubicBezTo>
                </a:path>
              </a:pathLst>
            </a:custGeom>
            <a:noFill/>
            <a:ln>
              <a:solidFill>
                <a:srgbClr val="FFCC66">
                  <a:alpha val="75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0970"/>
                        <a:gd name="connsiteY0" fmla="*/ 232410 h 232410"/>
                        <a:gd name="connsiteX1" fmla="*/ 91440 w 140970"/>
                        <a:gd name="connsiteY1" fmla="*/ 160020 h 232410"/>
                        <a:gd name="connsiteX2" fmla="*/ 102870 w 140970"/>
                        <a:gd name="connsiteY2" fmla="*/ 152400 h 232410"/>
                        <a:gd name="connsiteX3" fmla="*/ 110490 w 140970"/>
                        <a:gd name="connsiteY3" fmla="*/ 129540 h 232410"/>
                        <a:gd name="connsiteX4" fmla="*/ 121920 w 140970"/>
                        <a:gd name="connsiteY4" fmla="*/ 106680 h 232410"/>
                        <a:gd name="connsiteX5" fmla="*/ 129540 w 140970"/>
                        <a:gd name="connsiteY5" fmla="*/ 83820 h 232410"/>
                        <a:gd name="connsiteX6" fmla="*/ 133350 w 140970"/>
                        <a:gd name="connsiteY6" fmla="*/ 72390 h 232410"/>
                        <a:gd name="connsiteX7" fmla="*/ 137160 w 140970"/>
                        <a:gd name="connsiteY7" fmla="*/ 60960 h 232410"/>
                        <a:gd name="connsiteX8" fmla="*/ 140970 w 140970"/>
                        <a:gd name="connsiteY8" fmla="*/ 30480 h 232410"/>
                        <a:gd name="connsiteX9" fmla="*/ 133350 w 140970"/>
                        <a:gd name="connsiteY9" fmla="*/ 3810 h 232410"/>
                        <a:gd name="connsiteX10" fmla="*/ 133350 w 140970"/>
                        <a:gd name="connsiteY10" fmla="*/ 0 h 2324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40970" h="232410">
                          <a:moveTo>
                            <a:pt x="0" y="232410"/>
                          </a:moveTo>
                          <a:lnTo>
                            <a:pt x="91440" y="160020"/>
                          </a:lnTo>
                          <a:cubicBezTo>
                            <a:pt x="95054" y="157209"/>
                            <a:pt x="100443" y="156283"/>
                            <a:pt x="102870" y="152400"/>
                          </a:cubicBezTo>
                          <a:cubicBezTo>
                            <a:pt x="107127" y="145589"/>
                            <a:pt x="107950" y="137160"/>
                            <a:pt x="110490" y="129540"/>
                          </a:cubicBezTo>
                          <a:cubicBezTo>
                            <a:pt x="124385" y="87855"/>
                            <a:pt x="102225" y="150995"/>
                            <a:pt x="121920" y="106680"/>
                          </a:cubicBezTo>
                          <a:cubicBezTo>
                            <a:pt x="125182" y="99340"/>
                            <a:pt x="127000" y="91440"/>
                            <a:pt x="129540" y="83820"/>
                          </a:cubicBezTo>
                          <a:lnTo>
                            <a:pt x="133350" y="72390"/>
                          </a:lnTo>
                          <a:lnTo>
                            <a:pt x="137160" y="60960"/>
                          </a:lnTo>
                          <a:cubicBezTo>
                            <a:pt x="138430" y="50800"/>
                            <a:pt x="140970" y="40719"/>
                            <a:pt x="140970" y="30480"/>
                          </a:cubicBezTo>
                          <a:cubicBezTo>
                            <a:pt x="140970" y="23353"/>
                            <a:pt x="135147" y="10997"/>
                            <a:pt x="133350" y="3810"/>
                          </a:cubicBezTo>
                          <a:cubicBezTo>
                            <a:pt x="133042" y="2578"/>
                            <a:pt x="133350" y="1270"/>
                            <a:pt x="13335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D66D52A-9504-4C2B-9F88-BF9F9696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3825" y="897041"/>
            <a:ext cx="7292111" cy="2714400"/>
            <a:chOff x="3394710" y="896381"/>
            <a:chExt cx="7294010" cy="271510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DD6E97B-55B7-42A2-9002-BEB4456CF5FF}"/>
                </a:ext>
              </a:extLst>
            </p:cNvPr>
            <p:cNvSpPr/>
            <p:nvPr/>
          </p:nvSpPr>
          <p:spPr>
            <a:xfrm>
              <a:off x="3394710" y="2240712"/>
              <a:ext cx="236739" cy="205091"/>
            </a:xfrm>
            <a:custGeom>
              <a:avLst/>
              <a:gdLst>
                <a:gd name="connsiteX0" fmla="*/ 0 w 236739"/>
                <a:gd name="connsiteY0" fmla="*/ 102546 h 205091"/>
                <a:gd name="connsiteX1" fmla="*/ 118370 w 236739"/>
                <a:gd name="connsiteY1" fmla="*/ 0 h 205091"/>
                <a:gd name="connsiteX2" fmla="*/ 236740 w 236739"/>
                <a:gd name="connsiteY2" fmla="*/ 102546 h 205091"/>
                <a:gd name="connsiteX3" fmla="*/ 118370 w 236739"/>
                <a:gd name="connsiteY3" fmla="*/ 205092 h 205091"/>
                <a:gd name="connsiteX4" fmla="*/ 0 w 236739"/>
                <a:gd name="connsiteY4" fmla="*/ 102546 h 2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39" h="205091" extrusionOk="0">
                  <a:moveTo>
                    <a:pt x="0" y="102546"/>
                  </a:moveTo>
                  <a:cubicBezTo>
                    <a:pt x="-2825" y="40338"/>
                    <a:pt x="54150" y="2947"/>
                    <a:pt x="118370" y="0"/>
                  </a:cubicBezTo>
                  <a:cubicBezTo>
                    <a:pt x="183117" y="-2418"/>
                    <a:pt x="232757" y="43772"/>
                    <a:pt x="236740" y="102546"/>
                  </a:cubicBezTo>
                  <a:cubicBezTo>
                    <a:pt x="243029" y="149188"/>
                    <a:pt x="182901" y="195833"/>
                    <a:pt x="118370" y="205092"/>
                  </a:cubicBezTo>
                  <a:cubicBezTo>
                    <a:pt x="50481" y="202467"/>
                    <a:pt x="1726" y="157339"/>
                    <a:pt x="0" y="102546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49061371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A07A454-4146-42FB-93ED-5FB929BDD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57524" y="896381"/>
              <a:ext cx="2431196" cy="2106188"/>
            </a:xfrm>
            <a:custGeom>
              <a:avLst/>
              <a:gdLst>
                <a:gd name="connsiteX0" fmla="*/ 0 w 2431196"/>
                <a:gd name="connsiteY0" fmla="*/ 1053094 h 2106188"/>
                <a:gd name="connsiteX1" fmla="*/ 1215598 w 2431196"/>
                <a:gd name="connsiteY1" fmla="*/ 0 h 2106188"/>
                <a:gd name="connsiteX2" fmla="*/ 2431196 w 2431196"/>
                <a:gd name="connsiteY2" fmla="*/ 1053094 h 2106188"/>
                <a:gd name="connsiteX3" fmla="*/ 1215598 w 2431196"/>
                <a:gd name="connsiteY3" fmla="*/ 2106188 h 2106188"/>
                <a:gd name="connsiteX4" fmla="*/ 0 w 2431196"/>
                <a:gd name="connsiteY4" fmla="*/ 1053094 h 2106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1196" h="2106188" extrusionOk="0">
                  <a:moveTo>
                    <a:pt x="0" y="1053094"/>
                  </a:moveTo>
                  <a:cubicBezTo>
                    <a:pt x="-58194" y="356691"/>
                    <a:pt x="567146" y="58468"/>
                    <a:pt x="1215598" y="0"/>
                  </a:cubicBezTo>
                  <a:cubicBezTo>
                    <a:pt x="1858837" y="-108440"/>
                    <a:pt x="2353886" y="429968"/>
                    <a:pt x="2431196" y="1053094"/>
                  </a:cubicBezTo>
                  <a:cubicBezTo>
                    <a:pt x="2496236" y="1531353"/>
                    <a:pt x="1881618" y="2047619"/>
                    <a:pt x="1215598" y="2106188"/>
                  </a:cubicBezTo>
                  <a:cubicBezTo>
                    <a:pt x="525503" y="2086629"/>
                    <a:pt x="69348" y="1560680"/>
                    <a:pt x="0" y="1053094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49061371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7E54F32-4FE3-4428-ABD4-7CFFC183F7BB}"/>
                </a:ext>
              </a:extLst>
            </p:cNvPr>
            <p:cNvSpPr/>
            <p:nvPr/>
          </p:nvSpPr>
          <p:spPr>
            <a:xfrm>
              <a:off x="3589506" y="1507787"/>
              <a:ext cx="4717915" cy="758758"/>
            </a:xfrm>
            <a:custGeom>
              <a:avLst/>
              <a:gdLst>
                <a:gd name="connsiteX0" fmla="*/ 0 w 4717915"/>
                <a:gd name="connsiteY0" fmla="*/ 758758 h 758758"/>
                <a:gd name="connsiteX1" fmla="*/ 48639 w 4717915"/>
                <a:gd name="connsiteY1" fmla="*/ 729575 h 758758"/>
                <a:gd name="connsiteX2" fmla="*/ 107005 w 4717915"/>
                <a:gd name="connsiteY2" fmla="*/ 710119 h 758758"/>
                <a:gd name="connsiteX3" fmla="*/ 136188 w 4717915"/>
                <a:gd name="connsiteY3" fmla="*/ 690664 h 758758"/>
                <a:gd name="connsiteX4" fmla="*/ 194554 w 4717915"/>
                <a:gd name="connsiteY4" fmla="*/ 671209 h 758758"/>
                <a:gd name="connsiteX5" fmla="*/ 252920 w 4717915"/>
                <a:gd name="connsiteY5" fmla="*/ 642026 h 758758"/>
                <a:gd name="connsiteX6" fmla="*/ 282103 w 4717915"/>
                <a:gd name="connsiteY6" fmla="*/ 622570 h 758758"/>
                <a:gd name="connsiteX7" fmla="*/ 340468 w 4717915"/>
                <a:gd name="connsiteY7" fmla="*/ 603115 h 758758"/>
                <a:gd name="connsiteX8" fmla="*/ 369651 w 4717915"/>
                <a:gd name="connsiteY8" fmla="*/ 593387 h 758758"/>
                <a:gd name="connsiteX9" fmla="*/ 447473 w 4717915"/>
                <a:gd name="connsiteY9" fmla="*/ 573932 h 758758"/>
                <a:gd name="connsiteX10" fmla="*/ 476656 w 4717915"/>
                <a:gd name="connsiteY10" fmla="*/ 554477 h 758758"/>
                <a:gd name="connsiteX11" fmla="*/ 535022 w 4717915"/>
                <a:gd name="connsiteY11" fmla="*/ 535022 h 758758"/>
                <a:gd name="connsiteX12" fmla="*/ 564205 w 4717915"/>
                <a:gd name="connsiteY12" fmla="*/ 525294 h 758758"/>
                <a:gd name="connsiteX13" fmla="*/ 593388 w 4717915"/>
                <a:gd name="connsiteY13" fmla="*/ 505839 h 758758"/>
                <a:gd name="connsiteX14" fmla="*/ 671209 w 4717915"/>
                <a:gd name="connsiteY14" fmla="*/ 486383 h 758758"/>
                <a:gd name="connsiteX15" fmla="*/ 700392 w 4717915"/>
                <a:gd name="connsiteY15" fmla="*/ 476656 h 758758"/>
                <a:gd name="connsiteX16" fmla="*/ 749030 w 4717915"/>
                <a:gd name="connsiteY16" fmla="*/ 466928 h 758758"/>
                <a:gd name="connsiteX17" fmla="*/ 797668 w 4717915"/>
                <a:gd name="connsiteY17" fmla="*/ 447473 h 758758"/>
                <a:gd name="connsiteX18" fmla="*/ 1011677 w 4717915"/>
                <a:gd name="connsiteY18" fmla="*/ 418290 h 758758"/>
                <a:gd name="connsiteX19" fmla="*/ 1147864 w 4717915"/>
                <a:gd name="connsiteY19" fmla="*/ 389107 h 758758"/>
                <a:gd name="connsiteX20" fmla="*/ 1177047 w 4717915"/>
                <a:gd name="connsiteY20" fmla="*/ 379379 h 758758"/>
                <a:gd name="connsiteX21" fmla="*/ 1284051 w 4717915"/>
                <a:gd name="connsiteY21" fmla="*/ 350196 h 758758"/>
                <a:gd name="connsiteX22" fmla="*/ 1303507 w 4717915"/>
                <a:gd name="connsiteY22" fmla="*/ 330741 h 758758"/>
                <a:gd name="connsiteX23" fmla="*/ 1420239 w 4717915"/>
                <a:gd name="connsiteY23" fmla="*/ 311285 h 758758"/>
                <a:gd name="connsiteX24" fmla="*/ 1507788 w 4717915"/>
                <a:gd name="connsiteY24" fmla="*/ 291830 h 758758"/>
                <a:gd name="connsiteX25" fmla="*/ 1546698 w 4717915"/>
                <a:gd name="connsiteY25" fmla="*/ 282102 h 758758"/>
                <a:gd name="connsiteX26" fmla="*/ 1595337 w 4717915"/>
                <a:gd name="connsiteY26" fmla="*/ 272375 h 758758"/>
                <a:gd name="connsiteX27" fmla="*/ 1663430 w 4717915"/>
                <a:gd name="connsiteY27" fmla="*/ 252919 h 758758"/>
                <a:gd name="connsiteX28" fmla="*/ 1780162 w 4717915"/>
                <a:gd name="connsiteY28" fmla="*/ 233464 h 758758"/>
                <a:gd name="connsiteX29" fmla="*/ 1828800 w 4717915"/>
                <a:gd name="connsiteY29" fmla="*/ 223736 h 758758"/>
                <a:gd name="connsiteX30" fmla="*/ 1877439 w 4717915"/>
                <a:gd name="connsiteY30" fmla="*/ 204281 h 758758"/>
                <a:gd name="connsiteX31" fmla="*/ 1906622 w 4717915"/>
                <a:gd name="connsiteY31" fmla="*/ 184826 h 758758"/>
                <a:gd name="connsiteX32" fmla="*/ 1994171 w 4717915"/>
                <a:gd name="connsiteY32" fmla="*/ 175098 h 758758"/>
                <a:gd name="connsiteX33" fmla="*/ 2081720 w 4717915"/>
                <a:gd name="connsiteY33" fmla="*/ 155643 h 758758"/>
                <a:gd name="connsiteX34" fmla="*/ 2178996 w 4717915"/>
                <a:gd name="connsiteY34" fmla="*/ 145915 h 758758"/>
                <a:gd name="connsiteX35" fmla="*/ 2315183 w 4717915"/>
                <a:gd name="connsiteY35" fmla="*/ 97277 h 758758"/>
                <a:gd name="connsiteX36" fmla="*/ 2373549 w 4717915"/>
                <a:gd name="connsiteY36" fmla="*/ 87549 h 758758"/>
                <a:gd name="connsiteX37" fmla="*/ 2500009 w 4717915"/>
                <a:gd name="connsiteY37" fmla="*/ 58366 h 758758"/>
                <a:gd name="connsiteX38" fmla="*/ 2675107 w 4717915"/>
                <a:gd name="connsiteY38" fmla="*/ 38911 h 758758"/>
                <a:gd name="connsiteX39" fmla="*/ 2801566 w 4717915"/>
                <a:gd name="connsiteY39" fmla="*/ 19456 h 758758"/>
                <a:gd name="connsiteX40" fmla="*/ 3005847 w 4717915"/>
                <a:gd name="connsiteY40" fmla="*/ 9728 h 758758"/>
                <a:gd name="connsiteX41" fmla="*/ 3171217 w 4717915"/>
                <a:gd name="connsiteY41" fmla="*/ 0 h 758758"/>
                <a:gd name="connsiteX42" fmla="*/ 3608962 w 4717915"/>
                <a:gd name="connsiteY42" fmla="*/ 9728 h 758758"/>
                <a:gd name="connsiteX43" fmla="*/ 3793788 w 4717915"/>
                <a:gd name="connsiteY43" fmla="*/ 29183 h 758758"/>
                <a:gd name="connsiteX44" fmla="*/ 3920247 w 4717915"/>
                <a:gd name="connsiteY44" fmla="*/ 38911 h 758758"/>
                <a:gd name="connsiteX45" fmla="*/ 3998068 w 4717915"/>
                <a:gd name="connsiteY45" fmla="*/ 48639 h 758758"/>
                <a:gd name="connsiteX46" fmla="*/ 4114800 w 4717915"/>
                <a:gd name="connsiteY46" fmla="*/ 58366 h 758758"/>
                <a:gd name="connsiteX47" fmla="*/ 4445541 w 4717915"/>
                <a:gd name="connsiteY47" fmla="*/ 48639 h 758758"/>
                <a:gd name="connsiteX48" fmla="*/ 4494179 w 4717915"/>
                <a:gd name="connsiteY48" fmla="*/ 38911 h 758758"/>
                <a:gd name="connsiteX49" fmla="*/ 4679005 w 4717915"/>
                <a:gd name="connsiteY49" fmla="*/ 48639 h 758758"/>
                <a:gd name="connsiteX50" fmla="*/ 4717915 w 4717915"/>
                <a:gd name="connsiteY50" fmla="*/ 48639 h 7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717915" h="758758" extrusionOk="0">
                  <a:moveTo>
                    <a:pt x="0" y="758758"/>
                  </a:moveTo>
                  <a:cubicBezTo>
                    <a:pt x="18059" y="747145"/>
                    <a:pt x="31049" y="737327"/>
                    <a:pt x="48639" y="729575"/>
                  </a:cubicBezTo>
                  <a:cubicBezTo>
                    <a:pt x="66907" y="721010"/>
                    <a:pt x="90943" y="721158"/>
                    <a:pt x="107005" y="710119"/>
                  </a:cubicBezTo>
                  <a:cubicBezTo>
                    <a:pt x="116493" y="701525"/>
                    <a:pt x="126418" y="695736"/>
                    <a:pt x="136188" y="690664"/>
                  </a:cubicBezTo>
                  <a:cubicBezTo>
                    <a:pt x="154928" y="682336"/>
                    <a:pt x="194554" y="671210"/>
                    <a:pt x="194554" y="671209"/>
                  </a:cubicBezTo>
                  <a:cubicBezTo>
                    <a:pt x="273483" y="624500"/>
                    <a:pt x="163630" y="674805"/>
                    <a:pt x="252920" y="642026"/>
                  </a:cubicBezTo>
                  <a:cubicBezTo>
                    <a:pt x="262032" y="635723"/>
                    <a:pt x="269814" y="626566"/>
                    <a:pt x="282103" y="622570"/>
                  </a:cubicBezTo>
                  <a:cubicBezTo>
                    <a:pt x="300546" y="614844"/>
                    <a:pt x="321730" y="609354"/>
                    <a:pt x="340468" y="603115"/>
                  </a:cubicBezTo>
                  <a:cubicBezTo>
                    <a:pt x="350601" y="600369"/>
                    <a:pt x="359275" y="596107"/>
                    <a:pt x="369651" y="593387"/>
                  </a:cubicBezTo>
                  <a:cubicBezTo>
                    <a:pt x="383744" y="589684"/>
                    <a:pt x="426810" y="584701"/>
                    <a:pt x="447473" y="573932"/>
                  </a:cubicBezTo>
                  <a:cubicBezTo>
                    <a:pt x="458400" y="570316"/>
                    <a:pt x="467223" y="560251"/>
                    <a:pt x="476656" y="554477"/>
                  </a:cubicBezTo>
                  <a:cubicBezTo>
                    <a:pt x="491504" y="546394"/>
                    <a:pt x="515476" y="543944"/>
                    <a:pt x="535022" y="535022"/>
                  </a:cubicBezTo>
                  <a:cubicBezTo>
                    <a:pt x="543738" y="530554"/>
                    <a:pt x="554041" y="531928"/>
                    <a:pt x="564205" y="525294"/>
                  </a:cubicBezTo>
                  <a:cubicBezTo>
                    <a:pt x="576161" y="518567"/>
                    <a:pt x="583532" y="511103"/>
                    <a:pt x="593388" y="505839"/>
                  </a:cubicBezTo>
                  <a:cubicBezTo>
                    <a:pt x="614123" y="490955"/>
                    <a:pt x="646029" y="492652"/>
                    <a:pt x="671209" y="486383"/>
                  </a:cubicBezTo>
                  <a:cubicBezTo>
                    <a:pt x="681306" y="483869"/>
                    <a:pt x="690632" y="479961"/>
                    <a:pt x="700392" y="476656"/>
                  </a:cubicBezTo>
                  <a:cubicBezTo>
                    <a:pt x="715955" y="471183"/>
                    <a:pt x="733005" y="471551"/>
                    <a:pt x="749030" y="466928"/>
                  </a:cubicBezTo>
                  <a:cubicBezTo>
                    <a:pt x="768772" y="461974"/>
                    <a:pt x="781759" y="452764"/>
                    <a:pt x="797668" y="447473"/>
                  </a:cubicBezTo>
                  <a:cubicBezTo>
                    <a:pt x="888623" y="425121"/>
                    <a:pt x="925040" y="425572"/>
                    <a:pt x="1011677" y="418290"/>
                  </a:cubicBezTo>
                  <a:cubicBezTo>
                    <a:pt x="1103601" y="380860"/>
                    <a:pt x="1025806" y="420365"/>
                    <a:pt x="1147864" y="389107"/>
                  </a:cubicBezTo>
                  <a:cubicBezTo>
                    <a:pt x="1158603" y="386300"/>
                    <a:pt x="1167910" y="383426"/>
                    <a:pt x="1177047" y="379379"/>
                  </a:cubicBezTo>
                  <a:cubicBezTo>
                    <a:pt x="1297337" y="347373"/>
                    <a:pt x="1209895" y="373585"/>
                    <a:pt x="1284051" y="350196"/>
                  </a:cubicBezTo>
                  <a:cubicBezTo>
                    <a:pt x="1290468" y="343006"/>
                    <a:pt x="1295603" y="335357"/>
                    <a:pt x="1303507" y="330741"/>
                  </a:cubicBezTo>
                  <a:cubicBezTo>
                    <a:pt x="1328026" y="315401"/>
                    <a:pt x="1411155" y="313808"/>
                    <a:pt x="1420239" y="311285"/>
                  </a:cubicBezTo>
                  <a:cubicBezTo>
                    <a:pt x="1515464" y="289559"/>
                    <a:pt x="1378901" y="314997"/>
                    <a:pt x="1507788" y="291830"/>
                  </a:cubicBezTo>
                  <a:cubicBezTo>
                    <a:pt x="1519657" y="287748"/>
                    <a:pt x="1533735" y="285917"/>
                    <a:pt x="1546698" y="282102"/>
                  </a:cubicBezTo>
                  <a:cubicBezTo>
                    <a:pt x="1562752" y="276472"/>
                    <a:pt x="1581957" y="278338"/>
                    <a:pt x="1595337" y="272375"/>
                  </a:cubicBezTo>
                  <a:cubicBezTo>
                    <a:pt x="1655461" y="251331"/>
                    <a:pt x="1592306" y="261954"/>
                    <a:pt x="1663430" y="252919"/>
                  </a:cubicBezTo>
                  <a:cubicBezTo>
                    <a:pt x="1697137" y="248988"/>
                    <a:pt x="1735458" y="243350"/>
                    <a:pt x="1780162" y="233464"/>
                  </a:cubicBezTo>
                  <a:cubicBezTo>
                    <a:pt x="1798269" y="227987"/>
                    <a:pt x="1812737" y="228643"/>
                    <a:pt x="1828800" y="223736"/>
                  </a:cubicBezTo>
                  <a:cubicBezTo>
                    <a:pt x="1845419" y="217638"/>
                    <a:pt x="1864530" y="212698"/>
                    <a:pt x="1877439" y="204281"/>
                  </a:cubicBezTo>
                  <a:cubicBezTo>
                    <a:pt x="1886464" y="199672"/>
                    <a:pt x="1897082" y="189039"/>
                    <a:pt x="1906622" y="184826"/>
                  </a:cubicBezTo>
                  <a:cubicBezTo>
                    <a:pt x="1931021" y="175535"/>
                    <a:pt x="1962329" y="181797"/>
                    <a:pt x="1994171" y="175098"/>
                  </a:cubicBezTo>
                  <a:cubicBezTo>
                    <a:pt x="2021488" y="164810"/>
                    <a:pt x="2059174" y="160948"/>
                    <a:pt x="2081720" y="155643"/>
                  </a:cubicBezTo>
                  <a:cubicBezTo>
                    <a:pt x="2119758" y="149462"/>
                    <a:pt x="2147693" y="147146"/>
                    <a:pt x="2178996" y="145915"/>
                  </a:cubicBezTo>
                  <a:cubicBezTo>
                    <a:pt x="2208473" y="130042"/>
                    <a:pt x="2284754" y="102136"/>
                    <a:pt x="2315183" y="97277"/>
                  </a:cubicBezTo>
                  <a:cubicBezTo>
                    <a:pt x="2335045" y="93627"/>
                    <a:pt x="2354918" y="92309"/>
                    <a:pt x="2373549" y="87549"/>
                  </a:cubicBezTo>
                  <a:cubicBezTo>
                    <a:pt x="2499836" y="41244"/>
                    <a:pt x="2334686" y="88765"/>
                    <a:pt x="2500009" y="58366"/>
                  </a:cubicBezTo>
                  <a:cubicBezTo>
                    <a:pt x="2575894" y="40163"/>
                    <a:pt x="2499325" y="58442"/>
                    <a:pt x="2675107" y="38911"/>
                  </a:cubicBezTo>
                  <a:cubicBezTo>
                    <a:pt x="2775269" y="33879"/>
                    <a:pt x="2695395" y="40774"/>
                    <a:pt x="2801566" y="19456"/>
                  </a:cubicBezTo>
                  <a:cubicBezTo>
                    <a:pt x="2872673" y="13751"/>
                    <a:pt x="2935221" y="19067"/>
                    <a:pt x="3005847" y="9728"/>
                  </a:cubicBezTo>
                  <a:cubicBezTo>
                    <a:pt x="3036016" y="-4455"/>
                    <a:pt x="3119893" y="-256"/>
                    <a:pt x="3171217" y="0"/>
                  </a:cubicBezTo>
                  <a:cubicBezTo>
                    <a:pt x="3244309" y="3240"/>
                    <a:pt x="3469542" y="36939"/>
                    <a:pt x="3608962" y="9728"/>
                  </a:cubicBezTo>
                  <a:cubicBezTo>
                    <a:pt x="3635893" y="16373"/>
                    <a:pt x="3759092" y="24479"/>
                    <a:pt x="3793788" y="29183"/>
                  </a:cubicBezTo>
                  <a:cubicBezTo>
                    <a:pt x="3840209" y="37825"/>
                    <a:pt x="3879916" y="40488"/>
                    <a:pt x="3920247" y="38911"/>
                  </a:cubicBezTo>
                  <a:cubicBezTo>
                    <a:pt x="3944090" y="44280"/>
                    <a:pt x="3973581" y="44202"/>
                    <a:pt x="3998068" y="48639"/>
                  </a:cubicBezTo>
                  <a:cubicBezTo>
                    <a:pt x="4035615" y="52229"/>
                    <a:pt x="4073060" y="53345"/>
                    <a:pt x="4114800" y="58366"/>
                  </a:cubicBezTo>
                  <a:cubicBezTo>
                    <a:pt x="4224235" y="46291"/>
                    <a:pt x="4338502" y="49406"/>
                    <a:pt x="4445541" y="48639"/>
                  </a:cubicBezTo>
                  <a:cubicBezTo>
                    <a:pt x="4461858" y="48195"/>
                    <a:pt x="4478342" y="35774"/>
                    <a:pt x="4494179" y="38911"/>
                  </a:cubicBezTo>
                  <a:cubicBezTo>
                    <a:pt x="4550054" y="32561"/>
                    <a:pt x="4616328" y="37727"/>
                    <a:pt x="4679005" y="48639"/>
                  </a:cubicBezTo>
                  <a:cubicBezTo>
                    <a:pt x="4691797" y="49212"/>
                    <a:pt x="4704696" y="47926"/>
                    <a:pt x="4717915" y="48639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</a:schemeClr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1454325413">
                    <a:custGeom>
                      <a:avLst/>
                      <a:gdLst>
                        <a:gd name="connsiteX0" fmla="*/ 0 w 4717915"/>
                        <a:gd name="connsiteY0" fmla="*/ 758758 h 758758"/>
                        <a:gd name="connsiteX1" fmla="*/ 48639 w 4717915"/>
                        <a:gd name="connsiteY1" fmla="*/ 729575 h 758758"/>
                        <a:gd name="connsiteX2" fmla="*/ 107005 w 4717915"/>
                        <a:gd name="connsiteY2" fmla="*/ 710119 h 758758"/>
                        <a:gd name="connsiteX3" fmla="*/ 136188 w 4717915"/>
                        <a:gd name="connsiteY3" fmla="*/ 690664 h 758758"/>
                        <a:gd name="connsiteX4" fmla="*/ 194554 w 4717915"/>
                        <a:gd name="connsiteY4" fmla="*/ 671209 h 758758"/>
                        <a:gd name="connsiteX5" fmla="*/ 252920 w 4717915"/>
                        <a:gd name="connsiteY5" fmla="*/ 642026 h 758758"/>
                        <a:gd name="connsiteX6" fmla="*/ 282103 w 4717915"/>
                        <a:gd name="connsiteY6" fmla="*/ 622570 h 758758"/>
                        <a:gd name="connsiteX7" fmla="*/ 340468 w 4717915"/>
                        <a:gd name="connsiteY7" fmla="*/ 603115 h 758758"/>
                        <a:gd name="connsiteX8" fmla="*/ 369651 w 4717915"/>
                        <a:gd name="connsiteY8" fmla="*/ 593387 h 758758"/>
                        <a:gd name="connsiteX9" fmla="*/ 447473 w 4717915"/>
                        <a:gd name="connsiteY9" fmla="*/ 573932 h 758758"/>
                        <a:gd name="connsiteX10" fmla="*/ 476656 w 4717915"/>
                        <a:gd name="connsiteY10" fmla="*/ 554477 h 758758"/>
                        <a:gd name="connsiteX11" fmla="*/ 535022 w 4717915"/>
                        <a:gd name="connsiteY11" fmla="*/ 535022 h 758758"/>
                        <a:gd name="connsiteX12" fmla="*/ 564205 w 4717915"/>
                        <a:gd name="connsiteY12" fmla="*/ 525294 h 758758"/>
                        <a:gd name="connsiteX13" fmla="*/ 593388 w 4717915"/>
                        <a:gd name="connsiteY13" fmla="*/ 505839 h 758758"/>
                        <a:gd name="connsiteX14" fmla="*/ 671209 w 4717915"/>
                        <a:gd name="connsiteY14" fmla="*/ 486383 h 758758"/>
                        <a:gd name="connsiteX15" fmla="*/ 700392 w 4717915"/>
                        <a:gd name="connsiteY15" fmla="*/ 476656 h 758758"/>
                        <a:gd name="connsiteX16" fmla="*/ 749030 w 4717915"/>
                        <a:gd name="connsiteY16" fmla="*/ 466928 h 758758"/>
                        <a:gd name="connsiteX17" fmla="*/ 797668 w 4717915"/>
                        <a:gd name="connsiteY17" fmla="*/ 447473 h 758758"/>
                        <a:gd name="connsiteX18" fmla="*/ 1011677 w 4717915"/>
                        <a:gd name="connsiteY18" fmla="*/ 418290 h 758758"/>
                        <a:gd name="connsiteX19" fmla="*/ 1147864 w 4717915"/>
                        <a:gd name="connsiteY19" fmla="*/ 389107 h 758758"/>
                        <a:gd name="connsiteX20" fmla="*/ 1177047 w 4717915"/>
                        <a:gd name="connsiteY20" fmla="*/ 379379 h 758758"/>
                        <a:gd name="connsiteX21" fmla="*/ 1284051 w 4717915"/>
                        <a:gd name="connsiteY21" fmla="*/ 350196 h 758758"/>
                        <a:gd name="connsiteX22" fmla="*/ 1303507 w 4717915"/>
                        <a:gd name="connsiteY22" fmla="*/ 330741 h 758758"/>
                        <a:gd name="connsiteX23" fmla="*/ 1420239 w 4717915"/>
                        <a:gd name="connsiteY23" fmla="*/ 311285 h 758758"/>
                        <a:gd name="connsiteX24" fmla="*/ 1507788 w 4717915"/>
                        <a:gd name="connsiteY24" fmla="*/ 291830 h 758758"/>
                        <a:gd name="connsiteX25" fmla="*/ 1546698 w 4717915"/>
                        <a:gd name="connsiteY25" fmla="*/ 282102 h 758758"/>
                        <a:gd name="connsiteX26" fmla="*/ 1595337 w 4717915"/>
                        <a:gd name="connsiteY26" fmla="*/ 272375 h 758758"/>
                        <a:gd name="connsiteX27" fmla="*/ 1663430 w 4717915"/>
                        <a:gd name="connsiteY27" fmla="*/ 252919 h 758758"/>
                        <a:gd name="connsiteX28" fmla="*/ 1780162 w 4717915"/>
                        <a:gd name="connsiteY28" fmla="*/ 233464 h 758758"/>
                        <a:gd name="connsiteX29" fmla="*/ 1828800 w 4717915"/>
                        <a:gd name="connsiteY29" fmla="*/ 223736 h 758758"/>
                        <a:gd name="connsiteX30" fmla="*/ 1877439 w 4717915"/>
                        <a:gd name="connsiteY30" fmla="*/ 204281 h 758758"/>
                        <a:gd name="connsiteX31" fmla="*/ 1906622 w 4717915"/>
                        <a:gd name="connsiteY31" fmla="*/ 184826 h 758758"/>
                        <a:gd name="connsiteX32" fmla="*/ 1994171 w 4717915"/>
                        <a:gd name="connsiteY32" fmla="*/ 175098 h 758758"/>
                        <a:gd name="connsiteX33" fmla="*/ 2081720 w 4717915"/>
                        <a:gd name="connsiteY33" fmla="*/ 155643 h 758758"/>
                        <a:gd name="connsiteX34" fmla="*/ 2178996 w 4717915"/>
                        <a:gd name="connsiteY34" fmla="*/ 145915 h 758758"/>
                        <a:gd name="connsiteX35" fmla="*/ 2315183 w 4717915"/>
                        <a:gd name="connsiteY35" fmla="*/ 97277 h 758758"/>
                        <a:gd name="connsiteX36" fmla="*/ 2373549 w 4717915"/>
                        <a:gd name="connsiteY36" fmla="*/ 87549 h 758758"/>
                        <a:gd name="connsiteX37" fmla="*/ 2500009 w 4717915"/>
                        <a:gd name="connsiteY37" fmla="*/ 58366 h 758758"/>
                        <a:gd name="connsiteX38" fmla="*/ 2675107 w 4717915"/>
                        <a:gd name="connsiteY38" fmla="*/ 38911 h 758758"/>
                        <a:gd name="connsiteX39" fmla="*/ 2801566 w 4717915"/>
                        <a:gd name="connsiteY39" fmla="*/ 19456 h 758758"/>
                        <a:gd name="connsiteX40" fmla="*/ 3005847 w 4717915"/>
                        <a:gd name="connsiteY40" fmla="*/ 9728 h 758758"/>
                        <a:gd name="connsiteX41" fmla="*/ 3171217 w 4717915"/>
                        <a:gd name="connsiteY41" fmla="*/ 0 h 758758"/>
                        <a:gd name="connsiteX42" fmla="*/ 3608962 w 4717915"/>
                        <a:gd name="connsiteY42" fmla="*/ 9728 h 758758"/>
                        <a:gd name="connsiteX43" fmla="*/ 3793788 w 4717915"/>
                        <a:gd name="connsiteY43" fmla="*/ 29183 h 758758"/>
                        <a:gd name="connsiteX44" fmla="*/ 3920247 w 4717915"/>
                        <a:gd name="connsiteY44" fmla="*/ 38911 h 758758"/>
                        <a:gd name="connsiteX45" fmla="*/ 3998068 w 4717915"/>
                        <a:gd name="connsiteY45" fmla="*/ 48639 h 758758"/>
                        <a:gd name="connsiteX46" fmla="*/ 4114800 w 4717915"/>
                        <a:gd name="connsiteY46" fmla="*/ 58366 h 758758"/>
                        <a:gd name="connsiteX47" fmla="*/ 4445541 w 4717915"/>
                        <a:gd name="connsiteY47" fmla="*/ 48639 h 758758"/>
                        <a:gd name="connsiteX48" fmla="*/ 4494179 w 4717915"/>
                        <a:gd name="connsiteY48" fmla="*/ 38911 h 758758"/>
                        <a:gd name="connsiteX49" fmla="*/ 4679005 w 4717915"/>
                        <a:gd name="connsiteY49" fmla="*/ 48639 h 758758"/>
                        <a:gd name="connsiteX50" fmla="*/ 4717915 w 4717915"/>
                        <a:gd name="connsiteY50" fmla="*/ 48639 h 7587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4717915" h="758758">
                          <a:moveTo>
                            <a:pt x="0" y="758758"/>
                          </a:moveTo>
                          <a:cubicBezTo>
                            <a:pt x="16213" y="749030"/>
                            <a:pt x="31426" y="737399"/>
                            <a:pt x="48639" y="729575"/>
                          </a:cubicBezTo>
                          <a:cubicBezTo>
                            <a:pt x="67309" y="721089"/>
                            <a:pt x="89941" y="721495"/>
                            <a:pt x="107005" y="710119"/>
                          </a:cubicBezTo>
                          <a:cubicBezTo>
                            <a:pt x="116733" y="703634"/>
                            <a:pt x="125504" y="695412"/>
                            <a:pt x="136188" y="690664"/>
                          </a:cubicBezTo>
                          <a:cubicBezTo>
                            <a:pt x="154928" y="682335"/>
                            <a:pt x="194554" y="671209"/>
                            <a:pt x="194554" y="671209"/>
                          </a:cubicBezTo>
                          <a:cubicBezTo>
                            <a:pt x="278189" y="615450"/>
                            <a:pt x="172371" y="682300"/>
                            <a:pt x="252920" y="642026"/>
                          </a:cubicBezTo>
                          <a:cubicBezTo>
                            <a:pt x="263377" y="636797"/>
                            <a:pt x="271419" y="627318"/>
                            <a:pt x="282103" y="622570"/>
                          </a:cubicBezTo>
                          <a:cubicBezTo>
                            <a:pt x="300843" y="614241"/>
                            <a:pt x="321013" y="609600"/>
                            <a:pt x="340468" y="603115"/>
                          </a:cubicBezTo>
                          <a:cubicBezTo>
                            <a:pt x="350196" y="599872"/>
                            <a:pt x="359596" y="595398"/>
                            <a:pt x="369651" y="593387"/>
                          </a:cubicBezTo>
                          <a:cubicBezTo>
                            <a:pt x="388156" y="589686"/>
                            <a:pt x="427528" y="583904"/>
                            <a:pt x="447473" y="573932"/>
                          </a:cubicBezTo>
                          <a:cubicBezTo>
                            <a:pt x="457930" y="568704"/>
                            <a:pt x="465972" y="559225"/>
                            <a:pt x="476656" y="554477"/>
                          </a:cubicBezTo>
                          <a:cubicBezTo>
                            <a:pt x="495396" y="546148"/>
                            <a:pt x="515567" y="541507"/>
                            <a:pt x="535022" y="535022"/>
                          </a:cubicBezTo>
                          <a:cubicBezTo>
                            <a:pt x="544750" y="531779"/>
                            <a:pt x="555673" y="530982"/>
                            <a:pt x="564205" y="525294"/>
                          </a:cubicBezTo>
                          <a:cubicBezTo>
                            <a:pt x="573933" y="518809"/>
                            <a:pt x="582931" y="511067"/>
                            <a:pt x="593388" y="505839"/>
                          </a:cubicBezTo>
                          <a:cubicBezTo>
                            <a:pt x="615625" y="494721"/>
                            <a:pt x="649008" y="491933"/>
                            <a:pt x="671209" y="486383"/>
                          </a:cubicBezTo>
                          <a:cubicBezTo>
                            <a:pt x="681157" y="483896"/>
                            <a:pt x="690444" y="479143"/>
                            <a:pt x="700392" y="476656"/>
                          </a:cubicBezTo>
                          <a:cubicBezTo>
                            <a:pt x="716432" y="472646"/>
                            <a:pt x="733194" y="471679"/>
                            <a:pt x="749030" y="466928"/>
                          </a:cubicBezTo>
                          <a:cubicBezTo>
                            <a:pt x="765755" y="461910"/>
                            <a:pt x="780796" y="451972"/>
                            <a:pt x="797668" y="447473"/>
                          </a:cubicBezTo>
                          <a:cubicBezTo>
                            <a:pt x="883941" y="424467"/>
                            <a:pt x="920193" y="425913"/>
                            <a:pt x="1011677" y="418290"/>
                          </a:cubicBezTo>
                          <a:cubicBezTo>
                            <a:pt x="1102431" y="381987"/>
                            <a:pt x="1017983" y="410753"/>
                            <a:pt x="1147864" y="389107"/>
                          </a:cubicBezTo>
                          <a:cubicBezTo>
                            <a:pt x="1157978" y="387421"/>
                            <a:pt x="1167154" y="382077"/>
                            <a:pt x="1177047" y="379379"/>
                          </a:cubicBezTo>
                          <a:cubicBezTo>
                            <a:pt x="1297729" y="346466"/>
                            <a:pt x="1216880" y="372587"/>
                            <a:pt x="1284051" y="350196"/>
                          </a:cubicBezTo>
                          <a:cubicBezTo>
                            <a:pt x="1290536" y="343711"/>
                            <a:pt x="1295643" y="335460"/>
                            <a:pt x="1303507" y="330741"/>
                          </a:cubicBezTo>
                          <a:cubicBezTo>
                            <a:pt x="1329435" y="315184"/>
                            <a:pt x="1411585" y="312247"/>
                            <a:pt x="1420239" y="311285"/>
                          </a:cubicBezTo>
                          <a:cubicBezTo>
                            <a:pt x="1515168" y="287554"/>
                            <a:pt x="1396596" y="316540"/>
                            <a:pt x="1507788" y="291830"/>
                          </a:cubicBezTo>
                          <a:cubicBezTo>
                            <a:pt x="1520839" y="288930"/>
                            <a:pt x="1533647" y="285002"/>
                            <a:pt x="1546698" y="282102"/>
                          </a:cubicBezTo>
                          <a:cubicBezTo>
                            <a:pt x="1562838" y="278515"/>
                            <a:pt x="1579297" y="276385"/>
                            <a:pt x="1595337" y="272375"/>
                          </a:cubicBezTo>
                          <a:cubicBezTo>
                            <a:pt x="1655559" y="257320"/>
                            <a:pt x="1590640" y="266567"/>
                            <a:pt x="1663430" y="252919"/>
                          </a:cubicBezTo>
                          <a:cubicBezTo>
                            <a:pt x="1702202" y="245649"/>
                            <a:pt x="1741315" y="240319"/>
                            <a:pt x="1780162" y="233464"/>
                          </a:cubicBezTo>
                          <a:cubicBezTo>
                            <a:pt x="1796444" y="230591"/>
                            <a:pt x="1812964" y="228487"/>
                            <a:pt x="1828800" y="223736"/>
                          </a:cubicBezTo>
                          <a:cubicBezTo>
                            <a:pt x="1845525" y="218718"/>
                            <a:pt x="1861821" y="212090"/>
                            <a:pt x="1877439" y="204281"/>
                          </a:cubicBezTo>
                          <a:cubicBezTo>
                            <a:pt x="1887896" y="199053"/>
                            <a:pt x="1895280" y="187662"/>
                            <a:pt x="1906622" y="184826"/>
                          </a:cubicBezTo>
                          <a:cubicBezTo>
                            <a:pt x="1935108" y="177705"/>
                            <a:pt x="1964988" y="178341"/>
                            <a:pt x="1994171" y="175098"/>
                          </a:cubicBezTo>
                          <a:cubicBezTo>
                            <a:pt x="2020600" y="168490"/>
                            <a:pt x="2055244" y="159173"/>
                            <a:pt x="2081720" y="155643"/>
                          </a:cubicBezTo>
                          <a:cubicBezTo>
                            <a:pt x="2114021" y="151336"/>
                            <a:pt x="2146571" y="149158"/>
                            <a:pt x="2178996" y="145915"/>
                          </a:cubicBezTo>
                          <a:cubicBezTo>
                            <a:pt x="2213981" y="131921"/>
                            <a:pt x="2285437" y="102235"/>
                            <a:pt x="2315183" y="97277"/>
                          </a:cubicBezTo>
                          <a:cubicBezTo>
                            <a:pt x="2334638" y="94034"/>
                            <a:pt x="2354414" y="92333"/>
                            <a:pt x="2373549" y="87549"/>
                          </a:cubicBezTo>
                          <a:cubicBezTo>
                            <a:pt x="2515979" y="51942"/>
                            <a:pt x="2341946" y="80947"/>
                            <a:pt x="2500009" y="58366"/>
                          </a:cubicBezTo>
                          <a:cubicBezTo>
                            <a:pt x="2579379" y="31911"/>
                            <a:pt x="2500221" y="55567"/>
                            <a:pt x="2675107" y="38911"/>
                          </a:cubicBezTo>
                          <a:cubicBezTo>
                            <a:pt x="2772944" y="29593"/>
                            <a:pt x="2694354" y="27114"/>
                            <a:pt x="2801566" y="19456"/>
                          </a:cubicBezTo>
                          <a:cubicBezTo>
                            <a:pt x="2869564" y="14599"/>
                            <a:pt x="2937770" y="13311"/>
                            <a:pt x="3005847" y="9728"/>
                          </a:cubicBezTo>
                          <a:lnTo>
                            <a:pt x="3171217" y="0"/>
                          </a:lnTo>
                          <a:lnTo>
                            <a:pt x="3608962" y="9728"/>
                          </a:lnTo>
                          <a:cubicBezTo>
                            <a:pt x="3637155" y="10753"/>
                            <a:pt x="3762424" y="26332"/>
                            <a:pt x="3793788" y="29183"/>
                          </a:cubicBezTo>
                          <a:cubicBezTo>
                            <a:pt x="3835892" y="33011"/>
                            <a:pt x="3878160" y="34903"/>
                            <a:pt x="3920247" y="38911"/>
                          </a:cubicBezTo>
                          <a:cubicBezTo>
                            <a:pt x="3946271" y="41390"/>
                            <a:pt x="3972056" y="46038"/>
                            <a:pt x="3998068" y="48639"/>
                          </a:cubicBezTo>
                          <a:cubicBezTo>
                            <a:pt x="4036920" y="52524"/>
                            <a:pt x="4075889" y="55124"/>
                            <a:pt x="4114800" y="58366"/>
                          </a:cubicBezTo>
                          <a:cubicBezTo>
                            <a:pt x="4225047" y="55124"/>
                            <a:pt x="4335391" y="54288"/>
                            <a:pt x="4445541" y="48639"/>
                          </a:cubicBezTo>
                          <a:cubicBezTo>
                            <a:pt x="4462053" y="47792"/>
                            <a:pt x="4477645" y="38911"/>
                            <a:pt x="4494179" y="38911"/>
                          </a:cubicBezTo>
                          <a:cubicBezTo>
                            <a:pt x="4555873" y="38911"/>
                            <a:pt x="4617369" y="45959"/>
                            <a:pt x="4679005" y="48639"/>
                          </a:cubicBezTo>
                          <a:cubicBezTo>
                            <a:pt x="4691963" y="49202"/>
                            <a:pt x="4704945" y="48639"/>
                            <a:pt x="4717915" y="4863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82DFFD2-D9EF-4B81-826C-37A851530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132" y="1957861"/>
              <a:ext cx="2377265" cy="20464"/>
            </a:xfrm>
            <a:prstGeom prst="straightConnector1">
              <a:avLst/>
            </a:prstGeom>
            <a:ln w="2540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734CF0-CC2E-4963-946E-324D9C6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9442384" y="984147"/>
              <a:ext cx="0" cy="1905599"/>
            </a:xfrm>
            <a:prstGeom prst="line">
              <a:avLst/>
            </a:prstGeom>
            <a:ln w="7620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4BF47A3-1C3D-42BB-B248-E9D6000CD0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46197" y="984147"/>
              <a:ext cx="0" cy="1905599"/>
            </a:xfrm>
            <a:prstGeom prst="line">
              <a:avLst/>
            </a:prstGeom>
            <a:ln w="7620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28C7958-65BF-4422-9131-19471A206DEF}"/>
                </a:ext>
              </a:extLst>
            </p:cNvPr>
            <p:cNvCxnSpPr>
              <a:cxnSpLocks/>
            </p:cNvCxnSpPr>
            <p:nvPr/>
          </p:nvCxnSpPr>
          <p:spPr>
            <a:xfrm>
              <a:off x="8868134" y="996675"/>
              <a:ext cx="0" cy="1905599"/>
            </a:xfrm>
            <a:prstGeom prst="line">
              <a:avLst/>
            </a:prstGeom>
            <a:ln w="76200">
              <a:solidFill>
                <a:srgbClr val="FFCC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41A0BCF-7083-4719-810F-08B3A946F17E}"/>
                    </a:ext>
                  </a:extLst>
                </p:cNvPr>
                <p:cNvSpPr txBox="1"/>
                <p:nvPr/>
              </p:nvSpPr>
              <p:spPr>
                <a:xfrm>
                  <a:off x="8531723" y="2934123"/>
                  <a:ext cx="612668" cy="6773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41A0BCF-7083-4719-810F-08B3A946F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23" y="2934123"/>
                  <a:ext cx="612668" cy="67736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D1522CC-1748-4C3A-A497-22560E6F6ABE}"/>
                    </a:ext>
                  </a:extLst>
                </p:cNvPr>
                <p:cNvSpPr txBox="1"/>
                <p:nvPr/>
              </p:nvSpPr>
              <p:spPr>
                <a:xfrm>
                  <a:off x="9062641" y="2934123"/>
                  <a:ext cx="816249" cy="670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D1522CC-1748-4C3A-A497-22560E6F6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641" y="2934123"/>
                  <a:ext cx="816249" cy="67031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1D69B98-DE66-479A-A1F0-A8B030258B64}"/>
                    </a:ext>
                  </a:extLst>
                </p:cNvPr>
                <p:cNvSpPr txBox="1"/>
                <p:nvPr/>
              </p:nvSpPr>
              <p:spPr>
                <a:xfrm>
                  <a:off x="9770805" y="2923633"/>
                  <a:ext cx="612668" cy="6709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3199" i="1">
                                <a:solidFill>
                                  <a:srgbClr val="FFCC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num>
                              <m:den>
                                <m:r>
                                  <a:rPr lang="en-GB" sz="3199" i="1">
                                    <a:solidFill>
                                      <a:srgbClr val="FFCC66"/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3199" dirty="0">
                    <a:solidFill>
                      <a:srgbClr val="FFCC66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1D69B98-DE66-479A-A1F0-A8B030258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805" y="2923633"/>
                  <a:ext cx="612668" cy="67095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44ADD9F-3CFA-489A-9272-1F6340F98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1731" y="345753"/>
            <a:ext cx="1297966" cy="2536777"/>
            <a:chOff x="8934058" y="344950"/>
            <a:chExt cx="1298304" cy="2537438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012B035-9081-4935-BB1E-CB4DB7D7C3BB}"/>
                </a:ext>
              </a:extLst>
            </p:cNvPr>
            <p:cNvCxnSpPr>
              <a:cxnSpLocks/>
            </p:cNvCxnSpPr>
            <p:nvPr/>
          </p:nvCxnSpPr>
          <p:spPr>
            <a:xfrm>
              <a:off x="9583210" y="976789"/>
              <a:ext cx="0" cy="1905599"/>
            </a:xfrm>
            <a:prstGeom prst="line">
              <a:avLst/>
            </a:prstGeom>
            <a:ln w="76200">
              <a:solidFill>
                <a:srgbClr val="FEB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E1BDFA-FD77-4FE7-823C-275424249A0B}"/>
                    </a:ext>
                  </a:extLst>
                </p:cNvPr>
                <p:cNvSpPr txBox="1"/>
                <p:nvPr/>
              </p:nvSpPr>
              <p:spPr>
                <a:xfrm>
                  <a:off x="8934058" y="344950"/>
                  <a:ext cx="1298304" cy="5520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GB" sz="2399" i="1">
                                <a:solidFill>
                                  <a:srgbClr val="FEB2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399" i="1">
                                <a:solidFill>
                                  <a:srgbClr val="FEB2B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GB" sz="23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box>
                          <m:boxPr>
                            <m:ctrlPr>
                              <a:rPr lang="en-GB" sz="2399" i="1">
                                <a:solidFill>
                                  <a:srgbClr val="FEB2B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GB" sz="2399" i="1">
                                    <a:solidFill>
                                      <a:srgbClr val="FEB2B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399" i="1">
                                    <a:solidFill>
                                      <a:srgbClr val="FEB2B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99</m:t>
                                </m:r>
                              </m:num>
                              <m:den>
                                <m:r>
                                  <a:rPr lang="en-GB" sz="2399" i="1">
                                    <a:solidFill>
                                      <a:srgbClr val="FEB2B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70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399" dirty="0">
                    <a:solidFill>
                      <a:srgbClr val="FEB2B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0E1BDFA-FD77-4FE7-823C-27542424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058" y="344950"/>
                  <a:ext cx="1298304" cy="55201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68FAED-65DF-47A6-AFB8-DB95C06F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3541" y="2997107"/>
            <a:ext cx="4295211" cy="1617868"/>
            <a:chOff x="7215420" y="2996994"/>
            <a:chExt cx="4296330" cy="1618289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FC31B6-CB98-414C-945C-F5EC02BADEE0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76" y="3657601"/>
              <a:ext cx="0" cy="333828"/>
            </a:xfrm>
            <a:prstGeom prst="line">
              <a:avLst/>
            </a:prstGeom>
            <a:ln w="28575">
              <a:solidFill>
                <a:srgbClr val="FEB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8EBFA8-DE85-4625-BEB4-E308A3DD7510}"/>
                </a:ext>
              </a:extLst>
            </p:cNvPr>
            <p:cNvCxnSpPr>
              <a:cxnSpLocks/>
            </p:cNvCxnSpPr>
            <p:nvPr/>
          </p:nvCxnSpPr>
          <p:spPr>
            <a:xfrm>
              <a:off x="9091536" y="3657601"/>
              <a:ext cx="0" cy="333828"/>
            </a:xfrm>
            <a:prstGeom prst="line">
              <a:avLst/>
            </a:prstGeom>
            <a:ln w="28575">
              <a:solidFill>
                <a:srgbClr val="FEB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4C4DC9C-3DBC-4D26-BE01-8384C6065C9C}"/>
                </a:ext>
              </a:extLst>
            </p:cNvPr>
            <p:cNvCxnSpPr>
              <a:cxnSpLocks/>
            </p:cNvCxnSpPr>
            <p:nvPr/>
          </p:nvCxnSpPr>
          <p:spPr>
            <a:xfrm>
              <a:off x="9583210" y="3652476"/>
              <a:ext cx="0" cy="333828"/>
            </a:xfrm>
            <a:prstGeom prst="line">
              <a:avLst/>
            </a:prstGeom>
            <a:ln w="28575">
              <a:solidFill>
                <a:srgbClr val="FEB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E58C8D5-B9A4-4325-A016-0E0AC6EB922B}"/>
                    </a:ext>
                  </a:extLst>
                </p:cNvPr>
                <p:cNvSpPr txBox="1"/>
                <p:nvPr/>
              </p:nvSpPr>
              <p:spPr>
                <a:xfrm>
                  <a:off x="7215420" y="4041343"/>
                  <a:ext cx="718658" cy="5739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GB" sz="2799" i="1">
                                <a:solidFill>
                                  <a:srgbClr val="FEB2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799" i="1">
                                <a:solidFill>
                                  <a:srgbClr val="FEB2B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GB" sz="2799" dirty="0">
                    <a:solidFill>
                      <a:srgbClr val="FEB2B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E58C8D5-B9A4-4325-A016-0E0AC6EB9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5420" y="4041343"/>
                  <a:ext cx="718658" cy="57394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863A15E-E069-47E0-AD08-44C88226502C}"/>
                    </a:ext>
                  </a:extLst>
                </p:cNvPr>
                <p:cNvSpPr txBox="1"/>
                <p:nvPr/>
              </p:nvSpPr>
              <p:spPr>
                <a:xfrm>
                  <a:off x="8891467" y="3973042"/>
                  <a:ext cx="44262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7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GB" sz="2799" dirty="0">
                    <a:solidFill>
                      <a:srgbClr val="FEB2B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C863A15E-E069-47E0-AD08-44C882265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1467" y="3973042"/>
                  <a:ext cx="442621" cy="52309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3586A8A-F8EE-4987-9240-70CBFDD84A5A}"/>
                    </a:ext>
                  </a:extLst>
                </p:cNvPr>
                <p:cNvSpPr txBox="1"/>
                <p:nvPr/>
              </p:nvSpPr>
              <p:spPr>
                <a:xfrm>
                  <a:off x="9419022" y="3979423"/>
                  <a:ext cx="477695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7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2799" dirty="0">
                    <a:solidFill>
                      <a:srgbClr val="FEB2B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3586A8A-F8EE-4987-9240-70CBFDD84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022" y="3979423"/>
                  <a:ext cx="477695" cy="52309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390F2C0-067F-48BD-9779-534A4CE15E91}"/>
                    </a:ext>
                  </a:extLst>
                </p:cNvPr>
                <p:cNvSpPr txBox="1"/>
                <p:nvPr/>
              </p:nvSpPr>
              <p:spPr>
                <a:xfrm>
                  <a:off x="10939157" y="2996994"/>
                  <a:ext cx="572593" cy="5846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indent="-34279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GB" sz="3199" dirty="0">
                    <a:solidFill>
                      <a:srgbClr val="FEB2B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390F2C0-067F-48BD-9779-534A4CE15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157" y="2996994"/>
                  <a:ext cx="572593" cy="58464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2D499AC8-2486-4764-B064-F5F6225D9C00}"/>
              </a:ext>
            </a:extLst>
          </p:cNvPr>
          <p:cNvSpPr txBox="1">
            <a:spLocks/>
          </p:cNvSpPr>
          <p:nvPr/>
        </p:nvSpPr>
        <p:spPr>
          <a:xfrm>
            <a:off x="4484237" y="582165"/>
            <a:ext cx="3230281" cy="498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The Number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2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416">
        <p:fade/>
      </p:transition>
    </mc:Choice>
    <mc:Fallback xmlns="">
      <p:transition spd="med" advTm="544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8A5C48F2-B839-4BBE-9EE9-8347B37873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For two sets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, the </a:t>
                </a:r>
                <a:r>
                  <a:rPr lang="en-GB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Cartesian product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defined as the set of all </a:t>
                </a:r>
                <a:r>
                  <a:rPr lang="en-GB" b="1" dirty="0">
                    <a:solidFill>
                      <a:schemeClr val="accent2"/>
                    </a:solidFill>
                  </a:rPr>
                  <a:t>pairs</a:t>
                </a:r>
                <a:r>
                  <a:rPr lang="en-GB" dirty="0"/>
                  <a:t> of elements, the </a:t>
                </a:r>
                <a:r>
                  <a:rPr lang="en-GB" b="1" dirty="0">
                    <a:solidFill>
                      <a:schemeClr val="accent2"/>
                    </a:solidFill>
                  </a:rPr>
                  <a:t>first</a:t>
                </a:r>
                <a:r>
                  <a:rPr lang="en-GB" dirty="0">
                    <a:solidFill>
                      <a:schemeClr val="accent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and the </a:t>
                </a:r>
                <a:r>
                  <a:rPr lang="en-GB" b="1" dirty="0">
                    <a:solidFill>
                      <a:schemeClr val="accent2"/>
                    </a:solidFill>
                  </a:rPr>
                  <a:t>second</a:t>
                </a:r>
                <a:r>
                  <a:rPr lang="en-GB" dirty="0">
                    <a:solidFill>
                      <a:schemeClr val="accent2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3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sz="2399" dirty="0"/>
              </a:p>
              <a:p>
                <a:pPr indent="-342797"/>
                <a:r>
                  <a:rPr lang="en-GB" dirty="0"/>
                  <a:t>Generalises to products of 3, 4, … sets</a:t>
                </a:r>
              </a:p>
              <a:p>
                <a:pPr indent="-342797"/>
                <a:r>
                  <a:rPr lang="en-GB" dirty="0"/>
                  <a:t>Cartesian products of a set with itself give</a:t>
                </a:r>
                <a:br>
                  <a:rPr lang="en-GB" dirty="0"/>
                </a:br>
                <a:r>
                  <a:rPr lang="en-GB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Cartesian powers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399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399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3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GB" sz="2399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399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399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399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39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399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2399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GB" sz="2399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8A5C48F2-B839-4BBE-9EE9-8347B3787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33" t="-2000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46D623-9E90-400B-BF30-D51A5403B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2969" y="464157"/>
            <a:ext cx="3042851" cy="914162"/>
          </a:xfrm>
          <a:prstGeom prst="wedgeRectCallout">
            <a:avLst>
              <a:gd name="adj1" fmla="val -100375"/>
              <a:gd name="adj2" fmla="val 13215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Named after René Descartes, 1596-1650, French mathematician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490E75-7EEB-44D1-B3A3-2CF26749146C}"/>
              </a:ext>
            </a:extLst>
          </p:cNvPr>
          <p:cNvGraphicFramePr>
            <a:graphicFrameLocks noGrp="1"/>
          </p:cNvGraphicFramePr>
          <p:nvPr/>
        </p:nvGraphicFramePr>
        <p:xfrm>
          <a:off x="8515479" y="2906174"/>
          <a:ext cx="3210716" cy="192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79">
                  <a:extLst>
                    <a:ext uri="{9D8B030D-6E8A-4147-A177-3AD203B41FA5}">
                      <a16:colId xmlns:a16="http://schemas.microsoft.com/office/drawing/2014/main" val="611456357"/>
                    </a:ext>
                  </a:extLst>
                </a:gridCol>
                <a:gridCol w="802679">
                  <a:extLst>
                    <a:ext uri="{9D8B030D-6E8A-4147-A177-3AD203B41FA5}">
                      <a16:colId xmlns:a16="http://schemas.microsoft.com/office/drawing/2014/main" val="616687183"/>
                    </a:ext>
                  </a:extLst>
                </a:gridCol>
                <a:gridCol w="802679">
                  <a:extLst>
                    <a:ext uri="{9D8B030D-6E8A-4147-A177-3AD203B41FA5}">
                      <a16:colId xmlns:a16="http://schemas.microsoft.com/office/drawing/2014/main" val="1670595776"/>
                    </a:ext>
                  </a:extLst>
                </a:gridCol>
                <a:gridCol w="802679">
                  <a:extLst>
                    <a:ext uri="{9D8B030D-6E8A-4147-A177-3AD203B41FA5}">
                      <a16:colId xmlns:a16="http://schemas.microsoft.com/office/drawing/2014/main" val="3824863801"/>
                    </a:ext>
                  </a:extLst>
                </a:gridCol>
              </a:tblGrid>
              <a:tr h="482126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08714"/>
                  </a:ext>
                </a:extLst>
              </a:tr>
              <a:tr h="482126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x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3549514"/>
                  </a:ext>
                </a:extLst>
              </a:tr>
              <a:tr h="482126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y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y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49149667"/>
                  </a:ext>
                </a:extLst>
              </a:tr>
              <a:tr h="482126">
                <a:tc>
                  <a:txBody>
                    <a:bodyPr/>
                    <a:lstStyle/>
                    <a:p>
                      <a:pPr algn="ctr"/>
                      <a:r>
                        <a:rPr lang="en-GB" sz="180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</a:p>
                  </a:txBody>
                  <a:tcPr marL="91416" marR="91416" marT="45708" marB="457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z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z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(</a:t>
                      </a:r>
                      <a:r>
                        <a:rPr lang="en-GB" sz="1800" i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z</a:t>
                      </a:r>
                      <a:r>
                        <a:rPr lang="en-GB" sz="1800" dirty="0"/>
                        <a:t>,</a:t>
                      </a:r>
                      <a:r>
                        <a:rPr lang="en-GB" sz="18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2076053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28E2A37-40C5-44E7-AF91-F5CE48296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5796" y="2536941"/>
            <a:ext cx="2484185" cy="1261167"/>
            <a:chOff x="8167927" y="2536706"/>
            <a:chExt cx="2484833" cy="1261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ADD0B3-30BE-4F3D-AB78-F0518DF7B2B5}"/>
                </a:ext>
              </a:extLst>
            </p:cNvPr>
            <p:cNvSpPr txBox="1"/>
            <p:nvPr/>
          </p:nvSpPr>
          <p:spPr>
            <a:xfrm>
              <a:off x="8167927" y="3428997"/>
              <a:ext cx="333746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99" b="1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EAE94-B0E0-4974-8C04-6D9AC53BC616}"/>
                </a:ext>
              </a:extLst>
            </p:cNvPr>
            <p:cNvSpPr txBox="1"/>
            <p:nvPr/>
          </p:nvSpPr>
          <p:spPr>
            <a:xfrm>
              <a:off x="10327030" y="2536706"/>
              <a:ext cx="325730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799" b="1" i="1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FB0F7893-1D4D-4714-97A5-C47E80D4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Cartesian Product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6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240">
        <p:fade/>
      </p:transition>
    </mc:Choice>
    <mc:Fallback xmlns="">
      <p:transition spd="med" advTm="102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09A1D2-948E-4781-A40B-26A61C862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8444" y="3817156"/>
            <a:ext cx="114487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AB4E84-13B2-40EF-8374-648998DFD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2837" y="248766"/>
            <a:ext cx="0" cy="64518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50A5E79-6B34-488B-B7A7-FF3D54E3A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51224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20D5176-DC39-44D0-94D9-BA1807FF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09609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2479C4-11B0-4847-BE51-73DA9C3C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71805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BD0D8E-1443-4B18-81D0-08919FB50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30917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57D819E-CBD5-4D26-8DF1-F85F5F34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4089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248545B-196C-4C8B-ADE1-CCC919983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72258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E01C48-042A-421F-B121-2F1ADCF3C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21489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C168705-7777-4D85-BAFB-B846731E8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48593" y="3657542"/>
            <a:ext cx="0" cy="333741"/>
          </a:xfrm>
          <a:prstGeom prst="line">
            <a:avLst/>
          </a:prstGeom>
          <a:ln w="28575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032A82B-701D-44AD-BB16-BC24DE670038}"/>
                  </a:ext>
                </a:extLst>
              </p:cNvPr>
              <p:cNvSpPr txBox="1"/>
              <p:nvPr/>
            </p:nvSpPr>
            <p:spPr>
              <a:xfrm>
                <a:off x="4459350" y="3991283"/>
                <a:ext cx="830461" cy="584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032A82B-701D-44AD-BB16-BC24DE67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50" y="3991283"/>
                <a:ext cx="830461" cy="5846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0D82F84-25FF-48E1-BCB7-208330D1084B}"/>
                  </a:ext>
                </a:extLst>
              </p:cNvPr>
              <p:cNvSpPr txBox="1"/>
              <p:nvPr/>
            </p:nvSpPr>
            <p:spPr>
              <a:xfrm>
                <a:off x="3310397" y="3976770"/>
                <a:ext cx="830461" cy="584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0D82F84-25FF-48E1-BCB7-208330D1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97" y="3976770"/>
                <a:ext cx="830461" cy="584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ECF75B8-E72E-4D6D-AFCA-C13FA7037D00}"/>
                  </a:ext>
                </a:extLst>
              </p:cNvPr>
              <p:cNvSpPr txBox="1"/>
              <p:nvPr/>
            </p:nvSpPr>
            <p:spPr>
              <a:xfrm>
                <a:off x="2161166" y="3976769"/>
                <a:ext cx="830461" cy="584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ECF75B8-E72E-4D6D-AFCA-C13FA703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66" y="3976769"/>
                <a:ext cx="830461" cy="584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8CBCAAA-5FEC-47B5-B1FD-9375531E6D60}"/>
                  </a:ext>
                </a:extLst>
              </p:cNvPr>
              <p:cNvSpPr txBox="1"/>
              <p:nvPr/>
            </p:nvSpPr>
            <p:spPr>
              <a:xfrm>
                <a:off x="1034063" y="3976768"/>
                <a:ext cx="830461" cy="584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8CBCAAA-5FEC-47B5-B1FD-9375531E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63" y="3976768"/>
                <a:ext cx="830461" cy="5846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D8400F-69CE-442C-B7FD-5F2A2E1FCDC2}"/>
                  </a:ext>
                </a:extLst>
              </p:cNvPr>
              <p:cNvSpPr txBox="1"/>
              <p:nvPr/>
            </p:nvSpPr>
            <p:spPr>
              <a:xfrm>
                <a:off x="6882971" y="3991283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D8400F-69CE-442C-B7FD-5F2A2E1FC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971" y="3991283"/>
                <a:ext cx="493917" cy="584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94F2D69-597A-44B6-B8E3-D8A772912449}"/>
                  </a:ext>
                </a:extLst>
              </p:cNvPr>
              <p:cNvSpPr txBox="1"/>
              <p:nvPr/>
            </p:nvSpPr>
            <p:spPr>
              <a:xfrm>
                <a:off x="8024220" y="3976772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94F2D69-597A-44B6-B8E3-D8A77291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20" y="3976772"/>
                <a:ext cx="493917" cy="584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502DDF-07C0-4651-AA9E-A1F8E04444BE}"/>
                  </a:ext>
                </a:extLst>
              </p:cNvPr>
              <p:cNvSpPr txBox="1"/>
              <p:nvPr/>
            </p:nvSpPr>
            <p:spPr>
              <a:xfrm>
                <a:off x="9161662" y="3976771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502DDF-07C0-4651-AA9E-A1F8E0444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662" y="3976771"/>
                <a:ext cx="493917" cy="5844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57D53E1-C557-47F5-87F8-D28D21A6D17B}"/>
                  </a:ext>
                </a:extLst>
              </p:cNvPr>
              <p:cNvSpPr txBox="1"/>
              <p:nvPr/>
            </p:nvSpPr>
            <p:spPr>
              <a:xfrm>
                <a:off x="10294393" y="3991283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199" dirty="0">
                  <a:solidFill>
                    <a:srgbClr val="FFCC66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57D53E1-C557-47F5-87F8-D28D21A6D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393" y="3991283"/>
                <a:ext cx="493917" cy="5844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AB278F-AA86-4A86-A5D1-4960B05B4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5992837" y="2512132"/>
            <a:ext cx="0" cy="333741"/>
          </a:xfrm>
          <a:prstGeom prst="line">
            <a:avLst/>
          </a:prstGeom>
          <a:ln w="28575">
            <a:solidFill>
              <a:srgbClr val="FEB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B891570-1DD5-489B-A629-D4E417F6A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5992837" y="1377048"/>
            <a:ext cx="0" cy="333741"/>
          </a:xfrm>
          <a:prstGeom prst="line">
            <a:avLst/>
          </a:prstGeom>
          <a:ln w="28575">
            <a:solidFill>
              <a:srgbClr val="FEB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F0B9215-649A-45B6-8A2E-34C2CDB3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5992837" y="234345"/>
            <a:ext cx="0" cy="333741"/>
          </a:xfrm>
          <a:prstGeom prst="line">
            <a:avLst/>
          </a:prstGeom>
          <a:ln w="28575">
            <a:solidFill>
              <a:srgbClr val="FEB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05381F3-B070-4B14-BEDB-A6A100A1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5992837" y="5936378"/>
            <a:ext cx="0" cy="333741"/>
          </a:xfrm>
          <a:prstGeom prst="line">
            <a:avLst/>
          </a:prstGeom>
          <a:ln w="28575">
            <a:solidFill>
              <a:srgbClr val="FEB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DAA652C-377A-44E0-B076-2F287C912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5992837" y="4793676"/>
            <a:ext cx="0" cy="333741"/>
          </a:xfrm>
          <a:prstGeom prst="line">
            <a:avLst/>
          </a:prstGeom>
          <a:ln w="28575">
            <a:solidFill>
              <a:srgbClr val="FEB2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E06FE27-E896-494A-9324-41D981A4769B}"/>
                  </a:ext>
                </a:extLst>
              </p:cNvPr>
              <p:cNvSpPr txBox="1"/>
              <p:nvPr/>
            </p:nvSpPr>
            <p:spPr>
              <a:xfrm>
                <a:off x="5252848" y="2388226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199" dirty="0">
                  <a:solidFill>
                    <a:srgbClr val="FEB2B0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5E06FE27-E896-494A-9324-41D981A4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48" y="2388226"/>
                <a:ext cx="493917" cy="5844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FCA3FD-2AB9-4AA1-8230-7A8300A124B7}"/>
                  </a:ext>
                </a:extLst>
              </p:cNvPr>
              <p:cNvSpPr txBox="1"/>
              <p:nvPr/>
            </p:nvSpPr>
            <p:spPr>
              <a:xfrm>
                <a:off x="5257194" y="1250801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199" dirty="0">
                  <a:solidFill>
                    <a:srgbClr val="FEB2B0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FCA3FD-2AB9-4AA1-8230-7A8300A1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94" y="1250801"/>
                <a:ext cx="493917" cy="5844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8F2EE37-A44E-4ED0-ADB1-B6DF860C60B6}"/>
                  </a:ext>
                </a:extLst>
              </p:cNvPr>
              <p:cNvSpPr txBox="1"/>
              <p:nvPr/>
            </p:nvSpPr>
            <p:spPr>
              <a:xfrm>
                <a:off x="5252848" y="142208"/>
                <a:ext cx="493917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3199" dirty="0">
                  <a:solidFill>
                    <a:srgbClr val="FEB2B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8F2EE37-A44E-4ED0-ADB1-B6DF860C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848" y="142208"/>
                <a:ext cx="493917" cy="5844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5A608D6-B471-4B8A-8752-D816547C8424}"/>
                  </a:ext>
                </a:extLst>
              </p:cNvPr>
              <p:cNvSpPr txBox="1"/>
              <p:nvPr/>
            </p:nvSpPr>
            <p:spPr>
              <a:xfrm>
                <a:off x="5087782" y="4667892"/>
                <a:ext cx="800011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199" dirty="0">
                  <a:solidFill>
                    <a:srgbClr val="FEB2B0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5A608D6-B471-4B8A-8752-D816547C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82" y="4667892"/>
                <a:ext cx="800011" cy="5844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35A6BA5-5D2E-4B6D-98F1-9551DFADA051}"/>
                  </a:ext>
                </a:extLst>
              </p:cNvPr>
              <p:cNvSpPr txBox="1"/>
              <p:nvPr/>
            </p:nvSpPr>
            <p:spPr>
              <a:xfrm>
                <a:off x="5056048" y="5806723"/>
                <a:ext cx="800011" cy="584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199" dirty="0">
                  <a:solidFill>
                    <a:srgbClr val="FEB2B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35A6BA5-5D2E-4B6D-98F1-9551DFAD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48" y="5806723"/>
                <a:ext cx="800011" cy="5844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88472FF-B869-4E06-B39B-CC5502C7F14D}"/>
                  </a:ext>
                </a:extLst>
              </p:cNvPr>
              <p:cNvSpPr txBox="1"/>
              <p:nvPr/>
            </p:nvSpPr>
            <p:spPr>
              <a:xfrm>
                <a:off x="626743" y="329736"/>
                <a:ext cx="1265979" cy="5846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199" i="1">
                          <a:solidFill>
                            <a:srgbClr val="FFCC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31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199" i="1">
                          <a:solidFill>
                            <a:srgbClr val="FEB2B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GB" sz="3199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88472FF-B869-4E06-B39B-CC5502C7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3" y="329736"/>
                <a:ext cx="1265979" cy="58462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9C02DF7-71A3-4821-9693-0BE3E0C3D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315" y="142207"/>
            <a:ext cx="10668786" cy="5110308"/>
            <a:chOff x="502446" y="141350"/>
            <a:chExt cx="10671565" cy="5111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F4AD1CC-6C40-49D1-A787-7CC127EA7039}"/>
                    </a:ext>
                  </a:extLst>
                </p:cNvPr>
                <p:cNvSpPr txBox="1"/>
                <p:nvPr/>
              </p:nvSpPr>
              <p:spPr>
                <a:xfrm>
                  <a:off x="4831372" y="3144197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199" i="1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1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3199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7A5D756-3B9D-4E4A-9A9D-C8194EBDA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372" y="3144197"/>
                  <a:ext cx="1245341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DD1A5E5-11D0-4670-A315-B2AD7107237F}"/>
                    </a:ext>
                  </a:extLst>
                </p:cNvPr>
                <p:cNvSpPr txBox="1"/>
                <p:nvPr/>
              </p:nvSpPr>
              <p:spPr>
                <a:xfrm>
                  <a:off x="6524344" y="2387955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199" i="1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1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3199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79F0A19-98A6-43A8-AC6C-B50C6D7BD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344" y="2387955"/>
                  <a:ext cx="1245341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C6F3468-03A5-4922-9AA5-CA02E51F9639}"/>
                    </a:ext>
                  </a:extLst>
                </p:cNvPr>
                <p:cNvSpPr txBox="1"/>
                <p:nvPr/>
              </p:nvSpPr>
              <p:spPr>
                <a:xfrm>
                  <a:off x="9928670" y="141350"/>
                  <a:ext cx="124534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199" i="1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1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3199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FDC8E6-14D9-4949-AA44-E3BE2BA25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670" y="141350"/>
                  <a:ext cx="1245341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95B0986-B0AB-4CBE-ADC9-093F817ED18E}"/>
                    </a:ext>
                  </a:extLst>
                </p:cNvPr>
                <p:cNvSpPr txBox="1"/>
                <p:nvPr/>
              </p:nvSpPr>
              <p:spPr>
                <a:xfrm>
                  <a:off x="1795970" y="1250233"/>
                  <a:ext cx="155151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199" i="1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1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3199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C97E98-1EB6-4F50-9889-7586B1A48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970" y="1250233"/>
                  <a:ext cx="1551515" cy="58477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348DCC9-2D62-461F-8C2A-924E41402B9C}"/>
                    </a:ext>
                  </a:extLst>
                </p:cNvPr>
                <p:cNvSpPr txBox="1"/>
                <p:nvPr/>
              </p:nvSpPr>
              <p:spPr>
                <a:xfrm>
                  <a:off x="502446" y="4668214"/>
                  <a:ext cx="185768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199" i="1">
                            <a:solidFill>
                              <a:srgbClr val="FFCC66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1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199" i="1">
                            <a:solidFill>
                              <a:srgbClr val="FEB2B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sz="3199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3199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FD82203-CDC9-4008-8E2F-694B82200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46" y="4668214"/>
                  <a:ext cx="1857688" cy="5847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183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936">
        <p:fade/>
      </p:transition>
    </mc:Choice>
    <mc:Fallback xmlns="">
      <p:transition spd="med" advTm="299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Cartesian 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EF1ED-A557-4907-845C-F5CCEBCB5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b="1" dirty="0"/>
                  <a:t>Idea</a:t>
                </a:r>
                <a:r>
                  <a:rPr lang="en-GB" dirty="0"/>
                  <a:t>: use the elements from a Cartesian product as </a:t>
                </a:r>
                <a:r>
                  <a:rPr lang="en-GB" b="1" dirty="0">
                    <a:hlinkClick r:id="rId3"/>
                  </a:rPr>
                  <a:t>coordinates</a:t>
                </a:r>
                <a:r>
                  <a:rPr lang="en-GB" dirty="0"/>
                  <a:t> to specify positions in a </a:t>
                </a:r>
                <a:r>
                  <a:rPr lang="en-GB" b="1" dirty="0">
                    <a:hlinkClick r:id="rId4"/>
                  </a:rPr>
                  <a:t>space</a:t>
                </a:r>
                <a:r>
                  <a:rPr lang="en-GB" dirty="0"/>
                  <a:t>.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-342797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is 1-dimensional space, aka the space of </a:t>
                </a:r>
                <a:r>
                  <a:rPr lang="en-GB" b="1" dirty="0">
                    <a:hlinkClick r:id="rId5"/>
                  </a:rPr>
                  <a:t>scalars</a:t>
                </a:r>
                <a:endParaRPr lang="en-GB" b="1" dirty="0"/>
              </a:p>
              <a:p>
                <a:pPr lvl="1" indent="-342797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is 2-dimensional space, aka the 2D</a:t>
                </a:r>
                <a:r>
                  <a:rPr lang="en-GB" b="1" dirty="0"/>
                  <a:t> </a:t>
                </a:r>
                <a:r>
                  <a:rPr lang="en-GB" b="1" dirty="0">
                    <a:hlinkClick r:id="rId6"/>
                  </a:rPr>
                  <a:t>plane</a:t>
                </a:r>
                <a:endParaRPr lang="en-GB" b="1" dirty="0"/>
              </a:p>
              <a:p>
                <a:pPr lvl="1" indent="-342797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is 3-dimensional space</a:t>
                </a:r>
              </a:p>
              <a:p>
                <a:pPr lvl="1" indent="-342797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n-dimensional space…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4CEF1ED-A557-4907-845C-F5CCEBCB5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09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698">
        <p:fade/>
      </p:transition>
    </mc:Choice>
    <mc:Fallback xmlns="">
      <p:transition spd="med" advTm="826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C783-F80F-4AA3-81F3-0630205A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3254-BA43-4C2C-A626-28C0B583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2300" b="1" dirty="0">
                <a:solidFill>
                  <a:schemeClr val="accent3"/>
                </a:solidFill>
              </a:rPr>
              <a:t>Recall</a:t>
            </a:r>
            <a:r>
              <a:rPr lang="en-GB" sz="2300" dirty="0"/>
              <a:t> the most common </a:t>
            </a:r>
            <a:r>
              <a:rPr lang="en-GB" sz="23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systems</a:t>
            </a:r>
          </a:p>
          <a:p>
            <a:pPr>
              <a:buClr>
                <a:schemeClr val="tx1"/>
              </a:buClr>
            </a:pPr>
            <a:r>
              <a:rPr lang="en-GB" sz="2300" b="1" dirty="0">
                <a:solidFill>
                  <a:schemeClr val="accent3"/>
                </a:solidFill>
              </a:rPr>
              <a:t>Understand</a:t>
            </a:r>
            <a:r>
              <a:rPr lang="en-GB" sz="2300" dirty="0"/>
              <a:t> the relationships between the different number systems</a:t>
            </a:r>
          </a:p>
          <a:p>
            <a:pPr>
              <a:buClr>
                <a:schemeClr val="tx1"/>
              </a:buClr>
            </a:pPr>
            <a:r>
              <a:rPr lang="en-GB" sz="2300" b="1" dirty="0">
                <a:solidFill>
                  <a:schemeClr val="accent3"/>
                </a:solidFill>
              </a:rPr>
              <a:t>Describe</a:t>
            </a:r>
            <a:r>
              <a:rPr lang="en-GB" sz="2300" dirty="0"/>
              <a:t> collections of numbers using </a:t>
            </a:r>
            <a:r>
              <a:rPr lang="en-GB" sz="23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notation</a:t>
            </a:r>
          </a:p>
          <a:p>
            <a:pPr>
              <a:buClr>
                <a:schemeClr val="tx1"/>
              </a:buClr>
            </a:pPr>
            <a:r>
              <a:rPr lang="en-GB" sz="2300" b="1" dirty="0">
                <a:solidFill>
                  <a:schemeClr val="accent3"/>
                </a:solidFill>
              </a:rPr>
              <a:t>Introduce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coordinate systems </a:t>
            </a:r>
            <a:r>
              <a:rPr lang="en-GB" sz="2300" dirty="0"/>
              <a:t>as a mathematical concept</a:t>
            </a:r>
          </a:p>
        </p:txBody>
      </p:sp>
    </p:spTree>
    <p:extLst>
      <p:ext uri="{BB962C8B-B14F-4D97-AF65-F5344CB8AC3E}">
        <p14:creationId xmlns:p14="http://schemas.microsoft.com/office/powerpoint/2010/main" val="16156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221">
        <p:fade/>
      </p:transition>
    </mc:Choice>
    <mc:Fallback xmlns="">
      <p:transition spd="med" advTm="3222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BBC471-35E8-4471-816F-61BC73A75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Humans first developed numbers as a way of </a:t>
                </a:r>
                <a:r>
                  <a:rPr lang="en-GB" b="1" dirty="0">
                    <a:solidFill>
                      <a:schemeClr val="accent3"/>
                    </a:solidFill>
                  </a:rPr>
                  <a:t>counting things</a:t>
                </a:r>
              </a:p>
              <a:p>
                <a:pPr indent="-342797"/>
                <a:r>
                  <a:rPr lang="en-GB" dirty="0"/>
                  <a:t>How many sheep do I have? 1, 2, 3, 4, …</a:t>
                </a:r>
              </a:p>
              <a:p>
                <a:pPr indent="-342797"/>
                <a:r>
                  <a:rPr lang="en-GB" dirty="0"/>
                  <a:t>This gives us the </a:t>
                </a:r>
                <a:r>
                  <a:rPr lang="en-GB" b="1" dirty="0">
                    <a:hlinkClick r:id="rId3"/>
                  </a:rPr>
                  <a:t>natural numbers</a:t>
                </a:r>
                <a:r>
                  <a:rPr lang="en-GB" b="1" dirty="0"/>
                  <a:t> </a:t>
                </a:r>
                <a:r>
                  <a:rPr lang="en-GB" dirty="0"/>
                  <a:t>i.e. the counting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4,…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BBC471-35E8-4471-816F-61BC73A75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Counting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3E95BF9-2289-4AC4-9178-33EF3E5E5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9876" y="4621394"/>
            <a:ext cx="3583188" cy="914162"/>
          </a:xfrm>
          <a:prstGeom prst="wedgeRectCallout">
            <a:avLst>
              <a:gd name="adj1" fmla="val 52426"/>
              <a:gd name="adj2" fmla="val -120406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We use blackboard bold font for the standard number systems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A6374CA-56B9-489B-BBB5-A9639FB7B0B5}"/>
              </a:ext>
            </a:extLst>
          </p:cNvPr>
          <p:cNvSpPr/>
          <p:nvPr/>
        </p:nvSpPr>
        <p:spPr>
          <a:xfrm>
            <a:off x="5355737" y="4617037"/>
            <a:ext cx="1538294" cy="637911"/>
          </a:xfrm>
          <a:prstGeom prst="wedgeRectCallout">
            <a:avLst>
              <a:gd name="adj1" fmla="val -31695"/>
              <a:gd name="adj2" fmla="val -138394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Curly braces denote a </a:t>
            </a:r>
            <a:r>
              <a:rPr lang="en-GB" sz="1799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endParaRPr lang="en-GB" sz="1799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8ED71F-0C2B-4762-8C2E-B102F7D09C7D}"/>
              </a:ext>
            </a:extLst>
          </p:cNvPr>
          <p:cNvSpPr/>
          <p:nvPr/>
        </p:nvSpPr>
        <p:spPr>
          <a:xfrm>
            <a:off x="7396704" y="4621394"/>
            <a:ext cx="2412461" cy="914162"/>
          </a:xfrm>
          <a:prstGeom prst="wedgeRectCallout">
            <a:avLst>
              <a:gd name="adj1" fmla="val -60372"/>
              <a:gd name="adj2" fmla="val -118490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“…” means “continue this sequence to infinity”</a:t>
            </a:r>
            <a:endParaRPr lang="en-GB" sz="1799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6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906">
        <p:fade/>
      </p:transition>
    </mc:Choice>
    <mc:Fallback xmlns="">
      <p:transition spd="med" advTm="57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7E7303-E82A-4244-AD4C-1BF8C9079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Humans first developed numbers as a way of </a:t>
                </a:r>
                <a:r>
                  <a:rPr lang="en-GB" b="1" dirty="0">
                    <a:solidFill>
                      <a:schemeClr val="accent3"/>
                    </a:solidFill>
                  </a:rPr>
                  <a:t>counting things</a:t>
                </a:r>
              </a:p>
              <a:p>
                <a:pPr indent="-342797"/>
                <a:r>
                  <a:rPr lang="en-GB" dirty="0"/>
                  <a:t>How many sheep do I have? 1, 2, 3, 4, …</a:t>
                </a:r>
              </a:p>
              <a:p>
                <a:pPr indent="-342797"/>
                <a:r>
                  <a:rPr lang="en-GB" dirty="0"/>
                  <a:t>This gives us the </a:t>
                </a:r>
                <a:r>
                  <a:rPr lang="en-GB" b="1" dirty="0">
                    <a:hlinkClick r:id="rId3"/>
                  </a:rPr>
                  <a:t>natural numbers </a:t>
                </a:r>
                <a:r>
                  <a:rPr lang="en-GB" dirty="0"/>
                  <a:t>i.e. the counting numbers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4,…</m:t>
                        </m:r>
                      </m:e>
                    </m:d>
                  </m:oMath>
                </a14:m>
                <a:endParaRPr lang="en-GB" sz="2800" dirty="0">
                  <a:ea typeface="Cambria Math" panose="02040503050406030204" pitchFamily="18" charset="0"/>
                </a:endParaRPr>
              </a:p>
              <a:p>
                <a:pPr marL="343003" indent="-342900">
                  <a:buFont typeface="Wingdings" panose="05000000000000000000" pitchFamily="2" charset="2"/>
                  <a:buChar char="§"/>
                </a:pPr>
                <a:r>
                  <a:rPr lang="en-GB" dirty="0">
                    <a:ea typeface="Cambria Math" panose="02040503050406030204" pitchFamily="18" charset="0"/>
                  </a:rPr>
                  <a:t>What if I have no sheep? This gives us the concept of </a:t>
                </a:r>
                <a:r>
                  <a:rPr lang="en-GB" b="1" dirty="0">
                    <a:ea typeface="Cambria Math" panose="02040503050406030204" pitchFamily="18" charset="0"/>
                  </a:rPr>
                  <a:t>zero</a:t>
                </a:r>
              </a:p>
              <a:p>
                <a:pPr marL="343003" indent="-342900">
                  <a:buFont typeface="Wingdings" panose="05000000000000000000" pitchFamily="2" charset="2"/>
                  <a:buChar char="§"/>
                </a:pPr>
                <a:r>
                  <a:rPr lang="en-GB" dirty="0"/>
                  <a:t>Some people include 0 in the natural numbers, some don’t</a:t>
                </a:r>
              </a:p>
              <a:p>
                <a:pPr marL="343003" indent="-342900">
                  <a:buFont typeface="Wingdings" panose="05000000000000000000" pitchFamily="2" charset="2"/>
                  <a:buChar char="§"/>
                </a:pPr>
                <a:r>
                  <a:rPr lang="en-GB" dirty="0"/>
                  <a:t>You may also see</a:t>
                </a:r>
                <a:br>
                  <a:rPr lang="en-GB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1, 2, 3, 4, …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3, 4, …}</m:t>
                    </m:r>
                  </m:oMath>
                </a14:m>
                <a:endParaRPr lang="en-GB" sz="3200" dirty="0"/>
              </a:p>
              <a:p>
                <a:pPr indent="-342797"/>
                <a:endParaRPr lang="en-GB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7E7303-E82A-4244-AD4C-1BF8C9079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92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556">
        <p:fade/>
      </p:transition>
    </mc:Choice>
    <mc:Fallback xmlns="">
      <p:transition spd="med" advTm="405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We can calculate with natural numbers: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5+3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5 −3</m:t>
                    </m:r>
                  </m:oMath>
                </a14:m>
                <a:r>
                  <a:rPr lang="en-GB" dirty="0"/>
                  <a:t>…</a:t>
                </a:r>
              </a:p>
              <a:p>
                <a:pPr indent="-342797"/>
                <a:r>
                  <a:rPr lang="en-GB" dirty="0"/>
                  <a:t>What is the answer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3−5</m:t>
                    </m:r>
                  </m:oMath>
                </a14:m>
                <a:r>
                  <a:rPr lang="en-GB" dirty="0"/>
                  <a:t>? We need </a:t>
                </a:r>
                <a:r>
                  <a:rPr lang="en-GB" b="1" dirty="0">
                    <a:solidFill>
                      <a:schemeClr val="accent2"/>
                    </a:solidFill>
                  </a:rPr>
                  <a:t>negative numbers</a:t>
                </a:r>
              </a:p>
              <a:p>
                <a:pPr indent="-342797"/>
                <a:r>
                  <a:rPr lang="en-GB" dirty="0"/>
                  <a:t>Adding negative numbers to the natural numbers gives us the </a:t>
                </a:r>
                <a:r>
                  <a:rPr lang="en-GB" b="1" dirty="0">
                    <a:solidFill>
                      <a:schemeClr val="accent2"/>
                    </a:solidFill>
                    <a:hlinkClick r:id="rId3"/>
                  </a:rPr>
                  <a:t>integers</a:t>
                </a:r>
                <a:r>
                  <a:rPr lang="en-GB" b="1" dirty="0"/>
                  <a:t> </a:t>
                </a:r>
                <a:r>
                  <a:rPr lang="en-GB" dirty="0"/>
                  <a:t>(or </a:t>
                </a:r>
                <a:r>
                  <a:rPr lang="en-GB" b="1" dirty="0"/>
                  <a:t>whole numbers</a:t>
                </a:r>
                <a:r>
                  <a:rPr lang="en-GB" dirty="0"/>
                  <a:t>)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 −3, −2, −1, 0, 1, 2, 3, …</m:t>
                        </m:r>
                      </m:e>
                    </m:d>
                  </m:oMath>
                </a14:m>
                <a:endParaRPr lang="en-GB" sz="2799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1CD8F39-4249-41D0-9C0E-8EC5E90ED2F0}"/>
              </a:ext>
            </a:extLst>
          </p:cNvPr>
          <p:cNvSpPr/>
          <p:nvPr/>
        </p:nvSpPr>
        <p:spPr>
          <a:xfrm>
            <a:off x="915373" y="4653136"/>
            <a:ext cx="2950347" cy="914162"/>
          </a:xfrm>
          <a:prstGeom prst="wedgeRectCallout">
            <a:avLst>
              <a:gd name="adj1" fmla="val 38976"/>
              <a:gd name="adj2" fmla="val -103984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Why Z? From the German </a:t>
            </a:r>
            <a:r>
              <a:rPr lang="en-GB" sz="1799" i="1" dirty="0" err="1">
                <a:solidFill>
                  <a:schemeClr val="tx1"/>
                </a:solidFill>
              </a:rPr>
              <a:t>Zahlen</a:t>
            </a:r>
            <a:r>
              <a:rPr lang="en-GB" sz="1799" dirty="0">
                <a:solidFill>
                  <a:schemeClr val="tx1"/>
                </a:solidFill>
              </a:rPr>
              <a:t>, meaning </a:t>
            </a:r>
            <a:r>
              <a:rPr lang="en-GB" sz="1799" i="1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741115-3FED-4452-B59E-48129D7C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6233" y="4653136"/>
            <a:ext cx="2950347" cy="914162"/>
          </a:xfrm>
          <a:prstGeom prst="wedgeRectCallout">
            <a:avLst>
              <a:gd name="adj1" fmla="val -53541"/>
              <a:gd name="adj2" fmla="val -112694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Infinite sequence to the left as well as to the right</a:t>
            </a:r>
            <a:endParaRPr lang="en-GB" sz="1799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507">
        <p:fade/>
      </p:transition>
    </mc:Choice>
    <mc:Fallback xmlns="">
      <p:transition spd="med" advTm="635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58FF-2A3F-4BDE-A955-6F6D64B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Negative Numbers and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36E05-D675-45C6-9DD6-DB9AF4EC2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Definition</a:t>
                </a:r>
                <a:r>
                  <a:rPr lang="en-GB" dirty="0"/>
                  <a:t>: the </a:t>
                </a:r>
                <a:r>
                  <a:rPr lang="en-GB" b="1" dirty="0">
                    <a:hlinkClick r:id="rId4"/>
                  </a:rPr>
                  <a:t>additive inverse</a:t>
                </a:r>
                <a:r>
                  <a:rPr lang="en-GB" b="1" dirty="0"/>
                  <a:t> </a:t>
                </a:r>
                <a:r>
                  <a:rPr lang="en-GB" dirty="0"/>
                  <a:t>of a number is another number which, when added to the original number, gives zero.</a:t>
                </a:r>
                <a:br>
                  <a:rPr lang="en-GB" dirty="0"/>
                </a:br>
                <a:r>
                  <a:rPr lang="en-GB" dirty="0"/>
                  <a:t>i.e.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is the inverse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For integers, the inverse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Clearly, the inverse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inverse is </a:t>
                </a:r>
                <a:r>
                  <a:rPr lang="en-GB" b="1" dirty="0">
                    <a:solidFill>
                      <a:schemeClr val="accent3"/>
                    </a:solidFill>
                  </a:rPr>
                  <a:t>unique</a:t>
                </a:r>
                <a:r>
                  <a:rPr lang="en-GB" dirty="0"/>
                  <a:t>, i.e.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36889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36E05-D675-45C6-9DD6-DB9AF4EC2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72DA9F4-B685-420D-BED0-7A76E3A2C23E}"/>
              </a:ext>
            </a:extLst>
          </p:cNvPr>
          <p:cNvSpPr/>
          <p:nvPr/>
        </p:nvSpPr>
        <p:spPr>
          <a:xfrm>
            <a:off x="9406780" y="2780928"/>
            <a:ext cx="2081910" cy="833226"/>
          </a:xfrm>
          <a:prstGeom prst="wedgeRectCallout">
            <a:avLst>
              <a:gd name="adj1" fmla="val -131180"/>
              <a:gd name="adj2" fmla="val -49226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Zero is called the </a:t>
            </a:r>
            <a:r>
              <a:rPr lang="en-GB" sz="1799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additive identity</a:t>
            </a:r>
            <a:endParaRPr lang="en-GB" sz="1799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6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823">
        <p:fade/>
      </p:transition>
    </mc:Choice>
    <mc:Fallback xmlns="">
      <p:transition spd="med" advTm="728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5F187A2-5010-4C7E-9756-E89F0061D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Inverse: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Using the </a:t>
                </a:r>
                <a:r>
                  <a:rPr lang="en-GB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substitution property</a:t>
                </a:r>
                <a:r>
                  <a:rPr lang="en-GB" dirty="0">
                    <a:solidFill>
                      <a:schemeClr val="accent1"/>
                    </a:solidFill>
                  </a:rPr>
                  <a:t> </a:t>
                </a:r>
                <a:r>
                  <a:rPr lang="en-GB" dirty="0"/>
                  <a:t>of equations, we can multiply both sides by another number,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Now using the </a:t>
                </a:r>
                <a:r>
                  <a:rPr lang="en-GB" b="1" dirty="0">
                    <a:hlinkClick r:id="rId4"/>
                  </a:rPr>
                  <a:t>distributive property</a:t>
                </a:r>
                <a:r>
                  <a:rPr lang="en-GB" b="1" dirty="0"/>
                  <a:t> </a:t>
                </a:r>
                <a:r>
                  <a:rPr lang="en-GB" dirty="0"/>
                  <a:t>of multiplication: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i.e. the inverse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/>
                  <a:t>…</a:t>
                </a:r>
              </a:p>
              <a:p>
                <a:r>
                  <a:rPr lang="en-GB" dirty="0"/>
                  <a:t>But the inverse of a number is its negative, so the inverse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i.e. multiplying a positive number by a negative number gives a negative number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5F187A2-5010-4C7E-9756-E89F0061D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800" t="-2571"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82EC61E-DEEB-4BFA-A599-5003BBB5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Multiplying Negative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1A82D17-B386-4C98-A414-4B31871B8E16}"/>
                  </a:ext>
                </a:extLst>
              </p:cNvPr>
              <p:cNvSpPr/>
              <p:nvPr/>
            </p:nvSpPr>
            <p:spPr>
              <a:xfrm>
                <a:off x="9079293" y="3717032"/>
                <a:ext cx="2341602" cy="753535"/>
              </a:xfrm>
              <a:prstGeom prst="wedgeRectCallout">
                <a:avLst>
                  <a:gd name="adj1" fmla="val -32336"/>
                  <a:gd name="adj2" fmla="val 84383"/>
                </a:avLst>
              </a:prstGeom>
              <a:solidFill>
                <a:srgbClr val="373545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799" dirty="0">
                    <a:solidFill>
                      <a:schemeClr val="tx1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as shorthand for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F1A82D17-B386-4C98-A414-4B31871B8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293" y="3717032"/>
                <a:ext cx="2341602" cy="753535"/>
              </a:xfrm>
              <a:prstGeom prst="wedgeRectCallout">
                <a:avLst>
                  <a:gd name="adj1" fmla="val -32336"/>
                  <a:gd name="adj2" fmla="val 84383"/>
                </a:avLst>
              </a:prstGeom>
              <a:blipFill>
                <a:blip r:embed="rId8"/>
                <a:stretch>
                  <a:fillRect l="-15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8C1D-081E-4700-A9F1-07171BCC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4052" y="1844824"/>
            <a:ext cx="4307570" cy="2296588"/>
            <a:chOff x="2350609" y="2059848"/>
            <a:chExt cx="4308690" cy="22971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A717EC-4976-4521-A6CC-A9C8F89E5941}"/>
                </a:ext>
              </a:extLst>
            </p:cNvPr>
            <p:cNvSpPr/>
            <p:nvPr/>
          </p:nvSpPr>
          <p:spPr>
            <a:xfrm>
              <a:off x="2847779" y="2059848"/>
              <a:ext cx="799311" cy="504831"/>
            </a:xfrm>
            <a:custGeom>
              <a:avLst/>
              <a:gdLst>
                <a:gd name="connsiteX0" fmla="*/ 0 w 799311"/>
                <a:gd name="connsiteY0" fmla="*/ 252416 h 504831"/>
                <a:gd name="connsiteX1" fmla="*/ 399656 w 799311"/>
                <a:gd name="connsiteY1" fmla="*/ 0 h 504831"/>
                <a:gd name="connsiteX2" fmla="*/ 799312 w 799311"/>
                <a:gd name="connsiteY2" fmla="*/ 252416 h 504831"/>
                <a:gd name="connsiteX3" fmla="*/ 399656 w 799311"/>
                <a:gd name="connsiteY3" fmla="*/ 504832 h 504831"/>
                <a:gd name="connsiteX4" fmla="*/ 0 w 799311"/>
                <a:gd name="connsiteY4" fmla="*/ 252416 h 50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9311" h="504831" extrusionOk="0">
                  <a:moveTo>
                    <a:pt x="0" y="252416"/>
                  </a:moveTo>
                  <a:cubicBezTo>
                    <a:pt x="21989" y="86946"/>
                    <a:pt x="201335" y="37623"/>
                    <a:pt x="399656" y="0"/>
                  </a:cubicBezTo>
                  <a:cubicBezTo>
                    <a:pt x="643895" y="-25288"/>
                    <a:pt x="765560" y="106667"/>
                    <a:pt x="799312" y="252416"/>
                  </a:cubicBezTo>
                  <a:cubicBezTo>
                    <a:pt x="801160" y="420133"/>
                    <a:pt x="584516" y="472702"/>
                    <a:pt x="399656" y="504832"/>
                  </a:cubicBezTo>
                  <a:cubicBezTo>
                    <a:pt x="176827" y="486932"/>
                    <a:pt x="-23440" y="377060"/>
                    <a:pt x="0" y="252416"/>
                  </a:cubicBezTo>
                  <a:close/>
                </a:path>
              </a:pathLst>
            </a:custGeom>
            <a:noFill/>
            <a:ln w="38100">
              <a:solidFill>
                <a:srgbClr val="8E0000"/>
              </a:solidFill>
              <a:extLst>
                <a:ext uri="{C807C97D-BFC1-408E-A445-0C87EB9F89A2}">
                  <ask:lineSketchStyleProps xmlns:ask="http://schemas.microsoft.com/office/drawing/2018/sketchyshapes" sd="15606535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788EFC-3EF0-4454-91F9-EB570906B70F}"/>
                </a:ext>
              </a:extLst>
            </p:cNvPr>
            <p:cNvGrpSpPr/>
            <p:nvPr/>
          </p:nvGrpSpPr>
          <p:grpSpPr>
            <a:xfrm>
              <a:off x="3923468" y="3860517"/>
              <a:ext cx="2735831" cy="496517"/>
              <a:chOff x="3923468" y="3860517"/>
              <a:chExt cx="2735831" cy="49651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1B6505F-4026-4AB4-9D4C-2BFC457AF949}"/>
                  </a:ext>
                </a:extLst>
              </p:cNvPr>
              <p:cNvSpPr/>
              <p:nvPr/>
            </p:nvSpPr>
            <p:spPr>
              <a:xfrm>
                <a:off x="5231678" y="3860517"/>
                <a:ext cx="1427621" cy="481548"/>
              </a:xfrm>
              <a:custGeom>
                <a:avLst/>
                <a:gdLst>
                  <a:gd name="connsiteX0" fmla="*/ 0 w 1427621"/>
                  <a:gd name="connsiteY0" fmla="*/ 240774 h 481548"/>
                  <a:gd name="connsiteX1" fmla="*/ 713811 w 1427621"/>
                  <a:gd name="connsiteY1" fmla="*/ 0 h 481548"/>
                  <a:gd name="connsiteX2" fmla="*/ 1427622 w 1427621"/>
                  <a:gd name="connsiteY2" fmla="*/ 240774 h 481548"/>
                  <a:gd name="connsiteX3" fmla="*/ 713811 w 1427621"/>
                  <a:gd name="connsiteY3" fmla="*/ 481548 h 481548"/>
                  <a:gd name="connsiteX4" fmla="*/ 0 w 1427621"/>
                  <a:gd name="connsiteY4" fmla="*/ 240774 h 48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7621" h="481548" extrusionOk="0">
                    <a:moveTo>
                      <a:pt x="0" y="240774"/>
                    </a:moveTo>
                    <a:cubicBezTo>
                      <a:pt x="12381" y="59265"/>
                      <a:pt x="280638" y="17107"/>
                      <a:pt x="713811" y="0"/>
                    </a:cubicBezTo>
                    <a:cubicBezTo>
                      <a:pt x="1129271" y="5450"/>
                      <a:pt x="1411067" y="113752"/>
                      <a:pt x="1427622" y="240774"/>
                    </a:cubicBezTo>
                    <a:cubicBezTo>
                      <a:pt x="1500000" y="355036"/>
                      <a:pt x="1090454" y="560822"/>
                      <a:pt x="713811" y="481548"/>
                    </a:cubicBezTo>
                    <a:cubicBezTo>
                      <a:pt x="316151" y="476547"/>
                      <a:pt x="4043" y="373912"/>
                      <a:pt x="0" y="240774"/>
                    </a:cubicBezTo>
                    <a:close/>
                  </a:path>
                </a:pathLst>
              </a:custGeom>
              <a:noFill/>
              <a:ln w="38100">
                <a:solidFill>
                  <a:srgbClr val="8E0000"/>
                </a:solidFill>
                <a:extLst>
                  <a:ext uri="{C807C97D-BFC1-408E-A445-0C87EB9F89A2}">
                    <ask:lineSketchStyleProps xmlns:ask="http://schemas.microsoft.com/office/drawing/2018/sketchyshapes" sd="1196223915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1F5DB9-1AA9-44A4-A91B-22B5B6CC784C}"/>
                  </a:ext>
                </a:extLst>
              </p:cNvPr>
              <p:cNvSpPr/>
              <p:nvPr/>
            </p:nvSpPr>
            <p:spPr>
              <a:xfrm>
                <a:off x="3923468" y="3875486"/>
                <a:ext cx="1073426" cy="481548"/>
              </a:xfrm>
              <a:custGeom>
                <a:avLst/>
                <a:gdLst>
                  <a:gd name="connsiteX0" fmla="*/ 0 w 1073426"/>
                  <a:gd name="connsiteY0" fmla="*/ 240774 h 481548"/>
                  <a:gd name="connsiteX1" fmla="*/ 536713 w 1073426"/>
                  <a:gd name="connsiteY1" fmla="*/ 0 h 481548"/>
                  <a:gd name="connsiteX2" fmla="*/ 1073426 w 1073426"/>
                  <a:gd name="connsiteY2" fmla="*/ 240774 h 481548"/>
                  <a:gd name="connsiteX3" fmla="*/ 536713 w 1073426"/>
                  <a:gd name="connsiteY3" fmla="*/ 481548 h 481548"/>
                  <a:gd name="connsiteX4" fmla="*/ 0 w 1073426"/>
                  <a:gd name="connsiteY4" fmla="*/ 240774 h 48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426" h="481548" extrusionOk="0">
                    <a:moveTo>
                      <a:pt x="0" y="240774"/>
                    </a:moveTo>
                    <a:cubicBezTo>
                      <a:pt x="54466" y="127914"/>
                      <a:pt x="198017" y="-48866"/>
                      <a:pt x="536713" y="0"/>
                    </a:cubicBezTo>
                    <a:cubicBezTo>
                      <a:pt x="806516" y="19860"/>
                      <a:pt x="1069230" y="110397"/>
                      <a:pt x="1073426" y="240774"/>
                    </a:cubicBezTo>
                    <a:cubicBezTo>
                      <a:pt x="1016388" y="353000"/>
                      <a:pt x="794360" y="486774"/>
                      <a:pt x="536713" y="481548"/>
                    </a:cubicBezTo>
                    <a:cubicBezTo>
                      <a:pt x="253570" y="492727"/>
                      <a:pt x="-2575" y="377177"/>
                      <a:pt x="0" y="240774"/>
                    </a:cubicBezTo>
                    <a:close/>
                  </a:path>
                </a:pathLst>
              </a:custGeom>
              <a:noFill/>
              <a:ln w="38100">
                <a:solidFill>
                  <a:srgbClr val="FFC000"/>
                </a:solidFill>
                <a:extLst>
                  <a:ext uri="{C807C97D-BFC1-408E-A445-0C87EB9F89A2}">
                    <ask:lineSketchStyleProps xmlns:ask="http://schemas.microsoft.com/office/drawing/2018/sketchyshapes" sd="576735109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CD8A60-B969-4C7F-894A-5E1CA3F1D851}"/>
                </a:ext>
              </a:extLst>
            </p:cNvPr>
            <p:cNvSpPr/>
            <p:nvPr/>
          </p:nvSpPr>
          <p:spPr>
            <a:xfrm>
              <a:off x="2350609" y="2083438"/>
              <a:ext cx="291544" cy="458937"/>
            </a:xfrm>
            <a:custGeom>
              <a:avLst/>
              <a:gdLst>
                <a:gd name="connsiteX0" fmla="*/ 0 w 291544"/>
                <a:gd name="connsiteY0" fmla="*/ 229469 h 458937"/>
                <a:gd name="connsiteX1" fmla="*/ 145772 w 291544"/>
                <a:gd name="connsiteY1" fmla="*/ 0 h 458937"/>
                <a:gd name="connsiteX2" fmla="*/ 291544 w 291544"/>
                <a:gd name="connsiteY2" fmla="*/ 229469 h 458937"/>
                <a:gd name="connsiteX3" fmla="*/ 145772 w 291544"/>
                <a:gd name="connsiteY3" fmla="*/ 458938 h 458937"/>
                <a:gd name="connsiteX4" fmla="*/ 0 w 291544"/>
                <a:gd name="connsiteY4" fmla="*/ 229469 h 45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544" h="458937" extrusionOk="0">
                  <a:moveTo>
                    <a:pt x="0" y="229469"/>
                  </a:moveTo>
                  <a:cubicBezTo>
                    <a:pt x="622" y="93352"/>
                    <a:pt x="80871" y="10319"/>
                    <a:pt x="145772" y="0"/>
                  </a:cubicBezTo>
                  <a:cubicBezTo>
                    <a:pt x="224223" y="6992"/>
                    <a:pt x="281301" y="129355"/>
                    <a:pt x="291544" y="229469"/>
                  </a:cubicBezTo>
                  <a:cubicBezTo>
                    <a:pt x="296676" y="358283"/>
                    <a:pt x="216299" y="463439"/>
                    <a:pt x="145772" y="458938"/>
                  </a:cubicBezTo>
                  <a:cubicBezTo>
                    <a:pt x="70588" y="459084"/>
                    <a:pt x="2868" y="355383"/>
                    <a:pt x="0" y="229469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008649139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FE0028D-150D-4E5C-B68E-A489ACF0C330}"/>
                  </a:ext>
                </a:extLst>
              </p:cNvPr>
              <p:cNvSpPr/>
              <p:nvPr/>
            </p:nvSpPr>
            <p:spPr>
              <a:xfrm>
                <a:off x="7698270" y="2852936"/>
                <a:ext cx="3722624" cy="504700"/>
              </a:xfrm>
              <a:prstGeom prst="wedgeRectCallout">
                <a:avLst>
                  <a:gd name="adj1" fmla="val -97380"/>
                  <a:gd name="adj2" fmla="val 66884"/>
                </a:avLst>
              </a:prstGeom>
              <a:solidFill>
                <a:srgbClr val="373545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799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sz="1799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799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FE0028D-150D-4E5C-B68E-A489ACF0C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70" y="2852936"/>
                <a:ext cx="3722624" cy="504700"/>
              </a:xfrm>
              <a:prstGeom prst="wedgeRectCallout">
                <a:avLst>
                  <a:gd name="adj1" fmla="val -97380"/>
                  <a:gd name="adj2" fmla="val 66884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478D647-0CA6-41FF-B1C9-7785073FC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493" y="1628800"/>
            <a:ext cx="5498634" cy="504700"/>
          </a:xfrm>
          <a:prstGeom prst="wedgeRectCallout">
            <a:avLst>
              <a:gd name="adj1" fmla="val -62607"/>
              <a:gd name="adj2" fmla="val 111738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“Doing the same thing to both sides of the equation”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06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640">
        <p:fade/>
      </p:transition>
    </mc:Choice>
    <mc:Fallback xmlns="">
      <p:transition spd="med" advTm="1076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A796BA-23D0-4541-A5E1-29E29A9B0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What if we multiply by a negative number,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?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Again, using distributivity: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From the previous slide, we know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</m:t>
                        </m:r>
                      </m:e>
                    </m:d>
                  </m:oMath>
                </a14:m>
                <a:r>
                  <a:rPr lang="en-GB" dirty="0"/>
                  <a:t>, so: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/>
                  <a:t> is the inverse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know that the inverse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𝑘𝑛</m:t>
                        </m:r>
                      </m:e>
                    </m:d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r>
                  <a:rPr lang="en-GB" dirty="0"/>
                  <a:t>, so that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)×(−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i.e. </a:t>
                </a:r>
                <a:r>
                  <a:rPr lang="en-GB" dirty="0">
                    <a:hlinkClick r:id="rId4"/>
                  </a:rPr>
                  <a:t>multiplying two negative numbers gives a positive number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9A796BA-23D0-4541-A5E1-29E29A9B0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933" t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DF36010-57CD-4EA7-B9D9-2A13C84B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Multiplying Negative Integers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A5AB2F-0C3A-40B5-AA22-FC19CE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04" y="3710578"/>
            <a:ext cx="3205360" cy="582521"/>
            <a:chOff x="4223305" y="4235562"/>
            <a:chExt cx="3206195" cy="6409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0D47A1-FD07-427B-8E81-F729B401A0F8}"/>
                </a:ext>
              </a:extLst>
            </p:cNvPr>
            <p:cNvSpPr/>
            <p:nvPr/>
          </p:nvSpPr>
          <p:spPr>
            <a:xfrm>
              <a:off x="5386388" y="4235562"/>
              <a:ext cx="2043112" cy="640940"/>
            </a:xfrm>
            <a:custGeom>
              <a:avLst/>
              <a:gdLst>
                <a:gd name="connsiteX0" fmla="*/ 0 w 2043112"/>
                <a:gd name="connsiteY0" fmla="*/ 320470 h 640940"/>
                <a:gd name="connsiteX1" fmla="*/ 1021556 w 2043112"/>
                <a:gd name="connsiteY1" fmla="*/ 0 h 640940"/>
                <a:gd name="connsiteX2" fmla="*/ 2043112 w 2043112"/>
                <a:gd name="connsiteY2" fmla="*/ 320470 h 640940"/>
                <a:gd name="connsiteX3" fmla="*/ 1021556 w 2043112"/>
                <a:gd name="connsiteY3" fmla="*/ 640940 h 640940"/>
                <a:gd name="connsiteX4" fmla="*/ 0 w 2043112"/>
                <a:gd name="connsiteY4" fmla="*/ 320470 h 64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3112" h="640940" extrusionOk="0">
                  <a:moveTo>
                    <a:pt x="0" y="320470"/>
                  </a:moveTo>
                  <a:cubicBezTo>
                    <a:pt x="-44583" y="145284"/>
                    <a:pt x="413294" y="79606"/>
                    <a:pt x="1021556" y="0"/>
                  </a:cubicBezTo>
                  <a:cubicBezTo>
                    <a:pt x="1607626" y="22867"/>
                    <a:pt x="2049430" y="183802"/>
                    <a:pt x="2043112" y="320470"/>
                  </a:cubicBezTo>
                  <a:cubicBezTo>
                    <a:pt x="1956958" y="565594"/>
                    <a:pt x="1615066" y="609288"/>
                    <a:pt x="1021556" y="640940"/>
                  </a:cubicBezTo>
                  <a:cubicBezTo>
                    <a:pt x="492556" y="633280"/>
                    <a:pt x="7289" y="496468"/>
                    <a:pt x="0" y="320470"/>
                  </a:cubicBezTo>
                  <a:close/>
                </a:path>
              </a:pathLst>
            </a:custGeom>
            <a:noFill/>
            <a:ln w="38100">
              <a:solidFill>
                <a:srgbClr val="8E0000"/>
              </a:solidFill>
              <a:extLst>
                <a:ext uri="{C807C97D-BFC1-408E-A445-0C87EB9F89A2}">
                  <ask:lineSketchStyleProps xmlns:ask="http://schemas.microsoft.com/office/drawing/2018/sketchyshapes" sd="293766797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4912B2-1D03-4F65-81C4-A62DF2635808}"/>
                </a:ext>
              </a:extLst>
            </p:cNvPr>
            <p:cNvSpPr/>
            <p:nvPr/>
          </p:nvSpPr>
          <p:spPr>
            <a:xfrm>
              <a:off x="4223305" y="4261416"/>
              <a:ext cx="921169" cy="582674"/>
            </a:xfrm>
            <a:custGeom>
              <a:avLst/>
              <a:gdLst>
                <a:gd name="connsiteX0" fmla="*/ 0 w 921169"/>
                <a:gd name="connsiteY0" fmla="*/ 291337 h 582674"/>
                <a:gd name="connsiteX1" fmla="*/ 460585 w 921169"/>
                <a:gd name="connsiteY1" fmla="*/ 0 h 582674"/>
                <a:gd name="connsiteX2" fmla="*/ 921170 w 921169"/>
                <a:gd name="connsiteY2" fmla="*/ 291337 h 582674"/>
                <a:gd name="connsiteX3" fmla="*/ 460585 w 921169"/>
                <a:gd name="connsiteY3" fmla="*/ 582674 h 582674"/>
                <a:gd name="connsiteX4" fmla="*/ 0 w 921169"/>
                <a:gd name="connsiteY4" fmla="*/ 291337 h 58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69" h="582674" extrusionOk="0">
                  <a:moveTo>
                    <a:pt x="0" y="291337"/>
                  </a:moveTo>
                  <a:cubicBezTo>
                    <a:pt x="-40441" y="132796"/>
                    <a:pt x="188348" y="18799"/>
                    <a:pt x="460585" y="0"/>
                  </a:cubicBezTo>
                  <a:cubicBezTo>
                    <a:pt x="738603" y="31950"/>
                    <a:pt x="897461" y="121317"/>
                    <a:pt x="921170" y="291337"/>
                  </a:cubicBezTo>
                  <a:cubicBezTo>
                    <a:pt x="882679" y="475551"/>
                    <a:pt x="728394" y="621187"/>
                    <a:pt x="460585" y="582674"/>
                  </a:cubicBezTo>
                  <a:cubicBezTo>
                    <a:pt x="228139" y="590298"/>
                    <a:pt x="22990" y="484149"/>
                    <a:pt x="0" y="291337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2591172841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18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778">
        <p:fade/>
      </p:transition>
    </mc:Choice>
    <mc:Fallback xmlns="">
      <p:transition spd="med" advTm="1377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764-0E4A-4635-BABA-258EE09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Division and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797"/>
                <a:r>
                  <a:rPr lang="en-GB" dirty="0"/>
                  <a:t>We can do some divisions with integers,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6÷3=2</m:t>
                    </m:r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But not others,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 ?</m:t>
                    </m:r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To solve this we need fractions: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7÷3=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dirty="0"/>
              </a:p>
              <a:p>
                <a:pPr indent="-342797"/>
                <a:r>
                  <a:rPr lang="en-GB" dirty="0"/>
                  <a:t>This gives us the </a:t>
                </a:r>
                <a:r>
                  <a:rPr lang="en-GB" b="1" dirty="0">
                    <a:hlinkClick r:id="rId4"/>
                  </a:rPr>
                  <a:t>rational numbers</a:t>
                </a:r>
                <a:r>
                  <a:rPr lang="en-GB" dirty="0"/>
                  <a:t>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GB" sz="279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GB" sz="27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GB" sz="27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sz="2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799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GB" sz="2799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endParaRPr lang="en-GB" sz="2799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510D2-556E-45DB-AEFD-9D6435D3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E1F61B-C69E-4285-95A8-F21814C44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4820" y="5333504"/>
            <a:ext cx="2950347" cy="914162"/>
          </a:xfrm>
          <a:prstGeom prst="wedgeRectCallout">
            <a:avLst>
              <a:gd name="adj1" fmla="val 41219"/>
              <a:gd name="adj2" fmla="val -120474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Why Q? From </a:t>
            </a:r>
            <a:r>
              <a:rPr lang="en-GB" sz="1799" i="1" dirty="0">
                <a:solidFill>
                  <a:schemeClr val="tx1"/>
                </a:solidFill>
              </a:rPr>
              <a:t>Quotient</a:t>
            </a:r>
            <a:r>
              <a:rPr lang="en-GB" sz="1799" dirty="0">
                <a:solidFill>
                  <a:schemeClr val="tx1"/>
                </a:solidFill>
              </a:rPr>
              <a:t>, meaning </a:t>
            </a:r>
            <a:r>
              <a:rPr lang="en-GB" sz="1799" i="1" dirty="0">
                <a:solidFill>
                  <a:schemeClr val="tx1"/>
                </a:solidFill>
              </a:rPr>
              <a:t>ratio</a:t>
            </a:r>
            <a:r>
              <a:rPr lang="en-GB" sz="1799" dirty="0">
                <a:solidFill>
                  <a:schemeClr val="tx1"/>
                </a:solidFill>
              </a:rPr>
              <a:t> or </a:t>
            </a:r>
            <a:r>
              <a:rPr lang="en-GB" sz="1799" i="1" dirty="0">
                <a:solidFill>
                  <a:schemeClr val="tx1"/>
                </a:solidFill>
              </a:rPr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6ABD898-BFB7-4535-B386-B8D66AB0A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63658" y="5333504"/>
                <a:ext cx="2950347" cy="914162"/>
              </a:xfrm>
              <a:prstGeom prst="wedgeRectCallout">
                <a:avLst>
                  <a:gd name="adj1" fmla="val -66059"/>
                  <a:gd name="adj2" fmla="val -122941"/>
                </a:avLst>
              </a:prstGeom>
              <a:solidFill>
                <a:srgbClr val="373545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799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179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” means “in” or “belonging to”, i.e.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means element </a:t>
                </a:r>
                <a14:m>
                  <m:oMath xmlns:m="http://schemas.openxmlformats.org/officeDocument/2006/math">
                    <m:r>
                      <a:rPr lang="en-GB" sz="1799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is in set </a:t>
                </a:r>
                <a14:m>
                  <m:oMath xmlns:m="http://schemas.openxmlformats.org/officeDocument/2006/math">
                    <m:r>
                      <a:rPr lang="en-GB" sz="1799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76ABD898-BFB7-4535-B386-B8D66AB0A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58" y="5333504"/>
                <a:ext cx="2950347" cy="914162"/>
              </a:xfrm>
              <a:prstGeom prst="wedgeRectCallout">
                <a:avLst>
                  <a:gd name="adj1" fmla="val -66059"/>
                  <a:gd name="adj2" fmla="val -122941"/>
                </a:avLst>
              </a:prstGeom>
              <a:blipFill>
                <a:blip r:embed="rId8"/>
                <a:stretch>
                  <a:fillRect b="-4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8F56F4D-A796-4555-972B-8C4271924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763966" y="2636912"/>
                <a:ext cx="3947070" cy="1020762"/>
              </a:xfrm>
              <a:prstGeom prst="wedgeRectCallout">
                <a:avLst>
                  <a:gd name="adj1" fmla="val -60221"/>
                  <a:gd name="adj2" fmla="val 88210"/>
                </a:avLst>
              </a:prstGeom>
              <a:solidFill>
                <a:srgbClr val="373545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799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hlinkClick r:id="rId9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Set builder notation</a:t>
                </a:r>
                <a:r>
                  <a:rPr lang="en-GB" sz="1799" dirty="0">
                    <a:solidFill>
                      <a:schemeClr val="tx1"/>
                    </a:solidFill>
                  </a:rPr>
                  <a:t>: read as “the set of all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79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79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sz="1799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sz="17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99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GB" sz="1799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8F56F4D-A796-4555-972B-8C4271924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66" y="2636912"/>
                <a:ext cx="3947070" cy="1020762"/>
              </a:xfrm>
              <a:prstGeom prst="wedgeRectCallout">
                <a:avLst>
                  <a:gd name="adj1" fmla="val -60221"/>
                  <a:gd name="adj2" fmla="val 882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FB3AB7-8658-42CE-8498-BFE7B0728FD7}"/>
              </a:ext>
            </a:extLst>
          </p:cNvPr>
          <p:cNvSpPr/>
          <p:nvPr/>
        </p:nvSpPr>
        <p:spPr>
          <a:xfrm>
            <a:off x="5494960" y="5508877"/>
            <a:ext cx="1198903" cy="563416"/>
          </a:xfrm>
          <a:prstGeom prst="wedgeRectCallout">
            <a:avLst>
              <a:gd name="adj1" fmla="val -43213"/>
              <a:gd name="adj2" fmla="val -202577"/>
            </a:avLst>
          </a:prstGeom>
          <a:solidFill>
            <a:srgbClr val="373545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99" dirty="0">
                <a:solidFill>
                  <a:schemeClr val="tx1"/>
                </a:solidFill>
              </a:rPr>
              <a:t>“:” means “where”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E10CA8-1692-4237-B85C-2BAC32EDE760}"/>
                  </a:ext>
                </a:extLst>
              </p:cNvPr>
              <p:cNvSpPr/>
              <p:nvPr/>
            </p:nvSpPr>
            <p:spPr>
              <a:xfrm>
                <a:off x="8830716" y="4025397"/>
                <a:ext cx="2117746" cy="843763"/>
              </a:xfrm>
              <a:prstGeom prst="wedgeRectCallout">
                <a:avLst>
                  <a:gd name="adj1" fmla="val -104883"/>
                  <a:gd name="adj2" fmla="val -2378"/>
                </a:avLst>
              </a:prstGeom>
              <a:solidFill>
                <a:srgbClr val="373545">
                  <a:alpha val="3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799" dirty="0">
                    <a:solidFill>
                      <a:schemeClr val="tx1"/>
                    </a:solidFill>
                  </a:rPr>
                  <a:t>Note the restriction on </a:t>
                </a:r>
                <a14:m>
                  <m:oMath xmlns:m="http://schemas.openxmlformats.org/officeDocument/2006/math">
                    <m:r>
                      <a:rPr lang="en-GB" sz="1799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799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E10CA8-1692-4237-B85C-2BAC32EDE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716" y="4025397"/>
                <a:ext cx="2117746" cy="843763"/>
              </a:xfrm>
              <a:prstGeom prst="wedgeRectCallout">
                <a:avLst>
                  <a:gd name="adj1" fmla="val -104883"/>
                  <a:gd name="adj2" fmla="val -2378"/>
                </a:avLst>
              </a:prstGeom>
              <a:blipFill>
                <a:blip r:embed="rId11"/>
                <a:stretch>
                  <a:fillRect r="-29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6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307">
        <p:fade/>
      </p:transition>
    </mc:Choice>
    <mc:Fallback xmlns="">
      <p:transition spd="med" advTm="1003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6|9|7.7|9.3|1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9|6.3|9.8|2.8|5.3|3.5|1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6.5|15.6|19.9|1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0|13.5|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1.8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5.1|17.7|7.3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5|14|8.9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7.9|4.6|10.4|3|11.5|8.3|7.2|6.5|1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7.5|7.4|15.5|6.2|8.8|2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5|6.3|12.4|4|11.5|7|11.8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1.3|12.2|1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13.9|3.9|9.3|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Wk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7FC1DB"/>
      </a:hlink>
      <a:folHlink>
        <a:srgbClr val="7FC1DB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1235</Words>
  <Application>Microsoft Office PowerPoint</Application>
  <PresentationFormat>Custom</PresentationFormat>
  <Paragraphs>164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</vt:lpstr>
      <vt:lpstr>Arial Nova Light</vt:lpstr>
      <vt:lpstr>Cambria Math</vt:lpstr>
      <vt:lpstr>Consolas</vt:lpstr>
      <vt:lpstr>Corbel</vt:lpstr>
      <vt:lpstr>Wingdings</vt:lpstr>
      <vt:lpstr>Chalkboard 16x9</vt:lpstr>
      <vt:lpstr>Week 1: Revision Numbers and Spaces</vt:lpstr>
      <vt:lpstr>Objectives</vt:lpstr>
      <vt:lpstr>Counting</vt:lpstr>
      <vt:lpstr>Counting</vt:lpstr>
      <vt:lpstr>Integers</vt:lpstr>
      <vt:lpstr>Negative Numbers and Inverses</vt:lpstr>
      <vt:lpstr>Multiplying Negative Integers</vt:lpstr>
      <vt:lpstr>Multiplying Negative Integers</vt:lpstr>
      <vt:lpstr>Division and Fractions</vt:lpstr>
      <vt:lpstr>Division and Fractions</vt:lpstr>
      <vt:lpstr>Decimals</vt:lpstr>
      <vt:lpstr>Reals</vt:lpstr>
      <vt:lpstr>PowerPoint Presentation</vt:lpstr>
      <vt:lpstr>The Cartesian Product</vt:lpstr>
      <vt:lpstr>PowerPoint Presentation</vt:lpstr>
      <vt:lpstr>Cartesian Coordinate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Revision Numbers and Spaces</dc:title>
  <dc:creator>Bergel, Kate</dc:creator>
  <cp:lastModifiedBy>Bergel, Kate</cp:lastModifiedBy>
  <cp:revision>21</cp:revision>
  <dcterms:created xsi:type="dcterms:W3CDTF">2020-07-31T22:52:09Z</dcterms:created>
  <dcterms:modified xsi:type="dcterms:W3CDTF">2020-08-28T10:21:19Z</dcterms:modified>
</cp:coreProperties>
</file>