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8" r:id="rId2"/>
    <p:sldId id="259" r:id="rId3"/>
    <p:sldId id="260" r:id="rId4"/>
    <p:sldId id="261" r:id="rId5"/>
    <p:sldId id="262" r:id="rId6"/>
    <p:sldId id="263" r:id="rId7"/>
    <p:sldId id="264" r:id="rId8"/>
    <p:sldId id="265" r:id="rId9"/>
    <p:sldId id="266" r:id="rId10"/>
    <p:sldId id="267" r:id="rId11"/>
    <p:sldId id="269"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5DCEAF"/>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83101" autoAdjust="0"/>
  </p:normalViewPr>
  <p:slideViewPr>
    <p:cSldViewPr snapToGrid="0" showGuides="1">
      <p:cViewPr varScale="1">
        <p:scale>
          <a:sx n="59" d="100"/>
          <a:sy n="59" d="100"/>
        </p:scale>
        <p:origin x="254" y="53"/>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9/4/2020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second video for week 3, we’re moving on from vectors to another multi-dimensional object: matrices.</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we do using a kind of multiplication defined by this formula.</a:t>
            </a:r>
          </a:p>
          <a:p>
            <a:endParaRPr lang="en-GB" dirty="0"/>
          </a:p>
          <a:p>
            <a:r>
              <a:rPr lang="en-GB" dirty="0"/>
              <a:t>You can visualise this as turning the vector on its side and multiplying the corresponding components in each row of the matrix with the vector before adding them together – you might recognise this as being</a:t>
            </a:r>
          </a:p>
          <a:p>
            <a:endParaRPr lang="en-GB" dirty="0"/>
          </a:p>
          <a:p>
            <a:r>
              <a:rPr lang="en-GB" dirty="0"/>
              <a:t>the dot products of the matrix rows with the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68045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write each of our functions from earlier as a matrix and multiply them in this way, you can see that we get the functions exactly as we defined them.</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11056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multiply any sized matrix by a column vector in the same way, as long as the number of columns in the matrix matches the dimension of the vector – otherwise the multiplication won’t work.</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908663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if we try to apply a 3x2 matrix to a 3-dimensional vector,</a:t>
            </a:r>
          </a:p>
          <a:p>
            <a:endParaRPr lang="en-GB" dirty="0"/>
          </a:p>
          <a:p>
            <a:r>
              <a:rPr lang="en-GB" dirty="0"/>
              <a:t>we can get the first couple of components matched up OK… but the third has nothing to match to!</a:t>
            </a:r>
          </a:p>
          <a:p>
            <a:endParaRPr lang="en-GB" dirty="0"/>
          </a:p>
          <a:p>
            <a:r>
              <a:rPr lang="en-GB" dirty="0"/>
              <a:t>So that’s a no go; this doesn’t make sense, either in terms of our multiplication operation or</a:t>
            </a:r>
          </a:p>
          <a:p>
            <a:endParaRPr lang="en-GB" dirty="0"/>
          </a:p>
          <a:p>
            <a:r>
              <a:rPr lang="en-GB" dirty="0"/>
              <a:t>if you think about what the function would be: the two columns mean it’s expecting two parameters, but we’re trying to give it three.</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141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however, apply a 2x3 matrix to a 3-dimensional vector</a:t>
            </a:r>
          </a:p>
          <a:p>
            <a:endParaRPr lang="en-GB" dirty="0"/>
          </a:p>
          <a:p>
            <a:r>
              <a:rPr lang="en-GB" dirty="0"/>
              <a:t>in which case the result is</a:t>
            </a:r>
          </a:p>
          <a:p>
            <a:endParaRPr lang="en-GB" dirty="0"/>
          </a:p>
          <a:p>
            <a:r>
              <a:rPr lang="en-GB" dirty="0"/>
              <a:t>A 2D vector. In this case, the matrix is representing a function</a:t>
            </a:r>
          </a:p>
          <a:p>
            <a:endParaRPr lang="en-GB" dirty="0"/>
          </a:p>
          <a:p>
            <a:r>
              <a:rPr lang="en-GB" dirty="0"/>
              <a:t>that takes three input parameters, and combines them to form an output pair;</a:t>
            </a:r>
          </a:p>
          <a:p>
            <a:endParaRPr lang="en-GB" dirty="0"/>
          </a:p>
          <a:p>
            <a:r>
              <a:rPr lang="en-GB" dirty="0"/>
              <a:t>i.e. a mapping from 3 dimensional to 2 dimensional space. These types of mappings do exist; for instance the projection that displays 3D objects on a 2D screen,.</a:t>
            </a:r>
          </a:p>
        </p:txBody>
      </p:sp>
      <p:sp>
        <p:nvSpPr>
          <p:cNvPr id="4" name="Slide Number Placeholder 3"/>
          <p:cNvSpPr>
            <a:spLocks noGrp="1"/>
          </p:cNvSpPr>
          <p:nvPr>
            <p:ph type="sldNum" sz="quarter" idx="5"/>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198035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other point to note is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matrices can only represent certain kinds of functions; namely ones that are linear combinations of the components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is no way to include powers of the components, or multiply them 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Fortunately, the kind of functions, or transformations, we use in graphics are generally linear; we’ll take a look at what those are in the next video, and see why matrices are useful (besides saving us from writing the functions out in full).</a:t>
            </a:r>
          </a:p>
        </p:txBody>
      </p:sp>
      <p:sp>
        <p:nvSpPr>
          <p:cNvPr id="4" name="Slide Number Placeholder 3"/>
          <p:cNvSpPr>
            <a:spLocks noGrp="1"/>
          </p:cNvSpPr>
          <p:nvPr>
            <p:ph type="sldNum" sz="quarter" idx="5"/>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232323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see what they look like, what they’re for, and what they have to do with vectors.</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233195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remember that last week, we met parametric functions that can map a scalar parameter to a vector output;</a:t>
            </a:r>
          </a:p>
          <a:p>
            <a:endParaRPr lang="en-GB" dirty="0"/>
          </a:p>
          <a:p>
            <a:r>
              <a:rPr lang="en-GB" dirty="0"/>
              <a:t>We can also have functions that take vectors as input, and perform some kind of transformation on them – for example,</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250103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function that takes a vector x, y and returns a vector 2y, x – y.</a:t>
            </a:r>
          </a:p>
          <a:p>
            <a:endParaRPr lang="en-GB" dirty="0"/>
          </a:p>
          <a:p>
            <a:r>
              <a:rPr lang="en-GB" dirty="0"/>
              <a:t>If we apply this to a sample input vector, we get a result that we can draw to see the effect it’s had. This is a pretty arbitrary transform, but we can construct them a little more carefully to get some useful operations.</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259379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instance, we can define scalar multiplication as a function, that simply scales the vector… In this case, by a factor of two.</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382466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we can implement something that flips the components and negates one of them,</a:t>
            </a:r>
          </a:p>
          <a:p>
            <a:endParaRPr lang="en-GB" dirty="0"/>
          </a:p>
          <a:p>
            <a:r>
              <a:rPr lang="en-GB" dirty="0"/>
              <a:t>which turns out to be a 90-degree rotation. We can combine transformations, too:</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279672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if we take the result of the scale function and substitute it into the rotation function, we get a function that does the two operations in one go. Writing these functions out is a little cumbersome, especially when it comes to combining them, so there’s a notation that’s a useful shorthand for describing what happens to the components of a vector -</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25646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called a matrix,</a:t>
            </a:r>
          </a:p>
          <a:p>
            <a:endParaRPr lang="en-GB" dirty="0"/>
          </a:p>
          <a:p>
            <a:r>
              <a:rPr lang="en-GB" dirty="0"/>
              <a:t>which is a rectangular array of numbers arranged in rows and columns. A matrix with m rows and n columns is called an m by n matrix; notice that the </a:t>
            </a:r>
          </a:p>
          <a:p>
            <a:endParaRPr lang="en-GB" dirty="0"/>
          </a:p>
          <a:p>
            <a:r>
              <a:rPr lang="en-GB" dirty="0"/>
              <a:t>Index subscripts on the elements are always written row-first. The dimensions m and n can be any size, and some applications use really huge matrices,</a:t>
            </a:r>
          </a:p>
          <a:p>
            <a:endParaRPr lang="en-GB" dirty="0"/>
          </a:p>
          <a:p>
            <a:r>
              <a:rPr lang="en-GB" dirty="0"/>
              <a:t>but for compute graphics we mostly use square ones, with between 2 and 4 rows and columns. The reason for this is that the we’re generally working within either 2D or 3D space, and the dimensions of the matrix are correlated with the dimensions of the space we’re working in.</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3409079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here’s the magic part:</a:t>
            </a:r>
          </a:p>
          <a:p>
            <a:endParaRPr lang="en-GB" dirty="0"/>
          </a:p>
          <a:p>
            <a:r>
              <a:rPr lang="en-GB" dirty="0"/>
              <a:t>we can write the kind of function we looked at earlier as a matrix, with the coefficients of the functions as the elements of the matrix. For example,</a:t>
            </a:r>
          </a:p>
          <a:p>
            <a:endParaRPr lang="en-GB" dirty="0"/>
          </a:p>
          <a:p>
            <a:r>
              <a:rPr lang="en-GB" dirty="0"/>
              <a:t>The first function we looked at had a linear combination of x and y as each of the separate component functions (the x coefficient of the function for the x component is just zero), which we can write like this.</a:t>
            </a:r>
          </a:p>
          <a:p>
            <a:endParaRPr lang="en-GB" dirty="0"/>
          </a:p>
          <a:p>
            <a:r>
              <a:rPr lang="en-GB" dirty="0"/>
              <a:t>You can see that the coefficients are written in the same place in the matrix as they appear in the functions, which is what allows us to apply the matrix directly to a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344939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9/4/2020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9/4/2020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9/4/2020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9/4/2020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9/4/2020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9/4/2020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5.xml.rels><?xml version="1.0" encoding="UTF-8" standalone="yes"?>
<Relationships xmlns="http://schemas.openxmlformats.org/package/2006/relationships"><Relationship Id="rId3" Type="http://schemas.openxmlformats.org/officeDocument/2006/relationships/hyperlink" Target="https://mathworld.wolfram.com/LinearCombination.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thworld.wolfram.com/Matri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2: Moving on to Matrices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7AB3-20C7-4965-B975-C663576D04F4}"/>
              </a:ext>
            </a:extLst>
          </p:cNvPr>
          <p:cNvSpPr>
            <a:spLocks noGrp="1"/>
          </p:cNvSpPr>
          <p:nvPr>
            <p:ph type="title"/>
          </p:nvPr>
        </p:nvSpPr>
        <p:spPr/>
        <p:txBody>
          <a:bodyPr/>
          <a:lstStyle/>
          <a:p>
            <a:r>
              <a:rPr lang="en-GB" b="1" dirty="0"/>
              <a:t>Applying matrices to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DE612-4A48-4D81-9C39-780AED873945}"/>
                  </a:ext>
                </a:extLst>
              </p:cNvPr>
              <p:cNvSpPr>
                <a:spLocks noGrp="1"/>
              </p:cNvSpPr>
              <p:nvPr>
                <p:ph idx="1"/>
              </p:nvPr>
            </p:nvSpPr>
            <p:spPr>
              <a:xfrm>
                <a:off x="1219200" y="1783559"/>
                <a:ext cx="10363200" cy="4980311"/>
              </a:xfrm>
            </p:spPr>
            <p:txBody>
              <a:bodyPr>
                <a:normAutofit/>
              </a:bodyPr>
              <a:lstStyle/>
              <a:p>
                <a:r>
                  <a:rPr lang="en-GB" dirty="0"/>
                  <a:t>To apply a matrix to a vector, use a special kind of multiplication:</a:t>
                </a:r>
                <a:br>
                  <a:rPr lang="en-GB" dirty="0"/>
                </a:br>
                <a:br>
                  <a:rPr lang="en-GB" dirty="0"/>
                </a:br>
                <a:br>
                  <a:rPr lang="en-GB" dirty="0"/>
                </a:br>
                <a14:m>
                  <m:oMath xmlns:m="http://schemas.openxmlformats.org/officeDocument/2006/math">
                    <m:d>
                      <m:dPr>
                        <m:ctrlPr>
                          <a:rPr lang="en-GB" sz="4000" i="1">
                            <a:latin typeface="Cambria Math" panose="02040503050406030204" pitchFamily="18" charset="0"/>
                          </a:rPr>
                        </m:ctrlPr>
                      </m:dPr>
                      <m:e>
                        <m:m>
                          <m:mPr>
                            <m:mcs>
                              <m:mc>
                                <m:mcPr>
                                  <m:count m:val="2"/>
                                  <m:mcJc m:val="center"/>
                                </m:mcPr>
                              </m:mc>
                            </m:mcs>
                            <m:ctrlPr>
                              <a:rPr lang="en-GB" sz="4000" i="1">
                                <a:latin typeface="Cambria Math" panose="02040503050406030204" pitchFamily="18" charset="0"/>
                              </a:rPr>
                            </m:ctrlPr>
                          </m:mPr>
                          <m:mr>
                            <m:e>
                              <m:sSub>
                                <m:sSubPr>
                                  <m:ctrlPr>
                                    <a:rPr lang="en-GB" sz="4000" i="1" smtClean="0">
                                      <a:latin typeface="Cambria Math" panose="02040503050406030204" pitchFamily="18" charset="0"/>
                                    </a:rPr>
                                  </m:ctrlPr>
                                </m:sSubPr>
                                <m:e>
                                  <m:r>
                                    <m:rPr>
                                      <m:brk m:alnAt="7"/>
                                    </m:rPr>
                                    <a:rPr lang="en-GB" sz="4000" i="1">
                                      <a:latin typeface="Cambria Math" panose="02040503050406030204" pitchFamily="18" charset="0"/>
                                    </a:rPr>
                                    <m:t>𝑎</m:t>
                                  </m:r>
                                </m:e>
                                <m:sub>
                                  <m:r>
                                    <m:rPr>
                                      <m:brk m:alnAt="7"/>
                                    </m:rPr>
                                    <a:rPr lang="en-GB" sz="4000" i="1">
                                      <a:latin typeface="Cambria Math" panose="02040503050406030204" pitchFamily="18" charset="0"/>
                                    </a:rPr>
                                    <m:t>1</m:t>
                                  </m:r>
                                  <m:r>
                                    <a:rPr lang="en-GB" sz="4000" i="1">
                                      <a:latin typeface="Cambria Math" panose="02040503050406030204" pitchFamily="18" charset="0"/>
                                    </a:rPr>
                                    <m:t>1</m:t>
                                  </m:r>
                                </m:sub>
                              </m:sSub>
                            </m:e>
                            <m:e>
                              <m:sSub>
                                <m:sSubPr>
                                  <m:ctrlPr>
                                    <a:rPr lang="en-GB" sz="4000" i="1">
                                      <a:latin typeface="Cambria Math" panose="02040503050406030204" pitchFamily="18" charset="0"/>
                                    </a:rPr>
                                  </m:ctrlPr>
                                </m:sSubPr>
                                <m:e>
                                  <m:r>
                                    <a:rPr lang="en-GB" sz="4000" i="1">
                                      <a:latin typeface="Cambria Math" panose="02040503050406030204" pitchFamily="18" charset="0"/>
                                    </a:rPr>
                                    <m:t>𝑎</m:t>
                                  </m:r>
                                </m:e>
                                <m:sub>
                                  <m:r>
                                    <a:rPr lang="en-GB" sz="4000" i="1">
                                      <a:latin typeface="Cambria Math" panose="02040503050406030204" pitchFamily="18" charset="0"/>
                                    </a:rPr>
                                    <m:t>12</m:t>
                                  </m:r>
                                </m:sub>
                              </m:sSub>
                            </m:e>
                          </m:mr>
                          <m:mr>
                            <m:e>
                              <m:sSub>
                                <m:sSubPr>
                                  <m:ctrlPr>
                                    <a:rPr lang="en-GB" sz="4000" i="1">
                                      <a:latin typeface="Cambria Math" panose="02040503050406030204" pitchFamily="18" charset="0"/>
                                    </a:rPr>
                                  </m:ctrlPr>
                                </m:sSubPr>
                                <m:e>
                                  <m:r>
                                    <a:rPr lang="en-GB" sz="4000" i="1">
                                      <a:latin typeface="Cambria Math" panose="02040503050406030204" pitchFamily="18" charset="0"/>
                                    </a:rPr>
                                    <m:t>𝑎</m:t>
                                  </m:r>
                                </m:e>
                                <m:sub>
                                  <m:r>
                                    <a:rPr lang="en-GB" sz="4000" i="1">
                                      <a:latin typeface="Cambria Math" panose="02040503050406030204" pitchFamily="18" charset="0"/>
                                    </a:rPr>
                                    <m:t>21</m:t>
                                  </m:r>
                                </m:sub>
                              </m:sSub>
                            </m:e>
                            <m:e>
                              <m:sSub>
                                <m:sSubPr>
                                  <m:ctrlPr>
                                    <a:rPr lang="en-GB" sz="4000" i="1">
                                      <a:latin typeface="Cambria Math" panose="02040503050406030204" pitchFamily="18" charset="0"/>
                                    </a:rPr>
                                  </m:ctrlPr>
                                </m:sSubPr>
                                <m:e>
                                  <m:r>
                                    <a:rPr lang="en-GB" sz="4000" i="1">
                                      <a:latin typeface="Cambria Math" panose="02040503050406030204" pitchFamily="18" charset="0"/>
                                    </a:rPr>
                                    <m:t>𝑎</m:t>
                                  </m:r>
                                </m:e>
                                <m:sub>
                                  <m:r>
                                    <a:rPr lang="en-GB" sz="4000" i="1">
                                      <a:latin typeface="Cambria Math" panose="02040503050406030204" pitchFamily="18" charset="0"/>
                                    </a:rPr>
                                    <m:t>22</m:t>
                                  </m:r>
                                </m:sub>
                              </m:sSub>
                            </m:e>
                          </m:mr>
                        </m:m>
                      </m:e>
                    </m:d>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𝑥</m:t>
                              </m:r>
                            </m:e>
                          </m:mr>
                          <m:mr>
                            <m:e>
                              <m:r>
                                <a:rPr lang="en-GB" sz="4000" i="1">
                                  <a:latin typeface="Cambria Math" panose="02040503050406030204" pitchFamily="18" charset="0"/>
                                </a:rPr>
                                <m:t>𝑦</m:t>
                              </m:r>
                            </m:e>
                          </m:mr>
                        </m:m>
                      </m:e>
                    </m:d>
                    <m:r>
                      <a:rPr lang="en-GB" sz="4000" i="1">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sSub>
                                <m:sSubPr>
                                  <m:ctrlPr>
                                    <a:rPr lang="en-GB" sz="4000" i="1">
                                      <a:latin typeface="Cambria Math" panose="02040503050406030204" pitchFamily="18" charset="0"/>
                                    </a:rPr>
                                  </m:ctrlPr>
                                </m:sSubPr>
                                <m:e>
                                  <m:r>
                                    <m:rPr>
                                      <m:brk m:alnAt="7"/>
                                    </m:rPr>
                                    <a:rPr lang="en-GB" sz="4000" i="1">
                                      <a:latin typeface="Cambria Math" panose="02040503050406030204" pitchFamily="18" charset="0"/>
                                    </a:rPr>
                                    <m:t>𝑎</m:t>
                                  </m:r>
                                </m:e>
                                <m:sub>
                                  <m:r>
                                    <m:rPr>
                                      <m:brk m:alnAt="7"/>
                                    </m:rPr>
                                    <a:rPr lang="en-GB" sz="4000" i="1">
                                      <a:latin typeface="Cambria Math" panose="02040503050406030204" pitchFamily="18" charset="0"/>
                                    </a:rPr>
                                    <m:t>1</m:t>
                                  </m:r>
                                  <m:r>
                                    <a:rPr lang="en-GB" sz="4000" i="1">
                                      <a:latin typeface="Cambria Math" panose="02040503050406030204" pitchFamily="18" charset="0"/>
                                    </a:rPr>
                                    <m:t>1</m:t>
                                  </m:r>
                                </m:sub>
                              </m:sSub>
                              <m:r>
                                <m:rPr>
                                  <m:brk m:alnAt="7"/>
                                </m:rPr>
                                <a:rPr lang="en-GB" sz="4000" i="1">
                                  <a:latin typeface="Cambria Math" panose="02040503050406030204" pitchFamily="18" charset="0"/>
                                </a:rPr>
                                <m:t>𝑥</m:t>
                              </m:r>
                              <m:r>
                                <a:rPr lang="en-GB" sz="4000" i="1">
                                  <a:latin typeface="Cambria Math" panose="02040503050406030204" pitchFamily="18" charset="0"/>
                                </a:rPr>
                                <m:t>+</m:t>
                              </m:r>
                              <m:sSub>
                                <m:sSubPr>
                                  <m:ctrlPr>
                                    <a:rPr lang="en-GB" sz="4000" i="1">
                                      <a:latin typeface="Cambria Math" panose="02040503050406030204" pitchFamily="18" charset="0"/>
                                    </a:rPr>
                                  </m:ctrlPr>
                                </m:sSubPr>
                                <m:e>
                                  <m:r>
                                    <m:rPr>
                                      <m:brk m:alnAt="7"/>
                                    </m:rPr>
                                    <a:rPr lang="en-GB" sz="4000" i="1">
                                      <a:latin typeface="Cambria Math" panose="02040503050406030204" pitchFamily="18" charset="0"/>
                                    </a:rPr>
                                    <m:t>𝑎</m:t>
                                  </m:r>
                                </m:e>
                                <m:sub>
                                  <m:r>
                                    <m:rPr>
                                      <m:brk m:alnAt="7"/>
                                    </m:rPr>
                                    <a:rPr lang="en-GB" sz="4000" i="1">
                                      <a:latin typeface="Cambria Math" panose="02040503050406030204" pitchFamily="18" charset="0"/>
                                    </a:rPr>
                                    <m:t>1</m:t>
                                  </m:r>
                                  <m:r>
                                    <a:rPr lang="en-GB" sz="4000" i="1">
                                      <a:latin typeface="Cambria Math" panose="02040503050406030204" pitchFamily="18" charset="0"/>
                                    </a:rPr>
                                    <m:t>2</m:t>
                                  </m:r>
                                </m:sub>
                              </m:sSub>
                              <m:r>
                                <m:rPr>
                                  <m:brk m:alnAt="7"/>
                                </m:rPr>
                                <a:rPr lang="en-GB" sz="4000" i="1">
                                  <a:latin typeface="Cambria Math" panose="02040503050406030204" pitchFamily="18" charset="0"/>
                                </a:rPr>
                                <m:t>𝑦</m:t>
                              </m:r>
                            </m:e>
                          </m:mr>
                          <m:mr>
                            <m:e>
                              <m:sSub>
                                <m:sSubPr>
                                  <m:ctrlPr>
                                    <a:rPr lang="en-GB" sz="4000" i="1">
                                      <a:latin typeface="Cambria Math" panose="02040503050406030204" pitchFamily="18" charset="0"/>
                                    </a:rPr>
                                  </m:ctrlPr>
                                </m:sSubPr>
                                <m:e>
                                  <m:r>
                                    <a:rPr lang="en-GB" sz="4000" i="1">
                                      <a:latin typeface="Cambria Math" panose="02040503050406030204" pitchFamily="18" charset="0"/>
                                    </a:rPr>
                                    <m:t>𝑎</m:t>
                                  </m:r>
                                </m:e>
                                <m:sub>
                                  <m:r>
                                    <a:rPr lang="en-GB" sz="4000" i="1">
                                      <a:latin typeface="Cambria Math" panose="02040503050406030204" pitchFamily="18" charset="0"/>
                                    </a:rPr>
                                    <m:t>21</m:t>
                                  </m:r>
                                </m:sub>
                              </m:sSub>
                              <m:r>
                                <a:rPr lang="en-GB" sz="4000" i="1">
                                  <a:latin typeface="Cambria Math" panose="02040503050406030204" pitchFamily="18" charset="0"/>
                                </a:rPr>
                                <m:t>𝑥</m:t>
                              </m:r>
                              <m:r>
                                <a:rPr lang="en-GB" sz="4000" i="1">
                                  <a:latin typeface="Cambria Math" panose="02040503050406030204" pitchFamily="18" charset="0"/>
                                </a:rPr>
                                <m:t>+</m:t>
                              </m:r>
                              <m:sSub>
                                <m:sSubPr>
                                  <m:ctrlPr>
                                    <a:rPr lang="en-GB" sz="4000" i="1">
                                      <a:latin typeface="Cambria Math" panose="02040503050406030204" pitchFamily="18" charset="0"/>
                                    </a:rPr>
                                  </m:ctrlPr>
                                </m:sSubPr>
                                <m:e>
                                  <m:r>
                                    <a:rPr lang="en-GB" sz="4000" i="1">
                                      <a:latin typeface="Cambria Math" panose="02040503050406030204" pitchFamily="18" charset="0"/>
                                    </a:rPr>
                                    <m:t>𝑎</m:t>
                                  </m:r>
                                </m:e>
                                <m:sub>
                                  <m:r>
                                    <a:rPr lang="en-GB" sz="4000" i="1">
                                      <a:latin typeface="Cambria Math" panose="02040503050406030204" pitchFamily="18" charset="0"/>
                                    </a:rPr>
                                    <m:t>22</m:t>
                                  </m:r>
                                </m:sub>
                              </m:sSub>
                              <m:r>
                                <a:rPr lang="en-GB" sz="4000" i="1">
                                  <a:latin typeface="Cambria Math" panose="02040503050406030204" pitchFamily="18" charset="0"/>
                                </a:rPr>
                                <m:t>𝑦</m:t>
                              </m:r>
                            </m:e>
                          </m:mr>
                        </m:m>
                      </m:e>
                    </m:d>
                  </m:oMath>
                </a14:m>
                <a:endParaRPr lang="en-GB" sz="4000" dirty="0"/>
              </a:p>
              <a:p>
                <a:pPr marL="68580" indent="0">
                  <a:buNone/>
                </a:pPr>
                <a:br>
                  <a:rPr lang="en-GB" sz="2000" b="0" i="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sz="2000" b="0" i="0" smtClean="0">
                          <a:latin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d>
                                  <m:dPr>
                                    <m:ctrlPr>
                                      <a:rPr lang="en-GB" sz="2000" i="1" smtClean="0">
                                        <a:latin typeface="Cambria Math" panose="02040503050406030204" pitchFamily="18" charset="0"/>
                                      </a:rPr>
                                    </m:ctrlPr>
                                  </m:dPr>
                                  <m:e>
                                    <m:m>
                                      <m:mPr>
                                        <m:mcs>
                                          <m:mc>
                                            <m:mcPr>
                                              <m:count m:val="1"/>
                                              <m:mcJc m:val="center"/>
                                            </m:mcPr>
                                          </m:mc>
                                        </m:mcs>
                                        <m:ctrlPr>
                                          <a:rPr lang="en-GB" sz="2000" i="1" smtClean="0">
                                            <a:solidFill>
                                              <a:srgbClr val="FFFF00"/>
                                            </a:solidFill>
                                            <a:latin typeface="Cambria Math" panose="02040503050406030204" pitchFamily="18" charset="0"/>
                                          </a:rPr>
                                        </m:ctrlPr>
                                      </m:mPr>
                                      <m:mr>
                                        <m:e>
                                          <m:sSub>
                                            <m:sSubPr>
                                              <m:ctrlPr>
                                                <a:rPr lang="en-GB" sz="2000" i="1">
                                                  <a:solidFill>
                                                    <a:srgbClr val="FFFF00"/>
                                                  </a:solidFill>
                                                  <a:latin typeface="Cambria Math" panose="02040503050406030204" pitchFamily="18" charset="0"/>
                                                </a:rPr>
                                              </m:ctrlPr>
                                            </m:sSubPr>
                                            <m:e>
                                              <m:r>
                                                <m:rPr>
                                                  <m:brk m:alnAt="7"/>
                                                </m:rPr>
                                                <a:rPr lang="en-GB" sz="2000" i="1">
                                                  <a:solidFill>
                                                    <a:srgbClr val="FFFF00"/>
                                                  </a:solidFill>
                                                  <a:latin typeface="Cambria Math" panose="02040503050406030204" pitchFamily="18" charset="0"/>
                                                </a:rPr>
                                                <m:t>𝑎</m:t>
                                              </m:r>
                                            </m:e>
                                            <m:sub>
                                              <m:r>
                                                <m:rPr>
                                                  <m:brk m:alnAt="7"/>
                                                </m:rPr>
                                                <a:rPr lang="en-GB" sz="2000" i="1">
                                                  <a:solidFill>
                                                    <a:srgbClr val="FFFF00"/>
                                                  </a:solidFill>
                                                  <a:latin typeface="Cambria Math" panose="02040503050406030204" pitchFamily="18" charset="0"/>
                                                </a:rPr>
                                                <m:t>1</m:t>
                                              </m:r>
                                              <m:r>
                                                <a:rPr lang="en-GB" sz="2000" i="1">
                                                  <a:solidFill>
                                                    <a:srgbClr val="FFFF00"/>
                                                  </a:solidFill>
                                                  <a:latin typeface="Cambria Math" panose="02040503050406030204" pitchFamily="18" charset="0"/>
                                                </a:rPr>
                                                <m:t>1</m:t>
                                              </m:r>
                                            </m:sub>
                                          </m:sSub>
                                        </m:e>
                                      </m:mr>
                                      <m:mr>
                                        <m:e>
                                          <m:sSub>
                                            <m:sSubPr>
                                              <m:ctrlPr>
                                                <a:rPr lang="en-GB" sz="2000" i="1">
                                                  <a:solidFill>
                                                    <a:srgbClr val="FFFF00"/>
                                                  </a:solidFill>
                                                  <a:latin typeface="Cambria Math" panose="02040503050406030204" pitchFamily="18" charset="0"/>
                                                </a:rPr>
                                              </m:ctrlPr>
                                            </m:sSubPr>
                                            <m:e>
                                              <m:r>
                                                <m:rPr>
                                                  <m:brk m:alnAt="7"/>
                                                </m:rPr>
                                                <a:rPr lang="en-GB" sz="2000" i="1">
                                                  <a:solidFill>
                                                    <a:srgbClr val="FFFF00"/>
                                                  </a:solidFill>
                                                  <a:latin typeface="Cambria Math" panose="02040503050406030204" pitchFamily="18" charset="0"/>
                                                </a:rPr>
                                                <m:t>𝑎</m:t>
                                              </m:r>
                                            </m:e>
                                            <m:sub>
                                              <m:r>
                                                <m:rPr>
                                                  <m:brk m:alnAt="7"/>
                                                </m:rPr>
                                                <a:rPr lang="en-GB" sz="2000" i="1">
                                                  <a:solidFill>
                                                    <a:srgbClr val="FFFF00"/>
                                                  </a:solidFill>
                                                  <a:latin typeface="Cambria Math" panose="02040503050406030204" pitchFamily="18" charset="0"/>
                                                </a:rPr>
                                                <m:t>1</m:t>
                                              </m:r>
                                              <m:r>
                                                <a:rPr lang="en-GB" sz="2000" b="0" i="1" smtClean="0">
                                                  <a:solidFill>
                                                    <a:srgbClr val="FFFF00"/>
                                                  </a:solidFill>
                                                  <a:latin typeface="Cambria Math" panose="02040503050406030204" pitchFamily="18" charset="0"/>
                                                </a:rPr>
                                                <m:t>2</m:t>
                                              </m:r>
                                            </m:sub>
                                          </m:sSub>
                                        </m:e>
                                      </m:mr>
                                    </m:m>
                                  </m:e>
                                </m:d>
                                <m:r>
                                  <m:rPr>
                                    <m:brk m:alnAt="7"/>
                                  </m:rPr>
                                  <a:rPr lang="en-GB" sz="2000" i="1" smtClean="0">
                                    <a:latin typeface="Cambria Math" panose="02040503050406030204" pitchFamily="18" charset="0"/>
                                    <a:ea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𝑥</m:t>
                                          </m:r>
                                        </m:e>
                                      </m:mr>
                                      <m:mr>
                                        <m:e>
                                          <m:r>
                                            <a:rPr lang="en-GB" sz="2000" b="0" i="1" smtClean="0">
                                              <a:latin typeface="Cambria Math" panose="02040503050406030204" pitchFamily="18" charset="0"/>
                                            </a:rPr>
                                            <m:t>𝑦</m:t>
                                          </m:r>
                                        </m:e>
                                      </m:mr>
                                    </m:m>
                                  </m:e>
                                </m:d>
                              </m:e>
                            </m:mr>
                            <m:mr>
                              <m:e>
                                <m:d>
                                  <m:dPr>
                                    <m:ctrlPr>
                                      <a:rPr lang="en-GB" sz="2000" i="1">
                                        <a:latin typeface="Cambria Math" panose="02040503050406030204" pitchFamily="18" charset="0"/>
                                      </a:rPr>
                                    </m:ctrlPr>
                                  </m:dPr>
                                  <m:e>
                                    <m:m>
                                      <m:mPr>
                                        <m:mcs>
                                          <m:mc>
                                            <m:mcPr>
                                              <m:count m:val="1"/>
                                              <m:mcJc m:val="center"/>
                                            </m:mcPr>
                                          </m:mc>
                                        </m:mcs>
                                        <m:ctrlPr>
                                          <a:rPr lang="en-GB" sz="2000" i="1" smtClean="0">
                                            <a:solidFill>
                                              <a:srgbClr val="FF66FF"/>
                                            </a:solidFill>
                                            <a:latin typeface="Cambria Math" panose="02040503050406030204" pitchFamily="18" charset="0"/>
                                          </a:rPr>
                                        </m:ctrlPr>
                                      </m:mPr>
                                      <m:mr>
                                        <m:e>
                                          <m:sSub>
                                            <m:sSubPr>
                                              <m:ctrlPr>
                                                <a:rPr lang="en-GB" sz="2000" i="1">
                                                  <a:solidFill>
                                                    <a:srgbClr val="FF66FF"/>
                                                  </a:solidFill>
                                                  <a:latin typeface="Cambria Math" panose="02040503050406030204" pitchFamily="18" charset="0"/>
                                                </a:rPr>
                                              </m:ctrlPr>
                                            </m:sSubPr>
                                            <m:e>
                                              <m:r>
                                                <m:rPr>
                                                  <m:brk m:alnAt="7"/>
                                                </m:rPr>
                                                <a:rPr lang="en-GB" sz="2000" i="1">
                                                  <a:solidFill>
                                                    <a:srgbClr val="FF66FF"/>
                                                  </a:solidFill>
                                                  <a:latin typeface="Cambria Math" panose="02040503050406030204" pitchFamily="18" charset="0"/>
                                                </a:rPr>
                                                <m:t>𝑎</m:t>
                                              </m:r>
                                            </m:e>
                                            <m:sub>
                                              <m:r>
                                                <a:rPr lang="en-GB" sz="2000" b="0" i="1" smtClean="0">
                                                  <a:solidFill>
                                                    <a:srgbClr val="FF66FF"/>
                                                  </a:solidFill>
                                                  <a:latin typeface="Cambria Math" panose="02040503050406030204" pitchFamily="18" charset="0"/>
                                                </a:rPr>
                                                <m:t>2</m:t>
                                              </m:r>
                                              <m:r>
                                                <a:rPr lang="en-GB" sz="2000" i="1">
                                                  <a:solidFill>
                                                    <a:srgbClr val="FF66FF"/>
                                                  </a:solidFill>
                                                  <a:latin typeface="Cambria Math" panose="02040503050406030204" pitchFamily="18" charset="0"/>
                                                </a:rPr>
                                                <m:t>1</m:t>
                                              </m:r>
                                            </m:sub>
                                          </m:sSub>
                                        </m:e>
                                      </m:mr>
                                      <m:mr>
                                        <m:e>
                                          <m:sSub>
                                            <m:sSubPr>
                                              <m:ctrlPr>
                                                <a:rPr lang="en-GB" sz="2000" i="1">
                                                  <a:solidFill>
                                                    <a:srgbClr val="FF66FF"/>
                                                  </a:solidFill>
                                                  <a:latin typeface="Cambria Math" panose="02040503050406030204" pitchFamily="18" charset="0"/>
                                                </a:rPr>
                                              </m:ctrlPr>
                                            </m:sSubPr>
                                            <m:e>
                                              <m:r>
                                                <m:rPr>
                                                  <m:brk m:alnAt="7"/>
                                                </m:rPr>
                                                <a:rPr lang="en-GB" sz="2000" i="1">
                                                  <a:solidFill>
                                                    <a:srgbClr val="FF66FF"/>
                                                  </a:solidFill>
                                                  <a:latin typeface="Cambria Math" panose="02040503050406030204" pitchFamily="18" charset="0"/>
                                                </a:rPr>
                                                <m:t>𝑎</m:t>
                                              </m:r>
                                            </m:e>
                                            <m:sub>
                                              <m:r>
                                                <a:rPr lang="en-GB" sz="2000" b="0" i="1" smtClean="0">
                                                  <a:solidFill>
                                                    <a:srgbClr val="FF66FF"/>
                                                  </a:solidFill>
                                                  <a:latin typeface="Cambria Math" panose="02040503050406030204" pitchFamily="18" charset="0"/>
                                                </a:rPr>
                                                <m:t>22</m:t>
                                              </m:r>
                                            </m:sub>
                                          </m:sSub>
                                        </m:e>
                                      </m:mr>
                                    </m:m>
                                  </m:e>
                                </m:d>
                                <m:r>
                                  <a:rPr lang="en-GB" sz="2000" i="1" smtClean="0">
                                    <a:latin typeface="Cambria Math" panose="02040503050406030204" pitchFamily="18" charset="0"/>
                                    <a:ea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𝑥</m:t>
                                          </m:r>
                                        </m:e>
                                      </m:mr>
                                      <m:mr>
                                        <m:e>
                                          <m:r>
                                            <a:rPr lang="en-GB" sz="2000" b="0" i="1" smtClean="0">
                                              <a:latin typeface="Cambria Math" panose="02040503050406030204" pitchFamily="18" charset="0"/>
                                            </a:rPr>
                                            <m:t>𝑦</m:t>
                                          </m:r>
                                        </m:e>
                                      </m:mr>
                                    </m:m>
                                  </m:e>
                                </m:d>
                              </m:e>
                            </m:mr>
                          </m:m>
                        </m:e>
                      </m:d>
                    </m:oMath>
                  </m:oMathPara>
                </a14:m>
                <a:endParaRPr lang="en-GB" sz="4000" dirty="0"/>
              </a:p>
            </p:txBody>
          </p:sp>
        </mc:Choice>
        <mc:Fallback xmlns="">
          <p:sp>
            <p:nvSpPr>
              <p:cNvPr id="3" name="Content Placeholder 2">
                <a:extLst>
                  <a:ext uri="{FF2B5EF4-FFF2-40B4-BE49-F238E27FC236}">
                    <a16:creationId xmlns:a16="http://schemas.microsoft.com/office/drawing/2014/main" id="{C18DE612-4A48-4D81-9C39-780AED873945}"/>
                  </a:ext>
                </a:extLst>
              </p:cNvPr>
              <p:cNvSpPr>
                <a:spLocks noGrp="1" noRot="1" noChangeAspect="1" noMove="1" noResize="1" noEditPoints="1" noAdjustHandles="1" noChangeArrowheads="1" noChangeShapeType="1" noTextEdit="1"/>
              </p:cNvSpPr>
              <p:nvPr>
                <p:ph idx="1"/>
              </p:nvPr>
            </p:nvSpPr>
            <p:spPr>
              <a:xfrm>
                <a:off x="1219200" y="1783559"/>
                <a:ext cx="10363200" cy="4980311"/>
              </a:xfrm>
              <a:blipFill>
                <a:blip r:embed="rId3"/>
                <a:stretch>
                  <a:fillRect l="-412" t="-15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6D4BE95-C09E-48F9-9FC9-75B12216350E}"/>
                  </a:ext>
                </a:extLst>
              </p:cNvPr>
              <p:cNvSpPr/>
              <p:nvPr/>
            </p:nvSpPr>
            <p:spPr>
              <a:xfrm>
                <a:off x="5180008" y="3469944"/>
                <a:ext cx="783963"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4000" i="1" smtClean="0">
                          <a:solidFill>
                            <a:schemeClr val="accent4"/>
                          </a:solidFill>
                          <a:latin typeface="Cambria Math" panose="02040503050406030204" pitchFamily="18" charset="0"/>
                        </a:rPr>
                        <m:t>𝑥</m:t>
                      </m:r>
                    </m:oMath>
                  </m:oMathPara>
                </a14:m>
                <a:endParaRPr lang="en-GB" sz="4000" dirty="0"/>
              </a:p>
            </p:txBody>
          </p:sp>
        </mc:Choice>
        <mc:Fallback xmlns="">
          <p:sp>
            <p:nvSpPr>
              <p:cNvPr id="6" name="Rectangle 5">
                <a:extLst>
                  <a:ext uri="{FF2B5EF4-FFF2-40B4-BE49-F238E27FC236}">
                    <a16:creationId xmlns:a16="http://schemas.microsoft.com/office/drawing/2014/main" id="{26D4BE95-C09E-48F9-9FC9-75B12216350E}"/>
                  </a:ext>
                </a:extLst>
              </p:cNvPr>
              <p:cNvSpPr>
                <a:spLocks noRot="1" noChangeAspect="1" noMove="1" noResize="1" noEditPoints="1" noAdjustHandles="1" noChangeArrowheads="1" noChangeShapeType="1" noTextEdit="1"/>
              </p:cNvSpPr>
              <p:nvPr/>
            </p:nvSpPr>
            <p:spPr>
              <a:xfrm>
                <a:off x="5180008" y="3469944"/>
                <a:ext cx="783963" cy="707886"/>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BDD02C8-B081-448B-A127-19002AF081AA}"/>
                  </a:ext>
                </a:extLst>
              </p:cNvPr>
              <p:cNvSpPr/>
              <p:nvPr/>
            </p:nvSpPr>
            <p:spPr>
              <a:xfrm>
                <a:off x="5180007" y="4055912"/>
                <a:ext cx="783963"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solidFill>
                            <a:schemeClr val="accent5"/>
                          </a:solidFill>
                          <a:latin typeface="Cambria Math" panose="02040503050406030204" pitchFamily="18" charset="0"/>
                        </a:rPr>
                        <m:t>𝑦</m:t>
                      </m:r>
                    </m:oMath>
                  </m:oMathPara>
                </a14:m>
                <a:endParaRPr lang="en-GB" sz="4000" dirty="0">
                  <a:solidFill>
                    <a:schemeClr val="accent5"/>
                  </a:solidFill>
                </a:endParaRPr>
              </a:p>
            </p:txBody>
          </p:sp>
        </mc:Choice>
        <mc:Fallback xmlns="">
          <p:sp>
            <p:nvSpPr>
              <p:cNvPr id="7" name="Rectangle 6">
                <a:extLst>
                  <a:ext uri="{FF2B5EF4-FFF2-40B4-BE49-F238E27FC236}">
                    <a16:creationId xmlns:a16="http://schemas.microsoft.com/office/drawing/2014/main" id="{4BDD02C8-B081-448B-A127-19002AF081AA}"/>
                  </a:ext>
                </a:extLst>
              </p:cNvPr>
              <p:cNvSpPr>
                <a:spLocks noRot="1" noChangeAspect="1" noMove="1" noResize="1" noEditPoints="1" noAdjustHandles="1" noChangeArrowheads="1" noChangeShapeType="1" noTextEdit="1"/>
              </p:cNvSpPr>
              <p:nvPr/>
            </p:nvSpPr>
            <p:spPr>
              <a:xfrm>
                <a:off x="5180007" y="4055912"/>
                <a:ext cx="783963" cy="707886"/>
              </a:xfrm>
              <a:prstGeom prst="rect">
                <a:avLst/>
              </a:prstGeom>
              <a:blipFill>
                <a:blip r:embed="rId5"/>
                <a:stretch>
                  <a:fillRect/>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ED85024F-AD73-4AF0-93F6-3499407EE266}"/>
              </a:ext>
            </a:extLst>
          </p:cNvPr>
          <p:cNvGrpSpPr/>
          <p:nvPr/>
        </p:nvGrpSpPr>
        <p:grpSpPr>
          <a:xfrm>
            <a:off x="2757488" y="3621791"/>
            <a:ext cx="6821547" cy="1284145"/>
            <a:chOff x="2757488" y="3621791"/>
            <a:chExt cx="6821547" cy="1284145"/>
          </a:xfrm>
        </p:grpSpPr>
        <p:sp>
          <p:nvSpPr>
            <p:cNvPr id="8" name="Rectangle: Rounded Corners 7">
              <a:extLst>
                <a:ext uri="{FF2B5EF4-FFF2-40B4-BE49-F238E27FC236}">
                  <a16:creationId xmlns:a16="http://schemas.microsoft.com/office/drawing/2014/main" id="{18C4C159-65DC-46BC-8928-ECB6ED2EDF47}"/>
                </a:ext>
              </a:extLst>
            </p:cNvPr>
            <p:cNvSpPr/>
            <p:nvPr/>
          </p:nvSpPr>
          <p:spPr>
            <a:xfrm>
              <a:off x="2757488" y="3621793"/>
              <a:ext cx="905937" cy="1284143"/>
            </a:xfrm>
            <a:prstGeom prst="roundRect">
              <a:avLst/>
            </a:prstGeom>
            <a:noFill/>
            <a:ln cmpd="sng">
              <a:solidFill>
                <a:schemeClr val="accent4"/>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sp>
          <p:nvSpPr>
            <p:cNvPr id="9" name="Rectangle: Rounded Corners 8">
              <a:extLst>
                <a:ext uri="{FF2B5EF4-FFF2-40B4-BE49-F238E27FC236}">
                  <a16:creationId xmlns:a16="http://schemas.microsoft.com/office/drawing/2014/main" id="{F0146A94-5BBC-4805-94D0-07FB975FAF3B}"/>
                </a:ext>
              </a:extLst>
            </p:cNvPr>
            <p:cNvSpPr/>
            <p:nvPr/>
          </p:nvSpPr>
          <p:spPr>
            <a:xfrm>
              <a:off x="6842587" y="3621791"/>
              <a:ext cx="1126723" cy="1284143"/>
            </a:xfrm>
            <a:prstGeom prst="roundRect">
              <a:avLst/>
            </a:prstGeom>
            <a:noFill/>
            <a:ln cmpd="sng">
              <a:solidFill>
                <a:schemeClr val="accent4"/>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sp>
          <p:nvSpPr>
            <p:cNvPr id="10" name="Rectangle: Rounded Corners 9">
              <a:extLst>
                <a:ext uri="{FF2B5EF4-FFF2-40B4-BE49-F238E27FC236}">
                  <a16:creationId xmlns:a16="http://schemas.microsoft.com/office/drawing/2014/main" id="{54FEBBE3-9380-4F2F-854B-8F56BF72B4EE}"/>
                </a:ext>
              </a:extLst>
            </p:cNvPr>
            <p:cNvSpPr/>
            <p:nvPr/>
          </p:nvSpPr>
          <p:spPr>
            <a:xfrm>
              <a:off x="4008706" y="3621791"/>
              <a:ext cx="905937" cy="1284143"/>
            </a:xfrm>
            <a:prstGeom prst="roundRect">
              <a:avLst/>
            </a:prstGeom>
            <a:noFill/>
            <a:ln cmpd="sng">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sp>
          <p:nvSpPr>
            <p:cNvPr id="12" name="Rectangle: Rounded Corners 11">
              <a:extLst>
                <a:ext uri="{FF2B5EF4-FFF2-40B4-BE49-F238E27FC236}">
                  <a16:creationId xmlns:a16="http://schemas.microsoft.com/office/drawing/2014/main" id="{166B0965-F247-4F3E-B941-C08FE3D7A969}"/>
                </a:ext>
              </a:extLst>
            </p:cNvPr>
            <p:cNvSpPr/>
            <p:nvPr/>
          </p:nvSpPr>
          <p:spPr>
            <a:xfrm>
              <a:off x="8452312" y="3621791"/>
              <a:ext cx="1126723" cy="1284143"/>
            </a:xfrm>
            <a:prstGeom prst="roundRect">
              <a:avLst/>
            </a:prstGeom>
            <a:noFill/>
            <a:ln cmpd="sng">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grpSp>
      <p:grpSp>
        <p:nvGrpSpPr>
          <p:cNvPr id="11" name="Group 10">
            <a:extLst>
              <a:ext uri="{FF2B5EF4-FFF2-40B4-BE49-F238E27FC236}">
                <a16:creationId xmlns:a16="http://schemas.microsoft.com/office/drawing/2014/main" id="{29E49358-9678-4D0C-8CB9-47185E8ECB87}"/>
              </a:ext>
            </a:extLst>
          </p:cNvPr>
          <p:cNvGrpSpPr/>
          <p:nvPr/>
        </p:nvGrpSpPr>
        <p:grpSpPr>
          <a:xfrm>
            <a:off x="2700651" y="3486591"/>
            <a:ext cx="6700431" cy="1326339"/>
            <a:chOff x="2700651" y="3486591"/>
            <a:chExt cx="6700431" cy="1326339"/>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CEDBC1F-F118-430F-A37D-0724DBA11E48}"/>
                    </a:ext>
                  </a:extLst>
                </p:cNvPr>
                <p:cNvSpPr/>
                <p:nvPr/>
              </p:nvSpPr>
              <p:spPr>
                <a:xfrm>
                  <a:off x="2700651" y="3486591"/>
                  <a:ext cx="105330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FF00"/>
                                </a:solidFill>
                                <a:latin typeface="Cambria Math" panose="02040503050406030204" pitchFamily="18" charset="0"/>
                              </a:rPr>
                            </m:ctrlPr>
                          </m:sSubPr>
                          <m:e>
                            <m:r>
                              <m:rPr>
                                <m:brk m:alnAt="7"/>
                              </m:rPr>
                              <a:rPr lang="en-GB" sz="4000" i="1">
                                <a:solidFill>
                                  <a:srgbClr val="FFFF00"/>
                                </a:solidFill>
                                <a:latin typeface="Cambria Math" panose="02040503050406030204" pitchFamily="18" charset="0"/>
                              </a:rPr>
                              <m:t>𝑎</m:t>
                            </m:r>
                          </m:e>
                          <m:sub>
                            <m:r>
                              <m:rPr>
                                <m:brk m:alnAt="7"/>
                              </m:rPr>
                              <a:rPr lang="en-GB" sz="4000" i="1">
                                <a:solidFill>
                                  <a:srgbClr val="FFFF00"/>
                                </a:solidFill>
                                <a:latin typeface="Cambria Math" panose="02040503050406030204" pitchFamily="18" charset="0"/>
                              </a:rPr>
                              <m:t>1</m:t>
                            </m:r>
                            <m:r>
                              <a:rPr lang="en-GB" sz="4000" i="1">
                                <a:solidFill>
                                  <a:srgbClr val="FFFF00"/>
                                </a:solidFill>
                                <a:latin typeface="Cambria Math" panose="02040503050406030204" pitchFamily="18" charset="0"/>
                              </a:rPr>
                              <m:t>1</m:t>
                            </m:r>
                          </m:sub>
                        </m:sSub>
                      </m:oMath>
                    </m:oMathPara>
                  </a14:m>
                  <a:endParaRPr lang="en-GB" sz="4000" dirty="0">
                    <a:solidFill>
                      <a:srgbClr val="FFFF00"/>
                    </a:solidFill>
                  </a:endParaRPr>
                </a:p>
              </p:txBody>
            </p:sp>
          </mc:Choice>
          <mc:Fallback xmlns="">
            <p:sp>
              <p:nvSpPr>
                <p:cNvPr id="4" name="Rectangle 3">
                  <a:extLst>
                    <a:ext uri="{FF2B5EF4-FFF2-40B4-BE49-F238E27FC236}">
                      <a16:creationId xmlns:a16="http://schemas.microsoft.com/office/drawing/2014/main" id="{BCEDBC1F-F118-430F-A37D-0724DBA11E48}"/>
                    </a:ext>
                  </a:extLst>
                </p:cNvPr>
                <p:cNvSpPr>
                  <a:spLocks noRot="1" noChangeAspect="1" noMove="1" noResize="1" noEditPoints="1" noAdjustHandles="1" noChangeArrowheads="1" noChangeShapeType="1" noTextEdit="1"/>
                </p:cNvSpPr>
                <p:nvPr/>
              </p:nvSpPr>
              <p:spPr>
                <a:xfrm>
                  <a:off x="2700651" y="3486591"/>
                  <a:ext cx="1053302" cy="70788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EA529BC-3F3C-4778-9079-918F8074BD49}"/>
                    </a:ext>
                  </a:extLst>
                </p:cNvPr>
                <p:cNvSpPr/>
                <p:nvPr/>
              </p:nvSpPr>
              <p:spPr>
                <a:xfrm>
                  <a:off x="6721245" y="3516767"/>
                  <a:ext cx="105330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FF00"/>
                                </a:solidFill>
                                <a:latin typeface="Cambria Math" panose="02040503050406030204" pitchFamily="18" charset="0"/>
                              </a:rPr>
                            </m:ctrlPr>
                          </m:sSubPr>
                          <m:e>
                            <m:r>
                              <m:rPr>
                                <m:brk m:alnAt="7"/>
                              </m:rPr>
                              <a:rPr lang="en-GB" sz="4000" i="1">
                                <a:solidFill>
                                  <a:srgbClr val="FFFF00"/>
                                </a:solidFill>
                                <a:latin typeface="Cambria Math" panose="02040503050406030204" pitchFamily="18" charset="0"/>
                              </a:rPr>
                              <m:t>𝑎</m:t>
                            </m:r>
                          </m:e>
                          <m:sub>
                            <m:r>
                              <m:rPr>
                                <m:brk m:alnAt="7"/>
                              </m:rPr>
                              <a:rPr lang="en-GB" sz="4000" i="1">
                                <a:solidFill>
                                  <a:srgbClr val="FFFF00"/>
                                </a:solidFill>
                                <a:latin typeface="Cambria Math" panose="02040503050406030204" pitchFamily="18" charset="0"/>
                              </a:rPr>
                              <m:t>1</m:t>
                            </m:r>
                            <m:r>
                              <a:rPr lang="en-GB" sz="4000" i="1">
                                <a:solidFill>
                                  <a:srgbClr val="FFFF00"/>
                                </a:solidFill>
                                <a:latin typeface="Cambria Math" panose="02040503050406030204" pitchFamily="18" charset="0"/>
                              </a:rPr>
                              <m:t>1</m:t>
                            </m:r>
                          </m:sub>
                        </m:sSub>
                      </m:oMath>
                    </m:oMathPara>
                  </a14:m>
                  <a:endParaRPr lang="en-GB" sz="4000" dirty="0">
                    <a:solidFill>
                      <a:srgbClr val="FFFF00"/>
                    </a:solidFill>
                  </a:endParaRPr>
                </a:p>
              </p:txBody>
            </p:sp>
          </mc:Choice>
          <mc:Fallback xmlns="">
            <p:sp>
              <p:nvSpPr>
                <p:cNvPr id="14" name="Rectangle 13">
                  <a:extLst>
                    <a:ext uri="{FF2B5EF4-FFF2-40B4-BE49-F238E27FC236}">
                      <a16:creationId xmlns:a16="http://schemas.microsoft.com/office/drawing/2014/main" id="{EEA529BC-3F3C-4778-9079-918F8074BD49}"/>
                    </a:ext>
                  </a:extLst>
                </p:cNvPr>
                <p:cNvSpPr>
                  <a:spLocks noRot="1" noChangeAspect="1" noMove="1" noResize="1" noEditPoints="1" noAdjustHandles="1" noChangeArrowheads="1" noChangeShapeType="1" noTextEdit="1"/>
                </p:cNvSpPr>
                <p:nvPr/>
              </p:nvSpPr>
              <p:spPr>
                <a:xfrm>
                  <a:off x="6721245" y="3516767"/>
                  <a:ext cx="1053302" cy="707886"/>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387AE01-1415-421E-908F-174865D7AA83}"/>
                    </a:ext>
                  </a:extLst>
                </p:cNvPr>
                <p:cNvSpPr/>
                <p:nvPr/>
              </p:nvSpPr>
              <p:spPr>
                <a:xfrm>
                  <a:off x="3943914" y="3486591"/>
                  <a:ext cx="105330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FF00"/>
                                </a:solidFill>
                                <a:latin typeface="Cambria Math" panose="02040503050406030204" pitchFamily="18" charset="0"/>
                              </a:rPr>
                            </m:ctrlPr>
                          </m:sSubPr>
                          <m:e>
                            <m:r>
                              <m:rPr>
                                <m:brk m:alnAt="7"/>
                              </m:rPr>
                              <a:rPr lang="en-GB" sz="4000" i="1">
                                <a:solidFill>
                                  <a:srgbClr val="FFFF00"/>
                                </a:solidFill>
                                <a:latin typeface="Cambria Math" panose="02040503050406030204" pitchFamily="18" charset="0"/>
                              </a:rPr>
                              <m:t>𝑎</m:t>
                            </m:r>
                          </m:e>
                          <m:sub>
                            <m:r>
                              <m:rPr>
                                <m:brk m:alnAt="7"/>
                              </m:rPr>
                              <a:rPr lang="en-GB" sz="4000" i="1">
                                <a:solidFill>
                                  <a:srgbClr val="FFFF00"/>
                                </a:solidFill>
                                <a:latin typeface="Cambria Math" panose="02040503050406030204" pitchFamily="18" charset="0"/>
                              </a:rPr>
                              <m:t>1</m:t>
                            </m:r>
                            <m:r>
                              <a:rPr lang="en-GB" sz="4000" b="0" i="1" smtClean="0">
                                <a:solidFill>
                                  <a:srgbClr val="FFFF00"/>
                                </a:solidFill>
                                <a:latin typeface="Cambria Math" panose="02040503050406030204" pitchFamily="18" charset="0"/>
                              </a:rPr>
                              <m:t>2</m:t>
                            </m:r>
                          </m:sub>
                        </m:sSub>
                      </m:oMath>
                    </m:oMathPara>
                  </a14:m>
                  <a:endParaRPr lang="en-GB" sz="4000" dirty="0">
                    <a:solidFill>
                      <a:srgbClr val="FFFF00"/>
                    </a:solidFill>
                  </a:endParaRPr>
                </a:p>
              </p:txBody>
            </p:sp>
          </mc:Choice>
          <mc:Fallback xmlns="">
            <p:sp>
              <p:nvSpPr>
                <p:cNvPr id="15" name="Rectangle 14">
                  <a:extLst>
                    <a:ext uri="{FF2B5EF4-FFF2-40B4-BE49-F238E27FC236}">
                      <a16:creationId xmlns:a16="http://schemas.microsoft.com/office/drawing/2014/main" id="{7387AE01-1415-421E-908F-174865D7AA83}"/>
                    </a:ext>
                  </a:extLst>
                </p:cNvPr>
                <p:cNvSpPr>
                  <a:spLocks noRot="1" noChangeAspect="1" noMove="1" noResize="1" noEditPoints="1" noAdjustHandles="1" noChangeArrowheads="1" noChangeShapeType="1" noTextEdit="1"/>
                </p:cNvSpPr>
                <p:nvPr/>
              </p:nvSpPr>
              <p:spPr>
                <a:xfrm>
                  <a:off x="3943914" y="3486591"/>
                  <a:ext cx="1053302" cy="707886"/>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1C93B28-B6ED-4156-9870-3636C4BB1B4E}"/>
                    </a:ext>
                  </a:extLst>
                </p:cNvPr>
                <p:cNvSpPr/>
                <p:nvPr/>
              </p:nvSpPr>
              <p:spPr>
                <a:xfrm>
                  <a:off x="8334528" y="3516767"/>
                  <a:ext cx="105330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FF00"/>
                                </a:solidFill>
                                <a:latin typeface="Cambria Math" panose="02040503050406030204" pitchFamily="18" charset="0"/>
                              </a:rPr>
                            </m:ctrlPr>
                          </m:sSubPr>
                          <m:e>
                            <m:r>
                              <m:rPr>
                                <m:brk m:alnAt="7"/>
                              </m:rPr>
                              <a:rPr lang="en-GB" sz="4000" i="1">
                                <a:solidFill>
                                  <a:srgbClr val="FFFF00"/>
                                </a:solidFill>
                                <a:latin typeface="Cambria Math" panose="02040503050406030204" pitchFamily="18" charset="0"/>
                              </a:rPr>
                              <m:t>𝑎</m:t>
                            </m:r>
                          </m:e>
                          <m:sub>
                            <m:r>
                              <m:rPr>
                                <m:brk m:alnAt="7"/>
                              </m:rPr>
                              <a:rPr lang="en-GB" sz="4000" i="1">
                                <a:solidFill>
                                  <a:srgbClr val="FFFF00"/>
                                </a:solidFill>
                                <a:latin typeface="Cambria Math" panose="02040503050406030204" pitchFamily="18" charset="0"/>
                              </a:rPr>
                              <m:t>1</m:t>
                            </m:r>
                            <m:r>
                              <a:rPr lang="en-GB" sz="4000" b="0" i="1" smtClean="0">
                                <a:solidFill>
                                  <a:srgbClr val="FFFF00"/>
                                </a:solidFill>
                                <a:latin typeface="Cambria Math" panose="02040503050406030204" pitchFamily="18" charset="0"/>
                              </a:rPr>
                              <m:t>2</m:t>
                            </m:r>
                          </m:sub>
                        </m:sSub>
                      </m:oMath>
                    </m:oMathPara>
                  </a14:m>
                  <a:endParaRPr lang="en-GB" sz="4000" dirty="0">
                    <a:solidFill>
                      <a:srgbClr val="FFFF00"/>
                    </a:solidFill>
                  </a:endParaRPr>
                </a:p>
              </p:txBody>
            </p:sp>
          </mc:Choice>
          <mc:Fallback xmlns="">
            <p:sp>
              <p:nvSpPr>
                <p:cNvPr id="16" name="Rectangle 15">
                  <a:extLst>
                    <a:ext uri="{FF2B5EF4-FFF2-40B4-BE49-F238E27FC236}">
                      <a16:creationId xmlns:a16="http://schemas.microsoft.com/office/drawing/2014/main" id="{31C93B28-B6ED-4156-9870-3636C4BB1B4E}"/>
                    </a:ext>
                  </a:extLst>
                </p:cNvPr>
                <p:cNvSpPr>
                  <a:spLocks noRot="1" noChangeAspect="1" noMove="1" noResize="1" noEditPoints="1" noAdjustHandles="1" noChangeArrowheads="1" noChangeShapeType="1" noTextEdit="1"/>
                </p:cNvSpPr>
                <p:nvPr/>
              </p:nvSpPr>
              <p:spPr>
                <a:xfrm>
                  <a:off x="8334528" y="3516767"/>
                  <a:ext cx="1053302" cy="70788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7B5C8DA-A638-4085-81DA-2ACFC8350844}"/>
                    </a:ext>
                  </a:extLst>
                </p:cNvPr>
                <p:cNvSpPr/>
                <p:nvPr/>
              </p:nvSpPr>
              <p:spPr>
                <a:xfrm>
                  <a:off x="2707820" y="4073112"/>
                  <a:ext cx="106516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66FF"/>
                                </a:solidFill>
                                <a:latin typeface="Cambria Math" panose="02040503050406030204" pitchFamily="18" charset="0"/>
                              </a:rPr>
                            </m:ctrlPr>
                          </m:sSubPr>
                          <m:e>
                            <m:r>
                              <m:rPr>
                                <m:brk m:alnAt="7"/>
                              </m:rPr>
                              <a:rPr lang="en-GB" sz="4000" i="1">
                                <a:solidFill>
                                  <a:srgbClr val="FF66FF"/>
                                </a:solidFill>
                                <a:latin typeface="Cambria Math" panose="02040503050406030204" pitchFamily="18" charset="0"/>
                              </a:rPr>
                              <m:t>𝑎</m:t>
                            </m:r>
                          </m:e>
                          <m:sub>
                            <m:r>
                              <a:rPr lang="en-GB" sz="4000" b="0" i="1" smtClean="0">
                                <a:solidFill>
                                  <a:srgbClr val="FF66FF"/>
                                </a:solidFill>
                                <a:latin typeface="Cambria Math" panose="02040503050406030204" pitchFamily="18" charset="0"/>
                              </a:rPr>
                              <m:t>21</m:t>
                            </m:r>
                          </m:sub>
                        </m:sSub>
                      </m:oMath>
                    </m:oMathPara>
                  </a14:m>
                  <a:endParaRPr lang="en-GB" sz="4000" dirty="0">
                    <a:solidFill>
                      <a:srgbClr val="FF66FF"/>
                    </a:solidFill>
                  </a:endParaRPr>
                </a:p>
              </p:txBody>
            </p:sp>
          </mc:Choice>
          <mc:Fallback xmlns="">
            <p:sp>
              <p:nvSpPr>
                <p:cNvPr id="17" name="Rectangle 16">
                  <a:extLst>
                    <a:ext uri="{FF2B5EF4-FFF2-40B4-BE49-F238E27FC236}">
                      <a16:creationId xmlns:a16="http://schemas.microsoft.com/office/drawing/2014/main" id="{C7B5C8DA-A638-4085-81DA-2ACFC8350844}"/>
                    </a:ext>
                  </a:extLst>
                </p:cNvPr>
                <p:cNvSpPr>
                  <a:spLocks noRot="1" noChangeAspect="1" noMove="1" noResize="1" noEditPoints="1" noAdjustHandles="1" noChangeArrowheads="1" noChangeShapeType="1" noTextEdit="1"/>
                </p:cNvSpPr>
                <p:nvPr/>
              </p:nvSpPr>
              <p:spPr>
                <a:xfrm>
                  <a:off x="2707820" y="4073112"/>
                  <a:ext cx="1065163" cy="707886"/>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C2EA350-44C1-4E5C-87EF-7083F77E2571}"/>
                    </a:ext>
                  </a:extLst>
                </p:cNvPr>
                <p:cNvSpPr/>
                <p:nvPr/>
              </p:nvSpPr>
              <p:spPr>
                <a:xfrm>
                  <a:off x="6716851" y="4105044"/>
                  <a:ext cx="106516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66FF"/>
                                </a:solidFill>
                                <a:latin typeface="Cambria Math" panose="02040503050406030204" pitchFamily="18" charset="0"/>
                              </a:rPr>
                            </m:ctrlPr>
                          </m:sSubPr>
                          <m:e>
                            <m:r>
                              <m:rPr>
                                <m:brk m:alnAt="7"/>
                              </m:rPr>
                              <a:rPr lang="en-GB" sz="4000" i="1">
                                <a:solidFill>
                                  <a:srgbClr val="FF66FF"/>
                                </a:solidFill>
                                <a:latin typeface="Cambria Math" panose="02040503050406030204" pitchFamily="18" charset="0"/>
                              </a:rPr>
                              <m:t>𝑎</m:t>
                            </m:r>
                          </m:e>
                          <m:sub>
                            <m:r>
                              <a:rPr lang="en-GB" sz="4000" b="0" i="1" smtClean="0">
                                <a:solidFill>
                                  <a:srgbClr val="FF66FF"/>
                                </a:solidFill>
                                <a:latin typeface="Cambria Math" panose="02040503050406030204" pitchFamily="18" charset="0"/>
                              </a:rPr>
                              <m:t>21</m:t>
                            </m:r>
                          </m:sub>
                        </m:sSub>
                      </m:oMath>
                    </m:oMathPara>
                  </a14:m>
                  <a:endParaRPr lang="en-GB" sz="4000" dirty="0">
                    <a:solidFill>
                      <a:srgbClr val="FF66FF"/>
                    </a:solidFill>
                  </a:endParaRPr>
                </a:p>
              </p:txBody>
            </p:sp>
          </mc:Choice>
          <mc:Fallback xmlns="">
            <p:sp>
              <p:nvSpPr>
                <p:cNvPr id="18" name="Rectangle 17">
                  <a:extLst>
                    <a:ext uri="{FF2B5EF4-FFF2-40B4-BE49-F238E27FC236}">
                      <a16:creationId xmlns:a16="http://schemas.microsoft.com/office/drawing/2014/main" id="{6C2EA350-44C1-4E5C-87EF-7083F77E2571}"/>
                    </a:ext>
                  </a:extLst>
                </p:cNvPr>
                <p:cNvSpPr>
                  <a:spLocks noRot="1" noChangeAspect="1" noMove="1" noResize="1" noEditPoints="1" noAdjustHandles="1" noChangeArrowheads="1" noChangeShapeType="1" noTextEdit="1"/>
                </p:cNvSpPr>
                <p:nvPr/>
              </p:nvSpPr>
              <p:spPr>
                <a:xfrm>
                  <a:off x="6716851" y="4105044"/>
                  <a:ext cx="1065163" cy="707886"/>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41DB723-AD95-40DD-8FE4-852C6C7FFF96}"/>
                    </a:ext>
                  </a:extLst>
                </p:cNvPr>
                <p:cNvSpPr/>
                <p:nvPr/>
              </p:nvSpPr>
              <p:spPr>
                <a:xfrm>
                  <a:off x="3942522" y="4078540"/>
                  <a:ext cx="106516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66FF"/>
                                </a:solidFill>
                                <a:latin typeface="Cambria Math" panose="02040503050406030204" pitchFamily="18" charset="0"/>
                              </a:rPr>
                            </m:ctrlPr>
                          </m:sSubPr>
                          <m:e>
                            <m:r>
                              <m:rPr>
                                <m:brk m:alnAt="7"/>
                              </m:rPr>
                              <a:rPr lang="en-GB" sz="4000" i="1">
                                <a:solidFill>
                                  <a:srgbClr val="FF66FF"/>
                                </a:solidFill>
                                <a:latin typeface="Cambria Math" panose="02040503050406030204" pitchFamily="18" charset="0"/>
                              </a:rPr>
                              <m:t>𝑎</m:t>
                            </m:r>
                          </m:e>
                          <m:sub>
                            <m:r>
                              <a:rPr lang="en-GB" sz="4000" b="0" i="1" smtClean="0">
                                <a:solidFill>
                                  <a:srgbClr val="FF66FF"/>
                                </a:solidFill>
                                <a:latin typeface="Cambria Math" panose="02040503050406030204" pitchFamily="18" charset="0"/>
                              </a:rPr>
                              <m:t>22</m:t>
                            </m:r>
                          </m:sub>
                        </m:sSub>
                      </m:oMath>
                    </m:oMathPara>
                  </a14:m>
                  <a:endParaRPr lang="en-GB" sz="4000" dirty="0">
                    <a:solidFill>
                      <a:srgbClr val="FF66FF"/>
                    </a:solidFill>
                  </a:endParaRPr>
                </a:p>
              </p:txBody>
            </p:sp>
          </mc:Choice>
          <mc:Fallback xmlns="">
            <p:sp>
              <p:nvSpPr>
                <p:cNvPr id="19" name="Rectangle 18">
                  <a:extLst>
                    <a:ext uri="{FF2B5EF4-FFF2-40B4-BE49-F238E27FC236}">
                      <a16:creationId xmlns:a16="http://schemas.microsoft.com/office/drawing/2014/main" id="{241DB723-AD95-40DD-8FE4-852C6C7FFF96}"/>
                    </a:ext>
                  </a:extLst>
                </p:cNvPr>
                <p:cNvSpPr>
                  <a:spLocks noRot="1" noChangeAspect="1" noMove="1" noResize="1" noEditPoints="1" noAdjustHandles="1" noChangeArrowheads="1" noChangeShapeType="1" noTextEdit="1"/>
                </p:cNvSpPr>
                <p:nvPr/>
              </p:nvSpPr>
              <p:spPr>
                <a:xfrm>
                  <a:off x="3942522" y="4078540"/>
                  <a:ext cx="1065163" cy="707886"/>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27A750B-E1BD-4110-B8AF-F9BE8B769F56}"/>
                    </a:ext>
                  </a:extLst>
                </p:cNvPr>
                <p:cNvSpPr/>
                <p:nvPr/>
              </p:nvSpPr>
              <p:spPr>
                <a:xfrm>
                  <a:off x="8335919" y="4105044"/>
                  <a:ext cx="106516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4000" i="1" smtClean="0">
                                <a:solidFill>
                                  <a:srgbClr val="FF66FF"/>
                                </a:solidFill>
                                <a:latin typeface="Cambria Math" panose="02040503050406030204" pitchFamily="18" charset="0"/>
                              </a:rPr>
                            </m:ctrlPr>
                          </m:sSubPr>
                          <m:e>
                            <m:r>
                              <m:rPr>
                                <m:brk m:alnAt="7"/>
                              </m:rPr>
                              <a:rPr lang="en-GB" sz="4000" i="1">
                                <a:solidFill>
                                  <a:srgbClr val="FF66FF"/>
                                </a:solidFill>
                                <a:latin typeface="Cambria Math" panose="02040503050406030204" pitchFamily="18" charset="0"/>
                              </a:rPr>
                              <m:t>𝑎</m:t>
                            </m:r>
                          </m:e>
                          <m:sub>
                            <m:r>
                              <a:rPr lang="en-GB" sz="4000" b="0" i="1" smtClean="0">
                                <a:solidFill>
                                  <a:srgbClr val="FF66FF"/>
                                </a:solidFill>
                                <a:latin typeface="Cambria Math" panose="02040503050406030204" pitchFamily="18" charset="0"/>
                              </a:rPr>
                              <m:t>22</m:t>
                            </m:r>
                          </m:sub>
                        </m:sSub>
                      </m:oMath>
                    </m:oMathPara>
                  </a14:m>
                  <a:endParaRPr lang="en-GB" sz="4000" dirty="0">
                    <a:solidFill>
                      <a:srgbClr val="FF66FF"/>
                    </a:solidFill>
                  </a:endParaRPr>
                </a:p>
              </p:txBody>
            </p:sp>
          </mc:Choice>
          <mc:Fallback xmlns="">
            <p:sp>
              <p:nvSpPr>
                <p:cNvPr id="20" name="Rectangle 19">
                  <a:extLst>
                    <a:ext uri="{FF2B5EF4-FFF2-40B4-BE49-F238E27FC236}">
                      <a16:creationId xmlns:a16="http://schemas.microsoft.com/office/drawing/2014/main" id="{627A750B-E1BD-4110-B8AF-F9BE8B769F56}"/>
                    </a:ext>
                  </a:extLst>
                </p:cNvPr>
                <p:cNvSpPr>
                  <a:spLocks noRot="1" noChangeAspect="1" noMove="1" noResize="1" noEditPoints="1" noAdjustHandles="1" noChangeArrowheads="1" noChangeShapeType="1" noTextEdit="1"/>
                </p:cNvSpPr>
                <p:nvPr/>
              </p:nvSpPr>
              <p:spPr>
                <a:xfrm>
                  <a:off x="8335919" y="4105044"/>
                  <a:ext cx="1065163" cy="707886"/>
                </a:xfrm>
                <a:prstGeom prst="rect">
                  <a:avLst/>
                </a:prstGeom>
                <a:blipFill>
                  <a:blip r:embed="rId13"/>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217271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57" presetClass="path" presetSubtype="0" accel="50000" decel="50000" fill="hold" grpId="1" nodeType="afterEffect">
                                  <p:stCondLst>
                                    <p:cond delay="0"/>
                                  </p:stCondLst>
                                  <p:childTnLst>
                                    <p:animMotion origin="layout" path="M -1.25E-6 1.11111E-6 L -1.25E-6 -0.05232 C -1.25E-6 -0.0757 -0.05364 -0.1037 -0.09713 -0.1037 L -0.19401 -0.1037 " pathEditMode="relative" rAng="0" ptsTypes="AAAA">
                                      <p:cBhvr>
                                        <p:cTn id="13" dur="2000" fill="hold"/>
                                        <p:tgtEl>
                                          <p:spTgt spid="6"/>
                                        </p:tgtEl>
                                        <p:attrNameLst>
                                          <p:attrName>ppt_x</p:attrName>
                                          <p:attrName>ppt_y</p:attrName>
                                        </p:attrNameLst>
                                      </p:cBhvr>
                                      <p:rCtr x="-9701" y="-5185"/>
                                    </p:animMotion>
                                  </p:childTnLst>
                                </p:cTn>
                              </p:par>
                              <p:par>
                                <p:cTn id="14" presetID="57" presetClass="path" presetSubtype="0" accel="50000" decel="50000" fill="hold" grpId="1" nodeType="withEffect">
                                  <p:stCondLst>
                                    <p:cond delay="0"/>
                                  </p:stCondLst>
                                  <p:childTnLst>
                                    <p:animMotion origin="layout" path="M -1.25E-6 4.44444E-6 L -1.25E-6 -0.09399 C -1.25E-6 -0.13588 -0.02357 -0.18727 -0.04232 -0.18727 L -0.0845 -0.18727 " pathEditMode="relative" rAng="0" ptsTypes="AAAA">
                                      <p:cBhvr>
                                        <p:cTn id="15" dur="2000" fill="hold"/>
                                        <p:tgtEl>
                                          <p:spTgt spid="7"/>
                                        </p:tgtEl>
                                        <p:attrNameLst>
                                          <p:attrName>ppt_x</p:attrName>
                                          <p:attrName>ppt_y</p:attrName>
                                        </p:attrNameLst>
                                      </p:cBhvr>
                                      <p:rCtr x="-4232" y="-9375"/>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7AB3-20C7-4965-B975-C663576D04F4}"/>
              </a:ext>
            </a:extLst>
          </p:cNvPr>
          <p:cNvSpPr>
            <a:spLocks noGrp="1"/>
          </p:cNvSpPr>
          <p:nvPr>
            <p:ph type="title"/>
          </p:nvPr>
        </p:nvSpPr>
        <p:spPr/>
        <p:txBody>
          <a:bodyPr/>
          <a:lstStyle/>
          <a:p>
            <a:r>
              <a:rPr lang="en-GB" b="1" dirty="0"/>
              <a:t>Applying matrices to vectors –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DE612-4A48-4D81-9C39-780AED873945}"/>
                  </a:ext>
                </a:extLst>
              </p:cNvPr>
              <p:cNvSpPr>
                <a:spLocks noGrp="1"/>
              </p:cNvSpPr>
              <p:nvPr>
                <p:ph idx="1"/>
              </p:nvPr>
            </p:nvSpPr>
            <p:spPr/>
            <p:txBody>
              <a:bodyPr>
                <a:normAutofit fontScale="85000" lnSpcReduction="10000"/>
              </a:bodyPr>
              <a:lstStyle/>
              <a:p>
                <a14:m>
                  <m:oMath xmlns:m="http://schemas.openxmlformats.org/officeDocument/2006/math">
                    <m:r>
                      <a:rPr lang="en-GB" sz="4000" b="0" i="1" smtClean="0">
                        <a:latin typeface="Cambria Math" panose="02040503050406030204" pitchFamily="18" charset="0"/>
                      </a:rPr>
                      <m:t>𝑔</m:t>
                    </m:r>
                    <m:r>
                      <a:rPr lang="en-GB" sz="4000" b="0" i="1" smtClean="0">
                        <a:latin typeface="Cambria Math" panose="02040503050406030204" pitchFamily="18" charset="0"/>
                      </a:rPr>
                      <m:t>: </m:t>
                    </m:r>
                    <m:d>
                      <m:dPr>
                        <m:ctrlPr>
                          <a:rPr lang="en-GB" sz="4000" i="1" smtClean="0">
                            <a:latin typeface="Cambria Math" panose="02040503050406030204" pitchFamily="18" charset="0"/>
                          </a:rPr>
                        </m:ctrlPr>
                      </m:dPr>
                      <m:e>
                        <m:m>
                          <m:mPr>
                            <m:mcs>
                              <m:mc>
                                <m:mcPr>
                                  <m:count m:val="2"/>
                                  <m:mcJc m:val="center"/>
                                </m:mcPr>
                              </m:mc>
                            </m:mcs>
                            <m:ctrlPr>
                              <a:rPr lang="en-GB" sz="4000" i="1">
                                <a:latin typeface="Cambria Math" panose="02040503050406030204" pitchFamily="18" charset="0"/>
                              </a:rPr>
                            </m:ctrlPr>
                          </m:mPr>
                          <m:mr>
                            <m:e>
                              <m:r>
                                <a:rPr lang="en-GB" sz="4000" i="1">
                                  <a:latin typeface="Cambria Math" panose="02040503050406030204" pitchFamily="18" charset="0"/>
                                </a:rPr>
                                <m:t>0</m:t>
                              </m:r>
                            </m:e>
                            <m:e>
                              <m:r>
                                <a:rPr lang="en-GB" sz="4000" i="1">
                                  <a:latin typeface="Cambria Math" panose="02040503050406030204" pitchFamily="18" charset="0"/>
                                </a:rPr>
                                <m:t>2</m:t>
                              </m:r>
                            </m:e>
                          </m:mr>
                          <m:mr>
                            <m:e>
                              <m:r>
                                <a:rPr lang="en-GB" sz="4000" i="1">
                                  <a:latin typeface="Cambria Math" panose="02040503050406030204" pitchFamily="18" charset="0"/>
                                </a:rPr>
                                <m:t>1</m:t>
                              </m:r>
                            </m:e>
                            <m:e>
                              <m:r>
                                <a:rPr lang="en-GB" sz="4000" i="1">
                                  <a:latin typeface="Cambria Math" panose="02040503050406030204" pitchFamily="18" charset="0"/>
                                </a:rPr>
                                <m:t>−1</m:t>
                              </m:r>
                            </m:e>
                          </m:mr>
                        </m:m>
                      </m:e>
                    </m:d>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𝑥</m:t>
                              </m:r>
                            </m:e>
                          </m:mr>
                          <m:mr>
                            <m:e>
                              <m:r>
                                <a:rPr lang="en-GB" sz="4000" i="1">
                                  <a:latin typeface="Cambria Math" panose="02040503050406030204" pitchFamily="18" charset="0"/>
                                </a:rPr>
                                <m:t>𝑦</m:t>
                              </m:r>
                            </m:e>
                          </m:mr>
                        </m:m>
                      </m:e>
                    </m:d>
                    <m:r>
                      <a:rPr lang="en-GB" sz="4000" i="1">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b="0" i="1" smtClean="0">
                                  <a:latin typeface="Cambria Math" panose="02040503050406030204" pitchFamily="18" charset="0"/>
                                </a:rPr>
                                <m:t>0</m:t>
                              </m:r>
                              <m:r>
                                <a:rPr lang="en-GB" sz="4000" i="1">
                                  <a:latin typeface="Cambria Math" panose="02040503050406030204" pitchFamily="18" charset="0"/>
                                </a:rPr>
                                <m:t>𝑥</m:t>
                              </m:r>
                              <m:r>
                                <a:rPr lang="en-GB" sz="4000" i="1">
                                  <a:latin typeface="Cambria Math" panose="02040503050406030204" pitchFamily="18" charset="0"/>
                                </a:rPr>
                                <m:t>+</m:t>
                              </m:r>
                              <m:r>
                                <m:rPr>
                                  <m:brk m:alnAt="7"/>
                                </m:rPr>
                                <a:rPr lang="en-GB" sz="4000" b="0" i="1" smtClean="0">
                                  <a:latin typeface="Cambria Math" panose="02040503050406030204" pitchFamily="18" charset="0"/>
                                </a:rPr>
                                <m:t>2</m:t>
                              </m:r>
                              <m:r>
                                <a:rPr lang="en-GB" sz="4000" i="1">
                                  <a:latin typeface="Cambria Math" panose="02040503050406030204" pitchFamily="18" charset="0"/>
                                </a:rPr>
                                <m:t>𝑦</m:t>
                              </m:r>
                            </m:e>
                          </m:mr>
                          <m:mr>
                            <m:e>
                              <m:r>
                                <a:rPr lang="en-GB" sz="4000" b="0" i="1" smtClean="0">
                                  <a:latin typeface="Cambria Math" panose="02040503050406030204" pitchFamily="18" charset="0"/>
                                </a:rPr>
                                <m:t>1</m:t>
                              </m:r>
                              <m:r>
                                <a:rPr lang="en-GB" sz="4000" i="1">
                                  <a:latin typeface="Cambria Math" panose="02040503050406030204" pitchFamily="18" charset="0"/>
                                </a:rPr>
                                <m:t>𝑥</m:t>
                              </m:r>
                              <m:r>
                                <a:rPr lang="en-GB" sz="4000" i="1">
                                  <a:latin typeface="Cambria Math" panose="02040503050406030204" pitchFamily="18" charset="0"/>
                                </a:rPr>
                                <m:t>+(−1)</m:t>
                              </m:r>
                              <m:r>
                                <a:rPr lang="en-GB" sz="4000" i="1">
                                  <a:latin typeface="Cambria Math" panose="02040503050406030204" pitchFamily="18" charset="0"/>
                                </a:rPr>
                                <m:t>𝑦</m:t>
                              </m:r>
                            </m:e>
                          </m:mr>
                        </m:m>
                      </m:e>
                    </m:d>
                    <m:r>
                      <a:rPr lang="en-GB" sz="4000" b="0" i="1" smtClean="0">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2</m:t>
                              </m:r>
                              <m:r>
                                <a:rPr lang="en-GB" sz="4000" i="1">
                                  <a:latin typeface="Cambria Math" panose="02040503050406030204" pitchFamily="18" charset="0"/>
                                </a:rPr>
                                <m:t>𝑦</m:t>
                              </m:r>
                            </m:e>
                          </m:mr>
                          <m:mr>
                            <m:e>
                              <m:r>
                                <a:rPr lang="en-GB" sz="4000" i="1">
                                  <a:latin typeface="Cambria Math" panose="02040503050406030204" pitchFamily="18" charset="0"/>
                                </a:rPr>
                                <m:t>𝑥</m:t>
                              </m:r>
                              <m:r>
                                <a:rPr lang="en-GB" sz="4000" i="1">
                                  <a:latin typeface="Cambria Math" panose="02040503050406030204" pitchFamily="18" charset="0"/>
                                </a:rPr>
                                <m:t>−</m:t>
                              </m:r>
                              <m:r>
                                <a:rPr lang="en-GB" sz="4000" i="1">
                                  <a:latin typeface="Cambria Math" panose="02040503050406030204" pitchFamily="18" charset="0"/>
                                </a:rPr>
                                <m:t>𝑦</m:t>
                              </m:r>
                            </m:e>
                          </m:mr>
                        </m:m>
                      </m:e>
                    </m:d>
                  </m:oMath>
                </a14:m>
                <a:endParaRPr lang="en-GB" sz="4000" dirty="0"/>
              </a:p>
              <a:p>
                <a14:m>
                  <m:oMath xmlns:m="http://schemas.openxmlformats.org/officeDocument/2006/math">
                    <m:r>
                      <a:rPr lang="en-GB" sz="4000" b="0" i="1" smtClean="0">
                        <a:latin typeface="Cambria Math" panose="02040503050406030204" pitchFamily="18" charset="0"/>
                      </a:rPr>
                      <m:t>𝑠</m:t>
                    </m:r>
                    <m:r>
                      <a:rPr lang="en-GB" sz="4000" b="0" i="1" smtClean="0">
                        <a:latin typeface="Cambria Math" panose="02040503050406030204" pitchFamily="18" charset="0"/>
                      </a:rPr>
                      <m:t>: </m:t>
                    </m:r>
                    <m:d>
                      <m:dPr>
                        <m:ctrlPr>
                          <a:rPr lang="en-GB" sz="4000" i="1">
                            <a:latin typeface="Cambria Math" panose="02040503050406030204" pitchFamily="18" charset="0"/>
                          </a:rPr>
                        </m:ctrlPr>
                      </m:dPr>
                      <m:e>
                        <m:m>
                          <m:mPr>
                            <m:mcs>
                              <m:mc>
                                <m:mcPr>
                                  <m:count m:val="2"/>
                                  <m:mcJc m:val="center"/>
                                </m:mcPr>
                              </m:mc>
                            </m:mcs>
                            <m:ctrlPr>
                              <a:rPr lang="en-GB" sz="4000" i="1">
                                <a:latin typeface="Cambria Math" panose="02040503050406030204" pitchFamily="18" charset="0"/>
                              </a:rPr>
                            </m:ctrlPr>
                          </m:mPr>
                          <m:mr>
                            <m:e>
                              <m:r>
                                <a:rPr lang="en-GB" sz="4000" b="0" i="1" smtClean="0">
                                  <a:latin typeface="Cambria Math" panose="02040503050406030204" pitchFamily="18" charset="0"/>
                                </a:rPr>
                                <m:t>2</m:t>
                              </m:r>
                            </m:e>
                            <m:e>
                              <m:r>
                                <a:rPr lang="en-GB" sz="4000" b="0" i="1" smtClean="0">
                                  <a:latin typeface="Cambria Math" panose="02040503050406030204" pitchFamily="18" charset="0"/>
                                </a:rPr>
                                <m:t>0</m:t>
                              </m:r>
                            </m:e>
                          </m:mr>
                          <m:mr>
                            <m:e>
                              <m:r>
                                <a:rPr lang="en-GB" sz="4000" b="0" i="1" smtClean="0">
                                  <a:latin typeface="Cambria Math" panose="02040503050406030204" pitchFamily="18" charset="0"/>
                                </a:rPr>
                                <m:t>0</m:t>
                              </m:r>
                            </m:e>
                            <m:e>
                              <m:r>
                                <a:rPr lang="en-GB" sz="4000" b="0" i="1" smtClean="0">
                                  <a:latin typeface="Cambria Math" panose="02040503050406030204" pitchFamily="18" charset="0"/>
                                </a:rPr>
                                <m:t>2</m:t>
                              </m:r>
                            </m:e>
                          </m:mr>
                        </m:m>
                      </m:e>
                    </m:d>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𝑥</m:t>
                              </m:r>
                            </m:e>
                          </m:mr>
                          <m:mr>
                            <m:e>
                              <m:r>
                                <a:rPr lang="en-GB" sz="4000" i="1">
                                  <a:latin typeface="Cambria Math" panose="02040503050406030204" pitchFamily="18" charset="0"/>
                                </a:rPr>
                                <m:t>𝑦</m:t>
                              </m:r>
                            </m:e>
                          </m:mr>
                        </m:m>
                      </m:e>
                    </m:d>
                    <m:r>
                      <a:rPr lang="en-GB" sz="4000" i="1">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b="0" i="1" smtClean="0">
                                  <a:latin typeface="Cambria Math" panose="02040503050406030204" pitchFamily="18" charset="0"/>
                                </a:rPr>
                                <m:t>2</m:t>
                              </m:r>
                              <m:r>
                                <a:rPr lang="en-GB" sz="4000" i="1">
                                  <a:latin typeface="Cambria Math" panose="02040503050406030204" pitchFamily="18" charset="0"/>
                                </a:rPr>
                                <m:t>𝑥</m:t>
                              </m:r>
                              <m:r>
                                <a:rPr lang="en-GB" sz="4000" i="1">
                                  <a:latin typeface="Cambria Math" panose="02040503050406030204" pitchFamily="18" charset="0"/>
                                </a:rPr>
                                <m:t>+</m:t>
                              </m:r>
                              <m:r>
                                <m:rPr>
                                  <m:brk m:alnAt="7"/>
                                </m:rPr>
                                <a:rPr lang="en-GB" sz="4000" b="0" i="1" smtClean="0">
                                  <a:latin typeface="Cambria Math" panose="02040503050406030204" pitchFamily="18" charset="0"/>
                                </a:rPr>
                                <m:t>0</m:t>
                              </m:r>
                              <m:r>
                                <a:rPr lang="en-GB" sz="4000" i="1">
                                  <a:latin typeface="Cambria Math" panose="02040503050406030204" pitchFamily="18" charset="0"/>
                                </a:rPr>
                                <m:t>𝑦</m:t>
                              </m:r>
                            </m:e>
                          </m:mr>
                          <m:mr>
                            <m:e>
                              <m:r>
                                <a:rPr lang="en-GB" sz="4000" b="0" i="1" smtClean="0">
                                  <a:latin typeface="Cambria Math" panose="02040503050406030204" pitchFamily="18" charset="0"/>
                                </a:rPr>
                                <m:t>0</m:t>
                              </m:r>
                              <m:r>
                                <a:rPr lang="en-GB" sz="4000" i="1">
                                  <a:latin typeface="Cambria Math" panose="02040503050406030204" pitchFamily="18" charset="0"/>
                                </a:rPr>
                                <m:t>𝑥</m:t>
                              </m:r>
                              <m:r>
                                <a:rPr lang="en-GB" sz="4000" i="1">
                                  <a:latin typeface="Cambria Math" panose="02040503050406030204" pitchFamily="18" charset="0"/>
                                </a:rPr>
                                <m:t>+2</m:t>
                              </m:r>
                              <m:r>
                                <a:rPr lang="en-GB" sz="4000" i="1">
                                  <a:latin typeface="Cambria Math" panose="02040503050406030204" pitchFamily="18" charset="0"/>
                                </a:rPr>
                                <m:t>𝑦</m:t>
                              </m:r>
                            </m:e>
                          </m:mr>
                        </m:m>
                      </m:e>
                    </m:d>
                    <m:r>
                      <a:rPr lang="en-GB" sz="4000" b="0" i="1" smtClean="0">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2</m:t>
                              </m:r>
                              <m:r>
                                <a:rPr lang="en-GB" sz="4000" i="1">
                                  <a:latin typeface="Cambria Math" panose="02040503050406030204" pitchFamily="18" charset="0"/>
                                </a:rPr>
                                <m:t>𝑥</m:t>
                              </m:r>
                            </m:e>
                          </m:mr>
                          <m:mr>
                            <m:e>
                              <m:r>
                                <a:rPr lang="en-GB" sz="4000" i="1">
                                  <a:latin typeface="Cambria Math" panose="02040503050406030204" pitchFamily="18" charset="0"/>
                                </a:rPr>
                                <m:t>2</m:t>
                              </m:r>
                              <m:r>
                                <a:rPr lang="en-GB" sz="4000" i="1">
                                  <a:latin typeface="Cambria Math" panose="02040503050406030204" pitchFamily="18" charset="0"/>
                                </a:rPr>
                                <m:t>𝑦</m:t>
                              </m:r>
                            </m:e>
                          </m:mr>
                        </m:m>
                      </m:e>
                    </m:d>
                  </m:oMath>
                </a14:m>
                <a:endParaRPr lang="en-GB" sz="4000" dirty="0"/>
              </a:p>
              <a:p>
                <a14:m>
                  <m:oMath xmlns:m="http://schemas.openxmlformats.org/officeDocument/2006/math">
                    <m:r>
                      <a:rPr lang="en-GB" sz="4000" b="0" i="1" smtClean="0">
                        <a:latin typeface="Cambria Math" panose="02040503050406030204" pitchFamily="18" charset="0"/>
                      </a:rPr>
                      <m:t>𝑟</m:t>
                    </m:r>
                    <m:r>
                      <a:rPr lang="en-GB" sz="4000" b="0" i="1" smtClean="0">
                        <a:latin typeface="Cambria Math" panose="02040503050406030204" pitchFamily="18" charset="0"/>
                      </a:rPr>
                      <m:t>: </m:t>
                    </m:r>
                    <m:d>
                      <m:dPr>
                        <m:ctrlPr>
                          <a:rPr lang="en-GB" sz="4000" i="1">
                            <a:latin typeface="Cambria Math" panose="02040503050406030204" pitchFamily="18" charset="0"/>
                          </a:rPr>
                        </m:ctrlPr>
                      </m:dPr>
                      <m:e>
                        <m:m>
                          <m:mPr>
                            <m:mcs>
                              <m:mc>
                                <m:mcPr>
                                  <m:count m:val="2"/>
                                  <m:mcJc m:val="center"/>
                                </m:mcPr>
                              </m:mc>
                            </m:mcs>
                            <m:ctrlPr>
                              <a:rPr lang="en-GB" sz="4000" i="1">
                                <a:latin typeface="Cambria Math" panose="02040503050406030204" pitchFamily="18" charset="0"/>
                              </a:rPr>
                            </m:ctrlPr>
                          </m:mPr>
                          <m:mr>
                            <m:e>
                              <m:r>
                                <a:rPr lang="en-GB" sz="4000" i="1">
                                  <a:latin typeface="Cambria Math" panose="02040503050406030204" pitchFamily="18" charset="0"/>
                                </a:rPr>
                                <m:t>0</m:t>
                              </m:r>
                            </m:e>
                            <m:e>
                              <m:r>
                                <a:rPr lang="en-GB" sz="4000" b="0" i="1" smtClean="0">
                                  <a:latin typeface="Cambria Math" panose="02040503050406030204" pitchFamily="18" charset="0"/>
                                </a:rPr>
                                <m:t>−1</m:t>
                              </m:r>
                            </m:e>
                          </m:mr>
                          <m:mr>
                            <m:e>
                              <m:r>
                                <a:rPr lang="en-GB" sz="4000" i="1">
                                  <a:latin typeface="Cambria Math" panose="02040503050406030204" pitchFamily="18" charset="0"/>
                                </a:rPr>
                                <m:t>1</m:t>
                              </m:r>
                            </m:e>
                            <m:e>
                              <m:r>
                                <a:rPr lang="en-GB" sz="4000" b="0" i="1" smtClean="0">
                                  <a:latin typeface="Cambria Math" panose="02040503050406030204" pitchFamily="18" charset="0"/>
                                </a:rPr>
                                <m:t>0</m:t>
                              </m:r>
                            </m:e>
                          </m:mr>
                        </m:m>
                      </m:e>
                    </m:d>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𝑥</m:t>
                              </m:r>
                            </m:e>
                          </m:mr>
                          <m:mr>
                            <m:e>
                              <m:r>
                                <a:rPr lang="en-GB" sz="4000" i="1">
                                  <a:latin typeface="Cambria Math" panose="02040503050406030204" pitchFamily="18" charset="0"/>
                                </a:rPr>
                                <m:t>𝑦</m:t>
                              </m:r>
                            </m:e>
                          </m:mr>
                        </m:m>
                      </m:e>
                    </m:d>
                    <m:r>
                      <a:rPr lang="en-GB" sz="4000" i="1">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b="0" i="1" smtClean="0">
                                  <a:latin typeface="Cambria Math" panose="02040503050406030204" pitchFamily="18" charset="0"/>
                                </a:rPr>
                                <m:t>0</m:t>
                              </m:r>
                              <m:r>
                                <a:rPr lang="en-GB" sz="4000" i="1">
                                  <a:latin typeface="Cambria Math" panose="02040503050406030204" pitchFamily="18" charset="0"/>
                                </a:rPr>
                                <m:t>𝑥</m:t>
                              </m:r>
                              <m:r>
                                <a:rPr lang="en-GB" sz="4000" b="0" i="1" smtClean="0">
                                  <a:latin typeface="Cambria Math" panose="02040503050406030204" pitchFamily="18" charset="0"/>
                                </a:rPr>
                                <m:t>+(−1)</m:t>
                              </m:r>
                              <m:r>
                                <a:rPr lang="en-GB" sz="4000" i="1">
                                  <a:latin typeface="Cambria Math" panose="02040503050406030204" pitchFamily="18" charset="0"/>
                                </a:rPr>
                                <m:t>𝑦</m:t>
                              </m:r>
                            </m:e>
                          </m:mr>
                          <m:mr>
                            <m:e>
                              <m:r>
                                <a:rPr lang="en-GB" sz="4000" b="0" i="1" smtClean="0">
                                  <a:latin typeface="Cambria Math" panose="02040503050406030204" pitchFamily="18" charset="0"/>
                                </a:rPr>
                                <m:t>1</m:t>
                              </m:r>
                              <m:r>
                                <a:rPr lang="en-GB" sz="4000" i="1">
                                  <a:latin typeface="Cambria Math" panose="02040503050406030204" pitchFamily="18" charset="0"/>
                                </a:rPr>
                                <m:t>𝑥</m:t>
                              </m:r>
                              <m:r>
                                <a:rPr lang="en-GB" sz="4000" i="1">
                                  <a:latin typeface="Cambria Math" panose="02040503050406030204" pitchFamily="18" charset="0"/>
                                </a:rPr>
                                <m:t>+0</m:t>
                              </m:r>
                              <m:r>
                                <a:rPr lang="en-GB" sz="4000" i="1">
                                  <a:latin typeface="Cambria Math" panose="02040503050406030204" pitchFamily="18" charset="0"/>
                                </a:rPr>
                                <m:t>𝑦</m:t>
                              </m:r>
                            </m:e>
                          </m:mr>
                        </m:m>
                      </m:e>
                    </m:d>
                    <m:r>
                      <a:rPr lang="en-GB" sz="4000" b="0" i="1" smtClean="0">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m:t>
                              </m:r>
                              <m:r>
                                <a:rPr lang="en-GB" sz="4000" i="1">
                                  <a:latin typeface="Cambria Math" panose="02040503050406030204" pitchFamily="18" charset="0"/>
                                </a:rPr>
                                <m:t>𝑦</m:t>
                              </m:r>
                            </m:e>
                          </m:mr>
                          <m:mr>
                            <m:e>
                              <m:r>
                                <a:rPr lang="en-GB" sz="4000" i="1">
                                  <a:latin typeface="Cambria Math" panose="02040503050406030204" pitchFamily="18" charset="0"/>
                                </a:rPr>
                                <m:t>𝑥</m:t>
                              </m:r>
                            </m:e>
                          </m:mr>
                        </m:m>
                      </m:e>
                    </m:d>
                  </m:oMath>
                </a14:m>
                <a:endParaRPr lang="en-GB" sz="4000" dirty="0"/>
              </a:p>
              <a:p>
                <a14:m>
                  <m:oMath xmlns:m="http://schemas.openxmlformats.org/officeDocument/2006/math">
                    <m:r>
                      <a:rPr lang="en-GB" sz="4000" b="0" i="1" smtClean="0">
                        <a:latin typeface="Cambria Math" panose="02040503050406030204" pitchFamily="18" charset="0"/>
                      </a:rPr>
                      <m:t>𝑟𝑠</m:t>
                    </m:r>
                    <m:r>
                      <a:rPr lang="en-GB" sz="4000" b="0" i="1" smtClean="0">
                        <a:latin typeface="Cambria Math" panose="02040503050406030204" pitchFamily="18" charset="0"/>
                      </a:rPr>
                      <m:t>: </m:t>
                    </m:r>
                    <m:d>
                      <m:dPr>
                        <m:ctrlPr>
                          <a:rPr lang="en-GB" sz="4000" i="1">
                            <a:latin typeface="Cambria Math" panose="02040503050406030204" pitchFamily="18" charset="0"/>
                          </a:rPr>
                        </m:ctrlPr>
                      </m:dPr>
                      <m:e>
                        <m:m>
                          <m:mPr>
                            <m:mcs>
                              <m:mc>
                                <m:mcPr>
                                  <m:count m:val="2"/>
                                  <m:mcJc m:val="center"/>
                                </m:mcPr>
                              </m:mc>
                            </m:mcs>
                            <m:ctrlPr>
                              <a:rPr lang="en-GB" sz="4000" i="1">
                                <a:latin typeface="Cambria Math" panose="02040503050406030204" pitchFamily="18" charset="0"/>
                              </a:rPr>
                            </m:ctrlPr>
                          </m:mPr>
                          <m:mr>
                            <m:e>
                              <m:r>
                                <a:rPr lang="en-GB" sz="4000" b="0" i="1" smtClean="0">
                                  <a:latin typeface="Cambria Math" panose="02040503050406030204" pitchFamily="18" charset="0"/>
                                </a:rPr>
                                <m:t>0</m:t>
                              </m:r>
                            </m:e>
                            <m:e>
                              <m:r>
                                <a:rPr lang="en-GB" sz="4000" b="0" i="1" smtClean="0">
                                  <a:latin typeface="Cambria Math" panose="02040503050406030204" pitchFamily="18" charset="0"/>
                                </a:rPr>
                                <m:t>−</m:t>
                              </m:r>
                              <m:r>
                                <a:rPr lang="en-GB" sz="4000" i="1">
                                  <a:latin typeface="Cambria Math" panose="02040503050406030204" pitchFamily="18" charset="0"/>
                                </a:rPr>
                                <m:t>2</m:t>
                              </m:r>
                            </m:e>
                          </m:mr>
                          <m:mr>
                            <m:e>
                              <m:r>
                                <a:rPr lang="en-GB" sz="4000" b="0" i="1" smtClean="0">
                                  <a:latin typeface="Cambria Math" panose="02040503050406030204" pitchFamily="18" charset="0"/>
                                </a:rPr>
                                <m:t>2</m:t>
                              </m:r>
                            </m:e>
                            <m:e>
                              <m:r>
                                <a:rPr lang="en-GB" sz="4000" b="0" i="1" smtClean="0">
                                  <a:latin typeface="Cambria Math" panose="02040503050406030204" pitchFamily="18" charset="0"/>
                                </a:rPr>
                                <m:t>0</m:t>
                              </m:r>
                            </m:e>
                          </m:mr>
                        </m:m>
                      </m:e>
                    </m:d>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𝑥</m:t>
                              </m:r>
                            </m:e>
                          </m:mr>
                          <m:mr>
                            <m:e>
                              <m:r>
                                <a:rPr lang="en-GB" sz="4000" i="1">
                                  <a:latin typeface="Cambria Math" panose="02040503050406030204" pitchFamily="18" charset="0"/>
                                </a:rPr>
                                <m:t>𝑦</m:t>
                              </m:r>
                            </m:e>
                          </m:mr>
                        </m:m>
                      </m:e>
                    </m:d>
                    <m:r>
                      <a:rPr lang="en-GB" sz="4000" i="1">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b="0" i="1" smtClean="0">
                                  <a:latin typeface="Cambria Math" panose="02040503050406030204" pitchFamily="18" charset="0"/>
                                </a:rPr>
                                <m:t>0</m:t>
                              </m:r>
                              <m:r>
                                <a:rPr lang="en-GB" sz="4000" i="1">
                                  <a:latin typeface="Cambria Math" panose="02040503050406030204" pitchFamily="18" charset="0"/>
                                </a:rPr>
                                <m:t>𝑥</m:t>
                              </m:r>
                              <m:r>
                                <a:rPr lang="en-GB" sz="4000" b="0" i="1" smtClean="0">
                                  <a:latin typeface="Cambria Math" panose="02040503050406030204" pitchFamily="18" charset="0"/>
                                </a:rPr>
                                <m:t>+(−2)</m:t>
                              </m:r>
                              <m:r>
                                <a:rPr lang="en-GB" sz="4000" i="1">
                                  <a:latin typeface="Cambria Math" panose="02040503050406030204" pitchFamily="18" charset="0"/>
                                </a:rPr>
                                <m:t>𝑦</m:t>
                              </m:r>
                            </m:e>
                          </m:mr>
                          <m:mr>
                            <m:e>
                              <m:r>
                                <a:rPr lang="en-GB" sz="4000" b="0" i="1" smtClean="0">
                                  <a:latin typeface="Cambria Math" panose="02040503050406030204" pitchFamily="18" charset="0"/>
                                </a:rPr>
                                <m:t>2</m:t>
                              </m:r>
                              <m:r>
                                <a:rPr lang="en-GB" sz="4000" i="1">
                                  <a:latin typeface="Cambria Math" panose="02040503050406030204" pitchFamily="18" charset="0"/>
                                </a:rPr>
                                <m:t>𝑥</m:t>
                              </m:r>
                              <m:r>
                                <a:rPr lang="en-GB" sz="4000" i="1">
                                  <a:latin typeface="Cambria Math" panose="02040503050406030204" pitchFamily="18" charset="0"/>
                                </a:rPr>
                                <m:t>+0</m:t>
                              </m:r>
                              <m:r>
                                <a:rPr lang="en-GB" sz="4000" i="1">
                                  <a:latin typeface="Cambria Math" panose="02040503050406030204" pitchFamily="18" charset="0"/>
                                </a:rPr>
                                <m:t>𝑦</m:t>
                              </m:r>
                            </m:e>
                          </m:mr>
                        </m:m>
                      </m:e>
                    </m:d>
                    <m:r>
                      <a:rPr lang="en-GB" sz="4000" b="0" i="1" smtClean="0">
                        <a:latin typeface="Cambria Math" panose="02040503050406030204" pitchFamily="18" charset="0"/>
                      </a:rPr>
                      <m:t>=</m:t>
                    </m:r>
                    <m:d>
                      <m:dPr>
                        <m:ctrlPr>
                          <a:rPr lang="en-GB" sz="4000" i="1">
                            <a:latin typeface="Cambria Math" panose="02040503050406030204" pitchFamily="18" charset="0"/>
                          </a:rPr>
                        </m:ctrlPr>
                      </m:dPr>
                      <m:e>
                        <m:m>
                          <m:mPr>
                            <m:mcs>
                              <m:mc>
                                <m:mcPr>
                                  <m:count m:val="1"/>
                                  <m:mcJc m:val="center"/>
                                </m:mcPr>
                              </m:mc>
                            </m:mcs>
                            <m:ctrlPr>
                              <a:rPr lang="en-GB" sz="4000" i="1">
                                <a:latin typeface="Cambria Math" panose="02040503050406030204" pitchFamily="18" charset="0"/>
                              </a:rPr>
                            </m:ctrlPr>
                          </m:mPr>
                          <m:mr>
                            <m:e>
                              <m:r>
                                <m:rPr>
                                  <m:brk m:alnAt="7"/>
                                </m:rPr>
                                <a:rPr lang="en-GB" sz="4000" i="1">
                                  <a:latin typeface="Cambria Math" panose="02040503050406030204" pitchFamily="18" charset="0"/>
                                </a:rPr>
                                <m:t>−</m:t>
                              </m:r>
                              <m:r>
                                <a:rPr lang="en-GB" sz="4000" i="1">
                                  <a:latin typeface="Cambria Math" panose="02040503050406030204" pitchFamily="18" charset="0"/>
                                </a:rPr>
                                <m:t>2</m:t>
                              </m:r>
                              <m:r>
                                <a:rPr lang="en-GB" sz="4000" i="1">
                                  <a:latin typeface="Cambria Math" panose="02040503050406030204" pitchFamily="18" charset="0"/>
                                </a:rPr>
                                <m:t>𝑦</m:t>
                              </m:r>
                            </m:e>
                          </m:mr>
                          <m:mr>
                            <m:e>
                              <m:r>
                                <a:rPr lang="en-GB" sz="4000" i="1">
                                  <a:latin typeface="Cambria Math" panose="02040503050406030204" pitchFamily="18" charset="0"/>
                                </a:rPr>
                                <m:t>2</m:t>
                              </m:r>
                              <m:r>
                                <a:rPr lang="en-GB" sz="4000" i="1">
                                  <a:latin typeface="Cambria Math" panose="02040503050406030204" pitchFamily="18" charset="0"/>
                                </a:rPr>
                                <m:t>𝑥</m:t>
                              </m:r>
                            </m:e>
                          </m:mr>
                        </m:m>
                      </m:e>
                    </m:d>
                  </m:oMath>
                </a14:m>
                <a:endParaRPr lang="en-GB" sz="4000" dirty="0"/>
              </a:p>
            </p:txBody>
          </p:sp>
        </mc:Choice>
        <mc:Fallback xmlns="">
          <p:sp>
            <p:nvSpPr>
              <p:cNvPr id="3" name="Content Placeholder 2">
                <a:extLst>
                  <a:ext uri="{FF2B5EF4-FFF2-40B4-BE49-F238E27FC236}">
                    <a16:creationId xmlns:a16="http://schemas.microsoft.com/office/drawing/2014/main" id="{C18DE612-4A48-4D81-9C39-780AED87394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536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5A1C-B70E-4F8B-8C2E-CE8B152E0CF3}"/>
              </a:ext>
            </a:extLst>
          </p:cNvPr>
          <p:cNvSpPr>
            <a:spLocks noGrp="1"/>
          </p:cNvSpPr>
          <p:nvPr>
            <p:ph type="title"/>
          </p:nvPr>
        </p:nvSpPr>
        <p:spPr/>
        <p:txBody>
          <a:bodyPr/>
          <a:lstStyle/>
          <a:p>
            <a:r>
              <a:rPr lang="en-GB" b="1" dirty="0"/>
              <a:t>Multiplying matrices and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98A269-4240-40AC-8E22-BEB385978383}"/>
                  </a:ext>
                </a:extLst>
              </p:cNvPr>
              <p:cNvSpPr>
                <a:spLocks noGrp="1"/>
              </p:cNvSpPr>
              <p:nvPr>
                <p:ph idx="1"/>
              </p:nvPr>
            </p:nvSpPr>
            <p:spPr/>
            <p:txBody>
              <a:bodyPr/>
              <a:lstStyle/>
              <a:p>
                <a:r>
                  <a:rPr lang="en-GB" dirty="0"/>
                  <a:t>General rule: an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oMath>
                </a14:m>
                <a:r>
                  <a:rPr lang="en-GB" dirty="0"/>
                  <a:t> matrix can be multiplied by a vector in </a:t>
                </a:r>
                <a14:m>
                  <m:oMath xmlns:m="http://schemas.openxmlformats.org/officeDocument/2006/math">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ℝ</m:t>
                        </m:r>
                      </m:e>
                      <m:sup>
                        <m:r>
                          <a:rPr lang="en-GB" sz="2800" b="0" i="1" smtClean="0">
                            <a:latin typeface="Cambria Math" panose="02040503050406030204" pitchFamily="18" charset="0"/>
                            <a:ea typeface="Cambria Math" panose="02040503050406030204" pitchFamily="18" charset="0"/>
                          </a:rPr>
                          <m:t>𝑛</m:t>
                        </m:r>
                      </m:sup>
                    </m:sSup>
                  </m:oMath>
                </a14:m>
                <a:r>
                  <a:rPr lang="en-GB" dirty="0"/>
                  <a:t> to give a vector in </a:t>
                </a:r>
                <a14:m>
                  <m:oMath xmlns:m="http://schemas.openxmlformats.org/officeDocument/2006/math">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ℝ</m:t>
                        </m:r>
                      </m:e>
                      <m:sup>
                        <m:r>
                          <a:rPr lang="en-GB" sz="2800" b="0" i="1" smtClean="0">
                            <a:latin typeface="Cambria Math" panose="02040503050406030204" pitchFamily="18" charset="0"/>
                            <a:ea typeface="Cambria Math" panose="02040503050406030204" pitchFamily="18" charset="0"/>
                          </a:rPr>
                          <m:t>𝑚</m:t>
                        </m:r>
                      </m:sup>
                    </m:sSup>
                  </m:oMath>
                </a14:m>
                <a:br>
                  <a:rPr lang="en-GB" dirty="0"/>
                </a:br>
                <a:br>
                  <a:rPr lang="en-GB" sz="1000" dirty="0"/>
                </a:br>
                <a:br>
                  <a:rPr lang="en-GB" dirty="0"/>
                </a:br>
                <a14:m>
                  <m:oMath xmlns:m="http://schemas.openxmlformats.org/officeDocument/2006/math">
                    <m:d>
                      <m:dPr>
                        <m:ctrlPr>
                          <a:rPr lang="en-GB" sz="3200" i="1">
                            <a:latin typeface="Cambria Math" panose="02040503050406030204" pitchFamily="18" charset="0"/>
                          </a:rPr>
                        </m:ctrlPr>
                      </m:dPr>
                      <m:e>
                        <m:m>
                          <m:mPr>
                            <m:mcs>
                              <m:mc>
                                <m:mcPr>
                                  <m:count m:val="3"/>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11</m:t>
                                  </m:r>
                                </m:sub>
                              </m:sSub>
                            </m:e>
                            <m:e>
                              <m:r>
                                <a:rPr lang="en-GB" sz="3200" i="1">
                                  <a:latin typeface="Cambria Math" panose="02040503050406030204" pitchFamily="18" charset="0"/>
                                </a:rPr>
                                <m:t>⋯</m:t>
                              </m:r>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m:t>
                                  </m:r>
                                  <m:r>
                                    <a:rPr lang="en-GB" sz="3200" i="1">
                                      <a:latin typeface="Cambria Math" panose="02040503050406030204" pitchFamily="18" charset="0"/>
                                    </a:rPr>
                                    <m:t>𝑛</m:t>
                                  </m:r>
                                </m:sub>
                              </m:sSub>
                            </m:e>
                          </m:mr>
                          <m:mr>
                            <m:e>
                              <m:r>
                                <a:rPr lang="en-GB" sz="3200" i="1">
                                  <a:latin typeface="Cambria Math" panose="02040503050406030204" pitchFamily="18" charset="0"/>
                                </a:rPr>
                                <m:t>⋮</m:t>
                              </m:r>
                            </m:e>
                            <m:e>
                              <m:r>
                                <a:rPr lang="en-GB" sz="3200" i="1">
                                  <a:latin typeface="Cambria Math" panose="02040503050406030204" pitchFamily="18" charset="0"/>
                                </a:rPr>
                                <m:t>⋱</m:t>
                              </m:r>
                            </m:e>
                            <m:e>
                              <m:r>
                                <a:rPr lang="en-GB" sz="3200" i="1">
                                  <a:latin typeface="Cambria Math" panose="02040503050406030204" pitchFamily="18" charset="0"/>
                                </a:rPr>
                                <m:t>⋮</m:t>
                              </m:r>
                            </m:e>
                          </m:m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𝑚</m:t>
                                  </m:r>
                                  <m:r>
                                    <a:rPr lang="en-GB" sz="3200" i="1">
                                      <a:latin typeface="Cambria Math" panose="02040503050406030204" pitchFamily="18" charset="0"/>
                                    </a:rPr>
                                    <m:t>1</m:t>
                                  </m:r>
                                </m:sub>
                              </m:sSub>
                            </m:e>
                            <m:e>
                              <m:r>
                                <a:rPr lang="en-GB" sz="3200" i="1">
                                  <a:latin typeface="Cambria Math" panose="02040503050406030204" pitchFamily="18" charset="0"/>
                                </a:rPr>
                                <m:t>⋯</m:t>
                              </m:r>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𝑚𝑛</m:t>
                                  </m:r>
                                </m:sub>
                              </m:sSub>
                            </m:e>
                          </m:mr>
                        </m:m>
                      </m:e>
                    </m:d>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i="1">
                                      <a:latin typeface="Cambria Math" panose="02040503050406030204" pitchFamily="18" charset="0"/>
                                    </a:rPr>
                                    <m:t>𝑥</m:t>
                                  </m:r>
                                </m:e>
                                <m:sub>
                                  <m:r>
                                    <a:rPr lang="en-GB" sz="3200" i="1">
                                      <a:latin typeface="Cambria Math" panose="02040503050406030204" pitchFamily="18" charset="0"/>
                                    </a:rPr>
                                    <m:t>1</m:t>
                                  </m:r>
                                </m:sub>
                              </m:sSub>
                            </m:e>
                          </m:mr>
                          <m:mr>
                            <m:e>
                              <m:r>
                                <a:rPr lang="en-GB" sz="3200" i="1">
                                  <a:latin typeface="Cambria Math" panose="02040503050406030204" pitchFamily="18" charset="0"/>
                                </a:rPr>
                                <m:t>⋮</m:t>
                              </m:r>
                            </m:e>
                          </m:mr>
                          <m:mr>
                            <m:e>
                              <m:sSub>
                                <m:sSubPr>
                                  <m:ctrlPr>
                                    <a:rPr lang="en-GB" sz="3200" i="1">
                                      <a:latin typeface="Cambria Math" panose="02040503050406030204" pitchFamily="18" charset="0"/>
                                    </a:rPr>
                                  </m:ctrlPr>
                                </m:sSubPr>
                                <m:e>
                                  <m:r>
                                    <a:rPr lang="en-GB" sz="3200" i="1">
                                      <a:latin typeface="Cambria Math" panose="02040503050406030204" pitchFamily="18" charset="0"/>
                                    </a:rPr>
                                    <m:t>𝑥</m:t>
                                  </m:r>
                                </m:e>
                                <m:sub>
                                  <m:r>
                                    <a:rPr lang="en-GB" sz="3200" i="1">
                                      <a:latin typeface="Cambria Math" panose="02040503050406030204" pitchFamily="18" charset="0"/>
                                    </a:rPr>
                                    <m:t>𝑛</m:t>
                                  </m:r>
                                </m:sub>
                              </m:sSub>
                            </m:e>
                          </m:mr>
                        </m:m>
                      </m:e>
                    </m:d>
                    <m:r>
                      <a:rPr lang="en-GB" sz="3200" i="1">
                        <a:latin typeface="Cambria Math" panose="02040503050406030204" pitchFamily="18" charset="0"/>
                      </a:rPr>
                      <m:t>=</m:t>
                    </m:r>
                    <m:r>
                      <m:rPr>
                        <m:nor/>
                      </m:rPr>
                      <a:rPr lang="en-GB" sz="3200" dirty="0"/>
                      <m:t> </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11</m:t>
                                      </m:r>
                                    </m:sub>
                                  </m:sSub>
                                  <m:r>
                                    <a:rPr lang="en-GB" sz="3200" i="1">
                                      <a:latin typeface="Cambria Math" panose="02040503050406030204" pitchFamily="18" charset="0"/>
                                    </a:rPr>
                                    <m:t>𝑥</m:t>
                                  </m:r>
                                </m:e>
                                <m:sub>
                                  <m:r>
                                    <a:rPr lang="en-GB" sz="3200" i="1">
                                      <a:latin typeface="Cambria Math" panose="02040503050406030204" pitchFamily="18" charset="0"/>
                                    </a:rPr>
                                    <m:t>1</m:t>
                                  </m:r>
                                </m:sub>
                              </m:sSub>
                              <m:r>
                                <a:rPr lang="en-GB" sz="3200" b="0" i="1" smtClean="0">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m:t>
                                  </m:r>
                                  <m:r>
                                    <a:rPr lang="en-GB" sz="3200" i="1">
                                      <a:latin typeface="Cambria Math" panose="02040503050406030204" pitchFamily="18" charset="0"/>
                                    </a:rPr>
                                    <m:t>𝑛</m:t>
                                  </m:r>
                                </m:sub>
                              </m:sSub>
                              <m:sSub>
                                <m:sSubPr>
                                  <m:ctrlPr>
                                    <a:rPr lang="en-GB" sz="3200" i="1">
                                      <a:latin typeface="Cambria Math" panose="02040503050406030204" pitchFamily="18" charset="0"/>
                                    </a:rPr>
                                  </m:ctrlPr>
                                </m:sSubPr>
                                <m:e>
                                  <m:r>
                                    <a:rPr lang="en-GB" sz="3200" i="1">
                                      <a:latin typeface="Cambria Math" panose="02040503050406030204" pitchFamily="18" charset="0"/>
                                    </a:rPr>
                                    <m:t>𝑥</m:t>
                                  </m:r>
                                </m:e>
                                <m:sub>
                                  <m:r>
                                    <a:rPr lang="en-GB" sz="3200" i="1">
                                      <a:latin typeface="Cambria Math" panose="02040503050406030204" pitchFamily="18" charset="0"/>
                                    </a:rPr>
                                    <m:t>𝑛</m:t>
                                  </m:r>
                                </m:sub>
                              </m:sSub>
                            </m:e>
                          </m:mr>
                          <m:mr>
                            <m:e>
                              <m:r>
                                <a:rPr lang="en-GB" sz="3200" i="1">
                                  <a:latin typeface="Cambria Math" panose="02040503050406030204" pitchFamily="18" charset="0"/>
                                </a:rPr>
                                <m:t>⋮</m:t>
                              </m:r>
                            </m:e>
                          </m:mr>
                          <m:mr>
                            <m:e>
                              <m:sSub>
                                <m:sSubPr>
                                  <m:ctrlPr>
                                    <a:rPr lang="en-GB" sz="3200" i="1">
                                      <a:latin typeface="Cambria Math" panose="02040503050406030204" pitchFamily="18" charset="0"/>
                                    </a:rPr>
                                  </m:ctrlPr>
                                </m:sSubP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b="0" i="1" smtClean="0">
                                          <a:latin typeface="Cambria Math" panose="02040503050406030204" pitchFamily="18" charset="0"/>
                                        </a:rPr>
                                        <m:t>𝑚</m:t>
                                      </m:r>
                                      <m:r>
                                        <a:rPr lang="en-GB" sz="3200" i="1">
                                          <a:latin typeface="Cambria Math" panose="02040503050406030204" pitchFamily="18" charset="0"/>
                                        </a:rPr>
                                        <m:t>1</m:t>
                                      </m:r>
                                    </m:sub>
                                  </m:sSub>
                                  <m:r>
                                    <a:rPr lang="en-GB" sz="3200" i="1">
                                      <a:latin typeface="Cambria Math" panose="02040503050406030204" pitchFamily="18" charset="0"/>
                                    </a:rPr>
                                    <m:t>𝑥</m:t>
                                  </m:r>
                                </m:e>
                                <m:sub>
                                  <m:r>
                                    <a:rPr lang="en-GB" sz="3200" i="1">
                                      <a:latin typeface="Cambria Math" panose="02040503050406030204" pitchFamily="18" charset="0"/>
                                    </a:rPr>
                                    <m:t>1</m:t>
                                  </m:r>
                                </m:sub>
                              </m:sSub>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b="0" i="1" smtClean="0">
                                      <a:latin typeface="Cambria Math" panose="02040503050406030204" pitchFamily="18" charset="0"/>
                                    </a:rPr>
                                    <m:t>𝑚</m:t>
                                  </m:r>
                                  <m:r>
                                    <a:rPr lang="en-GB" sz="3200" i="1">
                                      <a:latin typeface="Cambria Math" panose="02040503050406030204" pitchFamily="18" charset="0"/>
                                    </a:rPr>
                                    <m:t>𝑛</m:t>
                                  </m:r>
                                </m:sub>
                              </m:sSub>
                              <m:sSub>
                                <m:sSubPr>
                                  <m:ctrlPr>
                                    <a:rPr lang="en-GB" sz="3200" i="1">
                                      <a:latin typeface="Cambria Math" panose="02040503050406030204" pitchFamily="18" charset="0"/>
                                    </a:rPr>
                                  </m:ctrlPr>
                                </m:sSubPr>
                                <m:e>
                                  <m:r>
                                    <a:rPr lang="en-GB" sz="3200" i="1">
                                      <a:latin typeface="Cambria Math" panose="02040503050406030204" pitchFamily="18" charset="0"/>
                                    </a:rPr>
                                    <m:t>𝑥</m:t>
                                  </m:r>
                                </m:e>
                                <m:sub>
                                  <m:r>
                                    <a:rPr lang="en-GB" sz="3200" i="1">
                                      <a:latin typeface="Cambria Math" panose="02040503050406030204" pitchFamily="18" charset="0"/>
                                    </a:rPr>
                                    <m:t>𝑛</m:t>
                                  </m:r>
                                </m:sub>
                              </m:sSub>
                            </m:e>
                          </m:mr>
                        </m:m>
                      </m:e>
                    </m:d>
                  </m:oMath>
                </a14:m>
                <a:br>
                  <a:rPr lang="en-GB" sz="3200" dirty="0"/>
                </a:br>
                <a:endParaRPr lang="en-GB" sz="3200" dirty="0"/>
              </a:p>
              <a:p>
                <a:endParaRPr lang="en-GB" dirty="0"/>
              </a:p>
            </p:txBody>
          </p:sp>
        </mc:Choice>
        <mc:Fallback xmlns="">
          <p:sp>
            <p:nvSpPr>
              <p:cNvPr id="3" name="Content Placeholder 2">
                <a:extLst>
                  <a:ext uri="{FF2B5EF4-FFF2-40B4-BE49-F238E27FC236}">
                    <a16:creationId xmlns:a16="http://schemas.microsoft.com/office/drawing/2014/main" id="{BA98A269-4240-40AC-8E22-BEB385978383}"/>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1CF7B830-97A0-412A-B7D0-0A9C6A356E44}"/>
              </a:ext>
            </a:extLst>
          </p:cNvPr>
          <p:cNvGrpSpPr/>
          <p:nvPr/>
        </p:nvGrpSpPr>
        <p:grpSpPr>
          <a:xfrm>
            <a:off x="2115401" y="2911517"/>
            <a:ext cx="9801568" cy="1837904"/>
            <a:chOff x="5477702" y="3373544"/>
            <a:chExt cx="6490869" cy="1217109"/>
          </a:xfrm>
        </p:grpSpPr>
        <p:sp>
          <p:nvSpPr>
            <p:cNvPr id="6" name="Right Brace 5">
              <a:extLst>
                <a:ext uri="{FF2B5EF4-FFF2-40B4-BE49-F238E27FC236}">
                  <a16:creationId xmlns:a16="http://schemas.microsoft.com/office/drawing/2014/main" id="{E0D9F9DB-00A7-46F3-8EC5-FB5733B8D73F}"/>
                </a:ext>
              </a:extLst>
            </p:cNvPr>
            <p:cNvSpPr/>
            <p:nvPr/>
          </p:nvSpPr>
          <p:spPr>
            <a:xfrm>
              <a:off x="11252937" y="3716235"/>
              <a:ext cx="90380" cy="874418"/>
            </a:xfrm>
            <a:prstGeom prst="rightBrace">
              <a:avLst>
                <a:gd name="adj1" fmla="val 759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3C5995-947D-41C9-9D55-7869BC8D4D5F}"/>
                    </a:ext>
                  </a:extLst>
                </p:cNvPr>
                <p:cNvSpPr/>
                <p:nvPr/>
              </p:nvSpPr>
              <p:spPr>
                <a:xfrm>
                  <a:off x="11343316" y="4007949"/>
                  <a:ext cx="625255" cy="264964"/>
                </a:xfrm>
                <a:prstGeom prst="rect">
                  <a:avLst/>
                </a:prstGeom>
              </p:spPr>
              <p:txBody>
                <a:bodyPr wrap="none">
                  <a:spAutoFit/>
                </a:bodyPr>
                <a:lstStyle/>
                <a:p>
                  <a14:m>
                    <m:oMath xmlns:m="http://schemas.openxmlformats.org/officeDocument/2006/math">
                      <m:r>
                        <a:rPr lang="en-GB" sz="2000" b="0" i="1" smtClean="0">
                          <a:latin typeface="Cambria Math" panose="02040503050406030204" pitchFamily="18" charset="0"/>
                        </a:rPr>
                        <m:t>𝑛</m:t>
                      </m:r>
                    </m:oMath>
                  </a14:m>
                  <a:r>
                    <a:rPr lang="en-GB" sz="2000" dirty="0"/>
                    <a:t> rows</a:t>
                  </a:r>
                </a:p>
              </p:txBody>
            </p:sp>
          </mc:Choice>
          <mc:Fallback xmlns="">
            <p:sp>
              <p:nvSpPr>
                <p:cNvPr id="7" name="Rectangle 6">
                  <a:extLst>
                    <a:ext uri="{FF2B5EF4-FFF2-40B4-BE49-F238E27FC236}">
                      <a16:creationId xmlns:a16="http://schemas.microsoft.com/office/drawing/2014/main" id="{153C5995-947D-41C9-9D55-7869BC8D4D5F}"/>
                    </a:ext>
                  </a:extLst>
                </p:cNvPr>
                <p:cNvSpPr>
                  <a:spLocks noRot="1" noChangeAspect="1" noMove="1" noResize="1" noEditPoints="1" noAdjustHandles="1" noChangeArrowheads="1" noChangeShapeType="1" noTextEdit="1"/>
                </p:cNvSpPr>
                <p:nvPr/>
              </p:nvSpPr>
              <p:spPr>
                <a:xfrm>
                  <a:off x="11343316" y="4007949"/>
                  <a:ext cx="625255" cy="264964"/>
                </a:xfrm>
                <a:prstGeom prst="rect">
                  <a:avLst/>
                </a:prstGeom>
                <a:blipFill>
                  <a:blip r:embed="rId4"/>
                  <a:stretch>
                    <a:fillRect t="-7692" r="-5161" b="-29231"/>
                  </a:stretch>
                </a:blipFill>
              </p:spPr>
              <p:txBody>
                <a:bodyPr/>
                <a:lstStyle/>
                <a:p>
                  <a:r>
                    <a:rPr lang="en-GB">
                      <a:noFill/>
                    </a:rPr>
                    <a:t> </a:t>
                  </a:r>
                </a:p>
              </p:txBody>
            </p:sp>
          </mc:Fallback>
        </mc:AlternateContent>
        <p:sp>
          <p:nvSpPr>
            <p:cNvPr id="8" name="Right Brace 7">
              <a:extLst>
                <a:ext uri="{FF2B5EF4-FFF2-40B4-BE49-F238E27FC236}">
                  <a16:creationId xmlns:a16="http://schemas.microsoft.com/office/drawing/2014/main" id="{9B0A6682-56AE-4C06-B243-49CD3D336498}"/>
                </a:ext>
              </a:extLst>
            </p:cNvPr>
            <p:cNvSpPr/>
            <p:nvPr/>
          </p:nvSpPr>
          <p:spPr>
            <a:xfrm rot="5400000" flipH="1">
              <a:off x="6248050" y="2853914"/>
              <a:ext cx="91973" cy="1632669"/>
            </a:xfrm>
            <a:prstGeom prst="rightBrace">
              <a:avLst>
                <a:gd name="adj1" fmla="val 759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1BF9489-8355-4A5F-BE20-C3568D8FD35C}"/>
                    </a:ext>
                  </a:extLst>
                </p:cNvPr>
                <p:cNvSpPr/>
                <p:nvPr/>
              </p:nvSpPr>
              <p:spPr>
                <a:xfrm>
                  <a:off x="5853529" y="3373544"/>
                  <a:ext cx="901641" cy="264963"/>
                </a:xfrm>
                <a:prstGeom prst="rect">
                  <a:avLst/>
                </a:prstGeom>
              </p:spPr>
              <p:txBody>
                <a:bodyPr wrap="none">
                  <a:spAutoFit/>
                </a:bodyPr>
                <a:lstStyle/>
                <a:p>
                  <a14:m>
                    <m:oMath xmlns:m="http://schemas.openxmlformats.org/officeDocument/2006/math">
                      <m:r>
                        <a:rPr lang="en-GB" sz="2000" b="0" i="1" smtClean="0">
                          <a:latin typeface="Cambria Math" panose="02040503050406030204" pitchFamily="18" charset="0"/>
                        </a:rPr>
                        <m:t>𝑛</m:t>
                      </m:r>
                    </m:oMath>
                  </a14:m>
                  <a:r>
                    <a:rPr lang="en-GB" sz="2000" dirty="0"/>
                    <a:t> columns</a:t>
                  </a:r>
                </a:p>
              </p:txBody>
            </p:sp>
          </mc:Choice>
          <mc:Fallback xmlns="">
            <p:sp>
              <p:nvSpPr>
                <p:cNvPr id="9" name="Rectangle 8">
                  <a:extLst>
                    <a:ext uri="{FF2B5EF4-FFF2-40B4-BE49-F238E27FC236}">
                      <a16:creationId xmlns:a16="http://schemas.microsoft.com/office/drawing/2014/main" id="{61BF9489-8355-4A5F-BE20-C3568D8FD35C}"/>
                    </a:ext>
                  </a:extLst>
                </p:cNvPr>
                <p:cNvSpPr>
                  <a:spLocks noRot="1" noChangeAspect="1" noMove="1" noResize="1" noEditPoints="1" noAdjustHandles="1" noChangeArrowheads="1" noChangeShapeType="1" noTextEdit="1"/>
                </p:cNvSpPr>
                <p:nvPr/>
              </p:nvSpPr>
              <p:spPr>
                <a:xfrm>
                  <a:off x="5853529" y="3373544"/>
                  <a:ext cx="901641" cy="264963"/>
                </a:xfrm>
                <a:prstGeom prst="rect">
                  <a:avLst/>
                </a:prstGeom>
                <a:blipFill>
                  <a:blip r:embed="rId5"/>
                  <a:stretch>
                    <a:fillRect t="-7692" r="-4036" b="-29231"/>
                  </a:stretch>
                </a:blipFill>
              </p:spPr>
              <p:txBody>
                <a:bodyPr/>
                <a:lstStyle/>
                <a:p>
                  <a:r>
                    <a:rPr lang="en-GB">
                      <a:noFill/>
                    </a:rPr>
                    <a:t> </a:t>
                  </a:r>
                </a:p>
              </p:txBody>
            </p:sp>
          </mc:Fallback>
        </mc:AlternateContent>
      </p:grpSp>
    </p:spTree>
    <p:extLst>
      <p:ext uri="{BB962C8B-B14F-4D97-AF65-F5344CB8AC3E}">
        <p14:creationId xmlns:p14="http://schemas.microsoft.com/office/powerpoint/2010/main" val="24941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AA81-CB26-46E5-A260-763D974FBFF7}"/>
              </a:ext>
            </a:extLst>
          </p:cNvPr>
          <p:cNvSpPr>
            <a:spLocks noGrp="1"/>
          </p:cNvSpPr>
          <p:nvPr>
            <p:ph type="title"/>
          </p:nvPr>
        </p:nvSpPr>
        <p:spPr>
          <a:xfrm>
            <a:off x="1386674" y="502440"/>
            <a:ext cx="10363200" cy="914400"/>
          </a:xfrm>
        </p:spPr>
        <p:txBody>
          <a:bodyPr/>
          <a:lstStyle/>
          <a:p>
            <a:r>
              <a:rPr lang="en-GB" b="1" dirty="0"/>
              <a:t>Mismatched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C2384F-7576-42DA-8EA4-0440B8912199}"/>
                  </a:ext>
                </a:extLst>
              </p:cNvPr>
              <p:cNvSpPr>
                <a:spLocks noGrp="1"/>
              </p:cNvSpPr>
              <p:nvPr>
                <p:ph idx="1"/>
              </p:nvPr>
            </p:nvSpPr>
            <p:spPr>
              <a:xfrm>
                <a:off x="1219200" y="1783560"/>
                <a:ext cx="10363200" cy="4922040"/>
              </a:xfrm>
            </p:spPr>
            <p:txBody>
              <a:bodyPr>
                <a:normAutofit/>
              </a:bodyPr>
              <a:lstStyle/>
              <a:p>
                <a:pPr marL="68580" indent="0">
                  <a:buNone/>
                </a:pPr>
                <a:endParaRPr lang="en-GB" sz="4800" i="1" dirty="0">
                  <a:latin typeface="Cambria Math" panose="02040503050406030204" pitchFamily="18" charset="0"/>
                </a:endParaRPr>
              </a:p>
              <a:p>
                <a:pPr marL="1138428" lvl="4" indent="0">
                  <a:buNone/>
                </a:pPr>
                <a14:m>
                  <m:oMathPara xmlns:m="http://schemas.openxmlformats.org/officeDocument/2006/math">
                    <m:oMathParaPr>
                      <m:jc m:val="left"/>
                    </m:oMathParaPr>
                    <m:oMath xmlns:m="http://schemas.openxmlformats.org/officeDocument/2006/math">
                      <m:d>
                        <m:dPr>
                          <m:ctrlPr>
                            <a:rPr lang="en-GB" sz="4800" i="1" smtClean="0">
                              <a:latin typeface="Cambria Math" panose="02040503050406030204" pitchFamily="18" charset="0"/>
                            </a:rPr>
                          </m:ctrlPr>
                        </m:dPr>
                        <m:e>
                          <m:m>
                            <m:mPr>
                              <m:mcs>
                                <m:mc>
                                  <m:mcPr>
                                    <m:count m:val="2"/>
                                    <m:mcJc m:val="center"/>
                                  </m:mcPr>
                                </m:mc>
                              </m:mcs>
                              <m:ctrlPr>
                                <a:rPr lang="en-GB" sz="4800" i="1" smtClean="0">
                                  <a:latin typeface="Cambria Math" panose="02040503050406030204" pitchFamily="18" charset="0"/>
                                </a:rPr>
                              </m:ctrlPr>
                            </m:mPr>
                            <m:m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11</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m:t>
                                    </m:r>
                                    <m:r>
                                      <a:rPr lang="en-GB" sz="4800" b="0" i="1" smtClean="0">
                                        <a:latin typeface="Cambria Math" panose="02040503050406030204" pitchFamily="18" charset="0"/>
                                      </a:rPr>
                                      <m:t>2</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m:t>
                                    </m:r>
                                    <m:r>
                                      <a:rPr lang="en-GB" sz="4800" i="1">
                                        <a:latin typeface="Cambria Math" panose="02040503050406030204" pitchFamily="18" charset="0"/>
                                      </a:rPr>
                                      <m:t>1</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22</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3</m:t>
                                    </m:r>
                                    <m:r>
                                      <a:rPr lang="en-GB" sz="4800" i="1">
                                        <a:latin typeface="Cambria Math" panose="02040503050406030204" pitchFamily="18" charset="0"/>
                                      </a:rPr>
                                      <m:t>1</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3</m:t>
                                    </m:r>
                                    <m:r>
                                      <a:rPr lang="en-GB" sz="4800" i="1">
                                        <a:latin typeface="Cambria Math" panose="02040503050406030204" pitchFamily="18" charset="0"/>
                                      </a:rPr>
                                      <m:t>1</m:t>
                                    </m:r>
                                  </m:sub>
                                </m:sSub>
                              </m:e>
                            </m:mr>
                          </m:m>
                        </m:e>
                      </m:d>
                      <m:d>
                        <m:dPr>
                          <m:ctrlPr>
                            <a:rPr lang="en-GB" sz="4800" i="1" smtClean="0">
                              <a:latin typeface="Cambria Math" panose="02040503050406030204" pitchFamily="18" charset="0"/>
                            </a:rPr>
                          </m:ctrlPr>
                        </m:dPr>
                        <m:e>
                          <m:m>
                            <m:mPr>
                              <m:mcs>
                                <m:mc>
                                  <m:mcPr>
                                    <m:count m:val="1"/>
                                    <m:mcJc m:val="center"/>
                                  </m:mcPr>
                                </m:mc>
                              </m:mcs>
                              <m:ctrlPr>
                                <a:rPr lang="en-GB" sz="4800" i="1" smtClean="0">
                                  <a:latin typeface="Cambria Math" panose="02040503050406030204" pitchFamily="18" charset="0"/>
                                </a:rPr>
                              </m:ctrlPr>
                            </m:mP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i="1">
                                        <a:latin typeface="Cambria Math" panose="02040503050406030204" pitchFamily="18" charset="0"/>
                                      </a:rPr>
                                      <m:t>1</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b="0" i="1" smtClean="0">
                                        <a:latin typeface="Cambria Math" panose="02040503050406030204" pitchFamily="18" charset="0"/>
                                      </a:rPr>
                                      <m:t>2</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b="0" i="1" smtClean="0">
                                        <a:latin typeface="Cambria Math" panose="02040503050406030204" pitchFamily="18" charset="0"/>
                                      </a:rPr>
                                      <m:t>3</m:t>
                                    </m:r>
                                  </m:sub>
                                </m:sSub>
                              </m:e>
                            </m:mr>
                          </m:m>
                        </m:e>
                      </m:d>
                      <m:r>
                        <a:rPr lang="en-GB" sz="4800" b="0" i="1" smtClean="0">
                          <a:latin typeface="Cambria Math" panose="02040503050406030204" pitchFamily="18" charset="0"/>
                        </a:rPr>
                        <m:t>=</m:t>
                      </m:r>
                    </m:oMath>
                  </m:oMathPara>
                </a14:m>
                <a:endParaRPr lang="en-GB" sz="4800" dirty="0"/>
              </a:p>
              <a:p>
                <a:pPr marL="1138428" lvl="4" indent="0">
                  <a:buNone/>
                </a:pPr>
                <a:br>
                  <a:rPr lang="en-GB" sz="360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sz="3600" i="1">
                          <a:latin typeface="Cambria Math" panose="02040503050406030204" pitchFamily="18" charset="0"/>
                        </a:rPr>
                        <m:t>𝑔</m:t>
                      </m:r>
                      <m:d>
                        <m:dPr>
                          <m:begChr m:val="["/>
                          <m:endChr m:val="]"/>
                          <m:ctrlPr>
                            <a:rPr lang="en-GB" sz="3600" i="1">
                              <a:latin typeface="Cambria Math" panose="02040503050406030204" pitchFamily="18" charset="0"/>
                            </a:rPr>
                          </m:ctrlPr>
                        </m:dPr>
                        <m:e>
                          <m:d>
                            <m:dPr>
                              <m:ctrlPr>
                                <a:rPr lang="en-GB" sz="3600" i="1">
                                  <a:latin typeface="Cambria Math" panose="02040503050406030204" pitchFamily="18" charset="0"/>
                                </a:rPr>
                              </m:ctrlPr>
                            </m:dPr>
                            <m:e>
                              <m:m>
                                <m:mPr>
                                  <m:mcs>
                                    <m:mc>
                                      <m:mcPr>
                                        <m:count m:val="1"/>
                                        <m:mcJc m:val="center"/>
                                      </m:mcPr>
                                    </m:mc>
                                  </m:mcs>
                                  <m:ctrlPr>
                                    <a:rPr lang="en-GB" sz="3600" i="1">
                                      <a:latin typeface="Cambria Math" panose="02040503050406030204" pitchFamily="18" charset="0"/>
                                    </a:rPr>
                                  </m:ctrlPr>
                                </m:mPr>
                                <m:mr>
                                  <m:e>
                                    <m:r>
                                      <m:rPr>
                                        <m:brk m:alnAt="7"/>
                                      </m:rPr>
                                      <a:rPr lang="en-GB" sz="3600" i="1">
                                        <a:latin typeface="Cambria Math" panose="02040503050406030204" pitchFamily="18" charset="0"/>
                                      </a:rPr>
                                      <m:t>𝑥</m:t>
                                    </m:r>
                                  </m:e>
                                </m:mr>
                                <m:mr>
                                  <m:e>
                                    <m:r>
                                      <a:rPr lang="en-GB" sz="3600" i="1">
                                        <a:latin typeface="Cambria Math" panose="02040503050406030204" pitchFamily="18" charset="0"/>
                                      </a:rPr>
                                      <m:t>𝑦</m:t>
                                    </m:r>
                                  </m:e>
                                </m:mr>
                              </m:m>
                            </m:e>
                          </m:d>
                        </m:e>
                      </m:d>
                      <m:r>
                        <a:rPr lang="en-GB" sz="3600" i="1">
                          <a:latin typeface="Cambria Math" panose="02040503050406030204" pitchFamily="18" charset="0"/>
                        </a:rPr>
                        <m:t>=</m:t>
                      </m:r>
                      <m:d>
                        <m:dPr>
                          <m:ctrlPr>
                            <a:rPr lang="en-GB" sz="3600" i="1">
                              <a:latin typeface="Cambria Math" panose="02040503050406030204" pitchFamily="18" charset="0"/>
                            </a:rPr>
                          </m:ctrlPr>
                        </m:dPr>
                        <m:e>
                          <m:m>
                            <m:mPr>
                              <m:mcs>
                                <m:mc>
                                  <m:mcPr>
                                    <m:count m:val="1"/>
                                    <m:mcJc m:val="center"/>
                                  </m:mcPr>
                                </m:mc>
                              </m:mcs>
                              <m:ctrlPr>
                                <a:rPr lang="en-GB" sz="3600" i="1">
                                  <a:latin typeface="Cambria Math" panose="02040503050406030204" pitchFamily="18" charset="0"/>
                                </a:rPr>
                              </m:ctrlPr>
                            </m:mPr>
                            <m:mr>
                              <m:e>
                                <m:sSub>
                                  <m:sSubPr>
                                    <m:ctrlPr>
                                      <a:rPr lang="en-GB" sz="3600" i="1">
                                        <a:latin typeface="Cambria Math" panose="02040503050406030204" pitchFamily="18" charset="0"/>
                                      </a:rPr>
                                    </m:ctrlPr>
                                  </m:sSubPr>
                                  <m:e>
                                    <m:r>
                                      <a:rPr lang="en-GB" sz="3600" i="1">
                                        <a:latin typeface="Cambria Math" panose="02040503050406030204" pitchFamily="18" charset="0"/>
                                      </a:rPr>
                                      <m:t>𝑔</m:t>
                                    </m:r>
                                  </m:e>
                                  <m:sub>
                                    <m:r>
                                      <a:rPr lang="en-GB" sz="3600" i="1">
                                        <a:latin typeface="Cambria Math" panose="02040503050406030204" pitchFamily="18" charset="0"/>
                                      </a:rPr>
                                      <m:t>𝑥</m:t>
                                    </m:r>
                                  </m:sub>
                                </m:sSub>
                                <m:r>
                                  <a:rPr lang="en-GB" sz="3600" i="1">
                                    <a:latin typeface="Cambria Math" panose="02040503050406030204" pitchFamily="18" charset="0"/>
                                  </a:rPr>
                                  <m:t>(</m:t>
                                </m:r>
                                <m:r>
                                  <a:rPr lang="en-GB" sz="3600" i="1">
                                    <a:latin typeface="Cambria Math" panose="02040503050406030204" pitchFamily="18" charset="0"/>
                                  </a:rPr>
                                  <m:t>𝑥</m:t>
                                </m:r>
                                <m:r>
                                  <a:rPr lang="en-GB" sz="3600" i="1">
                                    <a:latin typeface="Cambria Math" panose="02040503050406030204" pitchFamily="18" charset="0"/>
                                  </a:rPr>
                                  <m:t>, </m:t>
                                </m:r>
                                <m:r>
                                  <a:rPr lang="en-GB" sz="3600" i="1">
                                    <a:latin typeface="Cambria Math" panose="02040503050406030204" pitchFamily="18" charset="0"/>
                                  </a:rPr>
                                  <m:t>𝑦</m:t>
                                </m:r>
                                <m:r>
                                  <a:rPr lang="en-GB" sz="3600" i="1">
                                    <a:latin typeface="Cambria Math" panose="02040503050406030204" pitchFamily="18" charset="0"/>
                                  </a:rPr>
                                  <m:t>)</m:t>
                                </m:r>
                              </m:e>
                            </m:mr>
                            <m:mr>
                              <m:e>
                                <m:sSub>
                                  <m:sSubPr>
                                    <m:ctrlPr>
                                      <a:rPr lang="en-GB" sz="3600" i="1">
                                        <a:latin typeface="Cambria Math" panose="02040503050406030204" pitchFamily="18" charset="0"/>
                                      </a:rPr>
                                    </m:ctrlPr>
                                  </m:sSubPr>
                                  <m:e>
                                    <m:r>
                                      <a:rPr lang="en-GB" sz="3600" i="1">
                                        <a:latin typeface="Cambria Math" panose="02040503050406030204" pitchFamily="18" charset="0"/>
                                      </a:rPr>
                                      <m:t>𝑔</m:t>
                                    </m:r>
                                  </m:e>
                                  <m:sub>
                                    <m:r>
                                      <a:rPr lang="en-GB" sz="3600" i="1">
                                        <a:latin typeface="Cambria Math" panose="02040503050406030204" pitchFamily="18" charset="0"/>
                                      </a:rPr>
                                      <m:t>𝑦</m:t>
                                    </m:r>
                                  </m:sub>
                                </m:sSub>
                                <m:r>
                                  <a:rPr lang="en-GB" sz="3600" i="1">
                                    <a:latin typeface="Cambria Math" panose="02040503050406030204" pitchFamily="18" charset="0"/>
                                  </a:rPr>
                                  <m:t>(</m:t>
                                </m:r>
                                <m:r>
                                  <a:rPr lang="en-GB" sz="3600" i="1">
                                    <a:latin typeface="Cambria Math" panose="02040503050406030204" pitchFamily="18" charset="0"/>
                                  </a:rPr>
                                  <m:t>𝑥</m:t>
                                </m:r>
                                <m:r>
                                  <a:rPr lang="en-GB" sz="3600" i="1">
                                    <a:latin typeface="Cambria Math" panose="02040503050406030204" pitchFamily="18" charset="0"/>
                                  </a:rPr>
                                  <m:t>, </m:t>
                                </m:r>
                                <m:r>
                                  <a:rPr lang="en-GB" sz="3600" i="1">
                                    <a:latin typeface="Cambria Math" panose="02040503050406030204" pitchFamily="18" charset="0"/>
                                  </a:rPr>
                                  <m:t>𝑦</m:t>
                                </m:r>
                                <m:r>
                                  <a:rPr lang="en-GB" sz="3600" i="1">
                                    <a:latin typeface="Cambria Math" panose="02040503050406030204" pitchFamily="18" charset="0"/>
                                  </a:rPr>
                                  <m:t>)</m:t>
                                </m:r>
                              </m:e>
                            </m:mr>
                          </m:m>
                        </m:e>
                      </m:d>
                      <m:r>
                        <a:rPr lang="en-GB" sz="3600" b="0" i="1" smtClean="0">
                          <a:latin typeface="Cambria Math" panose="02040503050406030204" pitchFamily="18" charset="0"/>
                        </a:rPr>
                        <m:t>=</m:t>
                      </m:r>
                      <m:d>
                        <m:dPr>
                          <m:ctrlPr>
                            <a:rPr lang="en-GB" sz="3600" i="1">
                              <a:latin typeface="Cambria Math" panose="02040503050406030204" pitchFamily="18" charset="0"/>
                            </a:rPr>
                          </m:ctrlPr>
                        </m:dPr>
                        <m:e>
                          <m:m>
                            <m:mPr>
                              <m:mcs>
                                <m:mc>
                                  <m:mcPr>
                                    <m:count m:val="1"/>
                                    <m:mcJc m:val="center"/>
                                  </m:mcPr>
                                </m:mc>
                              </m:mcs>
                              <m:ctrlPr>
                                <a:rPr lang="en-GB" sz="3600" i="1">
                                  <a:latin typeface="Cambria Math" panose="02040503050406030204" pitchFamily="18" charset="0"/>
                                </a:rPr>
                              </m:ctrlPr>
                            </m:mPr>
                            <m:mr>
                              <m:e>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i="1">
                                        <a:latin typeface="Cambria Math" panose="02040503050406030204" pitchFamily="18" charset="0"/>
                                      </a:rPr>
                                      <m:t>11</m:t>
                                    </m:r>
                                  </m:sub>
                                </m:sSub>
                                <m:r>
                                  <a:rPr lang="en-GB" sz="3600" b="0" i="1" smtClean="0">
                                    <a:latin typeface="Cambria Math" panose="02040503050406030204" pitchFamily="18" charset="0"/>
                                  </a:rPr>
                                  <m:t>𝑥</m:t>
                                </m:r>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i="1">
                                        <a:latin typeface="Cambria Math" panose="02040503050406030204" pitchFamily="18" charset="0"/>
                                      </a:rPr>
                                      <m:t>1</m:t>
                                    </m:r>
                                    <m:r>
                                      <a:rPr lang="en-GB" sz="3600" b="0" i="1" smtClean="0">
                                        <a:latin typeface="Cambria Math" panose="02040503050406030204" pitchFamily="18" charset="0"/>
                                      </a:rPr>
                                      <m:t>2</m:t>
                                    </m:r>
                                  </m:sub>
                                </m:sSub>
                                <m:r>
                                  <a:rPr lang="en-GB" sz="3600" b="0" i="1" smtClean="0">
                                    <a:latin typeface="Cambria Math" panose="02040503050406030204" pitchFamily="18" charset="0"/>
                                  </a:rPr>
                                  <m:t>𝑦</m:t>
                                </m:r>
                              </m:e>
                            </m:mr>
                            <m:mr>
                              <m:e>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b="0" i="1" smtClean="0">
                                        <a:latin typeface="Cambria Math" panose="02040503050406030204" pitchFamily="18" charset="0"/>
                                      </a:rPr>
                                      <m:t>2</m:t>
                                    </m:r>
                                    <m:r>
                                      <a:rPr lang="en-GB" sz="3600" i="1">
                                        <a:latin typeface="Cambria Math" panose="02040503050406030204" pitchFamily="18" charset="0"/>
                                      </a:rPr>
                                      <m:t>1</m:t>
                                    </m:r>
                                  </m:sub>
                                </m:sSub>
                                <m:r>
                                  <a:rPr lang="en-GB" sz="3600" b="0" i="1" smtClean="0">
                                    <a:latin typeface="Cambria Math" panose="02040503050406030204" pitchFamily="18" charset="0"/>
                                  </a:rPr>
                                  <m:t>𝑥</m:t>
                                </m:r>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b="0" i="1" smtClean="0">
                                        <a:latin typeface="Cambria Math" panose="02040503050406030204" pitchFamily="18" charset="0"/>
                                      </a:rPr>
                                      <m:t>22</m:t>
                                    </m:r>
                                  </m:sub>
                                </m:sSub>
                                <m:r>
                                  <a:rPr lang="en-GB" sz="3600" b="0" i="1" smtClean="0">
                                    <a:latin typeface="Cambria Math" panose="02040503050406030204" pitchFamily="18" charset="0"/>
                                  </a:rPr>
                                  <m:t>𝑦</m:t>
                                </m:r>
                              </m:e>
                            </m:mr>
                          </m:m>
                        </m:e>
                      </m:d>
                    </m:oMath>
                  </m:oMathPara>
                </a14:m>
                <a:endParaRPr lang="en-GB" sz="3600" dirty="0"/>
              </a:p>
            </p:txBody>
          </p:sp>
        </mc:Choice>
        <mc:Fallback xmlns="">
          <p:sp>
            <p:nvSpPr>
              <p:cNvPr id="3" name="Content Placeholder 2">
                <a:extLst>
                  <a:ext uri="{FF2B5EF4-FFF2-40B4-BE49-F238E27FC236}">
                    <a16:creationId xmlns:a16="http://schemas.microsoft.com/office/drawing/2014/main" id="{09C2384F-7576-42DA-8EA4-0440B8912199}"/>
                  </a:ext>
                </a:extLst>
              </p:cNvPr>
              <p:cNvSpPr>
                <a:spLocks noGrp="1" noRot="1" noChangeAspect="1" noMove="1" noResize="1" noEditPoints="1" noAdjustHandles="1" noChangeArrowheads="1" noChangeShapeType="1" noTextEdit="1"/>
              </p:cNvSpPr>
              <p:nvPr>
                <p:ph idx="1"/>
              </p:nvPr>
            </p:nvSpPr>
            <p:spPr>
              <a:xfrm>
                <a:off x="1219200" y="1783560"/>
                <a:ext cx="10363200" cy="4922040"/>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37549E9-A97B-4505-88F1-7CC8387B04CE}"/>
                  </a:ext>
                </a:extLst>
              </p:cNvPr>
              <p:cNvSpPr/>
              <p:nvPr/>
            </p:nvSpPr>
            <p:spPr>
              <a:xfrm>
                <a:off x="5943245" y="2300168"/>
                <a:ext cx="783963"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800" i="1" smtClean="0">
                              <a:solidFill>
                                <a:schemeClr val="accent4"/>
                              </a:solidFill>
                              <a:latin typeface="Cambria Math" panose="02040503050406030204" pitchFamily="18" charset="0"/>
                            </a:rPr>
                          </m:ctrlPr>
                        </m:sSubPr>
                        <m:e>
                          <m:r>
                            <a:rPr lang="en-GB" sz="4800" b="0" i="1" smtClean="0">
                              <a:solidFill>
                                <a:schemeClr val="accent4"/>
                              </a:solidFill>
                              <a:latin typeface="Cambria Math" panose="02040503050406030204" pitchFamily="18" charset="0"/>
                            </a:rPr>
                            <m:t>𝑥</m:t>
                          </m:r>
                        </m:e>
                        <m:sub>
                          <m:r>
                            <a:rPr lang="en-GB" sz="4800" b="0" i="1" smtClean="0">
                              <a:solidFill>
                                <a:schemeClr val="accent4"/>
                              </a:solidFill>
                              <a:latin typeface="Cambria Math" panose="02040503050406030204" pitchFamily="18" charset="0"/>
                            </a:rPr>
                            <m:t>1</m:t>
                          </m:r>
                        </m:sub>
                      </m:sSub>
                    </m:oMath>
                  </m:oMathPara>
                </a14:m>
                <a:endParaRPr lang="en-GB" sz="4000" dirty="0"/>
              </a:p>
            </p:txBody>
          </p:sp>
        </mc:Choice>
        <mc:Fallback xmlns="">
          <p:sp>
            <p:nvSpPr>
              <p:cNvPr id="4" name="Rectangle 3">
                <a:extLst>
                  <a:ext uri="{FF2B5EF4-FFF2-40B4-BE49-F238E27FC236}">
                    <a16:creationId xmlns:a16="http://schemas.microsoft.com/office/drawing/2014/main" id="{D37549E9-A97B-4505-88F1-7CC8387B04CE}"/>
                  </a:ext>
                </a:extLst>
              </p:cNvPr>
              <p:cNvSpPr>
                <a:spLocks noRot="1" noChangeAspect="1" noMove="1" noResize="1" noEditPoints="1" noAdjustHandles="1" noChangeArrowheads="1" noChangeShapeType="1" noTextEdit="1"/>
              </p:cNvSpPr>
              <p:nvPr/>
            </p:nvSpPr>
            <p:spPr>
              <a:xfrm>
                <a:off x="5943245" y="2300168"/>
                <a:ext cx="783963" cy="83099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9B2277D-8AA0-4916-BBC6-7AE596C84D19}"/>
                  </a:ext>
                </a:extLst>
              </p:cNvPr>
              <p:cNvSpPr/>
              <p:nvPr/>
            </p:nvSpPr>
            <p:spPr>
              <a:xfrm>
                <a:off x="5941068" y="3024567"/>
                <a:ext cx="783963"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800" i="1" smtClean="0">
                              <a:solidFill>
                                <a:schemeClr val="accent5"/>
                              </a:solidFill>
                              <a:latin typeface="Cambria Math" panose="02040503050406030204" pitchFamily="18" charset="0"/>
                            </a:rPr>
                          </m:ctrlPr>
                        </m:sSubPr>
                        <m:e>
                          <m:r>
                            <a:rPr lang="en-GB" sz="4800" b="0" i="1" smtClean="0">
                              <a:solidFill>
                                <a:schemeClr val="accent5"/>
                              </a:solidFill>
                              <a:latin typeface="Cambria Math" panose="02040503050406030204" pitchFamily="18" charset="0"/>
                            </a:rPr>
                            <m:t>𝑥</m:t>
                          </m:r>
                        </m:e>
                        <m:sub>
                          <m:r>
                            <a:rPr lang="en-GB" sz="4800" b="0" i="1" smtClean="0">
                              <a:solidFill>
                                <a:schemeClr val="accent5"/>
                              </a:solidFill>
                              <a:latin typeface="Cambria Math" panose="02040503050406030204" pitchFamily="18" charset="0"/>
                            </a:rPr>
                            <m:t>2</m:t>
                          </m:r>
                        </m:sub>
                      </m:sSub>
                    </m:oMath>
                  </m:oMathPara>
                </a14:m>
                <a:endParaRPr lang="en-GB" sz="4000" dirty="0"/>
              </a:p>
            </p:txBody>
          </p:sp>
        </mc:Choice>
        <mc:Fallback xmlns="">
          <p:sp>
            <p:nvSpPr>
              <p:cNvPr id="5" name="Rectangle 4">
                <a:extLst>
                  <a:ext uri="{FF2B5EF4-FFF2-40B4-BE49-F238E27FC236}">
                    <a16:creationId xmlns:a16="http://schemas.microsoft.com/office/drawing/2014/main" id="{09B2277D-8AA0-4916-BBC6-7AE596C84D19}"/>
                  </a:ext>
                </a:extLst>
              </p:cNvPr>
              <p:cNvSpPr>
                <a:spLocks noRot="1" noChangeAspect="1" noMove="1" noResize="1" noEditPoints="1" noAdjustHandles="1" noChangeArrowheads="1" noChangeShapeType="1" noTextEdit="1"/>
              </p:cNvSpPr>
              <p:nvPr/>
            </p:nvSpPr>
            <p:spPr>
              <a:xfrm>
                <a:off x="5941068" y="3024567"/>
                <a:ext cx="783963" cy="83099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994B05A-0D37-4ED9-A660-0B8F2C230A16}"/>
                  </a:ext>
                </a:extLst>
              </p:cNvPr>
              <p:cNvSpPr/>
              <p:nvPr/>
            </p:nvSpPr>
            <p:spPr>
              <a:xfrm>
                <a:off x="5941067" y="3742671"/>
                <a:ext cx="783963"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800" i="1" smtClean="0">
                              <a:solidFill>
                                <a:srgbClr val="FFFF00"/>
                              </a:solidFill>
                              <a:latin typeface="Cambria Math" panose="02040503050406030204" pitchFamily="18" charset="0"/>
                            </a:rPr>
                          </m:ctrlPr>
                        </m:sSubPr>
                        <m:e>
                          <m:r>
                            <a:rPr lang="en-GB" sz="4800" b="0" i="1" smtClean="0">
                              <a:solidFill>
                                <a:srgbClr val="FFFF00"/>
                              </a:solidFill>
                              <a:latin typeface="Cambria Math" panose="02040503050406030204" pitchFamily="18" charset="0"/>
                            </a:rPr>
                            <m:t>𝑥</m:t>
                          </m:r>
                        </m:e>
                        <m:sub>
                          <m:r>
                            <a:rPr lang="en-GB" sz="4800" b="0" i="1" smtClean="0">
                              <a:solidFill>
                                <a:srgbClr val="FFFF00"/>
                              </a:solidFill>
                              <a:latin typeface="Cambria Math" panose="02040503050406030204" pitchFamily="18" charset="0"/>
                            </a:rPr>
                            <m:t>3</m:t>
                          </m:r>
                        </m:sub>
                      </m:sSub>
                    </m:oMath>
                  </m:oMathPara>
                </a14:m>
                <a:endParaRPr lang="en-GB" sz="4000" dirty="0">
                  <a:solidFill>
                    <a:srgbClr val="FFFF00"/>
                  </a:solidFill>
                </a:endParaRPr>
              </a:p>
            </p:txBody>
          </p:sp>
        </mc:Choice>
        <mc:Fallback xmlns="">
          <p:sp>
            <p:nvSpPr>
              <p:cNvPr id="7" name="Rectangle 6">
                <a:extLst>
                  <a:ext uri="{FF2B5EF4-FFF2-40B4-BE49-F238E27FC236}">
                    <a16:creationId xmlns:a16="http://schemas.microsoft.com/office/drawing/2014/main" id="{2994B05A-0D37-4ED9-A660-0B8F2C230A16}"/>
                  </a:ext>
                </a:extLst>
              </p:cNvPr>
              <p:cNvSpPr>
                <a:spLocks noRot="1" noChangeAspect="1" noMove="1" noResize="1" noEditPoints="1" noAdjustHandles="1" noChangeArrowheads="1" noChangeShapeType="1" noTextEdit="1"/>
              </p:cNvSpPr>
              <p:nvPr/>
            </p:nvSpPr>
            <p:spPr>
              <a:xfrm>
                <a:off x="5941067" y="3742671"/>
                <a:ext cx="783963" cy="830997"/>
              </a:xfrm>
              <a:prstGeom prst="rect">
                <a:avLst/>
              </a:prstGeom>
              <a:blipFill>
                <a:blip r:embed="rId6"/>
                <a:stretch>
                  <a:fillRect/>
                </a:stretch>
              </a:blipFill>
            </p:spPr>
            <p:txBody>
              <a:bodyPr/>
              <a:lstStyle/>
              <a:p>
                <a:r>
                  <a:rPr lang="en-GB">
                    <a:noFill/>
                  </a:rPr>
                  <a:t> </a:t>
                </a:r>
              </a:p>
            </p:txBody>
          </p:sp>
        </mc:Fallback>
      </mc:AlternateContent>
      <p:sp>
        <p:nvSpPr>
          <p:cNvPr id="9" name="Cross 8" descr="Red X">
            <a:extLst>
              <a:ext uri="{FF2B5EF4-FFF2-40B4-BE49-F238E27FC236}">
                <a16:creationId xmlns:a16="http://schemas.microsoft.com/office/drawing/2014/main" id="{FF453AF8-97C2-4C42-8A12-81B2C1A2FBAF}"/>
              </a:ext>
            </a:extLst>
          </p:cNvPr>
          <p:cNvSpPr/>
          <p:nvPr/>
        </p:nvSpPr>
        <p:spPr>
          <a:xfrm rot="2771050">
            <a:off x="7589520" y="1878756"/>
            <a:ext cx="3139440" cy="3139440"/>
          </a:xfrm>
          <a:prstGeom prst="plus">
            <a:avLst>
              <a:gd name="adj" fmla="val 45388"/>
            </a:avLst>
          </a:prstGeom>
        </p:spPr>
        <p:style>
          <a:lnRef idx="1">
            <a:schemeClr val="accent6"/>
          </a:lnRef>
          <a:fillRef idx="3">
            <a:schemeClr val="accent6"/>
          </a:fillRef>
          <a:effectRef idx="2">
            <a:schemeClr val="accent6"/>
          </a:effectRef>
          <a:fontRef idx="minor">
            <a:schemeClr val="lt1"/>
          </a:fontRef>
        </p:style>
        <p:txBody>
          <a:bodyPr rtlCol="0" anchor="ctr"/>
          <a:lstStyle/>
          <a:p>
            <a:pPr algn="l"/>
            <a:endParaRPr lang="en-GB" dirty="0"/>
          </a:p>
        </p:txBody>
      </p:sp>
    </p:spTree>
    <p:extLst>
      <p:ext uri="{BB962C8B-B14F-4D97-AF65-F5344CB8AC3E}">
        <p14:creationId xmlns:p14="http://schemas.microsoft.com/office/powerpoint/2010/main" val="187367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57" presetClass="path" presetSubtype="0" accel="50000" decel="50000" fill="hold" grpId="1" nodeType="withEffect">
                                  <p:stCondLst>
                                    <p:cond delay="0"/>
                                  </p:stCondLst>
                                  <p:childTnLst>
                                    <p:animMotion origin="layout" path="M -1.45833E-6 -3.33333E-6 L -1.45833E-6 -0.04328 C -1.45833E-6 -0.06273 -0.06966 -0.08564 -0.12604 -0.08564 L -0.25156 -0.08564 " pathEditMode="relative" rAng="0" ptsTypes="AAAA">
                                      <p:cBhvr>
                                        <p:cTn id="16" dur="2000" fill="hold"/>
                                        <p:tgtEl>
                                          <p:spTgt spid="4"/>
                                        </p:tgtEl>
                                        <p:attrNameLst>
                                          <p:attrName>ppt_x</p:attrName>
                                          <p:attrName>ppt_y</p:attrName>
                                        </p:attrNameLst>
                                      </p:cBhvr>
                                      <p:rCtr x="-12578" y="-4282"/>
                                    </p:animMotion>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57" presetClass="path" presetSubtype="0" accel="50000" decel="50000" fill="hold" grpId="1" nodeType="withEffect">
                                  <p:stCondLst>
                                    <p:cond delay="0"/>
                                  </p:stCondLst>
                                  <p:childTnLst>
                                    <p:animMotion origin="layout" path="M -1.04167E-6 -3.7037E-7 L -1.04167E-6 -0.0956 C -1.04167E-6 -0.13843 -0.03476 -0.18889 -0.06276 -0.18889 L -0.12526 -0.18889 " pathEditMode="relative" rAng="0" ptsTypes="AAAA">
                                      <p:cBhvr>
                                        <p:cTn id="21" dur="2000" fill="hold"/>
                                        <p:tgtEl>
                                          <p:spTgt spid="5"/>
                                        </p:tgtEl>
                                        <p:attrNameLst>
                                          <p:attrName>ppt_x</p:attrName>
                                          <p:attrName>ppt_y</p:attrName>
                                        </p:attrNameLst>
                                      </p:cBhvr>
                                      <p:rCtr x="-6263" y="-9444"/>
                                    </p:animMotion>
                                  </p:childTnLst>
                                </p:cTn>
                              </p:par>
                              <p:par>
                                <p:cTn id="22" presetID="10" presetClass="entr" presetSubtype="0" fill="hold" grpId="2"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57" presetClass="path" presetSubtype="0" accel="50000" decel="50000" fill="hold" grpId="1" nodeType="withEffect">
                                  <p:stCondLst>
                                    <p:cond delay="0"/>
                                  </p:stCondLst>
                                  <p:childTnLst>
                                    <p:animMotion origin="layout" path="M -0.00078 0 L -0.00078 -0.15741 C -0.00078 -0.22708 -0.03542 -0.3088 -0.06341 -0.3088 C -0.06849 -0.35185 -0.06497 -0.35926 -0.05469 -0.39398 C -0.047 -0.41597 -0.02083 -0.41296 -0.00338 -0.41366 C 0.00195 -0.40394 0.01016 -0.34606 0.00195 -0.3162 C -0.00482 -0.3 -0.03333 -0.22153 -0.05417 -0.22569 C -0.075 -0.23009 0.06003 -0.51968 0.04688 -0.52454 " pathEditMode="relative" rAng="0" ptsTypes="AAAAAAAA">
                                      <p:cBhvr>
                                        <p:cTn id="29" dur="4250" fill="hold"/>
                                        <p:tgtEl>
                                          <p:spTgt spid="7"/>
                                        </p:tgtEl>
                                        <p:attrNameLst>
                                          <p:attrName>ppt_x</p:attrName>
                                          <p:attrName>ppt_y</p:attrName>
                                        </p:attrNameLst>
                                      </p:cBhvr>
                                      <p:rCtr x="-833" y="-26227"/>
                                    </p:animMotion>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outVertic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5" grpId="2"/>
      <p:bldP spid="7" grpId="0"/>
      <p:bldP spid="7" grpId="1"/>
      <p:bldP spid="7" grpId="2"/>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AA81-CB26-46E5-A260-763D974FBFF7}"/>
              </a:ext>
            </a:extLst>
          </p:cNvPr>
          <p:cNvSpPr>
            <a:spLocks noGrp="1"/>
          </p:cNvSpPr>
          <p:nvPr>
            <p:ph type="title"/>
          </p:nvPr>
        </p:nvSpPr>
        <p:spPr>
          <a:xfrm>
            <a:off x="1386674" y="502440"/>
            <a:ext cx="10363200" cy="914400"/>
          </a:xfrm>
        </p:spPr>
        <p:txBody>
          <a:bodyPr/>
          <a:lstStyle/>
          <a:p>
            <a:r>
              <a:rPr lang="en-GB" b="1" dirty="0"/>
              <a:t>Non-square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C2384F-7576-42DA-8EA4-0440B8912199}"/>
                  </a:ext>
                </a:extLst>
              </p:cNvPr>
              <p:cNvSpPr>
                <a:spLocks noGrp="1"/>
              </p:cNvSpPr>
              <p:nvPr>
                <p:ph idx="1"/>
              </p:nvPr>
            </p:nvSpPr>
            <p:spPr>
              <a:xfrm>
                <a:off x="1219200" y="1783560"/>
                <a:ext cx="10363200" cy="4922040"/>
              </a:xfrm>
            </p:spPr>
            <p:txBody>
              <a:bodyPr>
                <a:normAutofit fontScale="92500" lnSpcReduction="20000"/>
              </a:bodyPr>
              <a:lstStyle/>
              <a:p>
                <a:pPr marL="1138428" lvl="4" indent="0">
                  <a:buNone/>
                </a:pPr>
                <a14:m>
                  <m:oMathPara xmlns:m="http://schemas.openxmlformats.org/officeDocument/2006/math">
                    <m:oMathParaPr>
                      <m:jc m:val="center"/>
                    </m:oMathParaPr>
                    <m:oMath xmlns:m="http://schemas.openxmlformats.org/officeDocument/2006/math">
                      <m:d>
                        <m:dPr>
                          <m:ctrlPr>
                            <a:rPr lang="en-GB" sz="4800" i="1" smtClean="0">
                              <a:latin typeface="Cambria Math" panose="02040503050406030204" pitchFamily="18" charset="0"/>
                            </a:rPr>
                          </m:ctrlPr>
                        </m:dPr>
                        <m:e>
                          <m:m>
                            <m:mPr>
                              <m:mcs>
                                <m:mc>
                                  <m:mcPr>
                                    <m:count m:val="3"/>
                                    <m:mcJc m:val="center"/>
                                  </m:mcPr>
                                </m:mc>
                              </m:mcs>
                              <m:ctrlPr>
                                <a:rPr lang="en-GB" sz="4800" i="1" smtClean="0">
                                  <a:latin typeface="Cambria Math" panose="02040503050406030204" pitchFamily="18" charset="0"/>
                                </a:rPr>
                              </m:ctrlPr>
                            </m:mPr>
                            <m:m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11</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m:t>
                                    </m:r>
                                    <m:r>
                                      <a:rPr lang="en-GB" sz="4800" b="0" i="1" smtClean="0">
                                        <a:latin typeface="Cambria Math" panose="02040503050406030204" pitchFamily="18" charset="0"/>
                                      </a:rPr>
                                      <m:t>2</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m:t>
                                    </m:r>
                                    <m:r>
                                      <a:rPr lang="en-GB" sz="4800" b="0" i="1" smtClean="0">
                                        <a:latin typeface="Cambria Math" panose="02040503050406030204" pitchFamily="18" charset="0"/>
                                      </a:rPr>
                                      <m:t>3</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m:t>
                                    </m:r>
                                    <m:r>
                                      <a:rPr lang="en-GB" sz="4800" i="1">
                                        <a:latin typeface="Cambria Math" panose="02040503050406030204" pitchFamily="18" charset="0"/>
                                      </a:rPr>
                                      <m:t>1</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22</m:t>
                                    </m:r>
                                  </m:sub>
                                </m:sSub>
                              </m:e>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23</m:t>
                                    </m:r>
                                  </m:sub>
                                </m:sSub>
                              </m:e>
                            </m:mr>
                          </m:m>
                        </m:e>
                      </m:d>
                      <m:d>
                        <m:dPr>
                          <m:ctrlPr>
                            <a:rPr lang="en-GB" sz="4800" i="1" smtClean="0">
                              <a:latin typeface="Cambria Math" panose="02040503050406030204" pitchFamily="18" charset="0"/>
                            </a:rPr>
                          </m:ctrlPr>
                        </m:dPr>
                        <m:e>
                          <m:m>
                            <m:mPr>
                              <m:mcs>
                                <m:mc>
                                  <m:mcPr>
                                    <m:count m:val="1"/>
                                    <m:mcJc m:val="center"/>
                                  </m:mcPr>
                                </m:mc>
                              </m:mcs>
                              <m:ctrlPr>
                                <a:rPr lang="en-GB" sz="4800" i="1" smtClean="0">
                                  <a:latin typeface="Cambria Math" panose="02040503050406030204" pitchFamily="18" charset="0"/>
                                </a:rPr>
                              </m:ctrlPr>
                            </m:mP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i="1">
                                        <a:latin typeface="Cambria Math" panose="02040503050406030204" pitchFamily="18" charset="0"/>
                                      </a:rPr>
                                      <m:t>1</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b="0" i="1" smtClean="0">
                                        <a:latin typeface="Cambria Math" panose="02040503050406030204" pitchFamily="18" charset="0"/>
                                      </a:rPr>
                                      <m:t>2</m:t>
                                    </m:r>
                                  </m:sub>
                                </m:sSub>
                              </m:e>
                            </m:mr>
                            <m:mr>
                              <m:e>
                                <m:sSub>
                                  <m:sSubPr>
                                    <m:ctrlPr>
                                      <a:rPr lang="en-GB" sz="4800" i="1">
                                        <a:latin typeface="Cambria Math" panose="02040503050406030204" pitchFamily="18" charset="0"/>
                                      </a:rPr>
                                    </m:ctrlPr>
                                  </m:sSubPr>
                                  <m:e>
                                    <m:r>
                                      <a:rPr lang="en-GB" sz="4800" i="1">
                                        <a:latin typeface="Cambria Math" panose="02040503050406030204" pitchFamily="18" charset="0"/>
                                      </a:rPr>
                                      <m:t>𝑥</m:t>
                                    </m:r>
                                  </m:e>
                                  <m:sub>
                                    <m:r>
                                      <a:rPr lang="en-GB" sz="4800" b="0" i="1" smtClean="0">
                                        <a:latin typeface="Cambria Math" panose="02040503050406030204" pitchFamily="18" charset="0"/>
                                      </a:rPr>
                                      <m:t>3</m:t>
                                    </m:r>
                                  </m:sub>
                                </m:sSub>
                              </m:e>
                            </m:mr>
                          </m:m>
                        </m:e>
                      </m:d>
                      <m:r>
                        <a:rPr lang="en-GB" sz="4800" b="0" i="1" smtClean="0">
                          <a:latin typeface="Cambria Math" panose="02040503050406030204" pitchFamily="18" charset="0"/>
                        </a:rPr>
                        <m:t>=</m:t>
                      </m:r>
                    </m:oMath>
                  </m:oMathPara>
                </a14:m>
                <a:endParaRPr lang="en-GB" sz="4800" dirty="0"/>
              </a:p>
              <a:p>
                <a:pPr marL="1138428" lvl="4" indent="0" algn="ctr">
                  <a:buNone/>
                </a:pPr>
                <a:r>
                  <a:rPr lang="en-GB" sz="4800" dirty="0"/>
                  <a:t> </a:t>
                </a:r>
                <a14:m>
                  <m:oMath xmlns:m="http://schemas.openxmlformats.org/officeDocument/2006/math">
                    <m:d>
                      <m:dPr>
                        <m:ctrlPr>
                          <a:rPr lang="en-GB" sz="4800" i="1">
                            <a:latin typeface="Cambria Math" panose="02040503050406030204" pitchFamily="18" charset="0"/>
                          </a:rPr>
                        </m:ctrlPr>
                      </m:dPr>
                      <m:e>
                        <m:m>
                          <m:mPr>
                            <m:mcs>
                              <m:mc>
                                <m:mcPr>
                                  <m:count m:val="1"/>
                                  <m:mcJc m:val="center"/>
                                </m:mcPr>
                              </m:mc>
                            </m:mcs>
                            <m:ctrlPr>
                              <a:rPr lang="en-GB" sz="4800" i="1" smtClean="0">
                                <a:latin typeface="Cambria Math" panose="02040503050406030204" pitchFamily="18" charset="0"/>
                              </a:rPr>
                            </m:ctrlPr>
                          </m:mPr>
                          <m:mr>
                            <m:e>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11</m:t>
                                      </m:r>
                                    </m:sub>
                                  </m:sSub>
                                  <m:r>
                                    <a:rPr lang="en-GB" sz="4800" i="1">
                                      <a:latin typeface="Cambria Math" panose="02040503050406030204" pitchFamily="18" charset="0"/>
                                    </a:rPr>
                                    <m:t>𝑥</m:t>
                                  </m:r>
                                </m:e>
                                <m:sub>
                                  <m:r>
                                    <a:rPr lang="en-GB" sz="4800" i="1">
                                      <a:latin typeface="Cambria Math" panose="02040503050406030204" pitchFamily="18" charset="0"/>
                                    </a:rPr>
                                    <m:t>1</m:t>
                                  </m:r>
                                </m:sub>
                              </m:sSub>
                              <m:r>
                                <a:rPr lang="en-GB" sz="4800" i="1">
                                  <a:latin typeface="Cambria Math" panose="02040503050406030204" pitchFamily="18" charset="0"/>
                                </a:rPr>
                                <m:t>+</m:t>
                              </m:r>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12</m:t>
                                      </m:r>
                                    </m:sub>
                                  </m:sSub>
                                  <m:r>
                                    <a:rPr lang="en-GB" sz="4800" i="1">
                                      <a:latin typeface="Cambria Math" panose="02040503050406030204" pitchFamily="18" charset="0"/>
                                    </a:rPr>
                                    <m:t>𝑥</m:t>
                                  </m:r>
                                </m:e>
                                <m:sub>
                                  <m:r>
                                    <a:rPr lang="en-GB" sz="4800" i="1">
                                      <a:latin typeface="Cambria Math" panose="02040503050406030204" pitchFamily="18" charset="0"/>
                                    </a:rPr>
                                    <m:t>2</m:t>
                                  </m:r>
                                </m:sub>
                              </m:sSub>
                              <m:r>
                                <a:rPr lang="en-GB" sz="4800" i="1">
                                  <a:latin typeface="Cambria Math" panose="02040503050406030204" pitchFamily="18" charset="0"/>
                                </a:rPr>
                                <m:t>+</m:t>
                              </m:r>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i="1">
                                          <a:latin typeface="Cambria Math" panose="02040503050406030204" pitchFamily="18" charset="0"/>
                                        </a:rPr>
                                        <m:t>13</m:t>
                                      </m:r>
                                    </m:sub>
                                  </m:sSub>
                                  <m:r>
                                    <a:rPr lang="en-GB" sz="4800" i="1">
                                      <a:latin typeface="Cambria Math" panose="02040503050406030204" pitchFamily="18" charset="0"/>
                                    </a:rPr>
                                    <m:t>𝑥</m:t>
                                  </m:r>
                                </m:e>
                                <m:sub>
                                  <m:r>
                                    <a:rPr lang="en-GB" sz="4800" i="1">
                                      <a:latin typeface="Cambria Math" panose="02040503050406030204" pitchFamily="18" charset="0"/>
                                    </a:rPr>
                                    <m:t>3</m:t>
                                  </m:r>
                                </m:sub>
                              </m:sSub>
                            </m:e>
                          </m:mr>
                          <m:mr>
                            <m:e>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m:t>
                                      </m:r>
                                      <m:r>
                                        <a:rPr lang="en-GB" sz="4800" i="1">
                                          <a:latin typeface="Cambria Math" panose="02040503050406030204" pitchFamily="18" charset="0"/>
                                        </a:rPr>
                                        <m:t>1</m:t>
                                      </m:r>
                                    </m:sub>
                                  </m:sSub>
                                  <m:r>
                                    <a:rPr lang="en-GB" sz="4800" i="1">
                                      <a:latin typeface="Cambria Math" panose="02040503050406030204" pitchFamily="18" charset="0"/>
                                    </a:rPr>
                                    <m:t>𝑥</m:t>
                                  </m:r>
                                </m:e>
                                <m:sub>
                                  <m:r>
                                    <a:rPr lang="en-GB" sz="4800" i="1">
                                      <a:latin typeface="Cambria Math" panose="02040503050406030204" pitchFamily="18" charset="0"/>
                                    </a:rPr>
                                    <m:t>1</m:t>
                                  </m:r>
                                </m:sub>
                              </m:sSub>
                              <m:r>
                                <a:rPr lang="en-GB" sz="4800" i="1">
                                  <a:latin typeface="Cambria Math" panose="02040503050406030204" pitchFamily="18" charset="0"/>
                                </a:rPr>
                                <m:t>+</m:t>
                              </m:r>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m:t>
                                      </m:r>
                                      <m:r>
                                        <a:rPr lang="en-GB" sz="4800" i="1">
                                          <a:latin typeface="Cambria Math" panose="02040503050406030204" pitchFamily="18" charset="0"/>
                                        </a:rPr>
                                        <m:t>2</m:t>
                                      </m:r>
                                    </m:sub>
                                  </m:sSub>
                                  <m:r>
                                    <a:rPr lang="en-GB" sz="4800" i="1">
                                      <a:latin typeface="Cambria Math" panose="02040503050406030204" pitchFamily="18" charset="0"/>
                                    </a:rPr>
                                    <m:t>𝑥</m:t>
                                  </m:r>
                                </m:e>
                                <m:sub>
                                  <m:r>
                                    <a:rPr lang="en-GB" sz="4800" i="1">
                                      <a:latin typeface="Cambria Math" panose="02040503050406030204" pitchFamily="18" charset="0"/>
                                    </a:rPr>
                                    <m:t>2</m:t>
                                  </m:r>
                                </m:sub>
                              </m:sSub>
                              <m:r>
                                <a:rPr lang="en-GB" sz="4800" i="1">
                                  <a:latin typeface="Cambria Math" panose="02040503050406030204" pitchFamily="18" charset="0"/>
                                </a:rPr>
                                <m:t>+</m:t>
                              </m:r>
                              <m:sSub>
                                <m:sSubPr>
                                  <m:ctrlPr>
                                    <a:rPr lang="en-GB" sz="4800" i="1">
                                      <a:latin typeface="Cambria Math" panose="02040503050406030204" pitchFamily="18" charset="0"/>
                                    </a:rPr>
                                  </m:ctrlPr>
                                </m:sSubPr>
                                <m:e>
                                  <m:sSub>
                                    <m:sSubPr>
                                      <m:ctrlPr>
                                        <a:rPr lang="en-GB" sz="4800" i="1">
                                          <a:latin typeface="Cambria Math" panose="02040503050406030204" pitchFamily="18" charset="0"/>
                                        </a:rPr>
                                      </m:ctrlPr>
                                    </m:sSubPr>
                                    <m:e>
                                      <m:r>
                                        <a:rPr lang="en-GB" sz="4800" i="1">
                                          <a:latin typeface="Cambria Math" panose="02040503050406030204" pitchFamily="18" charset="0"/>
                                        </a:rPr>
                                        <m:t>𝑎</m:t>
                                      </m:r>
                                    </m:e>
                                    <m:sub>
                                      <m:r>
                                        <a:rPr lang="en-GB" sz="4800" b="0" i="1" smtClean="0">
                                          <a:latin typeface="Cambria Math" panose="02040503050406030204" pitchFamily="18" charset="0"/>
                                        </a:rPr>
                                        <m:t>2</m:t>
                                      </m:r>
                                      <m:r>
                                        <a:rPr lang="en-GB" sz="4800" i="1">
                                          <a:latin typeface="Cambria Math" panose="02040503050406030204" pitchFamily="18" charset="0"/>
                                        </a:rPr>
                                        <m:t>3</m:t>
                                      </m:r>
                                    </m:sub>
                                  </m:sSub>
                                  <m:r>
                                    <a:rPr lang="en-GB" sz="4800" i="1">
                                      <a:latin typeface="Cambria Math" panose="02040503050406030204" pitchFamily="18" charset="0"/>
                                    </a:rPr>
                                    <m:t>𝑥</m:t>
                                  </m:r>
                                </m:e>
                                <m:sub>
                                  <m:r>
                                    <a:rPr lang="en-GB" sz="4800" i="1">
                                      <a:latin typeface="Cambria Math" panose="02040503050406030204" pitchFamily="18" charset="0"/>
                                    </a:rPr>
                                    <m:t>3</m:t>
                                  </m:r>
                                </m:sub>
                              </m:sSub>
                            </m:e>
                          </m:mr>
                        </m:m>
                      </m:e>
                    </m:d>
                  </m:oMath>
                </a14:m>
                <a:endParaRPr lang="en-GB" sz="4800" i="1" dirty="0">
                  <a:latin typeface="Cambria Math" panose="02040503050406030204" pitchFamily="18" charset="0"/>
                </a:endParaRPr>
              </a:p>
              <a:p>
                <a:pPr marL="1138428" lvl="4" indent="0" algn="ctr">
                  <a:buNone/>
                </a:pPr>
                <a:endParaRPr lang="en-GB" sz="3600" i="1" dirty="0">
                  <a:latin typeface="Cambria Math" panose="02040503050406030204" pitchFamily="18" charset="0"/>
                </a:endParaRPr>
              </a:p>
              <a:p>
                <a:pPr marL="1138428" lvl="4" indent="0" algn="ctr">
                  <a:buNone/>
                </a:pPr>
                <a14:m>
                  <m:oMathPara xmlns:m="http://schemas.openxmlformats.org/officeDocument/2006/math">
                    <m:oMathParaPr>
                      <m:jc m:val="left"/>
                    </m:oMathParaPr>
                    <m:oMath xmlns:m="http://schemas.openxmlformats.org/officeDocument/2006/math">
                      <m:r>
                        <a:rPr lang="en-GB" sz="3600" i="1" smtClean="0">
                          <a:latin typeface="Cambria Math" panose="02040503050406030204" pitchFamily="18" charset="0"/>
                        </a:rPr>
                        <m:t>𝑔</m:t>
                      </m:r>
                      <m:d>
                        <m:dPr>
                          <m:begChr m:val="["/>
                          <m:endChr m:val="]"/>
                          <m:ctrlPr>
                            <a:rPr lang="en-GB" sz="3600" i="1">
                              <a:latin typeface="Cambria Math" panose="02040503050406030204" pitchFamily="18" charset="0"/>
                            </a:rPr>
                          </m:ctrlPr>
                        </m:dPr>
                        <m:e>
                          <m:d>
                            <m:dPr>
                              <m:ctrlPr>
                                <a:rPr lang="en-GB" sz="3600" i="1">
                                  <a:latin typeface="Cambria Math" panose="02040503050406030204" pitchFamily="18" charset="0"/>
                                </a:rPr>
                              </m:ctrlPr>
                            </m:dPr>
                            <m:e>
                              <m:m>
                                <m:mPr>
                                  <m:mcs>
                                    <m:mc>
                                      <m:mcPr>
                                        <m:count m:val="1"/>
                                        <m:mcJc m:val="center"/>
                                      </m:mcPr>
                                    </m:mc>
                                  </m:mcs>
                                  <m:ctrlPr>
                                    <a:rPr lang="en-GB" sz="3600" i="1" smtClean="0">
                                      <a:latin typeface="Cambria Math" panose="02040503050406030204" pitchFamily="18" charset="0"/>
                                    </a:rPr>
                                  </m:ctrlPr>
                                </m:mPr>
                                <m:mr>
                                  <m:e>
                                    <m:r>
                                      <m:rPr>
                                        <m:brk m:alnAt="7"/>
                                      </m:rPr>
                                      <a:rPr lang="en-GB" sz="3600" b="0" i="1" smtClean="0">
                                        <a:latin typeface="Cambria Math" panose="02040503050406030204" pitchFamily="18" charset="0"/>
                                      </a:rPr>
                                      <m:t>𝑥</m:t>
                                    </m:r>
                                  </m:e>
                                </m:mr>
                                <m:mr>
                                  <m:e>
                                    <m:r>
                                      <a:rPr lang="en-GB" sz="3600" b="0" i="1" smtClean="0">
                                        <a:latin typeface="Cambria Math" panose="02040503050406030204" pitchFamily="18" charset="0"/>
                                      </a:rPr>
                                      <m:t>𝑦</m:t>
                                    </m:r>
                                  </m:e>
                                </m:mr>
                                <m:mr>
                                  <m:e>
                                    <m:r>
                                      <a:rPr lang="en-GB" sz="3600" b="0" i="1" smtClean="0">
                                        <a:latin typeface="Cambria Math" panose="02040503050406030204" pitchFamily="18" charset="0"/>
                                      </a:rPr>
                                      <m:t>𝑧</m:t>
                                    </m:r>
                                  </m:e>
                                </m:mr>
                              </m:m>
                            </m:e>
                          </m:d>
                        </m:e>
                      </m:d>
                      <m:r>
                        <a:rPr lang="en-GB" sz="3600" i="1">
                          <a:latin typeface="Cambria Math" panose="02040503050406030204" pitchFamily="18" charset="0"/>
                        </a:rPr>
                        <m:t>=</m:t>
                      </m:r>
                      <m:d>
                        <m:dPr>
                          <m:ctrlPr>
                            <a:rPr lang="en-GB" sz="3600" i="1">
                              <a:latin typeface="Cambria Math" panose="02040503050406030204" pitchFamily="18" charset="0"/>
                            </a:rPr>
                          </m:ctrlPr>
                        </m:dPr>
                        <m:e>
                          <m:m>
                            <m:mPr>
                              <m:mcs>
                                <m:mc>
                                  <m:mcPr>
                                    <m:count m:val="1"/>
                                    <m:mcJc m:val="center"/>
                                  </m:mcPr>
                                </m:mc>
                              </m:mcs>
                              <m:ctrlPr>
                                <a:rPr lang="en-GB" sz="3600" i="1">
                                  <a:latin typeface="Cambria Math" panose="02040503050406030204" pitchFamily="18" charset="0"/>
                                </a:rPr>
                              </m:ctrlPr>
                            </m:mPr>
                            <m:mr>
                              <m:e>
                                <m:sSub>
                                  <m:sSubPr>
                                    <m:ctrlPr>
                                      <a:rPr lang="en-GB" sz="3600" i="1">
                                        <a:latin typeface="Cambria Math" panose="02040503050406030204" pitchFamily="18" charset="0"/>
                                      </a:rPr>
                                    </m:ctrlPr>
                                  </m:sSubPr>
                                  <m:e>
                                    <m:r>
                                      <a:rPr lang="en-GB" sz="3600" i="1">
                                        <a:latin typeface="Cambria Math" panose="02040503050406030204" pitchFamily="18" charset="0"/>
                                      </a:rPr>
                                      <m:t>𝑔</m:t>
                                    </m:r>
                                  </m:e>
                                  <m:sub>
                                    <m:r>
                                      <a:rPr lang="en-GB" sz="3600" i="1">
                                        <a:latin typeface="Cambria Math" panose="02040503050406030204" pitchFamily="18" charset="0"/>
                                      </a:rPr>
                                      <m:t>𝑥</m:t>
                                    </m:r>
                                  </m:sub>
                                </m:sSub>
                                <m:r>
                                  <a:rPr lang="en-GB" sz="3600" i="1">
                                    <a:latin typeface="Cambria Math" panose="02040503050406030204" pitchFamily="18" charset="0"/>
                                  </a:rPr>
                                  <m:t>(</m:t>
                                </m:r>
                                <m:r>
                                  <a:rPr lang="en-GB" sz="3600" i="1">
                                    <a:latin typeface="Cambria Math" panose="02040503050406030204" pitchFamily="18" charset="0"/>
                                  </a:rPr>
                                  <m:t>𝑥</m:t>
                                </m:r>
                                <m:r>
                                  <a:rPr lang="en-GB" sz="3600" i="1">
                                    <a:latin typeface="Cambria Math" panose="02040503050406030204" pitchFamily="18" charset="0"/>
                                  </a:rPr>
                                  <m:t>, </m:t>
                                </m:r>
                                <m:r>
                                  <a:rPr lang="en-GB" sz="3600" i="1">
                                    <a:latin typeface="Cambria Math" panose="02040503050406030204" pitchFamily="18" charset="0"/>
                                  </a:rPr>
                                  <m:t>𝑦</m:t>
                                </m:r>
                                <m:r>
                                  <a:rPr lang="en-GB" sz="3600" b="0" i="1" smtClean="0">
                                    <a:latin typeface="Cambria Math" panose="02040503050406030204" pitchFamily="18" charset="0"/>
                                  </a:rPr>
                                  <m:t>,</m:t>
                                </m:r>
                                <m:r>
                                  <a:rPr lang="en-GB" sz="3600" b="0" i="1" smtClean="0">
                                    <a:latin typeface="Cambria Math" panose="02040503050406030204" pitchFamily="18" charset="0"/>
                                  </a:rPr>
                                  <m:t>𝑧</m:t>
                                </m:r>
                                <m:r>
                                  <a:rPr lang="en-GB" sz="3600" i="1">
                                    <a:latin typeface="Cambria Math" panose="02040503050406030204" pitchFamily="18" charset="0"/>
                                  </a:rPr>
                                  <m:t>)</m:t>
                                </m:r>
                              </m:e>
                            </m:mr>
                            <m:mr>
                              <m:e>
                                <m:sSub>
                                  <m:sSubPr>
                                    <m:ctrlPr>
                                      <a:rPr lang="en-GB" sz="3600" i="1">
                                        <a:latin typeface="Cambria Math" panose="02040503050406030204" pitchFamily="18" charset="0"/>
                                      </a:rPr>
                                    </m:ctrlPr>
                                  </m:sSubPr>
                                  <m:e>
                                    <m:r>
                                      <a:rPr lang="en-GB" sz="3600" i="1">
                                        <a:latin typeface="Cambria Math" panose="02040503050406030204" pitchFamily="18" charset="0"/>
                                      </a:rPr>
                                      <m:t>𝑔</m:t>
                                    </m:r>
                                  </m:e>
                                  <m:sub>
                                    <m:r>
                                      <a:rPr lang="en-GB" sz="3600" i="1">
                                        <a:latin typeface="Cambria Math" panose="02040503050406030204" pitchFamily="18" charset="0"/>
                                      </a:rPr>
                                      <m:t>𝑦</m:t>
                                    </m:r>
                                  </m:sub>
                                </m:sSub>
                                <m:r>
                                  <a:rPr lang="en-GB" sz="3600" i="1">
                                    <a:latin typeface="Cambria Math" panose="02040503050406030204" pitchFamily="18" charset="0"/>
                                  </a:rPr>
                                  <m:t>(</m:t>
                                </m:r>
                                <m:r>
                                  <a:rPr lang="en-GB" sz="3600" i="1">
                                    <a:latin typeface="Cambria Math" panose="02040503050406030204" pitchFamily="18" charset="0"/>
                                  </a:rPr>
                                  <m:t>𝑥</m:t>
                                </m:r>
                                <m:r>
                                  <a:rPr lang="en-GB" sz="3600" i="1">
                                    <a:latin typeface="Cambria Math" panose="02040503050406030204" pitchFamily="18" charset="0"/>
                                  </a:rPr>
                                  <m:t>, </m:t>
                                </m:r>
                                <m:r>
                                  <a:rPr lang="en-GB" sz="3600" i="1">
                                    <a:latin typeface="Cambria Math" panose="02040503050406030204" pitchFamily="18" charset="0"/>
                                  </a:rPr>
                                  <m:t>𝑦</m:t>
                                </m:r>
                                <m:r>
                                  <a:rPr lang="en-GB" sz="3600" b="0" i="1" smtClean="0">
                                    <a:latin typeface="Cambria Math" panose="02040503050406030204" pitchFamily="18" charset="0"/>
                                  </a:rPr>
                                  <m:t>,</m:t>
                                </m:r>
                                <m:r>
                                  <a:rPr lang="en-GB" sz="3600" b="0" i="1" smtClean="0">
                                    <a:latin typeface="Cambria Math" panose="02040503050406030204" pitchFamily="18" charset="0"/>
                                  </a:rPr>
                                  <m:t>𝑧</m:t>
                                </m:r>
                                <m:r>
                                  <a:rPr lang="en-GB" sz="3600" i="1">
                                    <a:latin typeface="Cambria Math" panose="02040503050406030204" pitchFamily="18" charset="0"/>
                                  </a:rPr>
                                  <m:t>)</m:t>
                                </m:r>
                              </m:e>
                            </m:mr>
                          </m:m>
                        </m:e>
                      </m:d>
                      <m:r>
                        <a:rPr lang="en-GB" sz="3600" b="0" i="1" smtClean="0">
                          <a:latin typeface="Cambria Math" panose="02040503050406030204" pitchFamily="18" charset="0"/>
                        </a:rPr>
                        <m:t>=</m:t>
                      </m:r>
                      <m:d>
                        <m:dPr>
                          <m:ctrlPr>
                            <a:rPr lang="en-GB" sz="3600" i="1">
                              <a:latin typeface="Cambria Math" panose="02040503050406030204" pitchFamily="18" charset="0"/>
                            </a:rPr>
                          </m:ctrlPr>
                        </m:dPr>
                        <m:e>
                          <m:m>
                            <m:mPr>
                              <m:mcs>
                                <m:mc>
                                  <m:mcPr>
                                    <m:count m:val="1"/>
                                    <m:mcJc m:val="center"/>
                                  </m:mcPr>
                                </m:mc>
                              </m:mcs>
                              <m:ctrlPr>
                                <a:rPr lang="en-GB" sz="3600" i="1">
                                  <a:latin typeface="Cambria Math" panose="02040503050406030204" pitchFamily="18" charset="0"/>
                                </a:rPr>
                              </m:ctrlPr>
                            </m:mPr>
                            <m:mr>
                              <m:e>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i="1">
                                        <a:latin typeface="Cambria Math" panose="02040503050406030204" pitchFamily="18" charset="0"/>
                                      </a:rPr>
                                      <m:t>11</m:t>
                                    </m:r>
                                  </m:sub>
                                </m:sSub>
                                <m:r>
                                  <a:rPr lang="en-GB" sz="3600" b="0" i="1" smtClean="0">
                                    <a:latin typeface="Cambria Math" panose="02040503050406030204" pitchFamily="18" charset="0"/>
                                  </a:rPr>
                                  <m:t>𝑥</m:t>
                                </m:r>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i="1">
                                        <a:latin typeface="Cambria Math" panose="02040503050406030204" pitchFamily="18" charset="0"/>
                                      </a:rPr>
                                      <m:t>1</m:t>
                                    </m:r>
                                    <m:r>
                                      <a:rPr lang="en-GB" sz="3600" b="0" i="1" smtClean="0">
                                        <a:latin typeface="Cambria Math" panose="02040503050406030204" pitchFamily="18" charset="0"/>
                                      </a:rPr>
                                      <m:t>2</m:t>
                                    </m:r>
                                  </m:sub>
                                </m:sSub>
                                <m:r>
                                  <a:rPr lang="en-GB" sz="3600" b="0" i="1" smtClean="0">
                                    <a:latin typeface="Cambria Math" panose="02040503050406030204" pitchFamily="18" charset="0"/>
                                  </a:rPr>
                                  <m:t>𝑦</m:t>
                                </m:r>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i="1">
                                        <a:latin typeface="Cambria Math" panose="02040503050406030204" pitchFamily="18" charset="0"/>
                                      </a:rPr>
                                      <m:t>1</m:t>
                                    </m:r>
                                    <m:r>
                                      <a:rPr lang="en-GB" sz="3600" b="0" i="1" smtClean="0">
                                        <a:latin typeface="Cambria Math" panose="02040503050406030204" pitchFamily="18" charset="0"/>
                                      </a:rPr>
                                      <m:t>3</m:t>
                                    </m:r>
                                  </m:sub>
                                </m:sSub>
                                <m:r>
                                  <a:rPr lang="en-GB" sz="3600" b="0" i="1" smtClean="0">
                                    <a:latin typeface="Cambria Math" panose="02040503050406030204" pitchFamily="18" charset="0"/>
                                  </a:rPr>
                                  <m:t>𝑧</m:t>
                                </m:r>
                              </m:e>
                            </m:mr>
                            <m:mr>
                              <m:e>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b="0" i="1" smtClean="0">
                                        <a:latin typeface="Cambria Math" panose="02040503050406030204" pitchFamily="18" charset="0"/>
                                      </a:rPr>
                                      <m:t>2</m:t>
                                    </m:r>
                                    <m:r>
                                      <a:rPr lang="en-GB" sz="3600" i="1">
                                        <a:latin typeface="Cambria Math" panose="02040503050406030204" pitchFamily="18" charset="0"/>
                                      </a:rPr>
                                      <m:t>1</m:t>
                                    </m:r>
                                  </m:sub>
                                </m:sSub>
                                <m:r>
                                  <a:rPr lang="en-GB" sz="3600" b="0" i="1" smtClean="0">
                                    <a:latin typeface="Cambria Math" panose="02040503050406030204" pitchFamily="18" charset="0"/>
                                  </a:rPr>
                                  <m:t>𝑥</m:t>
                                </m:r>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b="0" i="1" smtClean="0">
                                        <a:latin typeface="Cambria Math" panose="02040503050406030204" pitchFamily="18" charset="0"/>
                                      </a:rPr>
                                      <m:t>22</m:t>
                                    </m:r>
                                  </m:sub>
                                </m:sSub>
                                <m:r>
                                  <a:rPr lang="en-GB" sz="3600" b="0" i="1" smtClean="0">
                                    <a:latin typeface="Cambria Math" panose="02040503050406030204" pitchFamily="18" charset="0"/>
                                  </a:rPr>
                                  <m:t>𝑦</m:t>
                                </m:r>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𝑎</m:t>
                                    </m:r>
                                  </m:e>
                                  <m:sub>
                                    <m:r>
                                      <a:rPr lang="en-GB" sz="3600" b="0" i="1" smtClean="0">
                                        <a:latin typeface="Cambria Math" panose="02040503050406030204" pitchFamily="18" charset="0"/>
                                      </a:rPr>
                                      <m:t>2</m:t>
                                    </m:r>
                                    <m:r>
                                      <a:rPr lang="en-GB" sz="3600" i="1">
                                        <a:latin typeface="Cambria Math" panose="02040503050406030204" pitchFamily="18" charset="0"/>
                                      </a:rPr>
                                      <m:t>3</m:t>
                                    </m:r>
                                  </m:sub>
                                </m:sSub>
                                <m:r>
                                  <a:rPr lang="en-GB" sz="3600" i="1">
                                    <a:latin typeface="Cambria Math" panose="02040503050406030204" pitchFamily="18" charset="0"/>
                                  </a:rPr>
                                  <m:t>𝑧</m:t>
                                </m:r>
                              </m:e>
                            </m:mr>
                          </m:m>
                        </m:e>
                      </m:d>
                    </m:oMath>
                  </m:oMathPara>
                </a14:m>
                <a:endParaRPr lang="en-GB" sz="3600" dirty="0"/>
              </a:p>
            </p:txBody>
          </p:sp>
        </mc:Choice>
        <mc:Fallback xmlns="">
          <p:sp>
            <p:nvSpPr>
              <p:cNvPr id="3" name="Content Placeholder 2">
                <a:extLst>
                  <a:ext uri="{FF2B5EF4-FFF2-40B4-BE49-F238E27FC236}">
                    <a16:creationId xmlns:a16="http://schemas.microsoft.com/office/drawing/2014/main" id="{09C2384F-7576-42DA-8EA4-0440B8912199}"/>
                  </a:ext>
                </a:extLst>
              </p:cNvPr>
              <p:cNvSpPr>
                <a:spLocks noGrp="1" noRot="1" noChangeAspect="1" noMove="1" noResize="1" noEditPoints="1" noAdjustHandles="1" noChangeArrowheads="1" noChangeShapeType="1" noTextEdit="1"/>
              </p:cNvSpPr>
              <p:nvPr>
                <p:ph idx="1"/>
              </p:nvPr>
            </p:nvSpPr>
            <p:spPr>
              <a:xfrm>
                <a:off x="1219200" y="1783560"/>
                <a:ext cx="10363200" cy="4922040"/>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A342FA8-7582-4EF9-A092-6F8F71B719DE}"/>
                  </a:ext>
                </a:extLst>
              </p:cNvPr>
              <p:cNvSpPr/>
              <p:nvPr/>
            </p:nvSpPr>
            <p:spPr>
              <a:xfrm>
                <a:off x="7247352" y="1590420"/>
                <a:ext cx="783963"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400" i="1" smtClean="0">
                              <a:solidFill>
                                <a:schemeClr val="accent4"/>
                              </a:solidFill>
                              <a:latin typeface="Cambria Math" panose="02040503050406030204" pitchFamily="18" charset="0"/>
                            </a:rPr>
                          </m:ctrlPr>
                        </m:sSubPr>
                        <m:e>
                          <m:r>
                            <a:rPr lang="en-GB" sz="4400" b="0" i="1" smtClean="0">
                              <a:solidFill>
                                <a:schemeClr val="accent4"/>
                              </a:solidFill>
                              <a:latin typeface="Cambria Math" panose="02040503050406030204" pitchFamily="18" charset="0"/>
                            </a:rPr>
                            <m:t>𝑥</m:t>
                          </m:r>
                        </m:e>
                        <m:sub>
                          <m:r>
                            <a:rPr lang="en-GB" sz="4400" b="0" i="1" smtClean="0">
                              <a:solidFill>
                                <a:schemeClr val="accent4"/>
                              </a:solidFill>
                              <a:latin typeface="Cambria Math" panose="02040503050406030204" pitchFamily="18" charset="0"/>
                            </a:rPr>
                            <m:t>1</m:t>
                          </m:r>
                        </m:sub>
                      </m:sSub>
                    </m:oMath>
                  </m:oMathPara>
                </a14:m>
                <a:endParaRPr lang="en-GB" sz="4000" dirty="0"/>
              </a:p>
            </p:txBody>
          </p:sp>
        </mc:Choice>
        <mc:Fallback xmlns="">
          <p:sp>
            <p:nvSpPr>
              <p:cNvPr id="8" name="Rectangle 7">
                <a:extLst>
                  <a:ext uri="{FF2B5EF4-FFF2-40B4-BE49-F238E27FC236}">
                    <a16:creationId xmlns:a16="http://schemas.microsoft.com/office/drawing/2014/main" id="{FA342FA8-7582-4EF9-A092-6F8F71B719DE}"/>
                  </a:ext>
                </a:extLst>
              </p:cNvPr>
              <p:cNvSpPr>
                <a:spLocks noRot="1" noChangeAspect="1" noMove="1" noResize="1" noEditPoints="1" noAdjustHandles="1" noChangeArrowheads="1" noChangeShapeType="1" noTextEdit="1"/>
              </p:cNvSpPr>
              <p:nvPr/>
            </p:nvSpPr>
            <p:spPr>
              <a:xfrm>
                <a:off x="7247352" y="1590420"/>
                <a:ext cx="783963" cy="76944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1859370-E68A-4546-AE6B-395311476876}"/>
                  </a:ext>
                </a:extLst>
              </p:cNvPr>
              <p:cNvSpPr/>
              <p:nvPr/>
            </p:nvSpPr>
            <p:spPr>
              <a:xfrm>
                <a:off x="7247352" y="2240796"/>
                <a:ext cx="783963"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400" i="1" smtClean="0">
                              <a:solidFill>
                                <a:schemeClr val="accent5"/>
                              </a:solidFill>
                              <a:latin typeface="Cambria Math" panose="02040503050406030204" pitchFamily="18" charset="0"/>
                            </a:rPr>
                          </m:ctrlPr>
                        </m:sSubPr>
                        <m:e>
                          <m:r>
                            <a:rPr lang="en-GB" sz="4400" b="0" i="1" smtClean="0">
                              <a:solidFill>
                                <a:schemeClr val="accent5"/>
                              </a:solidFill>
                              <a:latin typeface="Cambria Math" panose="02040503050406030204" pitchFamily="18" charset="0"/>
                            </a:rPr>
                            <m:t>𝑥</m:t>
                          </m:r>
                        </m:e>
                        <m:sub>
                          <m:r>
                            <a:rPr lang="en-GB" sz="4400" b="0" i="1" smtClean="0">
                              <a:solidFill>
                                <a:schemeClr val="accent5"/>
                              </a:solidFill>
                              <a:latin typeface="Cambria Math" panose="02040503050406030204" pitchFamily="18" charset="0"/>
                            </a:rPr>
                            <m:t>2</m:t>
                          </m:r>
                        </m:sub>
                      </m:sSub>
                    </m:oMath>
                  </m:oMathPara>
                </a14:m>
                <a:endParaRPr lang="en-GB" sz="4000" dirty="0"/>
              </a:p>
            </p:txBody>
          </p:sp>
        </mc:Choice>
        <mc:Fallback xmlns="">
          <p:sp>
            <p:nvSpPr>
              <p:cNvPr id="10" name="Rectangle 9">
                <a:extLst>
                  <a:ext uri="{FF2B5EF4-FFF2-40B4-BE49-F238E27FC236}">
                    <a16:creationId xmlns:a16="http://schemas.microsoft.com/office/drawing/2014/main" id="{F1859370-E68A-4546-AE6B-395311476876}"/>
                  </a:ext>
                </a:extLst>
              </p:cNvPr>
              <p:cNvSpPr>
                <a:spLocks noRot="1" noChangeAspect="1" noMove="1" noResize="1" noEditPoints="1" noAdjustHandles="1" noChangeArrowheads="1" noChangeShapeType="1" noTextEdit="1"/>
              </p:cNvSpPr>
              <p:nvPr/>
            </p:nvSpPr>
            <p:spPr>
              <a:xfrm>
                <a:off x="7247352" y="2240796"/>
                <a:ext cx="783963" cy="76944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9318DDB-F14B-4A00-AE41-F450BD8342A2}"/>
                  </a:ext>
                </a:extLst>
              </p:cNvPr>
              <p:cNvSpPr/>
              <p:nvPr/>
            </p:nvSpPr>
            <p:spPr>
              <a:xfrm>
                <a:off x="7247351" y="2897940"/>
                <a:ext cx="783963"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4400" i="1" smtClean="0">
                              <a:solidFill>
                                <a:srgbClr val="FFFF00"/>
                              </a:solidFill>
                              <a:latin typeface="Cambria Math" panose="02040503050406030204" pitchFamily="18" charset="0"/>
                            </a:rPr>
                          </m:ctrlPr>
                        </m:sSubPr>
                        <m:e>
                          <m:r>
                            <a:rPr lang="en-GB" sz="4400" b="0" i="1" smtClean="0">
                              <a:solidFill>
                                <a:srgbClr val="FFFF00"/>
                              </a:solidFill>
                              <a:latin typeface="Cambria Math" panose="02040503050406030204" pitchFamily="18" charset="0"/>
                            </a:rPr>
                            <m:t>𝑥</m:t>
                          </m:r>
                        </m:e>
                        <m:sub>
                          <m:r>
                            <a:rPr lang="en-GB" sz="4400" b="0" i="1" smtClean="0">
                              <a:solidFill>
                                <a:srgbClr val="FFFF00"/>
                              </a:solidFill>
                              <a:latin typeface="Cambria Math" panose="02040503050406030204" pitchFamily="18" charset="0"/>
                            </a:rPr>
                            <m:t>3</m:t>
                          </m:r>
                        </m:sub>
                      </m:sSub>
                    </m:oMath>
                  </m:oMathPara>
                </a14:m>
                <a:endParaRPr lang="en-GB" sz="4000" dirty="0">
                  <a:solidFill>
                    <a:srgbClr val="FFFF00"/>
                  </a:solidFill>
                </a:endParaRPr>
              </a:p>
            </p:txBody>
          </p:sp>
        </mc:Choice>
        <mc:Fallback xmlns="">
          <p:sp>
            <p:nvSpPr>
              <p:cNvPr id="11" name="Rectangle 10">
                <a:extLst>
                  <a:ext uri="{FF2B5EF4-FFF2-40B4-BE49-F238E27FC236}">
                    <a16:creationId xmlns:a16="http://schemas.microsoft.com/office/drawing/2014/main" id="{89318DDB-F14B-4A00-AE41-F450BD8342A2}"/>
                  </a:ext>
                </a:extLst>
              </p:cNvPr>
              <p:cNvSpPr>
                <a:spLocks noRot="1" noChangeAspect="1" noMove="1" noResize="1" noEditPoints="1" noAdjustHandles="1" noChangeArrowheads="1" noChangeShapeType="1" noTextEdit="1"/>
              </p:cNvSpPr>
              <p:nvPr/>
            </p:nvSpPr>
            <p:spPr>
              <a:xfrm>
                <a:off x="7247351" y="2897940"/>
                <a:ext cx="783963" cy="76944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718B4443-3530-4C33-94CA-E11122F82077}"/>
                  </a:ext>
                </a:extLst>
              </p:cNvPr>
              <p:cNvSpPr/>
              <p:nvPr/>
            </p:nvSpPr>
            <p:spPr>
              <a:xfrm>
                <a:off x="609600" y="4617720"/>
                <a:ext cx="2453640" cy="594360"/>
              </a:xfrm>
              <a:prstGeom prst="wedgeRectCallout">
                <a:avLst>
                  <a:gd name="adj1" fmla="val 30099"/>
                  <a:gd name="adj2" fmla="val 131731"/>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𝑔</m:t>
                      </m:r>
                      <m:r>
                        <a:rPr lang="en-GB" sz="2800" i="1">
                          <a:latin typeface="Cambria Math" panose="02040503050406030204" pitchFamily="18" charset="0"/>
                        </a:rPr>
                        <m:t> :</m:t>
                      </m:r>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ℝ</m:t>
                          </m:r>
                        </m:e>
                        <m:sup>
                          <m:r>
                            <a:rPr lang="en-GB" sz="2800" b="0" i="1" smtClean="0">
                              <a:latin typeface="Cambria Math" panose="02040503050406030204" pitchFamily="18" charset="0"/>
                              <a:ea typeface="Cambria Math" panose="02040503050406030204" pitchFamily="18" charset="0"/>
                            </a:rPr>
                            <m:t>3</m:t>
                          </m:r>
                        </m:sup>
                      </m:sSup>
                      <m:r>
                        <a:rPr lang="en-GB" sz="2800" i="1">
                          <a:latin typeface="Cambria Math" panose="02040503050406030204" pitchFamily="18" charset="0"/>
                          <a:ea typeface="Cambria Math" panose="02040503050406030204" pitchFamily="18" charset="0"/>
                        </a:rPr>
                        <m:t>→</m:t>
                      </m:r>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ℝ</m:t>
                          </m:r>
                        </m:e>
                        <m:sup>
                          <m:r>
                            <a:rPr lang="en-GB" sz="2800" i="1">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6" name="Speech Bubble: Rectangle 5">
                <a:extLst>
                  <a:ext uri="{FF2B5EF4-FFF2-40B4-BE49-F238E27FC236}">
                    <a16:creationId xmlns:a16="http://schemas.microsoft.com/office/drawing/2014/main" id="{718B4443-3530-4C33-94CA-E11122F82077}"/>
                  </a:ext>
                </a:extLst>
              </p:cNvPr>
              <p:cNvSpPr>
                <a:spLocks noRot="1" noChangeAspect="1" noMove="1" noResize="1" noEditPoints="1" noAdjustHandles="1" noChangeArrowheads="1" noChangeShapeType="1" noTextEdit="1"/>
              </p:cNvSpPr>
              <p:nvPr/>
            </p:nvSpPr>
            <p:spPr>
              <a:xfrm>
                <a:off x="609600" y="4617720"/>
                <a:ext cx="2453640" cy="594360"/>
              </a:xfrm>
              <a:prstGeom prst="wedgeRectCallout">
                <a:avLst>
                  <a:gd name="adj1" fmla="val 30099"/>
                  <a:gd name="adj2" fmla="val 131731"/>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332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57" presetClass="path" presetSubtype="0" accel="50000" decel="50000" fill="hold" grpId="1" nodeType="withEffect">
                                  <p:stCondLst>
                                    <p:cond delay="0"/>
                                  </p:stCondLst>
                                  <p:childTnLst>
                                    <p:animMotion origin="layout" path="M -2.5E-6 -2.96296E-6 L -2.5E-6 -0.03009 C -2.5E-6 -0.04352 -0.09297 -0.05926 -0.1681 -0.05926 L -0.33528 -0.05926 " pathEditMode="relative" rAng="0" ptsTypes="AAAA">
                                      <p:cBhvr>
                                        <p:cTn id="16" dur="2000" fill="hold"/>
                                        <p:tgtEl>
                                          <p:spTgt spid="8"/>
                                        </p:tgtEl>
                                        <p:attrNameLst>
                                          <p:attrName>ppt_x</p:attrName>
                                          <p:attrName>ppt_y</p:attrName>
                                        </p:attrNameLst>
                                      </p:cBhvr>
                                      <p:rCtr x="-16771" y="-2963"/>
                                    </p:animMotion>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57" presetClass="path" presetSubtype="0" accel="50000" decel="50000" fill="hold" grpId="1" nodeType="withEffect">
                                  <p:stCondLst>
                                    <p:cond delay="0"/>
                                  </p:stCondLst>
                                  <p:childTnLst>
                                    <p:animMotion origin="layout" path="M -0.00026 -3.7037E-7 L -0.00026 -0.07708 C -0.00026 -0.11157 -0.06159 -0.15185 -0.11093 -0.15185 L -0.22096 -0.15185 " pathEditMode="relative" rAng="0" ptsTypes="AAAA">
                                      <p:cBhvr>
                                        <p:cTn id="21" dur="2000" fill="hold"/>
                                        <p:tgtEl>
                                          <p:spTgt spid="10"/>
                                        </p:tgtEl>
                                        <p:attrNameLst>
                                          <p:attrName>ppt_x</p:attrName>
                                          <p:attrName>ppt_y</p:attrName>
                                        </p:attrNameLst>
                                      </p:cBhvr>
                                      <p:rCtr x="-11042" y="-7593"/>
                                    </p:animMotion>
                                  </p:childTnLst>
                                </p:cTn>
                              </p:par>
                              <p:par>
                                <p:cTn id="22" presetID="10" presetClass="entr" presetSubtype="0" fill="hold" grpId="2"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57" presetClass="path" presetSubtype="0" accel="50000" decel="50000" fill="hold" grpId="1" nodeType="withEffect">
                                  <p:stCondLst>
                                    <p:cond delay="0"/>
                                  </p:stCondLst>
                                  <p:childTnLst>
                                    <p:animMotion origin="layout" path="M -2.5E-6 -2.22222E-6 L -2.5E-6 -0.12338 C -2.5E-6 -0.17893 -0.02995 -0.24653 -0.0539 -0.24653 L -0.10781 -0.24653 " pathEditMode="relative" rAng="0" ptsTypes="AAAA">
                                      <p:cBhvr>
                                        <p:cTn id="29" dur="2000" fill="hold"/>
                                        <p:tgtEl>
                                          <p:spTgt spid="11"/>
                                        </p:tgtEl>
                                        <p:attrNameLst>
                                          <p:attrName>ppt_x</p:attrName>
                                          <p:attrName>ppt_y</p:attrName>
                                        </p:attrNameLst>
                                      </p:cBhvr>
                                      <p:rCtr x="-5391" y="-12338"/>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5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P spid="8" grpId="2"/>
      <p:bldP spid="10" grpId="0"/>
      <p:bldP spid="10" grpId="1"/>
      <p:bldP spid="10" grpId="2"/>
      <p:bldP spid="11" grpId="0"/>
      <p:bldP spid="11" grpId="1"/>
      <p:bldP spid="11" grpId="2"/>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5D66-9C2D-48D3-911F-283689530AC8}"/>
              </a:ext>
            </a:extLst>
          </p:cNvPr>
          <p:cNvSpPr>
            <a:spLocks noGrp="1"/>
          </p:cNvSpPr>
          <p:nvPr>
            <p:ph type="title"/>
          </p:nvPr>
        </p:nvSpPr>
        <p:spPr/>
        <p:txBody>
          <a:bodyPr/>
          <a:lstStyle/>
          <a:p>
            <a:r>
              <a:rPr lang="en-GB" b="1" dirty="0"/>
              <a:t>Matrix limitations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F6CDC5-40D6-4048-BE71-73CCBEA7E767}"/>
                  </a:ext>
                </a:extLst>
              </p:cNvPr>
              <p:cNvSpPr>
                <a:spLocks noGrp="1"/>
              </p:cNvSpPr>
              <p:nvPr>
                <p:ph idx="1"/>
              </p:nvPr>
            </p:nvSpPr>
            <p:spPr/>
            <p:txBody>
              <a:bodyPr/>
              <a:lstStyle/>
              <a:p>
                <a:r>
                  <a:rPr lang="en-GB" b="1" dirty="0"/>
                  <a:t>Note</a:t>
                </a:r>
                <a:r>
                  <a:rPr lang="en-GB" dirty="0"/>
                  <a:t>: matrices can only represent </a:t>
                </a:r>
                <a:r>
                  <a:rPr lang="en-GB" b="1" dirty="0">
                    <a:hlinkClick r:id="rId3"/>
                  </a:rPr>
                  <a:t>linear combinations</a:t>
                </a:r>
                <a:r>
                  <a:rPr lang="en-GB" dirty="0"/>
                  <a:t> of components, i.e. of the form</a:t>
                </a:r>
                <a:br>
                  <a:rPr lang="en-GB" dirty="0"/>
                </a:b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oMath>
                </a14:m>
                <a:br>
                  <a:rPr lang="en-GB" dirty="0"/>
                </a:br>
                <a:r>
                  <a:rPr lang="en-GB" dirty="0"/>
                  <a:t>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sub>
                    </m:sSub>
                  </m:oMath>
                </a14:m>
                <a:r>
                  <a:rPr lang="en-GB" dirty="0"/>
                  <a:t> are scalars.</a:t>
                </a:r>
              </a:p>
              <a:p>
                <a:r>
                  <a:rPr lang="en-GB" dirty="0"/>
                  <a:t>Cannot represent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𝑎</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 </m:t>
                        </m:r>
                        <m:r>
                          <a:rPr lang="en-GB" b="0" i="1" smtClean="0">
                            <a:latin typeface="Cambria Math" panose="02040503050406030204" pitchFamily="18" charset="0"/>
                          </a:rPr>
                          <m:t>𝑎</m:t>
                        </m:r>
                      </m:e>
                      <m:sup>
                        <m:r>
                          <a:rPr lang="en-GB" b="0" i="1" smtClean="0">
                            <a:latin typeface="Cambria Math" panose="02040503050406030204" pitchFamily="18" charset="0"/>
                          </a:rPr>
                          <m:t>𝑥</m:t>
                        </m:r>
                      </m:sup>
                    </m:sSup>
                    <m:r>
                      <a:rPr lang="en-GB" b="0" i="1" smtClean="0">
                        <a:latin typeface="Cambria Math" panose="02040503050406030204" pitchFamily="18" charset="0"/>
                      </a:rPr>
                      <m:t>, </m:t>
                    </m:r>
                    <m:box>
                      <m:boxPr>
                        <m:ctrlPr>
                          <a:rPr lang="en-GB" b="0" i="1" smtClean="0">
                            <a:latin typeface="Cambria Math" panose="02040503050406030204" pitchFamily="18" charset="0"/>
                          </a:rPr>
                        </m:ctrlPr>
                      </m:boxPr>
                      <m:e>
                        <m:argPr>
                          <m:argSz m:val="-1"/>
                        </m:argPr>
                        <m:r>
                          <m:rPr>
                            <m:brk m:alnAt="63"/>
                          </m:rPr>
                          <a:rPr lang="en-GB" b="0" i="1" smtClean="0">
                            <a:latin typeface="Cambria Math" panose="02040503050406030204" pitchFamily="18" charset="0"/>
                          </a:rPr>
                          <m:t> </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den>
                        </m:f>
                      </m:e>
                    </m:box>
                    <m:r>
                      <a:rPr lang="en-GB" b="0" i="1" smtClean="0">
                        <a:latin typeface="Cambria Math" panose="02040503050406030204" pitchFamily="18" charset="0"/>
                      </a:rPr>
                      <m:t>,  </m:t>
                    </m:r>
                    <m:r>
                      <a:rPr lang="en-GB" b="0" i="1" smtClean="0">
                        <a:latin typeface="Cambria Math" panose="02040503050406030204" pitchFamily="18" charset="0"/>
                      </a:rPr>
                      <m:t>𝑥𝑦</m:t>
                    </m:r>
                  </m:oMath>
                </a14:m>
                <a:r>
                  <a:rPr lang="en-GB" dirty="0"/>
                  <a:t> etc.</a:t>
                </a:r>
              </a:p>
            </p:txBody>
          </p:sp>
        </mc:Choice>
        <mc:Fallback xmlns="">
          <p:sp>
            <p:nvSpPr>
              <p:cNvPr id="3" name="Content Placeholder 2">
                <a:extLst>
                  <a:ext uri="{FF2B5EF4-FFF2-40B4-BE49-F238E27FC236}">
                    <a16:creationId xmlns:a16="http://schemas.microsoft.com/office/drawing/2014/main" id="{AFF6CDC5-40D6-4048-BE71-73CCBEA7E767}"/>
                  </a:ext>
                </a:extLst>
              </p:cNvPr>
              <p:cNvSpPr>
                <a:spLocks noGrp="1" noRot="1" noChangeAspect="1" noMove="1" noResize="1" noEditPoints="1" noAdjustHandles="1" noChangeArrowheads="1" noChangeShapeType="1" noTextEdit="1"/>
              </p:cNvSpPr>
              <p:nvPr>
                <p:ph idx="1"/>
              </p:nvPr>
            </p:nvSpPr>
            <p:spPr>
              <a:blipFill>
                <a:blip r:embed="rId4"/>
                <a:stretch>
                  <a:fillRect l="-412" t="-1733"/>
                </a:stretch>
              </a:blipFill>
            </p:spPr>
            <p:txBody>
              <a:bodyPr/>
              <a:lstStyle/>
              <a:p>
                <a:r>
                  <a:rPr lang="en-GB">
                    <a:noFill/>
                  </a:rPr>
                  <a:t> </a:t>
                </a:r>
              </a:p>
            </p:txBody>
          </p:sp>
        </mc:Fallback>
      </mc:AlternateContent>
    </p:spTree>
    <p:extLst>
      <p:ext uri="{BB962C8B-B14F-4D97-AF65-F5344CB8AC3E}">
        <p14:creationId xmlns:p14="http://schemas.microsoft.com/office/powerpoint/2010/main" val="378503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Describe </a:t>
            </a:r>
            <a:r>
              <a:rPr lang="en-US" dirty="0"/>
              <a:t>the appearance and purpose of a matrix</a:t>
            </a:r>
            <a:endParaRPr lang="en-US" b="1" dirty="0">
              <a:solidFill>
                <a:schemeClr val="accent4"/>
              </a:solidFill>
            </a:endParaRPr>
          </a:p>
          <a:p>
            <a:pPr lvl="0"/>
            <a:r>
              <a:rPr lang="en-US" b="1" dirty="0">
                <a:solidFill>
                  <a:schemeClr val="accent4"/>
                </a:solidFill>
              </a:rPr>
              <a:t>Calculate</a:t>
            </a:r>
            <a:r>
              <a:rPr lang="en-US" dirty="0">
                <a:solidFill>
                  <a:schemeClr val="accent4"/>
                </a:solidFill>
              </a:rPr>
              <a:t> </a:t>
            </a:r>
            <a:r>
              <a:rPr lang="en-US" dirty="0"/>
              <a:t>the result of applying a matrix to a vector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9CD0-74D8-4C37-A058-9BE96FE598B3}"/>
              </a:ext>
            </a:extLst>
          </p:cNvPr>
          <p:cNvSpPr>
            <a:spLocks noGrp="1"/>
          </p:cNvSpPr>
          <p:nvPr>
            <p:ph type="title"/>
          </p:nvPr>
        </p:nvSpPr>
        <p:spPr/>
        <p:txBody>
          <a:bodyPr/>
          <a:lstStyle/>
          <a:p>
            <a:r>
              <a:rPr lang="en-GB" b="1" dirty="0"/>
              <a:t>Recap: functions and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816D1-10FA-4BAC-A10C-9085DC3A5710}"/>
                  </a:ext>
                </a:extLst>
              </p:cNvPr>
              <p:cNvSpPr>
                <a:spLocks noGrp="1"/>
              </p:cNvSpPr>
              <p:nvPr>
                <p:ph idx="1"/>
              </p:nvPr>
            </p:nvSpPr>
            <p:spPr/>
            <p:txBody>
              <a:bodyPr/>
              <a:lstStyle/>
              <a:p>
                <a:r>
                  <a:rPr lang="en-GB" dirty="0"/>
                  <a:t>A parametric function </a:t>
                </a:r>
                <a14:m>
                  <m:oMath xmlns:m="http://schemas.openxmlformats.org/officeDocument/2006/math">
                    <m:r>
                      <a:rPr lang="en-GB" sz="2800" b="0" i="1" smtClean="0">
                        <a:latin typeface="Cambria Math" panose="02040503050406030204" pitchFamily="18" charset="0"/>
                      </a:rPr>
                      <m:t>𝑓</m:t>
                    </m:r>
                    <m:r>
                      <a:rPr lang="en-GB" sz="2800" i="1">
                        <a:latin typeface="Cambria Math" panose="02040503050406030204" pitchFamily="18" charset="0"/>
                      </a:rPr>
                      <m:t> : </m:t>
                    </m:r>
                    <m:r>
                      <a:rPr lang="en-GB" sz="2800" i="1">
                        <a:latin typeface="Cambria Math" panose="02040503050406030204" pitchFamily="18" charset="0"/>
                        <a:ea typeface="Cambria Math" panose="02040503050406030204" pitchFamily="18" charset="0"/>
                      </a:rPr>
                      <m:t>ℝ</m:t>
                    </m:r>
                    <m:r>
                      <a:rPr lang="en-GB" sz="2800" i="1">
                        <a:latin typeface="Cambria Math" panose="02040503050406030204" pitchFamily="18" charset="0"/>
                        <a:ea typeface="Cambria Math" panose="02040503050406030204" pitchFamily="18" charset="0"/>
                      </a:rPr>
                      <m:t>→</m:t>
                    </m:r>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ℝ</m:t>
                        </m:r>
                      </m:e>
                      <m:sup>
                        <m:r>
                          <a:rPr lang="en-GB" sz="2800" i="1">
                            <a:latin typeface="Cambria Math" panose="02040503050406030204" pitchFamily="18" charset="0"/>
                            <a:ea typeface="Cambria Math" panose="02040503050406030204" pitchFamily="18" charset="0"/>
                          </a:rPr>
                          <m:t>2</m:t>
                        </m:r>
                      </m:sup>
                    </m:sSup>
                  </m:oMath>
                </a14:m>
                <a:r>
                  <a:rPr lang="en-GB" dirty="0"/>
                  <a:t> can map a scalar to a vector:</a:t>
                </a:r>
                <a:br>
                  <a:rPr lang="en-GB" sz="2800" dirty="0"/>
                </a:br>
                <a14:m>
                  <m:oMath xmlns:m="http://schemas.openxmlformats.org/officeDocument/2006/math">
                    <m:r>
                      <a:rPr lang="en-GB" sz="2800" b="0" i="1" smtClean="0">
                        <a:latin typeface="Cambria Math" panose="02040503050406030204" pitchFamily="18" charset="0"/>
                      </a:rPr>
                      <m:t>𝑓</m:t>
                    </m:r>
                    <m:d>
                      <m:dPr>
                        <m:ctrlPr>
                          <a:rPr lang="en-GB" sz="2800" i="1">
                            <a:latin typeface="Cambria Math" panose="02040503050406030204" pitchFamily="18" charset="0"/>
                          </a:rPr>
                        </m:ctrlPr>
                      </m:dPr>
                      <m:e>
                        <m:r>
                          <a:rPr lang="en-GB" sz="2800" i="1">
                            <a:latin typeface="Cambria Math" panose="02040503050406030204" pitchFamily="18" charset="0"/>
                          </a:rPr>
                          <m:t>𝑡</m:t>
                        </m:r>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𝑓</m:t>
                                  </m:r>
                                </m:e>
                                <m:sub>
                                  <m:r>
                                    <a:rPr lang="en-GB" sz="2800" b="0" i="1" smtClean="0">
                                      <a:latin typeface="Cambria Math" panose="02040503050406030204" pitchFamily="18" charset="0"/>
                                    </a:rPr>
                                    <m:t>𝑥</m:t>
                                  </m:r>
                                </m:sub>
                              </m:sSub>
                              <m:d>
                                <m:dPr>
                                  <m:ctrlPr>
                                    <a:rPr lang="en-GB" sz="2800" i="1">
                                      <a:latin typeface="Cambria Math" panose="02040503050406030204" pitchFamily="18" charset="0"/>
                                    </a:rPr>
                                  </m:ctrlPr>
                                </m:dPr>
                                <m:e>
                                  <m:r>
                                    <m:rPr>
                                      <m:brk m:alnAt="7"/>
                                    </m:rPr>
                                    <a:rPr lang="en-GB" sz="2800" i="1">
                                      <a:latin typeface="Cambria Math" panose="02040503050406030204" pitchFamily="18" charset="0"/>
                                    </a:rPr>
                                    <m:t>𝑡</m:t>
                                  </m:r>
                                </m:e>
                              </m:d>
                            </m:e>
                          </m:mr>
                          <m:mr>
                            <m:e>
                              <m:sSub>
                                <m:sSubPr>
                                  <m:ctrlPr>
                                    <a:rPr lang="en-GB" sz="2800" i="1">
                                      <a:latin typeface="Cambria Math" panose="02040503050406030204" pitchFamily="18" charset="0"/>
                                    </a:rPr>
                                  </m:ctrlPr>
                                </m:sSubPr>
                                <m:e>
                                  <m:r>
                                    <a:rPr lang="en-GB" sz="2800" i="1">
                                      <a:latin typeface="Cambria Math" panose="02040503050406030204" pitchFamily="18" charset="0"/>
                                    </a:rPr>
                                    <m:t>𝑓</m:t>
                                  </m:r>
                                </m:e>
                                <m:sub>
                                  <m:r>
                                    <a:rPr lang="en-GB" sz="2800" b="0" i="1" smtClean="0">
                                      <a:latin typeface="Cambria Math" panose="02040503050406030204" pitchFamily="18" charset="0"/>
                                    </a:rPr>
                                    <m:t>𝑦</m:t>
                                  </m:r>
                                </m:sub>
                              </m:sSub>
                              <m:d>
                                <m:dPr>
                                  <m:ctrlPr>
                                    <a:rPr lang="en-GB" sz="2800" i="1">
                                      <a:latin typeface="Cambria Math" panose="02040503050406030204" pitchFamily="18" charset="0"/>
                                    </a:rPr>
                                  </m:ctrlPr>
                                </m:dPr>
                                <m:e>
                                  <m:r>
                                    <a:rPr lang="en-GB" sz="2800" i="1">
                                      <a:latin typeface="Cambria Math" panose="02040503050406030204" pitchFamily="18" charset="0"/>
                                    </a:rPr>
                                    <m:t>𝑡</m:t>
                                  </m:r>
                                </m:e>
                              </m:d>
                            </m:e>
                          </m:mr>
                        </m:m>
                      </m:e>
                    </m:d>
                  </m:oMath>
                </a14:m>
                <a:endParaRPr lang="en-GB" dirty="0"/>
              </a:p>
              <a:p>
                <a:r>
                  <a:rPr lang="en-GB" dirty="0"/>
                  <a:t>Functions can also map vectors to vectors:</a:t>
                </a:r>
                <a:br>
                  <a:rPr lang="en-GB" dirty="0"/>
                </a:br>
                <a14:m>
                  <m:oMath xmlns:m="http://schemas.openxmlformats.org/officeDocument/2006/math">
                    <m:r>
                      <a:rPr lang="en-GB" sz="3200" b="0" i="1" smtClean="0">
                        <a:latin typeface="Cambria Math" panose="02040503050406030204" pitchFamily="18" charset="0"/>
                      </a:rPr>
                      <m:t>𝑔</m:t>
                    </m:r>
                    <m:r>
                      <a:rPr lang="en-GB" sz="3200" i="1" smtClean="0">
                        <a:latin typeface="Cambria Math" panose="02040503050406030204" pitchFamily="18" charset="0"/>
                      </a:rPr>
                      <m:t> </m:t>
                    </m:r>
                    <m:r>
                      <a:rPr lang="en-GB" sz="3200" i="1">
                        <a:latin typeface="Cambria Math" panose="02040503050406030204" pitchFamily="18" charset="0"/>
                      </a:rPr>
                      <m:t>:</m:t>
                    </m:r>
                    <m:sSup>
                      <m:sSupPr>
                        <m:ctrlPr>
                          <a:rPr lang="en-GB" sz="3200" i="1">
                            <a:latin typeface="Cambria Math" panose="02040503050406030204" pitchFamily="18" charset="0"/>
                            <a:ea typeface="Cambria Math" panose="02040503050406030204" pitchFamily="18" charset="0"/>
                          </a:rPr>
                        </m:ctrlPr>
                      </m:sSupPr>
                      <m:e>
                        <m:r>
                          <a:rPr lang="en-GB" sz="3200" i="1">
                            <a:latin typeface="Cambria Math" panose="02040503050406030204" pitchFamily="18" charset="0"/>
                            <a:ea typeface="Cambria Math" panose="02040503050406030204" pitchFamily="18" charset="0"/>
                          </a:rPr>
                          <m:t>ℝ</m:t>
                        </m:r>
                      </m:e>
                      <m:sup>
                        <m:r>
                          <a:rPr lang="en-GB" sz="3200" i="1">
                            <a:latin typeface="Cambria Math" panose="02040503050406030204" pitchFamily="18" charset="0"/>
                            <a:ea typeface="Cambria Math" panose="02040503050406030204" pitchFamily="18" charset="0"/>
                          </a:rPr>
                          <m:t>2</m:t>
                        </m:r>
                      </m:sup>
                    </m:sSup>
                    <m:r>
                      <a:rPr lang="en-GB" sz="3200" i="1">
                        <a:latin typeface="Cambria Math" panose="02040503050406030204" pitchFamily="18" charset="0"/>
                        <a:ea typeface="Cambria Math" panose="02040503050406030204" pitchFamily="18" charset="0"/>
                      </a:rPr>
                      <m:t>→</m:t>
                    </m:r>
                    <m:sSup>
                      <m:sSupPr>
                        <m:ctrlPr>
                          <a:rPr lang="en-GB" sz="3200" i="1">
                            <a:latin typeface="Cambria Math" panose="02040503050406030204" pitchFamily="18" charset="0"/>
                            <a:ea typeface="Cambria Math" panose="02040503050406030204" pitchFamily="18" charset="0"/>
                          </a:rPr>
                        </m:ctrlPr>
                      </m:sSupPr>
                      <m:e>
                        <m:r>
                          <a:rPr lang="en-GB" sz="3200" i="1">
                            <a:latin typeface="Cambria Math" panose="02040503050406030204" pitchFamily="18" charset="0"/>
                            <a:ea typeface="Cambria Math" panose="02040503050406030204" pitchFamily="18" charset="0"/>
                          </a:rPr>
                          <m:t>ℝ</m:t>
                        </m:r>
                      </m:e>
                      <m:sup>
                        <m:r>
                          <a:rPr lang="en-GB" sz="3200" i="1">
                            <a:latin typeface="Cambria Math" panose="02040503050406030204" pitchFamily="18" charset="0"/>
                            <a:ea typeface="Cambria Math" panose="02040503050406030204" pitchFamily="18" charset="0"/>
                          </a:rPr>
                          <m:t>2</m:t>
                        </m:r>
                      </m:sup>
                    </m:sSup>
                  </m:oMath>
                </a14:m>
                <a:br>
                  <a:rPr lang="en-GB" dirty="0"/>
                </a:br>
                <a14:m>
                  <m:oMath xmlns:m="http://schemas.openxmlformats.org/officeDocument/2006/math">
                    <m:r>
                      <a:rPr lang="en-GB" sz="3200" b="0" i="1" smtClean="0">
                        <a:latin typeface="Cambria Math" panose="02040503050406030204" pitchFamily="18" charset="0"/>
                      </a:rPr>
                      <m:t>𝑔</m:t>
                    </m:r>
                    <m:d>
                      <m:dPr>
                        <m:begChr m:val="["/>
                        <m:endChr m:val="]"/>
                        <m:ctrlPr>
                          <a:rPr lang="en-GB" sz="3200" b="0" i="1" smtClean="0">
                            <a:latin typeface="Cambria Math" panose="02040503050406030204" pitchFamily="18" charset="0"/>
                          </a:rPr>
                        </m:ctrlPr>
                      </m:dPr>
                      <m:e>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𝑔</m:t>
                                  </m:r>
                                </m:e>
                                <m:sub>
                                  <m:r>
                                    <a:rPr lang="en-GB" sz="3200" i="1">
                                      <a:latin typeface="Cambria Math" panose="02040503050406030204" pitchFamily="18" charset="0"/>
                                    </a:rPr>
                                    <m:t>𝑥</m:t>
                                  </m:r>
                                </m:sub>
                              </m:sSub>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e>
                          </m:mr>
                          <m:mr>
                            <m:e>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𝑔</m:t>
                                  </m:r>
                                </m:e>
                                <m:sub>
                                  <m:r>
                                    <a:rPr lang="en-GB" sz="3200" b="0" i="1" smtClean="0">
                                      <a:latin typeface="Cambria Math" panose="02040503050406030204" pitchFamily="18" charset="0"/>
                                    </a:rPr>
                                    <m:t>𝑦</m:t>
                                  </m:r>
                                </m:sub>
                              </m:sSub>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e>
                          </m:mr>
                        </m:m>
                      </m:e>
                    </m:d>
                  </m:oMath>
                </a14:m>
                <a:endParaRPr lang="en-GB" dirty="0"/>
              </a:p>
            </p:txBody>
          </p:sp>
        </mc:Choice>
        <mc:Fallback xmlns="">
          <p:sp>
            <p:nvSpPr>
              <p:cNvPr id="3" name="Content Placeholder 2">
                <a:extLst>
                  <a:ext uri="{FF2B5EF4-FFF2-40B4-BE49-F238E27FC236}">
                    <a16:creationId xmlns:a16="http://schemas.microsoft.com/office/drawing/2014/main" id="{FA9816D1-10FA-4BAC-A10C-9085DC3A5710}"/>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Tree>
    <p:extLst>
      <p:ext uri="{BB962C8B-B14F-4D97-AF65-F5344CB8AC3E}">
        <p14:creationId xmlns:p14="http://schemas.microsoft.com/office/powerpoint/2010/main" val="145672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BD7-3CA2-4675-8638-FDFB0BA07D9F}"/>
              </a:ext>
            </a:extLst>
          </p:cNvPr>
          <p:cNvSpPr>
            <a:spLocks noGrp="1"/>
          </p:cNvSpPr>
          <p:nvPr>
            <p:ph type="title"/>
          </p:nvPr>
        </p:nvSpPr>
        <p:spPr/>
        <p:txBody>
          <a:bodyPr/>
          <a:lstStyle/>
          <a:p>
            <a:r>
              <a:rPr lang="en-GB"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9B9BE-A545-451A-BE15-7384DB946E85}"/>
                  </a:ext>
                </a:extLst>
              </p:cNvPr>
              <p:cNvSpPr>
                <a:spLocks noGrp="1"/>
              </p:cNvSpPr>
              <p:nvPr>
                <p:ph idx="1"/>
              </p:nvPr>
            </p:nvSpPr>
            <p:spPr/>
            <p:txBody>
              <a:bodyPr>
                <a:normAutofit/>
              </a:bodyPr>
              <a:lstStyle/>
              <a:p>
                <a:pPr marL="68580" indent="0">
                  <a:buNone/>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𝑔</m:t>
                      </m:r>
                      <m:d>
                        <m:dPr>
                          <m:begChr m:val="["/>
                          <m:endChr m:val="]"/>
                          <m:ctrlPr>
                            <a:rPr lang="en-GB" sz="2800" i="1" smtClean="0">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
                            </m:e>
                          </m:d>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b="0" i="1" smtClean="0">
                                    <a:latin typeface="Cambria Math" panose="02040503050406030204" pitchFamily="18" charset="0"/>
                                  </a:rPr>
                                  <m:t>2</m:t>
                                </m:r>
                                <m:r>
                                  <a:rPr lang="en-GB" sz="2800" b="0" i="1" smtClean="0">
                                    <a:latin typeface="Cambria Math" panose="02040503050406030204" pitchFamily="18" charset="0"/>
                                  </a:rPr>
                                  <m:t>𝑦</m:t>
                                </m:r>
                              </m:e>
                            </m:mr>
                            <m:mr>
                              <m:e>
                                <m:r>
                                  <a:rPr lang="en-GB" sz="2800" b="0" i="1" smtClean="0">
                                    <a:latin typeface="Cambria Math" panose="02040503050406030204" pitchFamily="18" charset="0"/>
                                  </a:rPr>
                                  <m:t>𝑥</m:t>
                                </m:r>
                                <m:r>
                                  <a:rPr lang="en-GB" sz="2800" b="0" i="1" smtClean="0">
                                    <a:latin typeface="Cambria Math" panose="02040503050406030204" pitchFamily="18" charset="0"/>
                                  </a:rPr>
                                  <m:t>−</m:t>
                                </m:r>
                                <m:r>
                                  <a:rPr lang="en-GB" sz="2800" b="0" i="1" smtClean="0">
                                    <a:latin typeface="Cambria Math" panose="02040503050406030204" pitchFamily="18" charset="0"/>
                                  </a:rPr>
                                  <m:t>𝑦</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𝑔</m:t>
                      </m:r>
                      <m:d>
                        <m:dPr>
                          <m:begChr m:val="["/>
                          <m:endChr m:val="]"/>
                          <m:ctrlPr>
                            <a:rPr lang="en-GB" sz="3200" i="1" smtClean="0">
                              <a:latin typeface="Cambria Math" panose="02040503050406030204" pitchFamily="18" charset="0"/>
                            </a:rPr>
                          </m:ctrlPr>
                        </m:dPr>
                        <m:e>
                          <m:d>
                            <m:dPr>
                              <m:ctrlPr>
                                <a:rPr lang="en-GB" sz="3200" i="1" smtClean="0">
                                  <a:latin typeface="Cambria Math" panose="02040503050406030204" pitchFamily="18" charset="0"/>
                                </a:rPr>
                              </m:ctrlPr>
                            </m:dPr>
                            <m:e>
                              <m:m>
                                <m:mPr>
                                  <m:mcs>
                                    <m:mc>
                                      <m:mcPr>
                                        <m:count m:val="1"/>
                                        <m:mcJc m:val="center"/>
                                      </m:mcPr>
                                    </m:mc>
                                  </m:mcs>
                                  <m:ctrlPr>
                                    <a:rPr lang="en-GB" sz="3200" i="1" smtClean="0">
                                      <a:latin typeface="Cambria Math" panose="02040503050406030204" pitchFamily="18" charset="0"/>
                                    </a:rPr>
                                  </m:ctrlPr>
                                </m:mPr>
                                <m:mr>
                                  <m:e>
                                    <m:r>
                                      <m:rPr>
                                        <m:brk m:alnAt="7"/>
                                      </m:rPr>
                                      <a:rPr lang="en-GB" sz="3200" b="0" i="1" smtClean="0">
                                        <a:latin typeface="Cambria Math" panose="02040503050406030204" pitchFamily="18" charset="0"/>
                                      </a:rPr>
                                      <m:t>1</m:t>
                                    </m:r>
                                  </m:e>
                                </m:mr>
                                <m:mr>
                                  <m:e>
                                    <m:r>
                                      <a:rPr lang="en-GB" sz="3200" b="0" i="1" smtClean="0">
                                        <a:latin typeface="Cambria Math" panose="02040503050406030204" pitchFamily="18" charset="0"/>
                                      </a:rPr>
                                      <m:t>2</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a:rPr lang="en-GB" sz="3200" b="0" i="1" smtClean="0">
                                    <a:latin typeface="Cambria Math" panose="02040503050406030204" pitchFamily="18" charset="0"/>
                                  </a:rPr>
                                  <m:t>4</m:t>
                                </m:r>
                              </m:e>
                            </m:mr>
                            <m:mr>
                              <m:e>
                                <m:r>
                                  <a:rPr lang="en-GB" sz="3200" b="0" i="1" smtClean="0">
                                    <a:latin typeface="Cambria Math" panose="02040503050406030204" pitchFamily="18" charset="0"/>
                                  </a:rPr>
                                  <m:t>−1</m:t>
                                </m:r>
                              </m:e>
                            </m:mr>
                          </m:m>
                        </m:e>
                      </m:d>
                    </m:oMath>
                  </m:oMathPara>
                </a14:m>
                <a:endParaRPr lang="en-GB" sz="3200" i="1" dirty="0">
                  <a:latin typeface="Cambria Math" panose="02040503050406030204" pitchFamily="18" charset="0"/>
                </a:endParaRPr>
              </a:p>
              <a:p>
                <a:pPr marL="68580" indent="0">
                  <a:buNone/>
                </a:pPr>
                <a14:m>
                  <m:oMathPara xmlns:m="http://schemas.openxmlformats.org/officeDocument/2006/math">
                    <m:oMathParaPr>
                      <m:jc m:val="left"/>
                    </m:oMathParaPr>
                    <m:oMath xmlns:m="http://schemas.openxmlformats.org/officeDocument/2006/math">
                      <m:r>
                        <a:rPr lang="en-GB" sz="13400" i="1">
                          <a:latin typeface="Cambria Math" panose="02040503050406030204" pitchFamily="18" charset="0"/>
                        </a:rPr>
                        <m:t>𝑔</m:t>
                      </m:r>
                      <m:d>
                        <m:dPr>
                          <m:begChr m:val="["/>
                          <m:endChr m:val="]"/>
                          <m:ctrlPr>
                            <a:rPr lang="en-GB" sz="13400" b="0" i="1" smtClean="0">
                              <a:latin typeface="Cambria Math" panose="02040503050406030204" pitchFamily="18" charset="0"/>
                            </a:rPr>
                          </m:ctrlPr>
                        </m:dPr>
                        <m:e>
                          <m:r>
                            <a:rPr lang="en-GB" sz="13400" b="0" i="1" smtClean="0">
                              <a:latin typeface="Cambria Math" panose="02040503050406030204" pitchFamily="18" charset="0"/>
                            </a:rPr>
                            <m:t>       </m:t>
                          </m:r>
                        </m:e>
                      </m:d>
                      <m:r>
                        <a:rPr lang="en-GB" sz="13400" b="0" i="1" smtClean="0">
                          <a:latin typeface="Cambria Math" panose="02040503050406030204" pitchFamily="18" charset="0"/>
                        </a:rPr>
                        <m:t>=</m:t>
                      </m:r>
                    </m:oMath>
                  </m:oMathPara>
                </a14:m>
                <a:endParaRPr lang="en-GB" sz="13400" dirty="0"/>
              </a:p>
            </p:txBody>
          </p:sp>
        </mc:Choice>
        <mc:Fallback xmlns="">
          <p:sp>
            <p:nvSpPr>
              <p:cNvPr id="3" name="Content Placeholder 2">
                <a:extLst>
                  <a:ext uri="{FF2B5EF4-FFF2-40B4-BE49-F238E27FC236}">
                    <a16:creationId xmlns:a16="http://schemas.microsoft.com/office/drawing/2014/main" id="{AD79B9BE-A545-451A-BE15-7384DB946E8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BEA9F1EB-1954-4463-927C-D10B5EA29B39}"/>
              </a:ext>
            </a:extLst>
          </p:cNvPr>
          <p:cNvGrpSpPr/>
          <p:nvPr/>
        </p:nvGrpSpPr>
        <p:grpSpPr>
          <a:xfrm>
            <a:off x="3885064" y="3837990"/>
            <a:ext cx="7251509" cy="1473073"/>
            <a:chOff x="3885064" y="3837990"/>
            <a:chExt cx="7251509" cy="1473073"/>
          </a:xfrm>
        </p:grpSpPr>
        <p:cxnSp>
          <p:nvCxnSpPr>
            <p:cNvPr id="5" name="Straight Arrow Connector 4">
              <a:extLst>
                <a:ext uri="{FF2B5EF4-FFF2-40B4-BE49-F238E27FC236}">
                  <a16:creationId xmlns:a16="http://schemas.microsoft.com/office/drawing/2014/main" id="{7471F301-94D8-4D7D-9039-1B418F325A0E}"/>
                </a:ext>
              </a:extLst>
            </p:cNvPr>
            <p:cNvCxnSpPr>
              <a:cxnSpLocks/>
            </p:cNvCxnSpPr>
            <p:nvPr/>
          </p:nvCxnSpPr>
          <p:spPr>
            <a:xfrm flipV="1">
              <a:off x="3885064" y="3837990"/>
              <a:ext cx="768823" cy="147307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4C1EB9-E05D-426D-92A1-A96B00BB350C}"/>
                </a:ext>
              </a:extLst>
            </p:cNvPr>
            <p:cNvCxnSpPr>
              <a:cxnSpLocks/>
            </p:cNvCxnSpPr>
            <p:nvPr/>
          </p:nvCxnSpPr>
          <p:spPr>
            <a:xfrm>
              <a:off x="8284191" y="4189863"/>
              <a:ext cx="2852382" cy="68238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086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BD7-3CA2-4675-8638-FDFB0BA07D9F}"/>
              </a:ext>
            </a:extLst>
          </p:cNvPr>
          <p:cNvSpPr>
            <a:spLocks noGrp="1"/>
          </p:cNvSpPr>
          <p:nvPr>
            <p:ph type="title"/>
          </p:nvPr>
        </p:nvSpPr>
        <p:spPr/>
        <p:txBody>
          <a:bodyPr/>
          <a:lstStyle/>
          <a:p>
            <a:r>
              <a:rPr lang="en-GB"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9B9BE-A545-451A-BE15-7384DB946E85}"/>
                  </a:ext>
                </a:extLst>
              </p:cNvPr>
              <p:cNvSpPr>
                <a:spLocks noGrp="1"/>
              </p:cNvSpPr>
              <p:nvPr>
                <p:ph idx="1"/>
              </p:nvPr>
            </p:nvSpPr>
            <p:spPr/>
            <p:txBody>
              <a:bodyPr>
                <a:normAutofit/>
              </a:bodyPr>
              <a:lstStyle/>
              <a:p>
                <a:pPr marL="68580"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𝑠</m:t>
                      </m:r>
                      <m:d>
                        <m:dPr>
                          <m:begChr m:val="["/>
                          <m:endChr m:val="]"/>
                          <m:ctrlPr>
                            <a:rPr lang="en-GB" sz="2800" i="1" smtClean="0">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
                            </m:e>
                          </m:d>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b="0" i="1" smtClean="0">
                                    <a:latin typeface="Cambria Math" panose="02040503050406030204" pitchFamily="18" charset="0"/>
                                  </a:rPr>
                                  <m:t>2</m:t>
                                </m:r>
                                <m:r>
                                  <a:rPr lang="en-GB" sz="2800" b="0" i="1" smtClean="0">
                                    <a:latin typeface="Cambria Math" panose="02040503050406030204" pitchFamily="18" charset="0"/>
                                  </a:rPr>
                                  <m:t>𝑥</m:t>
                                </m:r>
                              </m:e>
                            </m:mr>
                            <m:mr>
                              <m:e>
                                <m:r>
                                  <a:rPr lang="en-GB" sz="2800" b="0" i="1" smtClean="0">
                                    <a:latin typeface="Cambria Math" panose="02040503050406030204" pitchFamily="18" charset="0"/>
                                  </a:rPr>
                                  <m:t>2</m:t>
                                </m:r>
                                <m:r>
                                  <a:rPr lang="en-GB" sz="2800" b="0" i="1" smtClean="0">
                                    <a:latin typeface="Cambria Math" panose="02040503050406030204" pitchFamily="18" charset="0"/>
                                  </a:rPr>
                                  <m:t>𝑦</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d>
                        <m:dPr>
                          <m:begChr m:val="["/>
                          <m:endChr m:val="]"/>
                          <m:ctrlPr>
                            <a:rPr lang="en-GB" sz="3200" i="1" smtClean="0">
                              <a:latin typeface="Cambria Math" panose="02040503050406030204" pitchFamily="18" charset="0"/>
                            </a:rPr>
                          </m:ctrlPr>
                        </m:dPr>
                        <m:e>
                          <m:d>
                            <m:dPr>
                              <m:ctrlPr>
                                <a:rPr lang="en-GB" sz="3200" i="1" smtClean="0">
                                  <a:latin typeface="Cambria Math" panose="02040503050406030204" pitchFamily="18" charset="0"/>
                                </a:rPr>
                              </m:ctrlPr>
                            </m:dPr>
                            <m:e>
                              <m:m>
                                <m:mPr>
                                  <m:mcs>
                                    <m:mc>
                                      <m:mcPr>
                                        <m:count m:val="1"/>
                                        <m:mcJc m:val="center"/>
                                      </m:mcPr>
                                    </m:mc>
                                  </m:mcs>
                                  <m:ctrlPr>
                                    <a:rPr lang="en-GB" sz="3200" i="1" smtClean="0">
                                      <a:latin typeface="Cambria Math" panose="02040503050406030204" pitchFamily="18" charset="0"/>
                                    </a:rPr>
                                  </m:ctrlPr>
                                </m:mPr>
                                <m:mr>
                                  <m:e>
                                    <m:r>
                                      <m:rPr>
                                        <m:brk m:alnAt="7"/>
                                      </m:rPr>
                                      <a:rPr lang="en-GB" sz="3200" b="0" i="1" smtClean="0">
                                        <a:latin typeface="Cambria Math" panose="02040503050406030204" pitchFamily="18" charset="0"/>
                                      </a:rPr>
                                      <m:t>1</m:t>
                                    </m:r>
                                  </m:e>
                                </m:mr>
                                <m:mr>
                                  <m:e>
                                    <m:r>
                                      <a:rPr lang="en-GB" sz="3200" b="0" i="1" smtClean="0">
                                        <a:latin typeface="Cambria Math" panose="02040503050406030204" pitchFamily="18" charset="0"/>
                                      </a:rPr>
                                      <m:t>2</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a:rPr lang="en-GB" sz="3200" b="0" i="1" smtClean="0">
                                    <a:latin typeface="Cambria Math" panose="02040503050406030204" pitchFamily="18" charset="0"/>
                                  </a:rPr>
                                  <m:t>2</m:t>
                                </m:r>
                              </m:e>
                            </m:mr>
                            <m:mr>
                              <m:e>
                                <m:r>
                                  <a:rPr lang="en-GB" sz="3200" b="0" i="1" smtClean="0">
                                    <a:latin typeface="Cambria Math" panose="02040503050406030204" pitchFamily="18" charset="0"/>
                                  </a:rPr>
                                  <m:t>4</m:t>
                                </m:r>
                              </m:e>
                            </m:mr>
                          </m:m>
                        </m:e>
                      </m:d>
                    </m:oMath>
                  </m:oMathPara>
                </a14:m>
                <a:endParaRPr lang="en-GB" sz="3200" i="1" dirty="0">
                  <a:latin typeface="Cambria Math" panose="02040503050406030204" pitchFamily="18" charset="0"/>
                </a:endParaRPr>
              </a:p>
              <a:p>
                <a:pPr marL="397764" lvl="1" indent="0">
                  <a:buNone/>
                </a:pPr>
                <a14:m>
                  <m:oMathPara xmlns:m="http://schemas.openxmlformats.org/officeDocument/2006/math">
                    <m:oMathParaPr>
                      <m:jc m:val="left"/>
                    </m:oMathParaPr>
                    <m:oMath xmlns:m="http://schemas.openxmlformats.org/officeDocument/2006/math">
                      <m:r>
                        <a:rPr lang="en-GB" sz="13000" b="0" i="1" smtClean="0">
                          <a:latin typeface="Cambria Math" panose="02040503050406030204" pitchFamily="18" charset="0"/>
                        </a:rPr>
                        <m:t>𝑠</m:t>
                      </m:r>
                      <m:d>
                        <m:dPr>
                          <m:begChr m:val="["/>
                          <m:endChr m:val="]"/>
                          <m:ctrlPr>
                            <a:rPr lang="en-GB" sz="13000" b="0" i="1" smtClean="0">
                              <a:latin typeface="Cambria Math" panose="02040503050406030204" pitchFamily="18" charset="0"/>
                            </a:rPr>
                          </m:ctrlPr>
                        </m:dPr>
                        <m:e>
                          <m:r>
                            <a:rPr lang="en-GB" sz="13000" b="0" i="1" smtClean="0">
                              <a:latin typeface="Cambria Math" panose="02040503050406030204" pitchFamily="18" charset="0"/>
                            </a:rPr>
                            <m:t>       </m:t>
                          </m:r>
                        </m:e>
                      </m:d>
                      <m:r>
                        <a:rPr lang="en-GB" sz="13000" b="0" i="1" smtClean="0">
                          <a:latin typeface="Cambria Math" panose="02040503050406030204" pitchFamily="18" charset="0"/>
                        </a:rPr>
                        <m:t>=</m:t>
                      </m:r>
                    </m:oMath>
                  </m:oMathPara>
                </a14:m>
                <a:endParaRPr lang="en-GB" sz="13000" dirty="0"/>
              </a:p>
            </p:txBody>
          </p:sp>
        </mc:Choice>
        <mc:Fallback xmlns="">
          <p:sp>
            <p:nvSpPr>
              <p:cNvPr id="3" name="Content Placeholder 2">
                <a:extLst>
                  <a:ext uri="{FF2B5EF4-FFF2-40B4-BE49-F238E27FC236}">
                    <a16:creationId xmlns:a16="http://schemas.microsoft.com/office/drawing/2014/main" id="{AD79B9BE-A545-451A-BE15-7384DB946E8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BEA9F1EB-1954-4463-927C-D10B5EA29B39}"/>
              </a:ext>
              <a:ext uri="{C183D7F6-B498-43B3-948B-1728B52AA6E4}">
                <adec:decorative xmlns:adec="http://schemas.microsoft.com/office/drawing/2017/decorative" val="1"/>
              </a:ext>
            </a:extLst>
          </p:cNvPr>
          <p:cNvGrpSpPr/>
          <p:nvPr/>
        </p:nvGrpSpPr>
        <p:grpSpPr>
          <a:xfrm>
            <a:off x="3885064" y="3134687"/>
            <a:ext cx="6173337" cy="2879678"/>
            <a:chOff x="3885064" y="3134687"/>
            <a:chExt cx="6173337" cy="2879678"/>
          </a:xfrm>
        </p:grpSpPr>
        <p:cxnSp>
          <p:nvCxnSpPr>
            <p:cNvPr id="5" name="Straight Arrow Connector 4">
              <a:extLst>
                <a:ext uri="{FF2B5EF4-FFF2-40B4-BE49-F238E27FC236}">
                  <a16:creationId xmlns:a16="http://schemas.microsoft.com/office/drawing/2014/main" id="{7471F301-94D8-4D7D-9039-1B418F325A0E}"/>
                </a:ext>
              </a:extLst>
            </p:cNvPr>
            <p:cNvCxnSpPr>
              <a:cxnSpLocks/>
            </p:cNvCxnSpPr>
            <p:nvPr/>
          </p:nvCxnSpPr>
          <p:spPr>
            <a:xfrm flipV="1">
              <a:off x="3885064" y="3837990"/>
              <a:ext cx="768823" cy="147307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4C1EB9-E05D-426D-92A1-A96B00BB350C}"/>
                </a:ext>
                <a:ext uri="{C183D7F6-B498-43B3-948B-1728B52AA6E4}">
                  <adec:decorative xmlns:adec="http://schemas.microsoft.com/office/drawing/2017/decorative" val="1"/>
                </a:ext>
              </a:extLst>
            </p:cNvPr>
            <p:cNvCxnSpPr>
              <a:cxnSpLocks/>
            </p:cNvCxnSpPr>
            <p:nvPr/>
          </p:nvCxnSpPr>
          <p:spPr>
            <a:xfrm flipV="1">
              <a:off x="8625386" y="3134687"/>
              <a:ext cx="1433015" cy="287967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7C782A1-661B-4D18-95A8-8CEAF21C1BD9}"/>
              </a:ext>
            </a:extLst>
          </p:cNvPr>
          <p:cNvGrpSpPr/>
          <p:nvPr/>
        </p:nvGrpSpPr>
        <p:grpSpPr>
          <a:xfrm>
            <a:off x="8488226" y="3104206"/>
            <a:ext cx="1433468" cy="2879679"/>
            <a:chOff x="8488226" y="3134686"/>
            <a:chExt cx="1433468" cy="2879679"/>
          </a:xfrm>
        </p:grpSpPr>
        <p:cxnSp>
          <p:nvCxnSpPr>
            <p:cNvPr id="9" name="Straight Arrow Connector 8">
              <a:extLst>
                <a:ext uri="{FF2B5EF4-FFF2-40B4-BE49-F238E27FC236}">
                  <a16:creationId xmlns:a16="http://schemas.microsoft.com/office/drawing/2014/main" id="{9DEE03C9-F63E-40B2-B74B-4D841F1CCC97}"/>
                </a:ext>
                <a:ext uri="{C183D7F6-B498-43B3-948B-1728B52AA6E4}">
                  <adec:decorative xmlns:adec="http://schemas.microsoft.com/office/drawing/2017/decorative" val="1"/>
                </a:ext>
              </a:extLst>
            </p:cNvPr>
            <p:cNvCxnSpPr>
              <a:cxnSpLocks/>
            </p:cNvCxnSpPr>
            <p:nvPr/>
          </p:nvCxnSpPr>
          <p:spPr>
            <a:xfrm flipV="1">
              <a:off x="8488226" y="4574525"/>
              <a:ext cx="716734" cy="1439840"/>
            </a:xfrm>
            <a:prstGeom prst="straightConnector1">
              <a:avLst/>
            </a:prstGeom>
            <a:ln w="76200">
              <a:solidFill>
                <a:srgbClr val="5DCEA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C95F92-EA92-4226-B17D-EE1B1F1986EA}"/>
                </a:ext>
                <a:ext uri="{C183D7F6-B498-43B3-948B-1728B52AA6E4}">
                  <adec:decorative xmlns:adec="http://schemas.microsoft.com/office/drawing/2017/decorative" val="1"/>
                </a:ext>
              </a:extLst>
            </p:cNvPr>
            <p:cNvCxnSpPr>
              <a:cxnSpLocks/>
            </p:cNvCxnSpPr>
            <p:nvPr/>
          </p:nvCxnSpPr>
          <p:spPr>
            <a:xfrm flipV="1">
              <a:off x="9204960" y="3134686"/>
              <a:ext cx="716734" cy="1439840"/>
            </a:xfrm>
            <a:prstGeom prst="straightConnector1">
              <a:avLst/>
            </a:prstGeom>
            <a:ln w="76200">
              <a:solidFill>
                <a:srgbClr val="5DCEAF">
                  <a:alpha val="69804"/>
                </a:srgb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287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par>
                          <p:cTn id="16" fill="hold">
                            <p:stCondLst>
                              <p:cond delay="2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BD7-3CA2-4675-8638-FDFB0BA07D9F}"/>
              </a:ext>
            </a:extLst>
          </p:cNvPr>
          <p:cNvSpPr>
            <a:spLocks noGrp="1"/>
          </p:cNvSpPr>
          <p:nvPr>
            <p:ph type="title"/>
          </p:nvPr>
        </p:nvSpPr>
        <p:spPr/>
        <p:txBody>
          <a:bodyPr/>
          <a:lstStyle/>
          <a:p>
            <a:r>
              <a:rPr lang="en-GB"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9B9BE-A545-451A-BE15-7384DB946E85}"/>
                  </a:ext>
                </a:extLst>
              </p:cNvPr>
              <p:cNvSpPr>
                <a:spLocks noGrp="1"/>
              </p:cNvSpPr>
              <p:nvPr>
                <p:ph idx="1"/>
              </p:nvPr>
            </p:nvSpPr>
            <p:spPr/>
            <p:txBody>
              <a:bodyPr>
                <a:normAutofit/>
              </a:bodyPr>
              <a:lstStyle/>
              <a:p>
                <a:pPr marL="68580"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d>
                        <m:dPr>
                          <m:begChr m:val="["/>
                          <m:endChr m:val="]"/>
                          <m:ctrlPr>
                            <a:rPr lang="en-GB" sz="2800" i="1" smtClean="0">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
                            </m:e>
                          </m:d>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b="0" i="1" smtClean="0">
                                    <a:latin typeface="Cambria Math" panose="02040503050406030204" pitchFamily="18" charset="0"/>
                                  </a:rPr>
                                  <m:t>−</m:t>
                                </m:r>
                                <m:r>
                                  <a:rPr lang="en-GB" sz="2800" b="0" i="1" smtClean="0">
                                    <a:latin typeface="Cambria Math" panose="02040503050406030204" pitchFamily="18" charset="0"/>
                                  </a:rPr>
                                  <m:t>𝑦</m:t>
                                </m:r>
                              </m:e>
                            </m:mr>
                            <m:mr>
                              <m:e>
                                <m:r>
                                  <a:rPr lang="en-GB" sz="2800" b="0" i="1" smtClean="0">
                                    <a:latin typeface="Cambria Math" panose="02040503050406030204" pitchFamily="18" charset="0"/>
                                  </a:rPr>
                                  <m:t>𝑥</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𝑟</m:t>
                      </m:r>
                      <m:d>
                        <m:dPr>
                          <m:begChr m:val="["/>
                          <m:endChr m:val="]"/>
                          <m:ctrlPr>
                            <a:rPr lang="en-GB" sz="3200" i="1" smtClean="0">
                              <a:latin typeface="Cambria Math" panose="02040503050406030204" pitchFamily="18" charset="0"/>
                            </a:rPr>
                          </m:ctrlPr>
                        </m:dPr>
                        <m:e>
                          <m:d>
                            <m:dPr>
                              <m:ctrlPr>
                                <a:rPr lang="en-GB" sz="3200" i="1" smtClean="0">
                                  <a:latin typeface="Cambria Math" panose="02040503050406030204" pitchFamily="18" charset="0"/>
                                </a:rPr>
                              </m:ctrlPr>
                            </m:dPr>
                            <m:e>
                              <m:m>
                                <m:mPr>
                                  <m:mcs>
                                    <m:mc>
                                      <m:mcPr>
                                        <m:count m:val="1"/>
                                        <m:mcJc m:val="center"/>
                                      </m:mcPr>
                                    </m:mc>
                                  </m:mcs>
                                  <m:ctrlPr>
                                    <a:rPr lang="en-GB" sz="3200" i="1" smtClean="0">
                                      <a:latin typeface="Cambria Math" panose="02040503050406030204" pitchFamily="18" charset="0"/>
                                    </a:rPr>
                                  </m:ctrlPr>
                                </m:mPr>
                                <m:mr>
                                  <m:e>
                                    <m:r>
                                      <m:rPr>
                                        <m:brk m:alnAt="7"/>
                                      </m:rPr>
                                      <a:rPr lang="en-GB" sz="3200" b="0" i="1" smtClean="0">
                                        <a:latin typeface="Cambria Math" panose="02040503050406030204" pitchFamily="18" charset="0"/>
                                      </a:rPr>
                                      <m:t>1</m:t>
                                    </m:r>
                                  </m:e>
                                </m:mr>
                                <m:mr>
                                  <m:e>
                                    <m:r>
                                      <a:rPr lang="en-GB" sz="3200" b="0" i="1" smtClean="0">
                                        <a:latin typeface="Cambria Math" panose="02040503050406030204" pitchFamily="18" charset="0"/>
                                      </a:rPr>
                                      <m:t>2</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b="0" i="1" smtClean="0">
                                    <a:latin typeface="Cambria Math" panose="02040503050406030204" pitchFamily="18" charset="0"/>
                                  </a:rPr>
                                  <m:t>−</m:t>
                                </m:r>
                                <m:r>
                                  <a:rPr lang="en-GB" sz="3200" b="0" i="1" smtClean="0">
                                    <a:latin typeface="Cambria Math" panose="02040503050406030204" pitchFamily="18" charset="0"/>
                                  </a:rPr>
                                  <m:t>2</m:t>
                                </m:r>
                              </m:e>
                            </m:mr>
                            <m:mr>
                              <m:e>
                                <m:r>
                                  <a:rPr lang="en-GB" sz="3200" b="0" i="1" smtClean="0">
                                    <a:latin typeface="Cambria Math" panose="02040503050406030204" pitchFamily="18" charset="0"/>
                                  </a:rPr>
                                  <m:t>1</m:t>
                                </m:r>
                              </m:e>
                            </m:mr>
                          </m:m>
                        </m:e>
                      </m:d>
                    </m:oMath>
                  </m:oMathPara>
                </a14:m>
                <a:endParaRPr lang="en-GB" sz="3200" i="1" dirty="0">
                  <a:latin typeface="Cambria Math" panose="02040503050406030204" pitchFamily="18" charset="0"/>
                </a:endParaRPr>
              </a:p>
              <a:p>
                <a:pPr marL="397764" lvl="1" indent="0">
                  <a:buNone/>
                </a:pPr>
                <a14:m>
                  <m:oMathPara xmlns:m="http://schemas.openxmlformats.org/officeDocument/2006/math">
                    <m:oMathParaPr>
                      <m:jc m:val="left"/>
                    </m:oMathParaPr>
                    <m:oMath xmlns:m="http://schemas.openxmlformats.org/officeDocument/2006/math">
                      <m:r>
                        <a:rPr lang="en-GB" sz="13000" b="0" i="1" smtClean="0">
                          <a:latin typeface="Cambria Math" panose="02040503050406030204" pitchFamily="18" charset="0"/>
                        </a:rPr>
                        <m:t>𝑟</m:t>
                      </m:r>
                      <m:d>
                        <m:dPr>
                          <m:begChr m:val="["/>
                          <m:endChr m:val="]"/>
                          <m:ctrlPr>
                            <a:rPr lang="en-GB" sz="13000" b="0" i="1" smtClean="0">
                              <a:latin typeface="Cambria Math" panose="02040503050406030204" pitchFamily="18" charset="0"/>
                            </a:rPr>
                          </m:ctrlPr>
                        </m:dPr>
                        <m:e>
                          <m:r>
                            <a:rPr lang="en-GB" sz="13000" b="0" i="1" smtClean="0">
                              <a:latin typeface="Cambria Math" panose="02040503050406030204" pitchFamily="18" charset="0"/>
                            </a:rPr>
                            <m:t>       </m:t>
                          </m:r>
                        </m:e>
                      </m:d>
                      <m:r>
                        <a:rPr lang="en-GB" sz="13000" b="0" i="1" smtClean="0">
                          <a:latin typeface="Cambria Math" panose="02040503050406030204" pitchFamily="18" charset="0"/>
                        </a:rPr>
                        <m:t>=</m:t>
                      </m:r>
                    </m:oMath>
                  </m:oMathPara>
                </a14:m>
                <a:endParaRPr lang="en-GB" sz="13000" dirty="0"/>
              </a:p>
            </p:txBody>
          </p:sp>
        </mc:Choice>
        <mc:Fallback xmlns="">
          <p:sp>
            <p:nvSpPr>
              <p:cNvPr id="3" name="Content Placeholder 2">
                <a:extLst>
                  <a:ext uri="{FF2B5EF4-FFF2-40B4-BE49-F238E27FC236}">
                    <a16:creationId xmlns:a16="http://schemas.microsoft.com/office/drawing/2014/main" id="{AD79B9BE-A545-451A-BE15-7384DB946E8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BEA9F1EB-1954-4463-927C-D10B5EA29B39}"/>
              </a:ext>
            </a:extLst>
          </p:cNvPr>
          <p:cNvGrpSpPr/>
          <p:nvPr/>
        </p:nvGrpSpPr>
        <p:grpSpPr>
          <a:xfrm>
            <a:off x="3885064" y="3837990"/>
            <a:ext cx="6100550" cy="1473073"/>
            <a:chOff x="3885064" y="3837990"/>
            <a:chExt cx="6100550" cy="1473073"/>
          </a:xfrm>
        </p:grpSpPr>
        <p:cxnSp>
          <p:nvCxnSpPr>
            <p:cNvPr id="5" name="Straight Arrow Connector 4">
              <a:extLst>
                <a:ext uri="{FF2B5EF4-FFF2-40B4-BE49-F238E27FC236}">
                  <a16:creationId xmlns:a16="http://schemas.microsoft.com/office/drawing/2014/main" id="{7471F301-94D8-4D7D-9039-1B418F325A0E}"/>
                </a:ext>
              </a:extLst>
            </p:cNvPr>
            <p:cNvCxnSpPr>
              <a:cxnSpLocks/>
            </p:cNvCxnSpPr>
            <p:nvPr/>
          </p:nvCxnSpPr>
          <p:spPr>
            <a:xfrm flipV="1">
              <a:off x="3885064" y="3837990"/>
              <a:ext cx="768823" cy="147307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4C1EB9-E05D-426D-92A1-A96B00BB350C}"/>
                </a:ext>
              </a:extLst>
            </p:cNvPr>
            <p:cNvCxnSpPr>
              <a:cxnSpLocks/>
            </p:cNvCxnSpPr>
            <p:nvPr/>
          </p:nvCxnSpPr>
          <p:spPr>
            <a:xfrm flipH="1" flipV="1">
              <a:off x="8498008" y="4145949"/>
              <a:ext cx="1487606" cy="76936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F3690782-F572-4747-B87C-56F5C504FE00}"/>
              </a:ext>
            </a:extLst>
          </p:cNvPr>
          <p:cNvCxnSpPr>
            <a:cxnSpLocks/>
          </p:cNvCxnSpPr>
          <p:nvPr/>
        </p:nvCxnSpPr>
        <p:spPr>
          <a:xfrm flipV="1">
            <a:off x="9985614" y="3442237"/>
            <a:ext cx="768823" cy="1473073"/>
          </a:xfrm>
          <a:prstGeom prst="straightConnector1">
            <a:avLst/>
          </a:prstGeom>
          <a:ln w="76200">
            <a:solidFill>
              <a:srgbClr val="5DCEAF">
                <a:alpha val="69804"/>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06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10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500"/>
                            </p:stCondLst>
                            <p:childTnLst>
                              <p:par>
                                <p:cTn id="21" presetID="8" presetClass="emph" presetSubtype="0" fill="hold" nodeType="afterEffect">
                                  <p:stCondLst>
                                    <p:cond delay="0"/>
                                  </p:stCondLst>
                                  <p:childTnLst>
                                    <p:animRot by="-5400000">
                                      <p:cBhvr>
                                        <p:cTn id="22" dur="500" fill="hold"/>
                                        <p:tgtEl>
                                          <p:spTgt spid="9"/>
                                        </p:tgtEl>
                                        <p:attrNameLst>
                                          <p:attrName>r</p:attrName>
                                        </p:attrNameLst>
                                      </p:cBhvr>
                                    </p:animRot>
                                  </p:childTnLst>
                                </p:cTn>
                              </p:par>
                            </p:childTnLst>
                          </p:cTn>
                        </p:par>
                        <p:par>
                          <p:cTn id="23" fill="hold">
                            <p:stCondLst>
                              <p:cond delay="1000"/>
                            </p:stCondLst>
                            <p:childTnLst>
                              <p:par>
                                <p:cTn id="24" presetID="42" presetClass="path" presetSubtype="0" accel="50000" decel="50000" fill="hold" nodeType="afterEffect">
                                  <p:stCondLst>
                                    <p:cond delay="0"/>
                                  </p:stCondLst>
                                  <p:childTnLst>
                                    <p:animMotion origin="layout" path="M -8.33333E-7 7.40741E-7 L -0.10924 0.04861 " pathEditMode="relative" rAng="0" ptsTypes="AA">
                                      <p:cBhvr>
                                        <p:cTn id="25" dur="500" fill="hold"/>
                                        <p:tgtEl>
                                          <p:spTgt spid="9"/>
                                        </p:tgtEl>
                                        <p:attrNameLst>
                                          <p:attrName>ppt_x</p:attrName>
                                          <p:attrName>ppt_y</p:attrName>
                                        </p:attrNameLst>
                                      </p:cBhvr>
                                      <p:rCtr x="-5469" y="2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BD7-3CA2-4675-8638-FDFB0BA07D9F}"/>
              </a:ext>
            </a:extLst>
          </p:cNvPr>
          <p:cNvSpPr>
            <a:spLocks noGrp="1"/>
          </p:cNvSpPr>
          <p:nvPr>
            <p:ph type="title"/>
          </p:nvPr>
        </p:nvSpPr>
        <p:spPr/>
        <p:txBody>
          <a:bodyPr/>
          <a:lstStyle/>
          <a:p>
            <a:r>
              <a:rPr lang="en-GB"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9B9BE-A545-451A-BE15-7384DB946E85}"/>
                  </a:ext>
                </a:extLst>
              </p:cNvPr>
              <p:cNvSpPr>
                <a:spLocks noGrp="1"/>
              </p:cNvSpPr>
              <p:nvPr>
                <p:ph idx="1"/>
              </p:nvPr>
            </p:nvSpPr>
            <p:spPr/>
            <p:txBody>
              <a:bodyPr>
                <a:normAutofit/>
              </a:bodyPr>
              <a:lstStyle/>
              <a:p>
                <a:pPr marL="68580"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d>
                        <m:dPr>
                          <m:ctrlPr>
                            <a:rPr lang="en-GB" sz="2800" b="0" i="1" smtClean="0">
                              <a:latin typeface="Cambria Math" panose="02040503050406030204" pitchFamily="18" charset="0"/>
                            </a:rPr>
                          </m:ctrlPr>
                        </m:dPr>
                        <m:e>
                          <m:r>
                            <a:rPr lang="en-GB" sz="2800" i="1">
                              <a:latin typeface="Cambria Math" panose="02040503050406030204" pitchFamily="18" charset="0"/>
                            </a:rPr>
                            <m:t>𝑠</m:t>
                          </m:r>
                          <m:d>
                            <m:dPr>
                              <m:begChr m:val="["/>
                              <m:endChr m:val="]"/>
                              <m:ctrlPr>
                                <a:rPr lang="en-GB" sz="2800" i="1">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
                                </m:e>
                              </m:d>
                            </m:e>
                          </m:d>
                        </m:e>
                      </m:d>
                      <m:r>
                        <a:rPr lang="en-GB" sz="2800" i="1">
                          <a:latin typeface="Cambria Math" panose="02040503050406030204" pitchFamily="18" charset="0"/>
                        </a:rPr>
                        <m:t>=</m:t>
                      </m:r>
                      <m:r>
                        <a:rPr lang="en-GB" sz="2800" b="0" i="1" smtClean="0">
                          <a:latin typeface="Cambria Math" panose="02040503050406030204" pitchFamily="18" charset="0"/>
                        </a:rPr>
                        <m:t>𝑟</m:t>
                      </m:r>
                      <m:d>
                        <m:dPr>
                          <m:ctrlPr>
                            <a:rPr lang="en-GB" sz="2800" b="0" i="1" smtClean="0">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2</m:t>
                                    </m:r>
                                    <m:r>
                                      <a:rPr lang="en-GB" sz="2800" i="1">
                                        <a:latin typeface="Cambria Math" panose="02040503050406030204" pitchFamily="18" charset="0"/>
                                      </a:rPr>
                                      <m:t>𝑥</m:t>
                                    </m:r>
                                  </m:e>
                                </m:mr>
                                <m:mr>
                                  <m:e>
                                    <m:r>
                                      <a:rPr lang="en-GB" sz="2800" i="1">
                                        <a:latin typeface="Cambria Math" panose="02040503050406030204" pitchFamily="18" charset="0"/>
                                      </a:rPr>
                                      <m:t>2</m:t>
                                    </m:r>
                                    <m:r>
                                      <a:rPr lang="en-GB" sz="2800" i="1">
                                        <a:latin typeface="Cambria Math" panose="02040503050406030204" pitchFamily="18" charset="0"/>
                                      </a:rPr>
                                      <m:t>𝑦</m:t>
                                    </m:r>
                                  </m:e>
                                </m:mr>
                              </m:m>
                            </m:e>
                          </m:d>
                        </m:e>
                      </m:d>
                      <m:r>
                        <a:rPr lang="en-GB" sz="2800" b="0" i="1" smtClean="0">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b="0" i="1" smtClean="0">
                                    <a:latin typeface="Cambria Math" panose="02040503050406030204" pitchFamily="18" charset="0"/>
                                  </a:rPr>
                                  <m:t>−</m:t>
                                </m:r>
                                <m:r>
                                  <a:rPr lang="en-GB" sz="3200" i="1">
                                    <a:latin typeface="Cambria Math" panose="02040503050406030204" pitchFamily="18" charset="0"/>
                                  </a:rPr>
                                  <m:t>2</m:t>
                                </m:r>
                                <m:r>
                                  <a:rPr lang="en-GB" sz="3200" b="0" i="1" smtClean="0">
                                    <a:latin typeface="Cambria Math" panose="02040503050406030204" pitchFamily="18" charset="0"/>
                                  </a:rPr>
                                  <m:t>𝑦</m:t>
                                </m:r>
                              </m:e>
                            </m:mr>
                            <m:mr>
                              <m:e>
                                <m:r>
                                  <a:rPr lang="en-GB" sz="3200" i="1">
                                    <a:latin typeface="Cambria Math" panose="02040503050406030204" pitchFamily="18" charset="0"/>
                                  </a:rPr>
                                  <m:t>2</m:t>
                                </m:r>
                                <m:r>
                                  <a:rPr lang="en-GB" sz="3200" b="0" i="1" smtClean="0">
                                    <a:latin typeface="Cambria Math" panose="02040503050406030204" pitchFamily="18" charset="0"/>
                                  </a:rPr>
                                  <m:t>𝑥</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𝑟𝑠</m:t>
                      </m:r>
                      <m:d>
                        <m:dPr>
                          <m:begChr m:val="["/>
                          <m:endChr m:val="]"/>
                          <m:ctrlPr>
                            <a:rPr lang="en-GB" sz="3200" i="1" smtClean="0">
                              <a:latin typeface="Cambria Math" panose="02040503050406030204" pitchFamily="18" charset="0"/>
                            </a:rPr>
                          </m:ctrlPr>
                        </m:dPr>
                        <m:e>
                          <m:d>
                            <m:dPr>
                              <m:ctrlPr>
                                <a:rPr lang="en-GB" sz="3200" i="1" smtClean="0">
                                  <a:latin typeface="Cambria Math" panose="02040503050406030204" pitchFamily="18" charset="0"/>
                                </a:rPr>
                              </m:ctrlPr>
                            </m:dPr>
                            <m:e>
                              <m:m>
                                <m:mPr>
                                  <m:mcs>
                                    <m:mc>
                                      <m:mcPr>
                                        <m:count m:val="1"/>
                                        <m:mcJc m:val="center"/>
                                      </m:mcPr>
                                    </m:mc>
                                  </m:mcs>
                                  <m:ctrlPr>
                                    <a:rPr lang="en-GB" sz="3200" i="1" smtClean="0">
                                      <a:latin typeface="Cambria Math" panose="02040503050406030204" pitchFamily="18" charset="0"/>
                                    </a:rPr>
                                  </m:ctrlPr>
                                </m:mPr>
                                <m:mr>
                                  <m:e>
                                    <m:r>
                                      <m:rPr>
                                        <m:brk m:alnAt="7"/>
                                      </m:rPr>
                                      <a:rPr lang="en-GB" sz="3200" b="0" i="1" smtClean="0">
                                        <a:latin typeface="Cambria Math" panose="02040503050406030204" pitchFamily="18" charset="0"/>
                                      </a:rPr>
                                      <m:t>1</m:t>
                                    </m:r>
                                  </m:e>
                                </m:mr>
                                <m:mr>
                                  <m:e>
                                    <m:r>
                                      <a:rPr lang="en-GB" sz="3200" b="0" i="1" smtClean="0">
                                        <a:latin typeface="Cambria Math" panose="02040503050406030204" pitchFamily="18" charset="0"/>
                                      </a:rPr>
                                      <m:t>2</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a:rPr lang="en-GB" sz="3200" b="0" i="1" smtClean="0">
                                    <a:latin typeface="Cambria Math" panose="02040503050406030204" pitchFamily="18" charset="0"/>
                                  </a:rPr>
                                  <m:t>−4</m:t>
                                </m:r>
                              </m:e>
                            </m:mr>
                            <m:mr>
                              <m:e>
                                <m:r>
                                  <a:rPr lang="en-GB" sz="3200" b="0" i="1" smtClean="0">
                                    <a:latin typeface="Cambria Math" panose="02040503050406030204" pitchFamily="18" charset="0"/>
                                  </a:rPr>
                                  <m:t>2</m:t>
                                </m:r>
                              </m:e>
                            </m:mr>
                          </m:m>
                        </m:e>
                      </m:d>
                    </m:oMath>
                  </m:oMathPara>
                </a14:m>
                <a:endParaRPr lang="en-GB" sz="3200" i="1" dirty="0">
                  <a:latin typeface="Cambria Math" panose="02040503050406030204" pitchFamily="18" charset="0"/>
                </a:endParaRPr>
              </a:p>
              <a:p>
                <a:pPr marL="68580" indent="0">
                  <a:buNone/>
                </a:pPr>
                <a14:m>
                  <m:oMathPara xmlns:m="http://schemas.openxmlformats.org/officeDocument/2006/math">
                    <m:oMathParaPr>
                      <m:jc m:val="left"/>
                    </m:oMathParaPr>
                    <m:oMath xmlns:m="http://schemas.openxmlformats.org/officeDocument/2006/math">
                      <m:r>
                        <a:rPr lang="en-GB" sz="13400" b="0" i="1" smtClean="0">
                          <a:latin typeface="Cambria Math" panose="02040503050406030204" pitchFamily="18" charset="0"/>
                        </a:rPr>
                        <m:t>𝑟𝑠</m:t>
                      </m:r>
                      <m:d>
                        <m:dPr>
                          <m:begChr m:val="["/>
                          <m:endChr m:val="]"/>
                          <m:ctrlPr>
                            <a:rPr lang="en-GB" sz="13400" b="0" i="1" smtClean="0">
                              <a:latin typeface="Cambria Math" panose="02040503050406030204" pitchFamily="18" charset="0"/>
                            </a:rPr>
                          </m:ctrlPr>
                        </m:dPr>
                        <m:e>
                          <m:r>
                            <a:rPr lang="en-GB" sz="13400" b="0" i="1" smtClean="0">
                              <a:latin typeface="Cambria Math" panose="02040503050406030204" pitchFamily="18" charset="0"/>
                            </a:rPr>
                            <m:t>       </m:t>
                          </m:r>
                        </m:e>
                      </m:d>
                      <m:r>
                        <a:rPr lang="en-GB" sz="13400" b="0" i="1" smtClean="0">
                          <a:latin typeface="Cambria Math" panose="02040503050406030204" pitchFamily="18" charset="0"/>
                        </a:rPr>
                        <m:t>=</m:t>
                      </m:r>
                    </m:oMath>
                  </m:oMathPara>
                </a14:m>
                <a:endParaRPr lang="en-GB" sz="13400" dirty="0"/>
              </a:p>
            </p:txBody>
          </p:sp>
        </mc:Choice>
        <mc:Fallback xmlns="">
          <p:sp>
            <p:nvSpPr>
              <p:cNvPr id="3" name="Content Placeholder 2">
                <a:extLst>
                  <a:ext uri="{FF2B5EF4-FFF2-40B4-BE49-F238E27FC236}">
                    <a16:creationId xmlns:a16="http://schemas.microsoft.com/office/drawing/2014/main" id="{AD79B9BE-A545-451A-BE15-7384DB946E8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BEA9F1EB-1954-4463-927C-D10B5EA29B39}"/>
              </a:ext>
              <a:ext uri="{C183D7F6-B498-43B3-948B-1728B52AA6E4}">
                <adec:decorative xmlns:adec="http://schemas.microsoft.com/office/drawing/2017/decorative" val="1"/>
              </a:ext>
            </a:extLst>
          </p:cNvPr>
          <p:cNvGrpSpPr/>
          <p:nvPr/>
        </p:nvGrpSpPr>
        <p:grpSpPr>
          <a:xfrm>
            <a:off x="4378089" y="3865285"/>
            <a:ext cx="7053733" cy="1636837"/>
            <a:chOff x="4378089" y="3865285"/>
            <a:chExt cx="7053733" cy="1636837"/>
          </a:xfrm>
        </p:grpSpPr>
        <p:cxnSp>
          <p:nvCxnSpPr>
            <p:cNvPr id="5" name="Straight Arrow Connector 4">
              <a:extLst>
                <a:ext uri="{FF2B5EF4-FFF2-40B4-BE49-F238E27FC236}">
                  <a16:creationId xmlns:a16="http://schemas.microsoft.com/office/drawing/2014/main" id="{7471F301-94D8-4D7D-9039-1B418F325A0E}"/>
                </a:ext>
                <a:ext uri="{C183D7F6-B498-43B3-948B-1728B52AA6E4}">
                  <adec:decorative xmlns:adec="http://schemas.microsoft.com/office/drawing/2017/decorative" val="1"/>
                </a:ext>
              </a:extLst>
            </p:cNvPr>
            <p:cNvCxnSpPr>
              <a:cxnSpLocks/>
            </p:cNvCxnSpPr>
            <p:nvPr/>
          </p:nvCxnSpPr>
          <p:spPr>
            <a:xfrm flipV="1">
              <a:off x="4378089" y="3865285"/>
              <a:ext cx="768823" cy="147307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4C1EB9-E05D-426D-92A1-A96B00BB350C}"/>
                </a:ext>
                <a:ext uri="{C183D7F6-B498-43B3-948B-1728B52AA6E4}">
                  <adec:decorative xmlns:adec="http://schemas.microsoft.com/office/drawing/2017/decorative" val="1"/>
                </a:ext>
              </a:extLst>
            </p:cNvPr>
            <p:cNvCxnSpPr>
              <a:cxnSpLocks/>
            </p:cNvCxnSpPr>
            <p:nvPr/>
          </p:nvCxnSpPr>
          <p:spPr>
            <a:xfrm flipH="1" flipV="1">
              <a:off x="8551460" y="4069560"/>
              <a:ext cx="2880362" cy="143256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914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166B-69AD-4D07-AA15-498D07FA112A}"/>
              </a:ext>
            </a:extLst>
          </p:cNvPr>
          <p:cNvSpPr>
            <a:spLocks noGrp="1"/>
          </p:cNvSpPr>
          <p:nvPr>
            <p:ph type="title"/>
          </p:nvPr>
        </p:nvSpPr>
        <p:spPr/>
        <p:txBody>
          <a:bodyPr/>
          <a:lstStyle/>
          <a:p>
            <a:r>
              <a:rPr lang="en-GB" b="1" dirty="0"/>
              <a:t>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AD1F8-22EB-4C36-A0D2-91D4063B8763}"/>
                  </a:ext>
                </a:extLst>
              </p:cNvPr>
              <p:cNvSpPr>
                <a:spLocks noGrp="1"/>
              </p:cNvSpPr>
              <p:nvPr>
                <p:ph idx="1"/>
              </p:nvPr>
            </p:nvSpPr>
            <p:spPr/>
            <p:txBody>
              <a:bodyPr>
                <a:normAutofit fontScale="92500" lnSpcReduction="10000"/>
              </a:bodyPr>
              <a:lstStyle/>
              <a:p>
                <a:pPr marL="457200" indent="-457200"/>
                <a:r>
                  <a:rPr lang="en-GB" b="1" dirty="0"/>
                  <a:t>Definition</a:t>
                </a:r>
                <a:r>
                  <a:rPr lang="en-GB" dirty="0"/>
                  <a:t>: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a:t>
                </a:r>
                <a:r>
                  <a:rPr lang="en-GB" b="1" dirty="0">
                    <a:hlinkClick r:id="rId3"/>
                  </a:rPr>
                  <a:t>matrix</a:t>
                </a:r>
                <a:r>
                  <a:rPr lang="en-GB" dirty="0"/>
                  <a:t> is a rectangular array of numbers, with </a:t>
                </a:r>
                <a14:m>
                  <m:oMath xmlns:m="http://schemas.openxmlformats.org/officeDocument/2006/math">
                    <m:r>
                      <a:rPr lang="en-GB" i="1" dirty="0">
                        <a:latin typeface="Cambria Math" panose="02040503050406030204" pitchFamily="18" charset="0"/>
                      </a:rPr>
                      <m:t>𝑚</m:t>
                    </m:r>
                  </m:oMath>
                </a14:m>
                <a:r>
                  <a:rPr lang="en-GB" dirty="0"/>
                  <a:t> </a:t>
                </a:r>
                <a:r>
                  <a:rPr lang="en-GB" b="1" dirty="0">
                    <a:solidFill>
                      <a:schemeClr val="accent4"/>
                    </a:solidFill>
                  </a:rPr>
                  <a:t>rows</a:t>
                </a:r>
                <a:r>
                  <a:rPr lang="en-GB" dirty="0"/>
                  <a:t> and </a:t>
                </a:r>
                <a14:m>
                  <m:oMath xmlns:m="http://schemas.openxmlformats.org/officeDocument/2006/math">
                    <m:r>
                      <a:rPr lang="en-GB" i="1" dirty="0">
                        <a:latin typeface="Cambria Math" panose="02040503050406030204" pitchFamily="18" charset="0"/>
                      </a:rPr>
                      <m:t>𝑛</m:t>
                    </m:r>
                  </m:oMath>
                </a14:m>
                <a:r>
                  <a:rPr lang="en-GB" dirty="0"/>
                  <a:t> </a:t>
                </a:r>
                <a:r>
                  <a:rPr lang="en-GB" b="1" dirty="0">
                    <a:solidFill>
                      <a:schemeClr val="accent4"/>
                    </a:solidFill>
                  </a:rPr>
                  <a:t>columns</a:t>
                </a:r>
                <a:br>
                  <a:rPr lang="en-GB" dirty="0"/>
                </a:br>
                <a:br>
                  <a:rPr lang="en-GB" dirty="0"/>
                </a:br>
                <a14:m>
                  <m:oMath xmlns:m="http://schemas.openxmlformats.org/officeDocument/2006/math">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𝑎</m:t>
                                  </m:r>
                                </m:e>
                                <m:sub>
                                  <m:r>
                                    <m:rPr>
                                      <m:brk m:alnAt="7"/>
                                    </m:rPr>
                                    <a:rPr lang="en-GB" i="1">
                                      <a:latin typeface="Cambria Math" panose="02040503050406030204" pitchFamily="18" charset="0"/>
                                    </a:rPr>
                                    <m:t>1</m:t>
                                  </m:r>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12</m:t>
                                  </m:r>
                                </m:sub>
                              </m:sSub>
                            </m:e>
                            <m:e>
                              <m:r>
                                <a:rPr lang="en-GB" i="1">
                                  <a:latin typeface="Cambria Math" panose="02040503050406030204" pitchFamily="18" charset="0"/>
                                </a:rPr>
                                <m:t>⋯</m:t>
                              </m:r>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22</m:t>
                                  </m:r>
                                </m:sub>
                              </m:sSub>
                            </m:e>
                            <m:e>
                              <m:r>
                                <a:rPr lang="en-GB" i="1">
                                  <a:latin typeface="Cambria Math" panose="02040503050406030204" pitchFamily="18" charset="0"/>
                                </a:rPr>
                                <m:t>⋯</m:t>
                              </m:r>
                            </m:e>
                          </m:mr>
                          <m:mr>
                            <m:e>
                              <m:r>
                                <a:rPr lang="en-GB" i="1">
                                  <a:latin typeface="Cambria Math" panose="02040503050406030204" pitchFamily="18" charset="0"/>
                                </a:rPr>
                                <m:t>⋮</m:t>
                              </m:r>
                            </m:e>
                            <m:e>
                              <m:r>
                                <a:rPr lang="en-GB" i="1">
                                  <a:latin typeface="Cambria Math" panose="02040503050406030204" pitchFamily="18" charset="0"/>
                                </a:rPr>
                                <m:t>⋮</m:t>
                              </m:r>
                            </m:e>
                            <m:e>
                              <m:r>
                                <a:rPr lang="en-GB" i="1">
                                  <a:latin typeface="Cambria Math" panose="02040503050406030204" pitchFamily="18" charset="0"/>
                                </a:rPr>
                                <m:t>⋱</m:t>
                              </m:r>
                            </m:e>
                          </m:mr>
                        </m:m>
                      </m:e>
                    </m:d>
                  </m:oMath>
                </a14:m>
                <a:br>
                  <a:rPr lang="en-GB" dirty="0"/>
                </a:br>
                <a:br>
                  <a:rPr lang="en-GB" dirty="0"/>
                </a:br>
                <a:br>
                  <a:rPr lang="en-GB" sz="1200" dirty="0"/>
                </a:br>
                <a:endParaRPr lang="en-GB" sz="1200" dirty="0"/>
              </a:p>
              <a:p>
                <a:pPr marL="457200" indent="-457200"/>
                <a:r>
                  <a:rPr lang="en-GB" dirty="0"/>
                  <a:t>We will mostly work with </a:t>
                </a:r>
                <a:r>
                  <a:rPr lang="en-GB" dirty="0">
                    <a:solidFill>
                      <a:schemeClr val="accent4"/>
                    </a:solidFill>
                  </a:rPr>
                  <a:t>square</a:t>
                </a:r>
                <a:r>
                  <a:rPr lang="en-GB" dirty="0"/>
                  <a:t> matrices: matrices where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a:t>
                </a:r>
              </a:p>
              <a:p>
                <a:pPr marL="786384" lvl="1" indent="-457200"/>
                <a:r>
                  <a:rPr lang="en-GB" dirty="0"/>
                  <a:t>For example a </a:t>
                </a:r>
                <a14:m>
                  <m:oMath xmlns:m="http://schemas.openxmlformats.org/officeDocument/2006/math">
                    <m:r>
                      <a:rPr lang="en-GB" i="1">
                        <a:latin typeface="Cambria Math" panose="02040503050406030204" pitchFamily="18" charset="0"/>
                      </a:rPr>
                      <m:t>2×2</m:t>
                    </m:r>
                  </m:oMath>
                </a14:m>
                <a:r>
                  <a:rPr lang="en-GB" dirty="0"/>
                  <a:t> matrix: </a:t>
                </a:r>
                <a14:m>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𝑎</m:t>
                                  </m:r>
                                </m:e>
                                <m:sub>
                                  <m:r>
                                    <m:rPr>
                                      <m:brk m:alnAt="7"/>
                                    </m:rPr>
                                    <a:rPr lang="en-GB" i="1">
                                      <a:latin typeface="Cambria Math" panose="02040503050406030204" pitchFamily="18" charset="0"/>
                                    </a:rPr>
                                    <m:t>1</m:t>
                                  </m:r>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22</m:t>
                                  </m:r>
                                </m:sub>
                              </m:sSub>
                            </m:e>
                          </m:mr>
                        </m:m>
                      </m:e>
                    </m:d>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3D9AD1F8-22EB-4C36-A0D2-91D4063B8763}"/>
                  </a:ext>
                </a:extLst>
              </p:cNvPr>
              <p:cNvSpPr>
                <a:spLocks noGrp="1" noRot="1" noChangeAspect="1" noMove="1" noResize="1" noEditPoints="1" noAdjustHandles="1" noChangeArrowheads="1" noChangeShapeType="1" noTextEdit="1"/>
              </p:cNvSpPr>
              <p:nvPr>
                <p:ph idx="1"/>
              </p:nvPr>
            </p:nvSpPr>
            <p:spPr>
              <a:blipFill>
                <a:blip r:embed="rId4"/>
                <a:stretch>
                  <a:fillRect l="-941" t="-2400"/>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FF2F7464-C858-4C06-93A1-0CBFCE52F30F}"/>
              </a:ext>
            </a:extLst>
          </p:cNvPr>
          <p:cNvGrpSpPr/>
          <p:nvPr/>
        </p:nvGrpSpPr>
        <p:grpSpPr>
          <a:xfrm>
            <a:off x="5047782" y="2973683"/>
            <a:ext cx="3621391" cy="1703751"/>
            <a:chOff x="5548754" y="2852927"/>
            <a:chExt cx="2398185" cy="1128269"/>
          </a:xfrm>
        </p:grpSpPr>
        <p:sp>
          <p:nvSpPr>
            <p:cNvPr id="4" name="Right Brace 3">
              <a:extLst>
                <a:ext uri="{FF2B5EF4-FFF2-40B4-BE49-F238E27FC236}">
                  <a16:creationId xmlns:a16="http://schemas.microsoft.com/office/drawing/2014/main" id="{5E1A5E24-BC15-45A6-9F31-C6733086BFE5}"/>
                </a:ext>
              </a:extLst>
            </p:cNvPr>
            <p:cNvSpPr/>
            <p:nvPr/>
          </p:nvSpPr>
          <p:spPr>
            <a:xfrm>
              <a:off x="7110373" y="2852927"/>
              <a:ext cx="166726" cy="685032"/>
            </a:xfrm>
            <a:prstGeom prst="rightBrace">
              <a:avLst>
                <a:gd name="adj1" fmla="val 759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9BF827-B5E0-4BAF-AE1B-5FA42B09B128}"/>
                    </a:ext>
                  </a:extLst>
                </p:cNvPr>
                <p:cNvSpPr/>
                <p:nvPr/>
              </p:nvSpPr>
              <p:spPr>
                <a:xfrm>
                  <a:off x="7277099" y="3073099"/>
                  <a:ext cx="669840" cy="264963"/>
                </a:xfrm>
                <a:prstGeom prst="rect">
                  <a:avLst/>
                </a:prstGeom>
              </p:spPr>
              <p:txBody>
                <a:bodyPr wrap="none">
                  <a:spAutoFit/>
                </a:bodyPr>
                <a:lstStyle/>
                <a:p>
                  <a14:m>
                    <m:oMath xmlns:m="http://schemas.openxmlformats.org/officeDocument/2006/math">
                      <m:r>
                        <a:rPr lang="en-GB" sz="2000" i="1">
                          <a:latin typeface="Cambria Math" panose="02040503050406030204" pitchFamily="18" charset="0"/>
                        </a:rPr>
                        <m:t>𝑚</m:t>
                      </m:r>
                    </m:oMath>
                  </a14:m>
                  <a:r>
                    <a:rPr lang="en-GB" sz="2000" dirty="0"/>
                    <a:t> rows</a:t>
                  </a:r>
                </a:p>
              </p:txBody>
            </p:sp>
          </mc:Choice>
          <mc:Fallback xmlns="">
            <p:sp>
              <p:nvSpPr>
                <p:cNvPr id="5" name="Rectangle 4">
                  <a:extLst>
                    <a:ext uri="{FF2B5EF4-FFF2-40B4-BE49-F238E27FC236}">
                      <a16:creationId xmlns:a16="http://schemas.microsoft.com/office/drawing/2014/main" id="{8A9BF827-B5E0-4BAF-AE1B-5FA42B09B128}"/>
                    </a:ext>
                  </a:extLst>
                </p:cNvPr>
                <p:cNvSpPr>
                  <a:spLocks noRot="1" noChangeAspect="1" noMove="1" noResize="1" noEditPoints="1" noAdjustHandles="1" noChangeArrowheads="1" noChangeShapeType="1" noTextEdit="1"/>
                </p:cNvSpPr>
                <p:nvPr/>
              </p:nvSpPr>
              <p:spPr>
                <a:xfrm>
                  <a:off x="7277099" y="3073099"/>
                  <a:ext cx="669840" cy="264963"/>
                </a:xfrm>
                <a:prstGeom prst="rect">
                  <a:avLst/>
                </a:prstGeom>
                <a:blipFill>
                  <a:blip r:embed="rId5"/>
                  <a:stretch>
                    <a:fillRect t="-6061" r="-5422" b="-27273"/>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2D6405B1-2B95-497F-BE69-46381838C2C3}"/>
                </a:ext>
              </a:extLst>
            </p:cNvPr>
            <p:cNvSpPr/>
            <p:nvPr/>
          </p:nvSpPr>
          <p:spPr>
            <a:xfrm rot="5400000">
              <a:off x="6207222" y="2971462"/>
              <a:ext cx="103874" cy="1420809"/>
            </a:xfrm>
            <a:prstGeom prst="rightBrace">
              <a:avLst>
                <a:gd name="adj1" fmla="val 759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4C2706-B6EC-486B-9439-C8FAB115B62F}"/>
                    </a:ext>
                  </a:extLst>
                </p:cNvPr>
                <p:cNvSpPr/>
                <p:nvPr/>
              </p:nvSpPr>
              <p:spPr>
                <a:xfrm>
                  <a:off x="5947426" y="3716233"/>
                  <a:ext cx="901641" cy="264963"/>
                </a:xfrm>
                <a:prstGeom prst="rect">
                  <a:avLst/>
                </a:prstGeom>
              </p:spPr>
              <p:txBody>
                <a:bodyPr wrap="none">
                  <a:spAutoFit/>
                </a:bodyPr>
                <a:lstStyle/>
                <a:p>
                  <a14:m>
                    <m:oMath xmlns:m="http://schemas.openxmlformats.org/officeDocument/2006/math">
                      <m:r>
                        <a:rPr lang="en-GB" sz="2000" b="0" i="1" smtClean="0">
                          <a:latin typeface="Cambria Math" panose="02040503050406030204" pitchFamily="18" charset="0"/>
                        </a:rPr>
                        <m:t>𝑛</m:t>
                      </m:r>
                    </m:oMath>
                  </a14:m>
                  <a:r>
                    <a:rPr lang="en-GB" sz="2000" dirty="0"/>
                    <a:t> columns</a:t>
                  </a:r>
                </a:p>
              </p:txBody>
            </p:sp>
          </mc:Choice>
          <mc:Fallback xmlns="">
            <p:sp>
              <p:nvSpPr>
                <p:cNvPr id="7" name="Rectangle 6">
                  <a:extLst>
                    <a:ext uri="{FF2B5EF4-FFF2-40B4-BE49-F238E27FC236}">
                      <a16:creationId xmlns:a16="http://schemas.microsoft.com/office/drawing/2014/main" id="{CD4C2706-B6EC-486B-9439-C8FAB115B62F}"/>
                    </a:ext>
                  </a:extLst>
                </p:cNvPr>
                <p:cNvSpPr>
                  <a:spLocks noRot="1" noChangeAspect="1" noMove="1" noResize="1" noEditPoints="1" noAdjustHandles="1" noChangeArrowheads="1" noChangeShapeType="1" noTextEdit="1"/>
                </p:cNvSpPr>
                <p:nvPr/>
              </p:nvSpPr>
              <p:spPr>
                <a:xfrm>
                  <a:off x="5947426" y="3716233"/>
                  <a:ext cx="901641" cy="264963"/>
                </a:xfrm>
                <a:prstGeom prst="rect">
                  <a:avLst/>
                </a:prstGeom>
                <a:blipFill>
                  <a:blip r:embed="rId6"/>
                  <a:stretch>
                    <a:fillRect t="-7692" r="-3587" b="-29231"/>
                  </a:stretch>
                </a:blipFill>
              </p:spPr>
              <p:txBody>
                <a:bodyPr/>
                <a:lstStyle/>
                <a:p>
                  <a:r>
                    <a:rPr lang="en-GB">
                      <a:noFill/>
                    </a:rPr>
                    <a:t> </a:t>
                  </a:r>
                </a:p>
              </p:txBody>
            </p:sp>
          </mc:Fallback>
        </mc:AlternateContent>
      </p:grpSp>
      <p:sp>
        <p:nvSpPr>
          <p:cNvPr id="11" name="Speech Bubble: Rectangle 10">
            <a:extLst>
              <a:ext uri="{FF2B5EF4-FFF2-40B4-BE49-F238E27FC236}">
                <a16:creationId xmlns:a16="http://schemas.microsoft.com/office/drawing/2014/main" id="{0105D23D-F89D-4F71-90FB-E7DAA602EC48}"/>
              </a:ext>
            </a:extLst>
          </p:cNvPr>
          <p:cNvSpPr/>
          <p:nvPr/>
        </p:nvSpPr>
        <p:spPr>
          <a:xfrm>
            <a:off x="1584960" y="2978494"/>
            <a:ext cx="2907725" cy="892465"/>
          </a:xfrm>
          <a:prstGeom prst="wedgeRectCallout">
            <a:avLst>
              <a:gd name="adj1" fmla="val 78321"/>
              <a:gd name="adj2" fmla="val -22017"/>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Note indices are </a:t>
            </a:r>
            <a:r>
              <a:rPr lang="en-GB" sz="2400" dirty="0">
                <a:solidFill>
                  <a:schemeClr val="accent4"/>
                </a:solidFill>
              </a:rPr>
              <a:t>row first</a:t>
            </a:r>
          </a:p>
        </p:txBody>
      </p:sp>
    </p:spTree>
    <p:extLst>
      <p:ext uri="{BB962C8B-B14F-4D97-AF65-F5344CB8AC3E}">
        <p14:creationId xmlns:p14="http://schemas.microsoft.com/office/powerpoint/2010/main" val="168538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80AD-A96B-43B5-BA7F-3F7E10830E2F}"/>
              </a:ext>
            </a:extLst>
          </p:cNvPr>
          <p:cNvSpPr>
            <a:spLocks noGrp="1"/>
          </p:cNvSpPr>
          <p:nvPr>
            <p:ph type="title"/>
          </p:nvPr>
        </p:nvSpPr>
        <p:spPr/>
        <p:txBody>
          <a:bodyPr/>
          <a:lstStyle/>
          <a:p>
            <a:r>
              <a:rPr lang="en-GB" b="1" dirty="0"/>
              <a:t>Matrices as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5C9E5-D7EE-4E85-99E3-44C54D7A7BD7}"/>
                  </a:ext>
                </a:extLst>
              </p:cNvPr>
              <p:cNvSpPr>
                <a:spLocks noGrp="1"/>
              </p:cNvSpPr>
              <p:nvPr>
                <p:ph idx="1"/>
              </p:nvPr>
            </p:nvSpPr>
            <p:spPr/>
            <p:txBody>
              <a:bodyPr>
                <a:normAutofit lnSpcReduction="10000"/>
              </a:bodyPr>
              <a:lstStyle/>
              <a:p>
                <a:r>
                  <a:rPr lang="en-GB" dirty="0"/>
                  <a:t>The </a:t>
                </a:r>
                <a:r>
                  <a:rPr lang="en-GB" dirty="0">
                    <a:solidFill>
                      <a:schemeClr val="accent4"/>
                    </a:solidFill>
                  </a:rPr>
                  <a:t>elements</a:t>
                </a:r>
                <a:r>
                  <a:rPr lang="en-GB" dirty="0"/>
                  <a:t> of the matrix are the </a:t>
                </a:r>
                <a:r>
                  <a:rPr lang="en-GB" dirty="0">
                    <a:solidFill>
                      <a:schemeClr val="accent4"/>
                    </a:solidFill>
                  </a:rPr>
                  <a:t>coefficients</a:t>
                </a:r>
                <a:r>
                  <a:rPr lang="en-GB" dirty="0"/>
                  <a:t> of the functions they represent</a:t>
                </a:r>
              </a:p>
              <a:p>
                <a:r>
                  <a:rPr lang="en-GB" dirty="0"/>
                  <a:t>e.g. </a:t>
                </a:r>
                <a14:m>
                  <m:oMath xmlns:m="http://schemas.openxmlformats.org/officeDocument/2006/math">
                    <m:r>
                      <a:rPr lang="en-GB" sz="3200" i="1">
                        <a:latin typeface="Cambria Math" panose="02040503050406030204" pitchFamily="18" charset="0"/>
                      </a:rPr>
                      <m:t>𝑔</m:t>
                    </m:r>
                    <m:d>
                      <m:dPr>
                        <m:begChr m:val="["/>
                        <m:endChr m:val="]"/>
                        <m:ctrlPr>
                          <a:rPr lang="en-GB" sz="3200" i="1">
                            <a:latin typeface="Cambria Math" panose="02040503050406030204" pitchFamily="18" charset="0"/>
                          </a:rPr>
                        </m:ctrlPr>
                      </m:dPr>
                      <m:e>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i="1">
                                      <a:latin typeface="Cambria Math" panose="02040503050406030204" pitchFamily="18" charset="0"/>
                                    </a:rPr>
                                    <m:t>𝑔</m:t>
                                  </m:r>
                                </m:e>
                                <m:sub>
                                  <m:r>
                                    <a:rPr lang="en-GB" sz="3200" i="1">
                                      <a:latin typeface="Cambria Math" panose="02040503050406030204" pitchFamily="18" charset="0"/>
                                    </a:rPr>
                                    <m:t>𝑥</m:t>
                                  </m:r>
                                </m:sub>
                              </m:sSub>
                              <m:r>
                                <a:rPr lang="en-GB" sz="3200" i="1">
                                  <a:latin typeface="Cambria Math" panose="02040503050406030204" pitchFamily="18" charset="0"/>
                                </a:rPr>
                                <m:t>(</m:t>
                              </m:r>
                              <m:r>
                                <a:rPr lang="en-GB" sz="3200" i="1">
                                  <a:latin typeface="Cambria Math" panose="02040503050406030204" pitchFamily="18" charset="0"/>
                                </a:rPr>
                                <m:t>𝑥</m:t>
                              </m:r>
                              <m:r>
                                <a:rPr lang="en-GB" sz="3200" i="1">
                                  <a:latin typeface="Cambria Math" panose="02040503050406030204" pitchFamily="18" charset="0"/>
                                </a:rPr>
                                <m:t>, </m:t>
                              </m:r>
                              <m:r>
                                <a:rPr lang="en-GB" sz="3200" i="1">
                                  <a:latin typeface="Cambria Math" panose="02040503050406030204" pitchFamily="18" charset="0"/>
                                </a:rPr>
                                <m:t>𝑦</m:t>
                              </m:r>
                              <m:r>
                                <a:rPr lang="en-GB" sz="3200" i="1">
                                  <a:latin typeface="Cambria Math" panose="02040503050406030204" pitchFamily="18" charset="0"/>
                                </a:rPr>
                                <m:t>)</m:t>
                              </m:r>
                            </m:e>
                          </m:mr>
                          <m:mr>
                            <m:e>
                              <m:sSub>
                                <m:sSubPr>
                                  <m:ctrlPr>
                                    <a:rPr lang="en-GB" sz="3200" i="1">
                                      <a:latin typeface="Cambria Math" panose="02040503050406030204" pitchFamily="18" charset="0"/>
                                    </a:rPr>
                                  </m:ctrlPr>
                                </m:sSubPr>
                                <m:e>
                                  <m:r>
                                    <a:rPr lang="en-GB" sz="3200" i="1">
                                      <a:latin typeface="Cambria Math" panose="02040503050406030204" pitchFamily="18" charset="0"/>
                                    </a:rPr>
                                    <m:t>𝑔</m:t>
                                  </m:r>
                                </m:e>
                                <m:sub>
                                  <m:r>
                                    <a:rPr lang="en-GB" sz="3200" i="1">
                                      <a:latin typeface="Cambria Math" panose="02040503050406030204" pitchFamily="18" charset="0"/>
                                    </a:rPr>
                                    <m:t>𝑦</m:t>
                                  </m:r>
                                </m:sub>
                              </m:sSub>
                              <m:r>
                                <a:rPr lang="en-GB" sz="3200" i="1">
                                  <a:latin typeface="Cambria Math" panose="02040503050406030204" pitchFamily="18" charset="0"/>
                                </a:rPr>
                                <m:t>(</m:t>
                              </m:r>
                              <m:r>
                                <a:rPr lang="en-GB" sz="3200" i="1">
                                  <a:latin typeface="Cambria Math" panose="02040503050406030204" pitchFamily="18" charset="0"/>
                                </a:rPr>
                                <m:t>𝑥</m:t>
                              </m:r>
                              <m:r>
                                <a:rPr lang="en-GB" sz="3200" i="1">
                                  <a:latin typeface="Cambria Math" panose="02040503050406030204" pitchFamily="18" charset="0"/>
                                </a:rPr>
                                <m:t>, </m:t>
                              </m:r>
                              <m:r>
                                <a:rPr lang="en-GB" sz="3200" i="1">
                                  <a:latin typeface="Cambria Math" panose="02040503050406030204" pitchFamily="18" charset="0"/>
                                </a:rPr>
                                <m:t>𝑦</m:t>
                              </m:r>
                              <m:r>
                                <a:rPr lang="en-GB" sz="3200" i="1">
                                  <a:latin typeface="Cambria Math" panose="02040503050406030204" pitchFamily="18" charset="0"/>
                                </a:rPr>
                                <m:t>)</m:t>
                              </m:r>
                            </m:e>
                          </m:mr>
                        </m:m>
                      </m:e>
                    </m:d>
                    <m:r>
                      <a:rPr lang="en-GB" sz="3200" b="0" i="1" smtClean="0">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b="0" i="1" smtClean="0">
                                  <a:latin typeface="Cambria Math" panose="02040503050406030204" pitchFamily="18" charset="0"/>
                                </a:rPr>
                                <m:t>0</m:t>
                              </m:r>
                              <m:r>
                                <a:rPr lang="en-GB" sz="3200" b="0" i="1" smtClean="0">
                                  <a:latin typeface="Cambria Math" panose="02040503050406030204" pitchFamily="18" charset="0"/>
                                </a:rPr>
                                <m:t>𝑥</m:t>
                              </m:r>
                              <m:r>
                                <a:rPr lang="en-GB" sz="3200" b="0" i="1" smtClean="0">
                                  <a:latin typeface="Cambria Math" panose="02040503050406030204" pitchFamily="18" charset="0"/>
                                </a:rPr>
                                <m:t>+2</m:t>
                              </m:r>
                              <m:r>
                                <a:rPr lang="en-GB" sz="3200" i="1">
                                  <a:latin typeface="Cambria Math" panose="02040503050406030204" pitchFamily="18" charset="0"/>
                                </a:rPr>
                                <m:t>𝑦</m:t>
                              </m:r>
                            </m:e>
                          </m:mr>
                          <m:mr>
                            <m:e>
                              <m:r>
                                <a:rPr lang="en-GB" sz="3200" i="1">
                                  <a:latin typeface="Cambria Math" panose="02040503050406030204" pitchFamily="18" charset="0"/>
                                </a:rPr>
                                <m:t>𝑥</m:t>
                              </m:r>
                              <m:r>
                                <a:rPr lang="en-GB" sz="3200" i="1">
                                  <a:latin typeface="Cambria Math" panose="02040503050406030204" pitchFamily="18" charset="0"/>
                                </a:rPr>
                                <m:t>−</m:t>
                              </m:r>
                              <m:r>
                                <a:rPr lang="en-GB" sz="3200" i="1">
                                  <a:latin typeface="Cambria Math" panose="02040503050406030204" pitchFamily="18" charset="0"/>
                                </a:rPr>
                                <m:t>𝑦</m:t>
                              </m:r>
                            </m:e>
                          </m:mr>
                        </m:m>
                      </m:e>
                    </m:d>
                  </m:oMath>
                </a14:m>
                <a:r>
                  <a:rPr lang="en-GB" dirty="0"/>
                  <a:t> would be written as</a:t>
                </a:r>
                <a:br>
                  <a:rPr lang="en-GB" dirty="0"/>
                </a:br>
                <a:br>
                  <a:rPr lang="en-GB" dirty="0"/>
                </a:br>
                <a14:m>
                  <m:oMath xmlns:m="http://schemas.openxmlformats.org/officeDocument/2006/math">
                    <m:d>
                      <m:dPr>
                        <m:ctrlPr>
                          <a:rPr lang="en-GB" sz="6600" i="1" smtClean="0">
                            <a:solidFill>
                              <a:schemeClr val="accent4"/>
                            </a:solidFill>
                            <a:latin typeface="Cambria Math" panose="02040503050406030204" pitchFamily="18" charset="0"/>
                          </a:rPr>
                        </m:ctrlPr>
                      </m:dPr>
                      <m:e>
                        <m:m>
                          <m:mPr>
                            <m:mcs>
                              <m:mc>
                                <m:mcPr>
                                  <m:count m:val="2"/>
                                  <m:mcJc m:val="center"/>
                                </m:mcPr>
                              </m:mc>
                            </m:mcs>
                            <m:ctrlPr>
                              <a:rPr lang="en-GB" sz="6600" i="1">
                                <a:solidFill>
                                  <a:schemeClr val="accent4"/>
                                </a:solidFill>
                                <a:latin typeface="Cambria Math" panose="02040503050406030204" pitchFamily="18" charset="0"/>
                              </a:rPr>
                            </m:ctrlPr>
                          </m:mPr>
                          <m:mr>
                            <m:e>
                              <m:r>
                                <m:rPr>
                                  <m:brk m:alnAt="7"/>
                                </m:rPr>
                                <a:rPr lang="en-GB" sz="6600" b="0" i="1" smtClean="0">
                                  <a:solidFill>
                                    <a:schemeClr val="accent4"/>
                                  </a:solidFill>
                                  <a:latin typeface="Cambria Math" panose="02040503050406030204" pitchFamily="18" charset="0"/>
                                </a:rPr>
                                <m:t>0</m:t>
                              </m:r>
                            </m:e>
                            <m:e>
                              <m:r>
                                <a:rPr lang="en-GB" sz="6600" b="0" i="1" smtClean="0">
                                  <a:solidFill>
                                    <a:schemeClr val="accent4"/>
                                  </a:solidFill>
                                  <a:latin typeface="Cambria Math" panose="02040503050406030204" pitchFamily="18" charset="0"/>
                                </a:rPr>
                                <m:t>2</m:t>
                              </m:r>
                            </m:e>
                          </m:mr>
                          <m:mr>
                            <m:e>
                              <m:r>
                                <a:rPr lang="en-GB" sz="6600" b="0" i="1" smtClean="0">
                                  <a:solidFill>
                                    <a:schemeClr val="accent4"/>
                                  </a:solidFill>
                                  <a:latin typeface="Cambria Math" panose="02040503050406030204" pitchFamily="18" charset="0"/>
                                </a:rPr>
                                <m:t>1</m:t>
                              </m:r>
                            </m:e>
                            <m:e>
                              <m:r>
                                <a:rPr lang="en-GB" sz="6600" b="0" i="1" smtClean="0">
                                  <a:solidFill>
                                    <a:schemeClr val="accent4"/>
                                  </a:solidFill>
                                  <a:latin typeface="Cambria Math" panose="02040503050406030204" pitchFamily="18" charset="0"/>
                                </a:rPr>
                                <m:t>−1</m:t>
                              </m:r>
                            </m:e>
                          </m:mr>
                        </m:m>
                      </m:e>
                    </m:d>
                  </m:oMath>
                </a14:m>
                <a:endParaRPr lang="en-GB" sz="6600" dirty="0"/>
              </a:p>
            </p:txBody>
          </p:sp>
        </mc:Choice>
        <mc:Fallback xmlns="">
          <p:sp>
            <p:nvSpPr>
              <p:cNvPr id="3" name="Content Placeholder 2">
                <a:extLst>
                  <a:ext uri="{FF2B5EF4-FFF2-40B4-BE49-F238E27FC236}">
                    <a16:creationId xmlns:a16="http://schemas.microsoft.com/office/drawing/2014/main" id="{7925C9E5-D7EE-4E85-99E3-44C54D7A7BD7}"/>
                  </a:ext>
                </a:extLst>
              </p:cNvPr>
              <p:cNvSpPr>
                <a:spLocks noGrp="1" noRot="1" noChangeAspect="1" noMove="1" noResize="1" noEditPoints="1" noAdjustHandles="1" noChangeArrowheads="1" noChangeShapeType="1" noTextEdit="1"/>
              </p:cNvSpPr>
              <p:nvPr>
                <p:ph idx="1"/>
              </p:nvPr>
            </p:nvSpPr>
            <p:spPr>
              <a:blipFill>
                <a:blip r:embed="rId3"/>
                <a:stretch>
                  <a:fillRect l="-412" t="-2800" r="-471"/>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41575725-14B1-4260-8D53-D01048D7FD1A}"/>
              </a:ext>
            </a:extLst>
          </p:cNvPr>
          <p:cNvGrpSpPr/>
          <p:nvPr/>
        </p:nvGrpSpPr>
        <p:grpSpPr>
          <a:xfrm>
            <a:off x="1645920" y="4221480"/>
            <a:ext cx="9128760" cy="2124456"/>
            <a:chOff x="1645920" y="4221480"/>
            <a:chExt cx="9128760" cy="2124456"/>
          </a:xfrm>
        </p:grpSpPr>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C7775B70-ED3F-4E0D-A760-C31D85D98308}"/>
                    </a:ext>
                  </a:extLst>
                </p:cNvPr>
                <p:cNvSpPr/>
                <p:nvPr/>
              </p:nvSpPr>
              <p:spPr>
                <a:xfrm>
                  <a:off x="1645920" y="4221480"/>
                  <a:ext cx="2621280" cy="655320"/>
                </a:xfrm>
                <a:prstGeom prst="wedgeRectCallout">
                  <a:avLst>
                    <a:gd name="adj1" fmla="val 76225"/>
                    <a:gd name="adj2" fmla="val -4941"/>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GB" sz="2400" b="0" i="1" smtClean="0">
                          <a:latin typeface="Cambria Math" panose="02040503050406030204" pitchFamily="18" charset="0"/>
                        </a:rPr>
                        <m:t>𝑥</m:t>
                      </m:r>
                    </m:oMath>
                  </a14:m>
                  <a:r>
                    <a:rPr lang="en-GB" sz="2400" dirty="0"/>
                    <a:t> coefficient of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𝑔</m:t>
                          </m:r>
                        </m:e>
                        <m:sub>
                          <m:r>
                            <a:rPr lang="en-GB" sz="2400" i="1">
                              <a:latin typeface="Cambria Math" panose="02040503050406030204" pitchFamily="18" charset="0"/>
                            </a:rPr>
                            <m:t>𝑥</m:t>
                          </m:r>
                        </m:sub>
                      </m:sSub>
                    </m:oMath>
                  </a14:m>
                  <a:endParaRPr lang="en-GB" sz="2400" dirty="0"/>
                </a:p>
              </p:txBody>
            </p:sp>
          </mc:Choice>
          <mc:Fallback xmlns="">
            <p:sp>
              <p:nvSpPr>
                <p:cNvPr id="4" name="Speech Bubble: Rectangle 3">
                  <a:extLst>
                    <a:ext uri="{FF2B5EF4-FFF2-40B4-BE49-F238E27FC236}">
                      <a16:creationId xmlns:a16="http://schemas.microsoft.com/office/drawing/2014/main" id="{C7775B70-ED3F-4E0D-A760-C31D85D98308}"/>
                    </a:ext>
                  </a:extLst>
                </p:cNvPr>
                <p:cNvSpPr>
                  <a:spLocks noRot="1" noChangeAspect="1" noMove="1" noResize="1" noEditPoints="1" noAdjustHandles="1" noChangeArrowheads="1" noChangeShapeType="1" noTextEdit="1"/>
                </p:cNvSpPr>
                <p:nvPr/>
              </p:nvSpPr>
              <p:spPr>
                <a:xfrm>
                  <a:off x="1645920" y="4221480"/>
                  <a:ext cx="2621280" cy="655320"/>
                </a:xfrm>
                <a:prstGeom prst="wedgeRectCallout">
                  <a:avLst>
                    <a:gd name="adj1" fmla="val 76225"/>
                    <a:gd name="adj2" fmla="val -4941"/>
                  </a:avLst>
                </a:prstGeom>
                <a:blipFill>
                  <a:blip r:embed="rId4"/>
                  <a:stretch>
                    <a:fillRect b="-17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D4EF66B4-B828-40D7-ACDB-AA3F7CE3CA8D}"/>
                    </a:ext>
                  </a:extLst>
                </p:cNvPr>
                <p:cNvSpPr/>
                <p:nvPr/>
              </p:nvSpPr>
              <p:spPr>
                <a:xfrm>
                  <a:off x="1645920" y="5690616"/>
                  <a:ext cx="2621280" cy="655320"/>
                </a:xfrm>
                <a:prstGeom prst="wedgeRectCallout">
                  <a:avLst>
                    <a:gd name="adj1" fmla="val 77388"/>
                    <a:gd name="adj2" fmla="val 4361"/>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GB" sz="2400" b="0" i="1" smtClean="0">
                          <a:latin typeface="Cambria Math" panose="02040503050406030204" pitchFamily="18" charset="0"/>
                        </a:rPr>
                        <m:t>𝑥</m:t>
                      </m:r>
                    </m:oMath>
                  </a14:m>
                  <a:r>
                    <a:rPr lang="en-GB" sz="2400" dirty="0"/>
                    <a:t> coefficient of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𝑔</m:t>
                          </m:r>
                        </m:e>
                        <m:sub>
                          <m:r>
                            <a:rPr lang="en-GB" sz="2400" b="0" i="1" smtClean="0">
                              <a:latin typeface="Cambria Math" panose="02040503050406030204" pitchFamily="18" charset="0"/>
                            </a:rPr>
                            <m:t>𝑦</m:t>
                          </m:r>
                        </m:sub>
                      </m:sSub>
                    </m:oMath>
                  </a14:m>
                  <a:endParaRPr lang="en-GB" sz="2400" dirty="0"/>
                </a:p>
              </p:txBody>
            </p:sp>
          </mc:Choice>
          <mc:Fallback xmlns="">
            <p:sp>
              <p:nvSpPr>
                <p:cNvPr id="5" name="Speech Bubble: Rectangle 4">
                  <a:extLst>
                    <a:ext uri="{FF2B5EF4-FFF2-40B4-BE49-F238E27FC236}">
                      <a16:creationId xmlns:a16="http://schemas.microsoft.com/office/drawing/2014/main" id="{D4EF66B4-B828-40D7-ACDB-AA3F7CE3CA8D}"/>
                    </a:ext>
                  </a:extLst>
                </p:cNvPr>
                <p:cNvSpPr>
                  <a:spLocks noRot="1" noChangeAspect="1" noMove="1" noResize="1" noEditPoints="1" noAdjustHandles="1" noChangeArrowheads="1" noChangeShapeType="1" noTextEdit="1"/>
                </p:cNvSpPr>
                <p:nvPr/>
              </p:nvSpPr>
              <p:spPr>
                <a:xfrm>
                  <a:off x="1645920" y="5690616"/>
                  <a:ext cx="2621280" cy="655320"/>
                </a:xfrm>
                <a:prstGeom prst="wedgeRectCallout">
                  <a:avLst>
                    <a:gd name="adj1" fmla="val 77388"/>
                    <a:gd name="adj2" fmla="val 4361"/>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EDC311EE-307D-4FC2-993A-9FC49081E18B}"/>
                    </a:ext>
                  </a:extLst>
                </p:cNvPr>
                <p:cNvSpPr/>
                <p:nvPr/>
              </p:nvSpPr>
              <p:spPr>
                <a:xfrm>
                  <a:off x="8153400" y="4221480"/>
                  <a:ext cx="2621280" cy="655320"/>
                </a:xfrm>
                <a:prstGeom prst="wedgeRectCallout">
                  <a:avLst>
                    <a:gd name="adj1" fmla="val -82496"/>
                    <a:gd name="adj2" fmla="val -7267"/>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GB" sz="2400" b="0" i="1" smtClean="0">
                          <a:latin typeface="Cambria Math" panose="02040503050406030204" pitchFamily="18" charset="0"/>
                        </a:rPr>
                        <m:t>𝑦</m:t>
                      </m:r>
                    </m:oMath>
                  </a14:m>
                  <a:r>
                    <a:rPr lang="en-GB" sz="2400" dirty="0"/>
                    <a:t> coefficient of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𝑔</m:t>
                          </m:r>
                        </m:e>
                        <m:sub>
                          <m:r>
                            <a:rPr lang="en-GB" sz="2400" i="1">
                              <a:latin typeface="Cambria Math" panose="02040503050406030204" pitchFamily="18" charset="0"/>
                            </a:rPr>
                            <m:t>𝑥</m:t>
                          </m:r>
                        </m:sub>
                      </m:sSub>
                    </m:oMath>
                  </a14:m>
                  <a:endParaRPr lang="en-GB" sz="2400" dirty="0"/>
                </a:p>
              </p:txBody>
            </p:sp>
          </mc:Choice>
          <mc:Fallback xmlns="">
            <p:sp>
              <p:nvSpPr>
                <p:cNvPr id="6" name="Speech Bubble: Rectangle 5">
                  <a:extLst>
                    <a:ext uri="{FF2B5EF4-FFF2-40B4-BE49-F238E27FC236}">
                      <a16:creationId xmlns:a16="http://schemas.microsoft.com/office/drawing/2014/main" id="{EDC311EE-307D-4FC2-993A-9FC49081E18B}"/>
                    </a:ext>
                  </a:extLst>
                </p:cNvPr>
                <p:cNvSpPr>
                  <a:spLocks noRot="1" noChangeAspect="1" noMove="1" noResize="1" noEditPoints="1" noAdjustHandles="1" noChangeArrowheads="1" noChangeShapeType="1" noTextEdit="1"/>
                </p:cNvSpPr>
                <p:nvPr/>
              </p:nvSpPr>
              <p:spPr>
                <a:xfrm>
                  <a:off x="8153400" y="4221480"/>
                  <a:ext cx="2621280" cy="655320"/>
                </a:xfrm>
                <a:prstGeom prst="wedgeRectCallout">
                  <a:avLst>
                    <a:gd name="adj1" fmla="val -82496"/>
                    <a:gd name="adj2" fmla="val -7267"/>
                  </a:avLst>
                </a:prstGeom>
                <a:blipFill>
                  <a:blip r:embed="rId6"/>
                  <a:stretch>
                    <a:fillRect b="-17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CD7C0090-595D-49D9-B17C-3D44560C7EAC}"/>
                    </a:ext>
                  </a:extLst>
                </p:cNvPr>
                <p:cNvSpPr/>
                <p:nvPr/>
              </p:nvSpPr>
              <p:spPr>
                <a:xfrm>
                  <a:off x="8153400" y="5690616"/>
                  <a:ext cx="2621280" cy="655320"/>
                </a:xfrm>
                <a:prstGeom prst="wedgeRectCallout">
                  <a:avLst>
                    <a:gd name="adj1" fmla="val -79008"/>
                    <a:gd name="adj2" fmla="val 4361"/>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GB" sz="2400" b="0" i="1" smtClean="0">
                          <a:latin typeface="Cambria Math" panose="02040503050406030204" pitchFamily="18" charset="0"/>
                        </a:rPr>
                        <m:t>𝑦</m:t>
                      </m:r>
                    </m:oMath>
                  </a14:m>
                  <a:r>
                    <a:rPr lang="en-GB" sz="2400" dirty="0"/>
                    <a:t> coefficient of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𝑔</m:t>
                          </m:r>
                        </m:e>
                        <m:sub>
                          <m:r>
                            <a:rPr lang="en-GB" sz="2400" b="0" i="1" smtClean="0">
                              <a:latin typeface="Cambria Math" panose="02040503050406030204" pitchFamily="18" charset="0"/>
                            </a:rPr>
                            <m:t>𝑦</m:t>
                          </m:r>
                        </m:sub>
                      </m:sSub>
                    </m:oMath>
                  </a14:m>
                  <a:endParaRPr lang="en-GB" sz="2400" dirty="0"/>
                </a:p>
              </p:txBody>
            </p:sp>
          </mc:Choice>
          <mc:Fallback xmlns="">
            <p:sp>
              <p:nvSpPr>
                <p:cNvPr id="7" name="Speech Bubble: Rectangle 6">
                  <a:extLst>
                    <a:ext uri="{FF2B5EF4-FFF2-40B4-BE49-F238E27FC236}">
                      <a16:creationId xmlns:a16="http://schemas.microsoft.com/office/drawing/2014/main" id="{CD7C0090-595D-49D9-B17C-3D44560C7EAC}"/>
                    </a:ext>
                  </a:extLst>
                </p:cNvPr>
                <p:cNvSpPr>
                  <a:spLocks noRot="1" noChangeAspect="1" noMove="1" noResize="1" noEditPoints="1" noAdjustHandles="1" noChangeArrowheads="1" noChangeShapeType="1" noTextEdit="1"/>
                </p:cNvSpPr>
                <p:nvPr/>
              </p:nvSpPr>
              <p:spPr>
                <a:xfrm>
                  <a:off x="8153400" y="5690616"/>
                  <a:ext cx="2621280" cy="655320"/>
                </a:xfrm>
                <a:prstGeom prst="wedgeRectCallout">
                  <a:avLst>
                    <a:gd name="adj1" fmla="val -79008"/>
                    <a:gd name="adj2" fmla="val 4361"/>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0497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729</TotalTime>
  <Words>1361</Words>
  <Application>Microsoft Office PowerPoint</Application>
  <PresentationFormat>Widescreen</PresentationFormat>
  <Paragraphs>151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Nova</vt:lpstr>
      <vt:lpstr>Arial Nova Light</vt:lpstr>
      <vt:lpstr>Cambria Math</vt:lpstr>
      <vt:lpstr>Wingdings</vt:lpstr>
      <vt:lpstr>Wingdings 2</vt:lpstr>
      <vt:lpstr>Wingdings 3</vt:lpstr>
      <vt:lpstr>Nightfall design template</vt:lpstr>
      <vt:lpstr>Week 3: Geometry II Part 2: Moving on to Matrices</vt:lpstr>
      <vt:lpstr>Objectives</vt:lpstr>
      <vt:lpstr>Recap: functions and vectors</vt:lpstr>
      <vt:lpstr>Example</vt:lpstr>
      <vt:lpstr>Example</vt:lpstr>
      <vt:lpstr>Example</vt:lpstr>
      <vt:lpstr>Example</vt:lpstr>
      <vt:lpstr>Matrices</vt:lpstr>
      <vt:lpstr>Matrices as functions</vt:lpstr>
      <vt:lpstr>Applying matrices to vectors</vt:lpstr>
      <vt:lpstr>Applying matrices to vectors – examples</vt:lpstr>
      <vt:lpstr>Multiplying matrices and vectors</vt:lpstr>
      <vt:lpstr>Mismatched matrix…</vt:lpstr>
      <vt:lpstr>Non-square matrix</vt:lpstr>
      <vt:lpstr>Matrix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1: Points, Lines and Triangles</dc:title>
  <dc:creator>Bergel, Kate</dc:creator>
  <cp:lastModifiedBy>Bergel, Kate</cp:lastModifiedBy>
  <cp:revision>79</cp:revision>
  <dcterms:created xsi:type="dcterms:W3CDTF">2020-08-25T17:40:40Z</dcterms:created>
  <dcterms:modified xsi:type="dcterms:W3CDTF">2020-09-04T17:12:40Z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