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8" r:id="rId2"/>
    <p:sldId id="259" r:id="rId3"/>
    <p:sldId id="260" r:id="rId4"/>
    <p:sldId id="261" r:id="rId5"/>
    <p:sldId id="262" r:id="rId6"/>
    <p:sldId id="266"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EDF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0343" autoAdjust="0"/>
  </p:normalViewPr>
  <p:slideViewPr>
    <p:cSldViewPr snapToGrid="0" showGuides="1">
      <p:cViewPr varScale="1">
        <p:scale>
          <a:sx n="50" d="100"/>
          <a:sy n="50" d="100"/>
        </p:scale>
        <p:origin x="341" y="3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9/4/2020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part 3 of this week’s lecture, where we’ll look at one of the key applications of matrices in computer graphics, which is to use them to transform objects in space – by transform, I basically mean ‘move around’.</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now seen three of the main types of affine transforms I mentioned at the start: scale, shear and rotation, so that just leaves one more: translation, or moving a point by a fixed amount.</a:t>
            </a:r>
          </a:p>
          <a:p>
            <a:endParaRPr lang="en-GB" dirty="0"/>
          </a:p>
          <a:p>
            <a:r>
              <a:rPr lang="en-GB" dirty="0"/>
              <a:t>However, we have a slight problem with this, in that we can only represent functions as matrices if they transform the components to some combination of x and y – there isn’t any way to include any other values, including constants.</a:t>
            </a:r>
          </a:p>
          <a:p>
            <a:endParaRPr lang="en-GB" dirty="0"/>
          </a:p>
          <a:p>
            <a:r>
              <a:rPr lang="en-GB" dirty="0"/>
              <a:t>This means that if we apply the matrix to the origin, we can only get the origin back,</a:t>
            </a:r>
          </a:p>
          <a:p>
            <a:endParaRPr lang="en-GB" dirty="0"/>
          </a:p>
          <a:p>
            <a:r>
              <a:rPr lang="en-GB" dirty="0"/>
              <a:t>In other words, a matrix transform will always keep the origin fixed – because it can’t do anything else.</a:t>
            </a:r>
          </a:p>
          <a:p>
            <a:endParaRPr lang="en-GB" dirty="0"/>
          </a:p>
          <a:p>
            <a:r>
              <a:rPr lang="en-GB" dirty="0"/>
              <a:t>This means that we can’t actually represent adding a constant vector, which is what translation is, by a matrix in this way,</a:t>
            </a:r>
          </a:p>
          <a:p>
            <a:endParaRPr lang="en-GB" dirty="0"/>
          </a:p>
          <a:p>
            <a:r>
              <a:rPr lang="en-GB" dirty="0"/>
              <a:t>And also that all the operations we’ve looked at so far have been centred on the origin, for instance scaling takes the points a multiple of their original distance from the origin, and rotations are always through an angle that’s measured from the origin.</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10811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rather spoils our neat notation, so we use a workaround, called homogenous coordinates,</a:t>
            </a:r>
          </a:p>
          <a:p>
            <a:endParaRPr lang="en-GB" dirty="0"/>
          </a:p>
          <a:p>
            <a:r>
              <a:rPr lang="en-GB" dirty="0"/>
              <a:t>Which turn our two-dimensional coordinates into three components, the third of which acts as a scaling factor on the other two. You don’t generally need to worry about what that means, though, as 99% of the time,</a:t>
            </a:r>
          </a:p>
          <a:p>
            <a:endParaRPr lang="en-GB" dirty="0"/>
          </a:p>
          <a:p>
            <a:r>
              <a:rPr lang="en-GB" dirty="0"/>
              <a:t>For a point, that third component will just be 1.</a:t>
            </a:r>
          </a:p>
          <a:p>
            <a:endParaRPr lang="en-GB" dirty="0"/>
          </a:p>
          <a:p>
            <a:r>
              <a:rPr lang="en-GB" dirty="0"/>
              <a:t>Often, this third component is termed w, rather than using subscripts – we can’t use z because that will be our third axis in 3D space. Note that even though it is usually just 1, it’s generally implemented as a variable in code, as there are situations when its value might change; we might have a look at those later on.</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3710570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have an extra value to work with, we can write a 3x3 matrix to represent translation, like so:</a:t>
            </a:r>
          </a:p>
          <a:p>
            <a:endParaRPr lang="en-GB" dirty="0"/>
          </a:p>
          <a:p>
            <a:r>
              <a:rPr lang="en-GB" dirty="0"/>
              <a:t>You can see when we apply this to one of our homogeneous vectors, it has the effect of adding our constant values in x and y to the coordinates.</a:t>
            </a:r>
          </a:p>
          <a:p>
            <a:endParaRPr lang="en-GB" dirty="0"/>
          </a:p>
          <a:p>
            <a:r>
              <a:rPr lang="en-GB" dirty="0"/>
              <a:t>We can also transfer our existing transformation matrices for rotation, scale and shear to this new format, by putting their values into the top-left corner and setting the translation components to zero; you can check for yourselves to make sure that the results for the x and y components are the same as with the 2x2 matrices.</a:t>
            </a:r>
          </a:p>
          <a:p>
            <a:endParaRPr lang="en-GB" dirty="0"/>
          </a:p>
          <a:p>
            <a:r>
              <a:rPr lang="en-GB" dirty="0"/>
              <a:t>We now have the four basic affine transformations – translation, rotation, scale and shear – expressed in matrix form, which we will want to combine to move our points and vectors (and any objects made up of these) around in a variety of ways. Of course, we could just keep applying matrices to our vector until we get the result we want, but that doesn’t make use of the matrix’s full potential. They also have some quirks that you need to look out for, which will be the subject of the next video.</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60558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kinds of movement we tend to make are described by something known as affine transformations, so we’ll see what exactly those are, and we’ll also look at a workaround for the limitation of matrices that was touched on in the last video and came up in the quiz, namely not being able to include constant terms in the linear combinations they represent. This workaround is called homogeneous coordinates, which are used pretty much ubiquitously in computer graphics.</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78681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saw in the last video that</a:t>
            </a:r>
          </a:p>
          <a:p>
            <a:endParaRPr lang="en-GB" dirty="0"/>
          </a:p>
          <a:p>
            <a:r>
              <a:rPr lang="en-GB" dirty="0"/>
              <a:t>we can use matrices as a shorthand for applying functions to transform vectors using a kind of multiplication,</a:t>
            </a:r>
          </a:p>
          <a:p>
            <a:endParaRPr lang="en-GB" dirty="0"/>
          </a:p>
          <a:p>
            <a:r>
              <a:rPr lang="en-GB" dirty="0"/>
              <a:t>For example the function that maps the vector x, y to 2y, x-y can be written as the matrix 0, 2, 1, -1. </a:t>
            </a:r>
          </a:p>
          <a:p>
            <a:endParaRPr lang="en-GB" dirty="0"/>
          </a:p>
          <a:p>
            <a:r>
              <a:rPr lang="en-GB" dirty="0"/>
              <a:t>As we’ve noted, this only applies for functions that are linear combinations of the components. This is actually fine, because when we’re moving objects around in our virtual worlds we don’t generally want to do anything too weird and wonderful with them, in fact we’re mostly interested in a special class of transformations that are known as</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323663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Affine transformations.</a:t>
            </a:r>
          </a:p>
          <a:p>
            <a:endParaRPr lang="en-GB" dirty="0"/>
          </a:p>
          <a:p>
            <a:r>
              <a:rPr lang="en-GB" dirty="0"/>
              <a:t>These are mappings that preserve collinearity – meaning that points that were on a line before the transform is applied are still on a line afterwards, or in other words,</a:t>
            </a:r>
          </a:p>
          <a:p>
            <a:endParaRPr lang="en-GB" dirty="0"/>
          </a:p>
          <a:p>
            <a:r>
              <a:rPr lang="en-GB" dirty="0"/>
              <a:t>Straight lines stay straight – and they also preserve the ratios of distances between points on a line, so the</a:t>
            </a:r>
          </a:p>
          <a:p>
            <a:endParaRPr lang="en-GB" dirty="0"/>
          </a:p>
          <a:p>
            <a:r>
              <a:rPr lang="en-GB" dirty="0"/>
              <a:t>midpoint of the line stays in the middle and each line’s length stays the same relative to the other lines. However,</a:t>
            </a:r>
          </a:p>
          <a:p>
            <a:endParaRPr lang="en-GB" dirty="0"/>
          </a:p>
          <a:p>
            <a:r>
              <a:rPr lang="en-GB" dirty="0"/>
              <a:t>It doesn’t necessarily preserve absolute lengths or angles: it can stretch things, just not bend them. For instance, it’s possible to map any triangle to any other using an affine transformation; you just can’t map it to any other shape.</a:t>
            </a:r>
          </a:p>
          <a:p>
            <a:endParaRPr lang="en-GB" dirty="0"/>
          </a:p>
          <a:p>
            <a:r>
              <a:rPr lang="en-GB" dirty="0"/>
              <a:t>There are various different kinds of affine transformation, which you can look up online if you’re interested, but</a:t>
            </a:r>
          </a:p>
          <a:p>
            <a:endParaRPr lang="en-GB" dirty="0"/>
          </a:p>
          <a:p>
            <a:r>
              <a:rPr lang="en-GB" dirty="0"/>
              <a:t>Most are actually some combination of the four main types: rotation, translation, scale, and shear, which we’re going to look at now.</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608407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start with scale, as it’s the simplest:</a:t>
            </a:r>
          </a:p>
          <a:p>
            <a:endParaRPr lang="en-GB" dirty="0"/>
          </a:p>
          <a:p>
            <a:r>
              <a:rPr lang="en-GB" dirty="0"/>
              <a:t>a uniform scale is effectively just a scalar multiplication, like we saw in the last video,</a:t>
            </a:r>
          </a:p>
          <a:p>
            <a:endParaRPr lang="en-GB" dirty="0"/>
          </a:p>
          <a:p>
            <a:r>
              <a:rPr lang="en-GB" dirty="0"/>
              <a:t>Which we can represent with a diagonal matrix with s for each non-zero entry.</a:t>
            </a:r>
          </a:p>
          <a:p>
            <a:endParaRPr lang="en-GB" dirty="0"/>
          </a:p>
          <a:p>
            <a:r>
              <a:rPr lang="en-GB" dirty="0"/>
              <a:t>If we apply this to every point in an object – or rather, to each vector representing the displacement of a point from the origin - it will expand all the points away from the origin</a:t>
            </a:r>
          </a:p>
          <a:p>
            <a:endParaRPr lang="en-GB" dirty="0"/>
          </a:p>
          <a:p>
            <a:r>
              <a:rPr lang="en-GB" dirty="0"/>
              <a:t>We can also apply a non-uniform scale by setting different values for the x and y components, like so;</a:t>
            </a:r>
          </a:p>
          <a:p>
            <a:endParaRPr lang="en-GB" dirty="0"/>
          </a:p>
          <a:p>
            <a:r>
              <a:rPr lang="en-GB" dirty="0"/>
              <a:t>this has the effect of stretching the object further along one axis than the other.</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346566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a non-uniform scale to perform a reflection in one of the axes, by flipping the component along that axis to the negative, effectively scaling by minus 1.</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66521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fairly straightforward transformation is</a:t>
            </a:r>
          </a:p>
          <a:p>
            <a:endParaRPr lang="en-GB" dirty="0"/>
          </a:p>
          <a:p>
            <a:r>
              <a:rPr lang="en-GB" dirty="0"/>
              <a:t>shearing (if you’d not guessed, that’s why we brought the sheep).</a:t>
            </a:r>
          </a:p>
          <a:p>
            <a:endParaRPr lang="en-GB" dirty="0"/>
          </a:p>
          <a:p>
            <a:r>
              <a:rPr lang="en-GB" dirty="0"/>
              <a:t>Unfortunately PowerPoint doesn’t seem to have a shearing animation, so you’ll have to make do with static images for this one… As you can see, this is a transform that doesn’t preserve angles; it effectively pushes the x values out to some degree proportional to the corresponding y value,</a:t>
            </a:r>
          </a:p>
          <a:p>
            <a:endParaRPr lang="en-GB" dirty="0"/>
          </a:p>
          <a:p>
            <a:r>
              <a:rPr lang="en-GB" dirty="0"/>
              <a:t>by including a multiple of y in the new x component. It’s possible to shear in the y-direction, too; I’ll leave it to you to figure out how to achieve that… We tend not to come across this transform so often in computer graphics (not intentionally, anyway – if this happens to an object you’re transforming it generally means something has gone awry), but it does come up in image processing, and it’s useful to know what it is.</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146430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Things get a little more complicated when we start rotating objects; let’s break down the steps and the calculations involved.</a:t>
            </a:r>
          </a:p>
          <a:p>
            <a:endParaRPr lang="en-GB" dirty="0"/>
          </a:p>
          <a:p>
            <a:r>
              <a:rPr lang="en-GB" dirty="0"/>
              <a:t>We’ll start with a point represented by a vector p, with components x and y.</a:t>
            </a:r>
          </a:p>
          <a:p>
            <a:endParaRPr lang="en-GB" dirty="0"/>
          </a:p>
          <a:p>
            <a:r>
              <a:rPr lang="en-GB" dirty="0"/>
              <a:t>Now suppose we want to rotate p around the origin by an angle theta; by convention, we’ll go anticlockwise.</a:t>
            </a:r>
          </a:p>
          <a:p>
            <a:endParaRPr lang="en-GB" dirty="0"/>
          </a:p>
          <a:p>
            <a:r>
              <a:rPr lang="en-GB" dirty="0"/>
              <a:t>We can find p’s new position by considering the triangle formed by the components</a:t>
            </a:r>
          </a:p>
          <a:p>
            <a:endParaRPr lang="en-GB" dirty="0"/>
          </a:p>
          <a:p>
            <a:r>
              <a:rPr lang="en-GB" dirty="0"/>
              <a:t>And rotating it so that the side that was lying on the x-axis is now at an angle theta from it.</a:t>
            </a:r>
          </a:p>
          <a:p>
            <a:endParaRPr lang="en-GB" dirty="0"/>
          </a:p>
          <a:p>
            <a:r>
              <a:rPr lang="en-GB" dirty="0"/>
              <a:t>We can find the vectors that represent the rotated triangle’s shorter sides using trigonometry – you can check the results yourself, remembering that</a:t>
            </a:r>
          </a:p>
          <a:p>
            <a:endParaRPr lang="en-GB" dirty="0"/>
          </a:p>
          <a:p>
            <a:r>
              <a:rPr lang="en-GB" dirty="0"/>
              <a:t>the lengths of the vectors, which form the </a:t>
            </a:r>
            <a:r>
              <a:rPr lang="en-GB" dirty="0" err="1"/>
              <a:t>hypontenuses</a:t>
            </a:r>
            <a:r>
              <a:rPr lang="en-GB" dirty="0"/>
              <a:t> of the triangles with their components, are the original x and y component values.</a:t>
            </a:r>
          </a:p>
          <a:p>
            <a:endParaRPr lang="en-GB" dirty="0"/>
          </a:p>
          <a:p>
            <a:r>
              <a:rPr lang="en-GB" dirty="0"/>
              <a:t>Finally, the new position of the point, p’, is given by u plus v, as shown.</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3685079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write this as a function, r-theta, which transforms a vector to its rotation about theta, </a:t>
            </a:r>
          </a:p>
          <a:p>
            <a:endParaRPr lang="en-GB" dirty="0"/>
          </a:p>
          <a:p>
            <a:r>
              <a:rPr lang="en-GB" dirty="0"/>
              <a:t>Or putting it into matrix form, we get the rotation matrix capital-R theta as shown. By the way, this is standard notation, to use a bold face capital letter to denote a matrix.</a:t>
            </a:r>
          </a:p>
          <a:p>
            <a:endParaRPr lang="en-GB" dirty="0"/>
          </a:p>
          <a:p>
            <a:r>
              <a:rPr lang="en-GB" dirty="0"/>
              <a:t>There are some rotations we might be particularly interested in, for example,</a:t>
            </a:r>
          </a:p>
          <a:p>
            <a:endParaRPr lang="en-GB" dirty="0"/>
          </a:p>
          <a:p>
            <a:r>
              <a:rPr lang="en-GB" dirty="0"/>
              <a:t>A rotation through zero degrees gives the special matrix with ones along the diagonal and zeroes elsewhere, which is</a:t>
            </a:r>
          </a:p>
          <a:p>
            <a:endParaRPr lang="en-GB" dirty="0"/>
          </a:p>
          <a:p>
            <a:r>
              <a:rPr lang="en-GB" dirty="0"/>
              <a:t>Known as the identity matrix, and doesn’t alter the vector it’s applied to; we’ll be looking at this in more detail in the next video.</a:t>
            </a:r>
          </a:p>
          <a:p>
            <a:endParaRPr lang="en-GB" dirty="0"/>
          </a:p>
          <a:p>
            <a:r>
              <a:rPr lang="en-GB" dirty="0"/>
              <a:t>Another common angle to be interested in is 90 degrees, or pi over two radians, which gives the matrix we introduced in the last video for the function we called r.</a:t>
            </a:r>
          </a:p>
          <a:p>
            <a:endParaRPr lang="en-GB" dirty="0"/>
          </a:p>
          <a:p>
            <a:r>
              <a:rPr lang="en-GB" dirty="0"/>
              <a:t>Finally, rotating through 180 degrees flips both components to the negative,</a:t>
            </a:r>
          </a:p>
          <a:p>
            <a:endParaRPr lang="en-GB" dirty="0"/>
          </a:p>
          <a:p>
            <a:r>
              <a:rPr lang="en-GB" dirty="0"/>
              <a:t>Which is effectively a scale by minus one, or a reflection in both axes.</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74014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9/4/2020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9/4/2020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9/4/2020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9/4/2020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9/4/2020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9/4/2020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9/4/2020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9/4/2020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hworld.wolfram.com/HomogeneousCoordinate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thworld.wolfram.com/AffineTransformation.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3: Geometry II</a:t>
            </a:r>
            <a:br>
              <a:rPr lang="en-US" dirty="0"/>
            </a:br>
            <a:r>
              <a:rPr lang="en-US" dirty="0"/>
              <a:t>Part 3: Types of Transform</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59D6-6D81-4606-83F8-3D6277115C6E}"/>
              </a:ext>
            </a:extLst>
          </p:cNvPr>
          <p:cNvSpPr>
            <a:spLocks noGrp="1"/>
          </p:cNvSpPr>
          <p:nvPr>
            <p:ph type="title"/>
          </p:nvPr>
        </p:nvSpPr>
        <p:spPr/>
        <p:txBody>
          <a:bodyPr/>
          <a:lstStyle/>
          <a:p>
            <a:r>
              <a:rPr lang="en-GB" b="1" dirty="0"/>
              <a:t>Translation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EB1400-CE8F-4EAD-B6E6-B08CEC3210BD}"/>
                  </a:ext>
                </a:extLst>
              </p:cNvPr>
              <p:cNvSpPr>
                <a:spLocks noGrp="1"/>
              </p:cNvSpPr>
              <p:nvPr>
                <p:ph idx="1"/>
              </p:nvPr>
            </p:nvSpPr>
            <p:spPr/>
            <p:txBody>
              <a:bodyPr>
                <a:normAutofit fontScale="92500" lnSpcReduction="20000"/>
              </a:bodyPr>
              <a:lstStyle/>
              <a:p>
                <a:pPr marL="457200" indent="-457200"/>
                <a14:m>
                  <m:oMath xmlns:m="http://schemas.openxmlformats.org/officeDocument/2006/math">
                    <m:d>
                      <m:dPr>
                        <m:ctrlPr>
                          <a:rPr lang="en-GB" sz="3200" i="1" smtClean="0">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m:rPr>
                                      <m:brk m:alnAt="7"/>
                                    </m:rPr>
                                    <a:rPr lang="en-GB" sz="3200" i="1">
                                      <a:latin typeface="Cambria Math" panose="02040503050406030204" pitchFamily="18" charset="0"/>
                                    </a:rPr>
                                    <m:t>𝑎</m:t>
                                  </m:r>
                                </m:e>
                                <m:sub>
                                  <m:r>
                                    <m:rPr>
                                      <m:brk m:alnAt="7"/>
                                    </m:rPr>
                                    <a:rPr lang="en-GB" sz="3200" i="1">
                                      <a:latin typeface="Cambria Math" panose="02040503050406030204" pitchFamily="18" charset="0"/>
                                    </a:rPr>
                                    <m:t>1</m:t>
                                  </m:r>
                                  <m:r>
                                    <a:rPr lang="en-GB" sz="3200" i="1">
                                      <a:latin typeface="Cambria Math" panose="02040503050406030204" pitchFamily="18" charset="0"/>
                                    </a:rPr>
                                    <m:t>1</m:t>
                                  </m:r>
                                </m:sub>
                              </m:sSub>
                            </m:e>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12</m:t>
                                  </m:r>
                                </m:sub>
                              </m:sSub>
                            </m:e>
                          </m:mr>
                          <m:m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21</m:t>
                                  </m:r>
                                </m:sub>
                              </m:sSub>
                            </m:e>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22</m:t>
                                  </m:r>
                                </m:sub>
                              </m:sSub>
                            </m:e>
                          </m:mr>
                        </m:m>
                      </m:e>
                    </m:d>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m:rPr>
                                      <m:brk m:alnAt="7"/>
                                    </m:rPr>
                                    <a:rPr lang="en-GB" sz="3200" i="1">
                                      <a:latin typeface="Cambria Math" panose="02040503050406030204" pitchFamily="18" charset="0"/>
                                    </a:rPr>
                                    <m:t>𝑎</m:t>
                                  </m:r>
                                </m:e>
                                <m:sub>
                                  <m:r>
                                    <m:rPr>
                                      <m:brk m:alnAt="7"/>
                                    </m:rPr>
                                    <a:rPr lang="en-GB" sz="3200" i="1">
                                      <a:latin typeface="Cambria Math" panose="02040503050406030204" pitchFamily="18" charset="0"/>
                                    </a:rPr>
                                    <m:t>1</m:t>
                                  </m:r>
                                  <m:r>
                                    <a:rPr lang="en-GB" sz="3200" i="1">
                                      <a:latin typeface="Cambria Math" panose="02040503050406030204" pitchFamily="18" charset="0"/>
                                    </a:rPr>
                                    <m:t>1</m:t>
                                  </m:r>
                                </m:sub>
                              </m:sSub>
                              <m:r>
                                <m:rPr>
                                  <m:brk m:alnAt="7"/>
                                </m:rPr>
                                <a:rPr lang="en-GB" sz="3200" i="1">
                                  <a:latin typeface="Cambria Math" panose="02040503050406030204" pitchFamily="18" charset="0"/>
                                </a:rPr>
                                <m:t>𝑥</m:t>
                              </m:r>
                              <m:r>
                                <a:rPr lang="en-GB" sz="3200" i="1">
                                  <a:latin typeface="Cambria Math" panose="02040503050406030204" pitchFamily="18" charset="0"/>
                                </a:rPr>
                                <m:t>+</m:t>
                              </m:r>
                              <m:sSub>
                                <m:sSubPr>
                                  <m:ctrlPr>
                                    <a:rPr lang="en-GB" sz="3200" i="1">
                                      <a:latin typeface="Cambria Math" panose="02040503050406030204" pitchFamily="18" charset="0"/>
                                    </a:rPr>
                                  </m:ctrlPr>
                                </m:sSubPr>
                                <m:e>
                                  <m:r>
                                    <m:rPr>
                                      <m:brk m:alnAt="7"/>
                                    </m:rPr>
                                    <a:rPr lang="en-GB" sz="3200" i="1">
                                      <a:latin typeface="Cambria Math" panose="02040503050406030204" pitchFamily="18" charset="0"/>
                                    </a:rPr>
                                    <m:t>𝑎</m:t>
                                  </m:r>
                                </m:e>
                                <m:sub>
                                  <m:r>
                                    <m:rPr>
                                      <m:brk m:alnAt="7"/>
                                    </m:rPr>
                                    <a:rPr lang="en-GB" sz="3200" i="1">
                                      <a:latin typeface="Cambria Math" panose="02040503050406030204" pitchFamily="18" charset="0"/>
                                    </a:rPr>
                                    <m:t>1</m:t>
                                  </m:r>
                                  <m:r>
                                    <a:rPr lang="en-GB" sz="3200" i="1">
                                      <a:latin typeface="Cambria Math" panose="02040503050406030204" pitchFamily="18" charset="0"/>
                                    </a:rPr>
                                    <m:t>2</m:t>
                                  </m:r>
                                </m:sub>
                              </m:sSub>
                              <m:r>
                                <m:rPr>
                                  <m:brk m:alnAt="7"/>
                                </m:rPr>
                                <a:rPr lang="en-GB" sz="3200" i="1">
                                  <a:latin typeface="Cambria Math" panose="02040503050406030204" pitchFamily="18" charset="0"/>
                                </a:rPr>
                                <m:t>𝑦</m:t>
                              </m:r>
                            </m:e>
                          </m:mr>
                          <m:m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21</m:t>
                                  </m:r>
                                </m:sub>
                              </m:sSub>
                              <m:r>
                                <a:rPr lang="en-GB" sz="3200" i="1">
                                  <a:latin typeface="Cambria Math" panose="02040503050406030204" pitchFamily="18" charset="0"/>
                                </a:rPr>
                                <m:t>𝑥</m:t>
                              </m:r>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22</m:t>
                                  </m:r>
                                </m:sub>
                              </m:sSub>
                              <m:r>
                                <a:rPr lang="en-GB" sz="3200" i="1">
                                  <a:latin typeface="Cambria Math" panose="02040503050406030204" pitchFamily="18" charset="0"/>
                                </a:rPr>
                                <m:t>𝑦</m:t>
                              </m:r>
                            </m:e>
                          </m:mr>
                        </m:m>
                      </m:e>
                    </m:d>
                  </m:oMath>
                </a14:m>
                <a:endParaRPr lang="en-GB" dirty="0">
                  <a:ea typeface="Cambria Math" panose="02040503050406030204" pitchFamily="18" charset="0"/>
                </a:endParaRPr>
              </a:p>
              <a:p>
                <a:pPr marL="457200" indent="-457200"/>
                <a:r>
                  <a:rPr lang="en-GB" dirty="0">
                    <a:ea typeface="Cambria Math" panose="02040503050406030204" pitchFamily="18" charset="0"/>
                  </a:rPr>
                  <a:t>For any matrix </a:t>
                </a:r>
                <a14:m>
                  <m:oMath xmlns:m="http://schemas.openxmlformats.org/officeDocument/2006/math">
                    <m:r>
                      <a:rPr lang="en-GB" b="1" i="0">
                        <a:latin typeface="Cambria Math" panose="02040503050406030204" pitchFamily="18" charset="0"/>
                        <a:ea typeface="Cambria Math" panose="02040503050406030204" pitchFamily="18" charset="0"/>
                      </a:rPr>
                      <m:t>𝐀</m:t>
                    </m:r>
                  </m:oMath>
                </a14:m>
                <a:r>
                  <a:rPr lang="en-GB" dirty="0">
                    <a:ea typeface="Cambria Math" panose="02040503050406030204" pitchFamily="18" charset="0"/>
                  </a:rPr>
                  <a:t>, we have</a:t>
                </a:r>
                <a:br>
                  <a:rPr lang="en-GB" dirty="0">
                    <a:ea typeface="Cambria Math" panose="02040503050406030204" pitchFamily="18" charset="0"/>
                  </a:rPr>
                </a:br>
                <a14:m>
                  <m:oMath xmlns:m="http://schemas.openxmlformats.org/officeDocument/2006/math">
                    <m:r>
                      <a:rPr lang="en-GB" b="1" i="0" smtClean="0">
                        <a:latin typeface="Cambria Math" panose="02040503050406030204" pitchFamily="18" charset="0"/>
                        <a:ea typeface="Cambria Math" panose="02040503050406030204" pitchFamily="18" charset="0"/>
                      </a:rPr>
                      <m:t>𝐀</m:t>
                    </m:r>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mr>
                        </m:m>
                      </m:e>
                    </m:d>
                  </m:oMath>
                </a14:m>
                <a:endParaRPr lang="en-GB" dirty="0">
                  <a:ea typeface="Cambria Math" panose="02040503050406030204" pitchFamily="18" charset="0"/>
                </a:endParaRPr>
              </a:p>
              <a:p>
                <a:pPr marL="457200" indent="-457200"/>
                <a:r>
                  <a:rPr lang="en-GB" dirty="0">
                    <a:ea typeface="Cambria Math" panose="02040503050406030204" pitchFamily="18" charset="0"/>
                  </a:rPr>
                  <a:t>i.e. any transformation that can be represented by a matrix must keep the </a:t>
                </a:r>
                <a:r>
                  <a:rPr lang="en-GB" dirty="0">
                    <a:solidFill>
                      <a:schemeClr val="accent4"/>
                    </a:solidFill>
                    <a:ea typeface="Cambria Math" panose="02040503050406030204" pitchFamily="18" charset="0"/>
                  </a:rPr>
                  <a:t>origin fixed</a:t>
                </a:r>
              </a:p>
              <a:p>
                <a:pPr marL="457200" indent="-457200"/>
                <a:r>
                  <a:rPr lang="en-GB" dirty="0">
                    <a:ea typeface="Cambria Math" panose="02040503050406030204" pitchFamily="18" charset="0"/>
                  </a:rPr>
                  <a:t>Therefore translation (i.e. shifting all points by a constant vector) cannot be represented as a matrix</a:t>
                </a:r>
              </a:p>
              <a:p>
                <a:pPr marL="457200" indent="-457200"/>
                <a:r>
                  <a:rPr lang="en-GB" dirty="0">
                    <a:ea typeface="Cambria Math" panose="02040503050406030204" pitchFamily="18" charset="0"/>
                  </a:rPr>
                  <a:t>Neither can rotating / scaling / shearing / reflecting around a point other than the origin…</a:t>
                </a:r>
              </a:p>
              <a:p>
                <a:endParaRPr lang="en-GB" dirty="0"/>
              </a:p>
            </p:txBody>
          </p:sp>
        </mc:Choice>
        <mc:Fallback xmlns="">
          <p:sp>
            <p:nvSpPr>
              <p:cNvPr id="3" name="Content Placeholder 2">
                <a:extLst>
                  <a:ext uri="{FF2B5EF4-FFF2-40B4-BE49-F238E27FC236}">
                    <a16:creationId xmlns:a16="http://schemas.microsoft.com/office/drawing/2014/main" id="{E9EB1400-CE8F-4EAD-B6E6-B08CEC3210BD}"/>
                  </a:ext>
                </a:extLst>
              </p:cNvPr>
              <p:cNvSpPr>
                <a:spLocks noGrp="1" noRot="1" noChangeAspect="1" noMove="1" noResize="1" noEditPoints="1" noAdjustHandles="1" noChangeArrowheads="1" noChangeShapeType="1" noTextEdit="1"/>
              </p:cNvSpPr>
              <p:nvPr>
                <p:ph idx="1"/>
              </p:nvPr>
            </p:nvSpPr>
            <p:spPr>
              <a:blipFill>
                <a:blip r:embed="rId3"/>
                <a:stretch>
                  <a:fillRect l="-941"/>
                </a:stretch>
              </a:blipFill>
            </p:spPr>
            <p:txBody>
              <a:bodyPr/>
              <a:lstStyle/>
              <a:p>
                <a:r>
                  <a:rPr lang="en-GB">
                    <a:noFill/>
                  </a:rPr>
                  <a:t> </a:t>
                </a:r>
              </a:p>
            </p:txBody>
          </p:sp>
        </mc:Fallback>
      </mc:AlternateContent>
    </p:spTree>
    <p:extLst>
      <p:ext uri="{BB962C8B-B14F-4D97-AF65-F5344CB8AC3E}">
        <p14:creationId xmlns:p14="http://schemas.microsoft.com/office/powerpoint/2010/main" val="392095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FC30-EEEC-4BB5-9816-14BBB19BF598}"/>
              </a:ext>
            </a:extLst>
          </p:cNvPr>
          <p:cNvSpPr>
            <a:spLocks noGrp="1"/>
          </p:cNvSpPr>
          <p:nvPr>
            <p:ph type="title"/>
          </p:nvPr>
        </p:nvSpPr>
        <p:spPr/>
        <p:txBody>
          <a:bodyPr/>
          <a:lstStyle/>
          <a:p>
            <a:r>
              <a:rPr lang="en-GB" b="1" dirty="0"/>
              <a:t>Homogeneous coordinates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76D7A3-5F93-40A5-8AD9-5288D9A9E355}"/>
                  </a:ext>
                </a:extLst>
              </p:cNvPr>
              <p:cNvSpPr>
                <a:spLocks noGrp="1"/>
              </p:cNvSpPr>
              <p:nvPr>
                <p:ph idx="1"/>
              </p:nvPr>
            </p:nvSpPr>
            <p:spPr/>
            <p:txBody>
              <a:bodyPr/>
              <a:lstStyle/>
              <a:p>
                <a:r>
                  <a:rPr lang="en-GB" b="1" dirty="0"/>
                  <a:t>Definition</a:t>
                </a:r>
                <a:r>
                  <a:rPr lang="en-GB" dirty="0"/>
                  <a:t>: </a:t>
                </a:r>
                <a:r>
                  <a:rPr lang="en-GB" b="1" dirty="0">
                    <a:hlinkClick r:id="rId3"/>
                  </a:rPr>
                  <a:t>homogeneous coordinates</a:t>
                </a:r>
                <a:r>
                  <a:rPr lang="en-GB" dirty="0"/>
                  <a:t> </a:t>
                </a: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0" smtClean="0">
                        <a:latin typeface="Cambria Math" panose="02040503050406030204" pitchFamily="18" charset="0"/>
                      </a:rPr>
                      <m:t>)</m:t>
                    </m:r>
                  </m:oMath>
                </a14:m>
                <a:r>
                  <a:rPr lang="en-GB" dirty="0"/>
                  <a:t> of a finite point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m:t>
                    </m:r>
                  </m:oMath>
                </a14:m>
                <a:r>
                  <a:rPr lang="en-GB" dirty="0"/>
                  <a:t> in the plane are three numbers for which </a:t>
                </a:r>
                <a14:m>
                  <m:oMath xmlns:m="http://schemas.openxmlformats.org/officeDocument/2006/math">
                    <m:f>
                      <m:fPr>
                        <m:ctrlPr>
                          <a:rPr lang="en-GB" i="1" smtClean="0">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num>
                      <m:den>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den>
                    </m:f>
                    <m:r>
                      <a:rPr lang="en-GB" b="0" i="1" smtClean="0">
                        <a:latin typeface="Cambria Math" panose="02040503050406030204" pitchFamily="18" charset="0"/>
                      </a:rPr>
                      <m:t>=</m:t>
                    </m:r>
                    <m:r>
                      <a:rPr lang="en-GB" b="0" i="1" smtClean="0">
                        <a:latin typeface="Cambria Math" panose="02040503050406030204" pitchFamily="18" charset="0"/>
                      </a:rPr>
                      <m:t>𝑥</m:t>
                    </m:r>
                  </m:oMath>
                </a14:m>
                <a:r>
                  <a:rPr lang="en-GB" dirty="0"/>
                  <a:t> and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num>
                      <m:den>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den>
                    </m:f>
                    <m:r>
                      <a:rPr lang="en-GB" i="1">
                        <a:latin typeface="Cambria Math" panose="02040503050406030204" pitchFamily="18" charset="0"/>
                      </a:rPr>
                      <m:t>=</m:t>
                    </m:r>
                    <m:r>
                      <a:rPr lang="en-GB" b="0" i="1" smtClean="0">
                        <a:latin typeface="Cambria Math" panose="02040503050406030204" pitchFamily="18" charset="0"/>
                      </a:rPr>
                      <m:t>𝑦</m:t>
                    </m:r>
                  </m:oMath>
                </a14:m>
                <a:endParaRPr lang="en-GB" dirty="0"/>
              </a:p>
              <a:p>
                <a:pPr lvl="1"/>
                <a:r>
                  <a:rPr lang="en-GB" dirty="0"/>
                  <a:t>i.e. </a:t>
                </a:r>
                <a:r>
                  <a:rPr lang="en-GB" dirty="0">
                    <a:ea typeface="Cambria Math" panose="02040503050406030204" pitchFamily="18" charset="0"/>
                  </a:rPr>
                  <a:t>represent points in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2</m:t>
                        </m:r>
                      </m:sup>
                    </m:sSup>
                  </m:oMath>
                </a14:m>
                <a:r>
                  <a:rPr lang="en-GB" dirty="0">
                    <a:ea typeface="Cambria Math" panose="02040503050406030204" pitchFamily="18" charset="0"/>
                  </a:rPr>
                  <a:t> by vectors in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3</m:t>
                        </m:r>
                      </m:sup>
                    </m:sSup>
                  </m:oMath>
                </a14:m>
                <a:endParaRPr lang="en-GB" dirty="0"/>
              </a:p>
              <a:p>
                <a:r>
                  <a:rPr lang="en-GB" dirty="0">
                    <a:ea typeface="Cambria Math" panose="02040503050406030204" pitchFamily="18" charset="0"/>
                  </a:rPr>
                  <a:t>The third component is usually </a:t>
                </a:r>
                <a14:m>
                  <m:oMath xmlns:m="http://schemas.openxmlformats.org/officeDocument/2006/math">
                    <m:r>
                      <a:rPr lang="en-GB" i="1">
                        <a:latin typeface="Cambria Math" panose="02040503050406030204" pitchFamily="18" charset="0"/>
                        <a:ea typeface="Cambria Math" panose="02040503050406030204" pitchFamily="18" charset="0"/>
                      </a:rPr>
                      <m:t>1</m:t>
                    </m:r>
                  </m:oMath>
                </a14:m>
                <a:r>
                  <a:rPr lang="en-GB" dirty="0">
                    <a:ea typeface="Cambria Math" panose="02040503050406030204" pitchFamily="18" charset="0"/>
                  </a:rPr>
                  <a:t> if the vector represents a point – so </a:t>
                </a: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𝑥</m:t>
                              </m:r>
                            </m:e>
                          </m:mr>
                          <m:mr>
                            <m:e>
                              <m:r>
                                <a:rPr lang="en-GB" i="1">
                                  <a:latin typeface="Cambria Math" panose="02040503050406030204" pitchFamily="18" charset="0"/>
                                  <a:ea typeface="Cambria Math" panose="02040503050406030204" pitchFamily="18" charset="0"/>
                                </a:rPr>
                                <m:t>𝑦</m:t>
                              </m:r>
                            </m:e>
                          </m:mr>
                        </m:m>
                      </m:e>
                    </m:d>
                  </m:oMath>
                </a14:m>
                <a:r>
                  <a:rPr lang="en-GB" dirty="0">
                    <a:ea typeface="Cambria Math" panose="02040503050406030204" pitchFamily="18" charset="0"/>
                  </a:rPr>
                  <a:t> becomes </a:t>
                </a: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𝑥</m:t>
                              </m:r>
                            </m:e>
                          </m:mr>
                          <m:mr>
                            <m:e>
                              <m:r>
                                <a:rPr lang="en-GB" i="1">
                                  <a:latin typeface="Cambria Math" panose="02040503050406030204" pitchFamily="18" charset="0"/>
                                  <a:ea typeface="Cambria Math" panose="02040503050406030204" pitchFamily="18" charset="0"/>
                                </a:rPr>
                                <m:t>𝑦</m:t>
                              </m:r>
                            </m:e>
                          </m:mr>
                          <m:mr>
                            <m:e>
                              <m:r>
                                <a:rPr lang="en-GB" i="1">
                                  <a:latin typeface="Cambria Math" panose="02040503050406030204" pitchFamily="18" charset="0"/>
                                  <a:ea typeface="Cambria Math" panose="02040503050406030204" pitchFamily="18" charset="0"/>
                                </a:rPr>
                                <m:t>1</m:t>
                              </m:r>
                            </m:e>
                          </m:mr>
                        </m:m>
                      </m:e>
                    </m:d>
                  </m:oMath>
                </a14:m>
                <a:endParaRPr lang="en-GB" dirty="0">
                  <a:ea typeface="Cambria Math" panose="02040503050406030204" pitchFamily="18" charset="0"/>
                </a:endParaRPr>
              </a:p>
              <a:p>
                <a:r>
                  <a:rPr lang="en-GB" dirty="0">
                    <a:ea typeface="Cambria Math" panose="02040503050406030204" pitchFamily="18" charset="0"/>
                  </a:rPr>
                  <a:t>Often written </a:t>
                </a:r>
                <a14:m>
                  <m:oMath xmlns:m="http://schemas.openxmlformats.org/officeDocument/2006/math">
                    <m:r>
                      <a:rPr lang="en-GB" i="1">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𝑤</m:t>
                    </m:r>
                    <m:r>
                      <a:rPr lang="en-GB">
                        <a:latin typeface="Cambria Math" panose="02040503050406030204" pitchFamily="18" charset="0"/>
                      </a:rPr>
                      <m:t>)</m:t>
                    </m:r>
                  </m:oMath>
                </a14:m>
                <a:r>
                  <a:rPr lang="en-GB" dirty="0"/>
                  <a:t> </a:t>
                </a:r>
                <a:endParaRPr lang="en-GB" dirty="0">
                  <a:ea typeface="Cambria Math" panose="02040503050406030204" pitchFamily="18" charset="0"/>
                </a:endParaRPr>
              </a:p>
              <a:p>
                <a:endParaRPr lang="en-GB" dirty="0"/>
              </a:p>
            </p:txBody>
          </p:sp>
        </mc:Choice>
        <mc:Fallback xmlns="">
          <p:sp>
            <p:nvSpPr>
              <p:cNvPr id="3" name="Content Placeholder 2">
                <a:extLst>
                  <a:ext uri="{FF2B5EF4-FFF2-40B4-BE49-F238E27FC236}">
                    <a16:creationId xmlns:a16="http://schemas.microsoft.com/office/drawing/2014/main" id="{EC76D7A3-5F93-40A5-8AD9-5288D9A9E355}"/>
                  </a:ext>
                </a:extLst>
              </p:cNvPr>
              <p:cNvSpPr>
                <a:spLocks noGrp="1" noRot="1" noChangeAspect="1" noMove="1" noResize="1" noEditPoints="1" noAdjustHandles="1" noChangeArrowheads="1" noChangeShapeType="1" noTextEdit="1"/>
              </p:cNvSpPr>
              <p:nvPr>
                <p:ph idx="1"/>
              </p:nvPr>
            </p:nvSpPr>
            <p:spPr>
              <a:blipFill>
                <a:blip r:embed="rId4"/>
                <a:stretch>
                  <a:fillRect l="-412" t="-1733" r="-2294" b="-933"/>
                </a:stretch>
              </a:blipFill>
            </p:spPr>
            <p:txBody>
              <a:bodyPr/>
              <a:lstStyle/>
              <a:p>
                <a:r>
                  <a:rPr lang="en-GB">
                    <a:noFill/>
                  </a:rPr>
                  <a:t> </a:t>
                </a:r>
              </a:p>
            </p:txBody>
          </p:sp>
        </mc:Fallback>
      </mc:AlternateContent>
    </p:spTree>
    <p:extLst>
      <p:ext uri="{BB962C8B-B14F-4D97-AF65-F5344CB8AC3E}">
        <p14:creationId xmlns:p14="http://schemas.microsoft.com/office/powerpoint/2010/main" val="45067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AA0E-EF3F-4282-8EBB-BFCF895470E6}"/>
              </a:ext>
            </a:extLst>
          </p:cNvPr>
          <p:cNvSpPr>
            <a:spLocks noGrp="1"/>
          </p:cNvSpPr>
          <p:nvPr>
            <p:ph type="title"/>
          </p:nvPr>
        </p:nvSpPr>
        <p:spPr/>
        <p:txBody>
          <a:bodyPr/>
          <a:lstStyle/>
          <a:p>
            <a:r>
              <a:rPr lang="en-GB" b="1" dirty="0"/>
              <a:t>Homogeneous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02BF83-240E-4377-8F4E-2ECD6EAB0AB9}"/>
                  </a:ext>
                </a:extLst>
              </p:cNvPr>
              <p:cNvSpPr>
                <a:spLocks noGrp="1"/>
              </p:cNvSpPr>
              <p:nvPr>
                <p:ph idx="1"/>
              </p:nvPr>
            </p:nvSpPr>
            <p:spPr>
              <a:xfrm>
                <a:off x="1219200" y="1783560"/>
                <a:ext cx="10363200" cy="4954124"/>
              </a:xfrm>
            </p:spPr>
            <p:txBody>
              <a:bodyPr>
                <a:normAutofit fontScale="77500" lnSpcReduction="20000"/>
              </a:bodyPr>
              <a:lstStyle/>
              <a:p>
                <a:pPr marL="457200" indent="-457200"/>
                <a:r>
                  <a:rPr lang="en-GB" dirty="0">
                    <a:ea typeface="Cambria Math" panose="02040503050406030204" pitchFamily="18" charset="0"/>
                  </a:rPr>
                  <a:t>Translation by </a:t>
                </a: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ea typeface="Cambria Math" panose="02040503050406030204" pitchFamily="18" charset="0"/>
                                    </a:rPr>
                                  </m:ctrlPr>
                                </m:sSubPr>
                                <m:e>
                                  <m:r>
                                    <m:rPr>
                                      <m:brk m:alnAt="7"/>
                                    </m:rPr>
                                    <a:rPr lang="en-GB" i="1">
                                      <a:latin typeface="Cambria Math" panose="02040503050406030204" pitchFamily="18" charset="0"/>
                                      <a:ea typeface="Cambria Math" panose="02040503050406030204" pitchFamily="18" charset="0"/>
                                    </a:rPr>
                                    <m:t>𝑡</m:t>
                                  </m:r>
                                </m:e>
                                <m:sub>
                                  <m:r>
                                    <m:rPr>
                                      <m:brk m:alnAt="7"/>
                                    </m:rPr>
                                    <a:rPr lang="en-GB" i="1">
                                      <a:latin typeface="Cambria Math" panose="02040503050406030204" pitchFamily="18" charset="0"/>
                                      <a:ea typeface="Cambria Math" panose="02040503050406030204" pitchFamily="18" charset="0"/>
                                    </a:rPr>
                                    <m:t>𝑥</m:t>
                                  </m:r>
                                </m:sub>
                              </m:sSub>
                            </m:e>
                          </m:m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
                      </m:e>
                    </m:d>
                  </m:oMath>
                </a14:m>
                <a:r>
                  <a:rPr lang="en-GB" dirty="0">
                    <a:ea typeface="Cambria Math" panose="02040503050406030204" pitchFamily="18" charset="0"/>
                  </a:rPr>
                  <a:t> is represented by the matrix</a:t>
                </a:r>
                <a:br>
                  <a:rPr lang="en-GB" dirty="0">
                    <a:ea typeface="Cambria Math" panose="02040503050406030204" pitchFamily="18" charset="0"/>
                  </a:rPr>
                </a:b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𝑥</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ea typeface="Cambria Math" panose="02040503050406030204" pitchFamily="18" charset="0"/>
                </a:endParaRPr>
              </a:p>
              <a:p>
                <a:pPr marL="457200" indent="-457200"/>
                <a:r>
                  <a:rPr lang="en-GB" dirty="0">
                    <a:ea typeface="Cambria Math" panose="02040503050406030204" pitchFamily="18" charset="0"/>
                  </a:rPr>
                  <a:t>Multiplying by this matrix is the same as adding </a:t>
                </a: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ea typeface="Cambria Math" panose="02040503050406030204" pitchFamily="18" charset="0"/>
                                    </a:rPr>
                                  </m:ctrlPr>
                                </m:sSubPr>
                                <m:e>
                                  <m:r>
                                    <m:rPr>
                                      <m:brk m:alnAt="7"/>
                                    </m:rPr>
                                    <a:rPr lang="en-GB" i="1">
                                      <a:latin typeface="Cambria Math" panose="02040503050406030204" pitchFamily="18" charset="0"/>
                                      <a:ea typeface="Cambria Math" panose="02040503050406030204" pitchFamily="18" charset="0"/>
                                    </a:rPr>
                                    <m:t>𝑡</m:t>
                                  </m:r>
                                </m:e>
                                <m:sub>
                                  <m:r>
                                    <m:rPr>
                                      <m:brk m:alnAt="7"/>
                                    </m:rPr>
                                    <a:rPr lang="en-GB" i="1">
                                      <a:latin typeface="Cambria Math" panose="02040503050406030204" pitchFamily="18" charset="0"/>
                                      <a:ea typeface="Cambria Math" panose="02040503050406030204" pitchFamily="18" charset="0"/>
                                    </a:rPr>
                                    <m:t>𝑥</m:t>
                                  </m:r>
                                </m:sub>
                              </m:sSub>
                            </m:e>
                          </m:m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r>
                            <m:e>
                              <m:r>
                                <a:rPr lang="en-GB" i="1">
                                  <a:latin typeface="Cambria Math" panose="02040503050406030204" pitchFamily="18" charset="0"/>
                                  <a:ea typeface="Cambria Math" panose="02040503050406030204" pitchFamily="18" charset="0"/>
                                </a:rPr>
                                <m:t>0</m:t>
                              </m:r>
                            </m:e>
                          </m:mr>
                        </m:m>
                      </m:e>
                    </m:d>
                  </m:oMath>
                </a14:m>
                <a:r>
                  <a:rPr lang="en-GB" i="1" dirty="0">
                    <a:latin typeface="Cambria Math" panose="02040503050406030204" pitchFamily="18" charset="0"/>
                    <a:ea typeface="Cambria Math" panose="02040503050406030204" pitchFamily="18" charset="0"/>
                  </a:rPr>
                  <a:t> </a:t>
                </a:r>
                <a:r>
                  <a:rPr lang="en-GB" dirty="0">
                    <a:latin typeface="Cambria Math" panose="02040503050406030204" pitchFamily="18" charset="0"/>
                    <a:ea typeface="Cambria Math" panose="02040503050406030204" pitchFamily="18" charset="0"/>
                  </a:rPr>
                  <a:t>:</a:t>
                </a:r>
                <a:br>
                  <a:rPr lang="en-GB" i="1" dirty="0">
                    <a:latin typeface="Cambria Math" panose="02040503050406030204" pitchFamily="18" charset="0"/>
                    <a:ea typeface="Cambria Math" panose="02040503050406030204" pitchFamily="18" charset="0"/>
                  </a:rPr>
                </a:b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𝑥</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𝑥</m:t>
                              </m:r>
                            </m:e>
                          </m:mr>
                          <m:mr>
                            <m:e>
                              <m:r>
                                <a:rPr lang="en-GB" i="1">
                                  <a:latin typeface="Cambria Math" panose="02040503050406030204" pitchFamily="18" charset="0"/>
                                  <a:ea typeface="Cambria Math" panose="02040503050406030204" pitchFamily="18" charset="0"/>
                                </a:rPr>
                                <m:t>𝑦</m:t>
                              </m:r>
                            </m:e>
                          </m:mr>
                          <m:mr>
                            <m:e>
                              <m:r>
                                <a:rPr lang="en-GB" i="1">
                                  <a:latin typeface="Cambria Math" panose="02040503050406030204" pitchFamily="18" charset="0"/>
                                  <a:ea typeface="Cambria Math" panose="02040503050406030204" pitchFamily="18" charset="0"/>
                                </a:rPr>
                                <m:t>1</m:t>
                              </m:r>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m:rPr>
                                      <m:brk m:alnAt="7"/>
                                    </m:rPr>
                                    <a:rPr lang="en-GB" i="1">
                                      <a:latin typeface="Cambria Math" panose="02040503050406030204" pitchFamily="18" charset="0"/>
                                      <a:ea typeface="Cambria Math" panose="02040503050406030204" pitchFamily="18" charset="0"/>
                                    </a:rPr>
                                    <m:t>𝑡</m:t>
                                  </m:r>
                                </m:e>
                                <m:sub>
                                  <m:r>
                                    <m:rPr>
                                      <m:brk m:alnAt="7"/>
                                    </m:rPr>
                                    <a:rPr lang="en-GB" i="1">
                                      <a:latin typeface="Cambria Math" panose="02040503050406030204" pitchFamily="18" charset="0"/>
                                      <a:ea typeface="Cambria Math" panose="02040503050406030204" pitchFamily="18" charset="0"/>
                                    </a:rPr>
                                    <m:t>𝑥</m:t>
                                  </m:r>
                                </m:sub>
                              </m:sSub>
                            </m:e>
                          </m:mr>
                          <m:mr>
                            <m:e>
                              <m:r>
                                <a:rPr lang="en-GB" i="1">
                                  <a:latin typeface="Cambria Math" panose="02040503050406030204" pitchFamily="18" charset="0"/>
                                  <a:ea typeface="Cambria Math" panose="02040503050406030204" pitchFamily="18" charset="0"/>
                                </a:rPr>
                                <m:t>𝑦</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r>
                            <m:e>
                              <m:r>
                                <a:rPr lang="en-GB" i="1">
                                  <a:latin typeface="Cambria Math" panose="02040503050406030204" pitchFamily="18" charset="0"/>
                                  <a:ea typeface="Cambria Math" panose="02040503050406030204" pitchFamily="18" charset="0"/>
                                </a:rPr>
                                <m:t>1</m:t>
                              </m:r>
                            </m:e>
                          </m:mr>
                        </m:m>
                      </m:e>
                    </m:d>
                  </m:oMath>
                </a14:m>
                <a:endParaRPr lang="en-GB" dirty="0">
                  <a:ea typeface="Cambria Math" panose="02040503050406030204" pitchFamily="18" charset="0"/>
                </a:endParaRPr>
              </a:p>
              <a:p>
                <a:pPr marL="457200" indent="-457200"/>
                <a:r>
                  <a:rPr lang="en-GB" dirty="0">
                    <a:ea typeface="Cambria Math" panose="02040503050406030204" pitchFamily="18" charset="0"/>
                  </a:rPr>
                  <a:t>Existing transformation matrices stay similar: </a:t>
                </a: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ea typeface="Cambria Math" panose="02040503050406030204" pitchFamily="18" charset="0"/>
                                    </a:rPr>
                                  </m:ctrlPr>
                                </m:sSubPr>
                                <m:e>
                                  <m:r>
                                    <m:rPr>
                                      <m:brk m:alnAt="7"/>
                                    </m:rPr>
                                    <a:rPr lang="en-GB" i="1">
                                      <a:latin typeface="Cambria Math" panose="02040503050406030204" pitchFamily="18" charset="0"/>
                                      <a:ea typeface="Cambria Math" panose="02040503050406030204" pitchFamily="18" charset="0"/>
                                    </a:rPr>
                                    <m:t>𝑎</m:t>
                                  </m:r>
                                </m:e>
                                <m:sub>
                                  <m:r>
                                    <m:rPr>
                                      <m:brk m:alnAt="7"/>
                                    </m:rP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1</m:t>
                                  </m:r>
                                </m:sub>
                              </m:sSub>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12</m:t>
                                  </m:r>
                                </m:sub>
                              </m:sSub>
                            </m:e>
                          </m:m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21</m:t>
                                  </m:r>
                                </m:sub>
                              </m:sSub>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22</m:t>
                                  </m:r>
                                </m:sub>
                              </m:sSub>
                            </m:e>
                          </m:mr>
                        </m:m>
                      </m:e>
                    </m:d>
                  </m:oMath>
                </a14:m>
                <a:r>
                  <a:rPr lang="en-GB" dirty="0">
                    <a:ea typeface="Cambria Math" panose="02040503050406030204" pitchFamily="18" charset="0"/>
                  </a:rPr>
                  <a:t> becomes</a:t>
                </a:r>
                <a:br>
                  <a:rPr lang="en-GB" dirty="0">
                    <a:ea typeface="Cambria Math" panose="02040503050406030204" pitchFamily="18" charset="0"/>
                  </a:rPr>
                </a:b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ea typeface="Cambria Math" panose="02040503050406030204" pitchFamily="18" charset="0"/>
                                    </a:rPr>
                                  </m:ctrlPr>
                                </m:sSubPr>
                                <m:e>
                                  <m:r>
                                    <m:rPr>
                                      <m:brk m:alnAt="7"/>
                                    </m:rPr>
                                    <a:rPr lang="en-GB" i="1">
                                      <a:latin typeface="Cambria Math" panose="02040503050406030204" pitchFamily="18" charset="0"/>
                                      <a:ea typeface="Cambria Math" panose="02040503050406030204" pitchFamily="18" charset="0"/>
                                    </a:rPr>
                                    <m:t>𝑎</m:t>
                                  </m:r>
                                </m:e>
                                <m:sub>
                                  <m:r>
                                    <m:rPr>
                                      <m:brk m:alnAt="7"/>
                                    </m:rP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1</m:t>
                                  </m:r>
                                </m:sub>
                              </m:sSub>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12</m:t>
                                  </m:r>
                                </m:sub>
                              </m:sSub>
                            </m:e>
                            <m:e>
                              <m:r>
                                <a:rPr lang="en-GB" i="1">
                                  <a:latin typeface="Cambria Math" panose="02040503050406030204" pitchFamily="18" charset="0"/>
                                  <a:ea typeface="Cambria Math" panose="02040503050406030204" pitchFamily="18" charset="0"/>
                                </a:rPr>
                                <m:t>0</m:t>
                              </m:r>
                            </m:e>
                          </m:m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21</m:t>
                                  </m:r>
                                </m:sub>
                              </m:sSub>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22</m:t>
                                  </m:r>
                                </m:sub>
                              </m:sSub>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8A02BF83-240E-4377-8F4E-2ECD6EAB0AB9}"/>
                  </a:ext>
                </a:extLst>
              </p:cNvPr>
              <p:cNvSpPr>
                <a:spLocks noGrp="1" noRot="1" noChangeAspect="1" noMove="1" noResize="1" noEditPoints="1" noAdjustHandles="1" noChangeArrowheads="1" noChangeShapeType="1" noTextEdit="1"/>
              </p:cNvSpPr>
              <p:nvPr>
                <p:ph idx="1"/>
              </p:nvPr>
            </p:nvSpPr>
            <p:spPr>
              <a:xfrm>
                <a:off x="1219200" y="1783560"/>
                <a:ext cx="10363200" cy="4954124"/>
              </a:xfrm>
              <a:blipFill>
                <a:blip r:embed="rId3"/>
                <a:stretch>
                  <a:fillRect l="-647" t="-369"/>
                </a:stretch>
              </a:blipFill>
            </p:spPr>
            <p:txBody>
              <a:bodyPr/>
              <a:lstStyle/>
              <a:p>
                <a:r>
                  <a:rPr lang="en-GB">
                    <a:noFill/>
                  </a:rPr>
                  <a:t> </a:t>
                </a:r>
              </a:p>
            </p:txBody>
          </p:sp>
        </mc:Fallback>
      </mc:AlternateContent>
    </p:spTree>
    <p:extLst>
      <p:ext uri="{BB962C8B-B14F-4D97-AF65-F5344CB8AC3E}">
        <p14:creationId xmlns:p14="http://schemas.microsoft.com/office/powerpoint/2010/main" val="31408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Objectives</a:t>
            </a:r>
          </a:p>
        </p:txBody>
      </p:sp>
      <p:sp>
        <p:nvSpPr>
          <p:cNvPr id="14" name="Content Placeholder 13"/>
          <p:cNvSpPr>
            <a:spLocks noGrp="1"/>
          </p:cNvSpPr>
          <p:nvPr>
            <p:ph idx="1"/>
          </p:nvPr>
        </p:nvSpPr>
        <p:spPr/>
        <p:txBody>
          <a:bodyPr/>
          <a:lstStyle/>
          <a:p>
            <a:pPr lvl="0"/>
            <a:r>
              <a:rPr lang="en-US" b="1" dirty="0">
                <a:solidFill>
                  <a:schemeClr val="accent4"/>
                </a:solidFill>
              </a:rPr>
              <a:t>Identify </a:t>
            </a:r>
            <a:r>
              <a:rPr lang="en-US" dirty="0"/>
              <a:t>the main types of </a:t>
            </a:r>
            <a:r>
              <a:rPr lang="en-US" dirty="0">
                <a:solidFill>
                  <a:schemeClr val="accent2"/>
                </a:solidFill>
              </a:rPr>
              <a:t>affine transformation</a:t>
            </a:r>
            <a:endParaRPr lang="en-US" b="1" dirty="0">
              <a:solidFill>
                <a:schemeClr val="accent2"/>
              </a:solidFill>
            </a:endParaRPr>
          </a:p>
          <a:p>
            <a:pPr lvl="0"/>
            <a:r>
              <a:rPr lang="en-US" b="1" dirty="0">
                <a:solidFill>
                  <a:schemeClr val="accent4"/>
                </a:solidFill>
              </a:rPr>
              <a:t>Understand </a:t>
            </a:r>
            <a:r>
              <a:rPr lang="en-US" dirty="0"/>
              <a:t>the purpose of </a:t>
            </a:r>
            <a:r>
              <a:rPr lang="en-US" dirty="0">
                <a:solidFill>
                  <a:schemeClr val="accent2"/>
                </a:solidFill>
              </a:rPr>
              <a:t>homogeneous coordinates </a:t>
            </a:r>
            <a:r>
              <a:rPr lang="en-US" dirty="0"/>
              <a:t>and how to </a:t>
            </a:r>
            <a:r>
              <a:rPr lang="en-US" b="1" dirty="0">
                <a:solidFill>
                  <a:schemeClr val="accent4"/>
                </a:solidFill>
              </a:rPr>
              <a:t>apply</a:t>
            </a:r>
            <a:r>
              <a:rPr lang="en-US" dirty="0"/>
              <a:t> a transform using them</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58D3-9CA2-4779-A8AE-9DC9102F78AD}"/>
              </a:ext>
            </a:extLst>
          </p:cNvPr>
          <p:cNvSpPr>
            <a:spLocks noGrp="1"/>
          </p:cNvSpPr>
          <p:nvPr>
            <p:ph type="title"/>
          </p:nvPr>
        </p:nvSpPr>
        <p:spPr/>
        <p:txBody>
          <a:bodyPr/>
          <a:lstStyle/>
          <a:p>
            <a:r>
              <a:rPr lang="en-GB" b="1" dirty="0"/>
              <a:t>Recap: transformation functions as matrices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C7DA60-71FE-4EF3-8E7E-EE9F7916FCF8}"/>
                  </a:ext>
                </a:extLst>
              </p:cNvPr>
              <p:cNvSpPr>
                <a:spLocks noGrp="1"/>
              </p:cNvSpPr>
              <p:nvPr>
                <p:ph idx="1"/>
              </p:nvPr>
            </p:nvSpPr>
            <p:spPr>
              <a:xfrm>
                <a:off x="1219200" y="1783560"/>
                <a:ext cx="10363200" cy="4769640"/>
              </a:xfrm>
            </p:spPr>
            <p:txBody>
              <a:bodyPr>
                <a:normAutofit/>
              </a:bodyPr>
              <a:lstStyle/>
              <a:p>
                <a:r>
                  <a:rPr lang="en-GB" dirty="0"/>
                  <a:t>A matrix can represent a transformation applied to a vector:</a:t>
                </a:r>
                <a:br>
                  <a:rPr lang="en-GB" dirty="0"/>
                </a:br>
                <a14:m>
                  <m:oMath xmlns:m="http://schemas.openxmlformats.org/officeDocument/2006/math">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m:rPr>
                                      <m:brk m:alnAt="7"/>
                                    </m:rPr>
                                    <a:rPr lang="en-GB" sz="3200" i="1">
                                      <a:latin typeface="Cambria Math" panose="02040503050406030204" pitchFamily="18" charset="0"/>
                                    </a:rPr>
                                    <m:t>𝑎</m:t>
                                  </m:r>
                                </m:e>
                                <m:sub>
                                  <m:r>
                                    <m:rPr>
                                      <m:brk m:alnAt="7"/>
                                    </m:rPr>
                                    <a:rPr lang="en-GB" sz="3200" i="1">
                                      <a:latin typeface="Cambria Math" panose="02040503050406030204" pitchFamily="18" charset="0"/>
                                    </a:rPr>
                                    <m:t>1</m:t>
                                  </m:r>
                                  <m:r>
                                    <a:rPr lang="en-GB" sz="3200" i="1">
                                      <a:latin typeface="Cambria Math" panose="02040503050406030204" pitchFamily="18" charset="0"/>
                                    </a:rPr>
                                    <m:t>1</m:t>
                                  </m:r>
                                </m:sub>
                              </m:sSub>
                            </m:e>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12</m:t>
                                  </m:r>
                                </m:sub>
                              </m:sSub>
                            </m:e>
                          </m:mr>
                          <m:m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21</m:t>
                                  </m:r>
                                </m:sub>
                              </m:sSub>
                            </m:e>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22</m:t>
                                  </m:r>
                                </m:sub>
                              </m:sSub>
                            </m:e>
                          </m:mr>
                        </m:m>
                      </m:e>
                    </m:d>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m:rPr>
                                      <m:brk m:alnAt="7"/>
                                    </m:rPr>
                                    <a:rPr lang="en-GB" sz="3200" i="1">
                                      <a:latin typeface="Cambria Math" panose="02040503050406030204" pitchFamily="18" charset="0"/>
                                    </a:rPr>
                                    <m:t>𝑎</m:t>
                                  </m:r>
                                </m:e>
                                <m:sub>
                                  <m:r>
                                    <m:rPr>
                                      <m:brk m:alnAt="7"/>
                                    </m:rPr>
                                    <a:rPr lang="en-GB" sz="3200" i="1">
                                      <a:latin typeface="Cambria Math" panose="02040503050406030204" pitchFamily="18" charset="0"/>
                                    </a:rPr>
                                    <m:t>1</m:t>
                                  </m:r>
                                  <m:r>
                                    <a:rPr lang="en-GB" sz="3200" i="1">
                                      <a:latin typeface="Cambria Math" panose="02040503050406030204" pitchFamily="18" charset="0"/>
                                    </a:rPr>
                                    <m:t>1</m:t>
                                  </m:r>
                                </m:sub>
                              </m:sSub>
                              <m:r>
                                <m:rPr>
                                  <m:brk m:alnAt="7"/>
                                </m:rPr>
                                <a:rPr lang="en-GB" sz="3200" i="1">
                                  <a:latin typeface="Cambria Math" panose="02040503050406030204" pitchFamily="18" charset="0"/>
                                </a:rPr>
                                <m:t>𝑥</m:t>
                              </m:r>
                              <m:r>
                                <a:rPr lang="en-GB" sz="3200" i="1">
                                  <a:latin typeface="Cambria Math" panose="02040503050406030204" pitchFamily="18" charset="0"/>
                                </a:rPr>
                                <m:t>+</m:t>
                              </m:r>
                              <m:sSub>
                                <m:sSubPr>
                                  <m:ctrlPr>
                                    <a:rPr lang="en-GB" sz="3200" i="1">
                                      <a:latin typeface="Cambria Math" panose="02040503050406030204" pitchFamily="18" charset="0"/>
                                    </a:rPr>
                                  </m:ctrlPr>
                                </m:sSubPr>
                                <m:e>
                                  <m:r>
                                    <m:rPr>
                                      <m:brk m:alnAt="7"/>
                                    </m:rPr>
                                    <a:rPr lang="en-GB" sz="3200" i="1">
                                      <a:latin typeface="Cambria Math" panose="02040503050406030204" pitchFamily="18" charset="0"/>
                                    </a:rPr>
                                    <m:t>𝑎</m:t>
                                  </m:r>
                                </m:e>
                                <m:sub>
                                  <m:r>
                                    <m:rPr>
                                      <m:brk m:alnAt="7"/>
                                    </m:rPr>
                                    <a:rPr lang="en-GB" sz="3200" i="1">
                                      <a:latin typeface="Cambria Math" panose="02040503050406030204" pitchFamily="18" charset="0"/>
                                    </a:rPr>
                                    <m:t>1</m:t>
                                  </m:r>
                                  <m:r>
                                    <a:rPr lang="en-GB" sz="3200" i="1">
                                      <a:latin typeface="Cambria Math" panose="02040503050406030204" pitchFamily="18" charset="0"/>
                                    </a:rPr>
                                    <m:t>2</m:t>
                                  </m:r>
                                </m:sub>
                              </m:sSub>
                              <m:r>
                                <m:rPr>
                                  <m:brk m:alnAt="7"/>
                                </m:rPr>
                                <a:rPr lang="en-GB" sz="3200" i="1">
                                  <a:latin typeface="Cambria Math" panose="02040503050406030204" pitchFamily="18" charset="0"/>
                                </a:rPr>
                                <m:t>𝑦</m:t>
                              </m:r>
                            </m:e>
                          </m:mr>
                          <m:mr>
                            <m:e>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21</m:t>
                                  </m:r>
                                </m:sub>
                              </m:sSub>
                              <m:r>
                                <a:rPr lang="en-GB" sz="3200" i="1">
                                  <a:latin typeface="Cambria Math" panose="02040503050406030204" pitchFamily="18" charset="0"/>
                                </a:rPr>
                                <m:t>𝑥</m:t>
                              </m:r>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22</m:t>
                                  </m:r>
                                </m:sub>
                              </m:sSub>
                              <m:r>
                                <a:rPr lang="en-GB" sz="3200" i="1">
                                  <a:latin typeface="Cambria Math" panose="02040503050406030204" pitchFamily="18" charset="0"/>
                                </a:rPr>
                                <m:t>𝑦</m:t>
                              </m:r>
                            </m:e>
                          </m:mr>
                        </m:m>
                      </m:e>
                    </m:d>
                  </m:oMath>
                </a14:m>
                <a:endParaRPr lang="en-GB" dirty="0"/>
              </a:p>
              <a:p>
                <a:pPr lvl="1"/>
                <a:r>
                  <a:rPr lang="en-GB" sz="2800" dirty="0"/>
                  <a:t>e.g. </a:t>
                </a:r>
                <a14:m>
                  <m:oMath xmlns:m="http://schemas.openxmlformats.org/officeDocument/2006/math">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r>
                                <a:rPr lang="en-GB" sz="2800" i="1">
                                  <a:latin typeface="Cambria Math" panose="02040503050406030204" pitchFamily="18" charset="0"/>
                                </a:rPr>
                                <m:t>0</m:t>
                              </m:r>
                            </m:e>
                            <m:e>
                              <m:r>
                                <a:rPr lang="en-GB" sz="2800" i="1">
                                  <a:latin typeface="Cambria Math" panose="02040503050406030204" pitchFamily="18" charset="0"/>
                                </a:rPr>
                                <m:t>2</m:t>
                              </m:r>
                            </m:e>
                          </m:mr>
                          <m:mr>
                            <m:e>
                              <m:r>
                                <a:rPr lang="en-GB" sz="2800" i="1">
                                  <a:latin typeface="Cambria Math" panose="02040503050406030204" pitchFamily="18" charset="0"/>
                                </a:rPr>
                                <m:t>1</m:t>
                              </m:r>
                            </m:e>
                            <m:e>
                              <m:r>
                                <a:rPr lang="en-GB" sz="2800" i="1">
                                  <a:latin typeface="Cambria Math" panose="02040503050406030204" pitchFamily="18" charset="0"/>
                                </a:rPr>
                                <m:t>−1</m:t>
                              </m:r>
                            </m:e>
                          </m:mr>
                        </m:m>
                      </m:e>
                    </m:d>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𝑥</m:t>
                              </m:r>
                            </m:e>
                          </m:mr>
                          <m:mr>
                            <m:e>
                              <m:r>
                                <a:rPr lang="en-GB" sz="2800" i="1">
                                  <a:latin typeface="Cambria Math" panose="02040503050406030204" pitchFamily="18" charset="0"/>
                                </a:rPr>
                                <m:t>𝑦</m:t>
                              </m:r>
                            </m:e>
                          </m:mr>
                        </m:m>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2</m:t>
                              </m:r>
                              <m:r>
                                <a:rPr lang="en-GB" sz="2800" i="1">
                                  <a:latin typeface="Cambria Math" panose="02040503050406030204" pitchFamily="18" charset="0"/>
                                </a:rPr>
                                <m:t>𝑦</m:t>
                              </m:r>
                            </m:e>
                          </m:mr>
                          <m:mr>
                            <m:e>
                              <m:r>
                                <a:rPr lang="en-GB" sz="2800" i="1">
                                  <a:latin typeface="Cambria Math" panose="02040503050406030204" pitchFamily="18" charset="0"/>
                                </a:rPr>
                                <m:t>𝑥</m:t>
                              </m:r>
                              <m:r>
                                <a:rPr lang="en-GB" sz="2800" i="1">
                                  <a:latin typeface="Cambria Math" panose="02040503050406030204" pitchFamily="18" charset="0"/>
                                </a:rPr>
                                <m:t>−</m:t>
                              </m:r>
                              <m:r>
                                <a:rPr lang="en-GB" sz="2800" i="1">
                                  <a:latin typeface="Cambria Math" panose="02040503050406030204" pitchFamily="18" charset="0"/>
                                </a:rPr>
                                <m:t>𝑦</m:t>
                              </m:r>
                            </m:e>
                          </m:mr>
                        </m:m>
                      </m:e>
                    </m:d>
                  </m:oMath>
                </a14:m>
                <a:endParaRPr lang="en-GB" sz="2800" dirty="0"/>
              </a:p>
              <a:p>
                <a:r>
                  <a:rPr lang="en-GB" dirty="0"/>
                  <a:t>… </a:t>
                </a:r>
                <a:r>
                  <a:rPr lang="en-GB" dirty="0">
                    <a:solidFill>
                      <a:schemeClr val="accent4"/>
                    </a:solidFill>
                  </a:rPr>
                  <a:t>Provided that </a:t>
                </a:r>
                <a:r>
                  <a:rPr lang="en-GB" dirty="0"/>
                  <a:t>the transformation function is a </a:t>
                </a:r>
                <a:r>
                  <a:rPr lang="en-GB" dirty="0">
                    <a:solidFill>
                      <a:schemeClr val="accent4"/>
                    </a:solidFill>
                  </a:rPr>
                  <a:t>linear combination </a:t>
                </a:r>
                <a:r>
                  <a:rPr lang="en-GB" dirty="0"/>
                  <a:t>of the vector components</a:t>
                </a:r>
              </a:p>
            </p:txBody>
          </p:sp>
        </mc:Choice>
        <mc:Fallback>
          <p:sp>
            <p:nvSpPr>
              <p:cNvPr id="3" name="Content Placeholder 2">
                <a:extLst>
                  <a:ext uri="{FF2B5EF4-FFF2-40B4-BE49-F238E27FC236}">
                    <a16:creationId xmlns:a16="http://schemas.microsoft.com/office/drawing/2014/main" id="{BDC7DA60-71FE-4EF3-8E7E-EE9F7916FCF8}"/>
                  </a:ext>
                </a:extLst>
              </p:cNvPr>
              <p:cNvSpPr>
                <a:spLocks noGrp="1" noRot="1" noChangeAspect="1" noMove="1" noResize="1" noEditPoints="1" noAdjustHandles="1" noChangeArrowheads="1" noChangeShapeType="1" noTextEdit="1"/>
              </p:cNvSpPr>
              <p:nvPr>
                <p:ph idx="1"/>
              </p:nvPr>
            </p:nvSpPr>
            <p:spPr>
              <a:xfrm>
                <a:off x="1219200" y="1783560"/>
                <a:ext cx="10363200" cy="4769640"/>
              </a:xfrm>
              <a:blipFill>
                <a:blip r:embed="rId3"/>
                <a:stretch>
                  <a:fillRect l="-412" t="-1662"/>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F4E80647-5E8C-4C38-A85C-59D37C49507B}"/>
              </a:ext>
            </a:extLst>
          </p:cNvPr>
          <p:cNvGrpSpPr/>
          <p:nvPr/>
        </p:nvGrpSpPr>
        <p:grpSpPr>
          <a:xfrm>
            <a:off x="7049411" y="3741100"/>
            <a:ext cx="3527972" cy="841292"/>
            <a:chOff x="7098839" y="3963523"/>
            <a:chExt cx="3527972" cy="841292"/>
          </a:xfrm>
        </p:grpSpPr>
        <p:grpSp>
          <p:nvGrpSpPr>
            <p:cNvPr id="4" name="Group 3">
              <a:extLst>
                <a:ext uri="{FF2B5EF4-FFF2-40B4-BE49-F238E27FC236}">
                  <a16:creationId xmlns:a16="http://schemas.microsoft.com/office/drawing/2014/main" id="{D494DF31-F298-4911-9818-ED75E8EBE553}"/>
                </a:ext>
              </a:extLst>
            </p:cNvPr>
            <p:cNvGrpSpPr/>
            <p:nvPr/>
          </p:nvGrpSpPr>
          <p:grpSpPr>
            <a:xfrm>
              <a:off x="7098839" y="3963523"/>
              <a:ext cx="3527972" cy="841292"/>
              <a:chOff x="3885064" y="3837990"/>
              <a:chExt cx="6177359" cy="1473073"/>
            </a:xfrm>
          </p:grpSpPr>
          <p:cxnSp>
            <p:nvCxnSpPr>
              <p:cNvPr id="5" name="Straight Arrow Connector 4">
                <a:extLst>
                  <a:ext uri="{FF2B5EF4-FFF2-40B4-BE49-F238E27FC236}">
                    <a16:creationId xmlns:a16="http://schemas.microsoft.com/office/drawing/2014/main" id="{E45F234C-7B50-41AA-A4AC-73611CC25875}"/>
                  </a:ext>
                </a:extLst>
              </p:cNvPr>
              <p:cNvCxnSpPr>
                <a:cxnSpLocks/>
              </p:cNvCxnSpPr>
              <p:nvPr/>
            </p:nvCxnSpPr>
            <p:spPr>
              <a:xfrm flipV="1">
                <a:off x="3885064" y="3837990"/>
                <a:ext cx="768823" cy="147307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2C6C6E-E64A-4943-B8B1-AF23C979FA5F}"/>
                  </a:ext>
                </a:extLst>
              </p:cNvPr>
              <p:cNvCxnSpPr>
                <a:cxnSpLocks/>
              </p:cNvCxnSpPr>
              <p:nvPr/>
            </p:nvCxnSpPr>
            <p:spPr>
              <a:xfrm>
                <a:off x="7210040" y="4189862"/>
                <a:ext cx="2852383" cy="682388"/>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7" name="Arrow: Right 6">
              <a:extLst>
                <a:ext uri="{FF2B5EF4-FFF2-40B4-BE49-F238E27FC236}">
                  <a16:creationId xmlns:a16="http://schemas.microsoft.com/office/drawing/2014/main" id="{A73F529B-B875-4908-A1A7-FD0E5F74AD73}"/>
                </a:ext>
              </a:extLst>
            </p:cNvPr>
            <p:cNvSpPr/>
            <p:nvPr/>
          </p:nvSpPr>
          <p:spPr>
            <a:xfrm>
              <a:off x="8044249" y="4285201"/>
              <a:ext cx="568410" cy="148281"/>
            </a:xfrm>
            <a:prstGeom prst="rightArrow">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grpSp>
    </p:spTree>
    <p:extLst>
      <p:ext uri="{BB962C8B-B14F-4D97-AF65-F5344CB8AC3E}">
        <p14:creationId xmlns:p14="http://schemas.microsoft.com/office/powerpoint/2010/main" val="354113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69C0-A9D1-42FB-932B-C4D4ACE127A7}"/>
              </a:ext>
            </a:extLst>
          </p:cNvPr>
          <p:cNvSpPr>
            <a:spLocks noGrp="1"/>
          </p:cNvSpPr>
          <p:nvPr>
            <p:ph type="title"/>
          </p:nvPr>
        </p:nvSpPr>
        <p:spPr/>
        <p:txBody>
          <a:bodyPr/>
          <a:lstStyle/>
          <a:p>
            <a:r>
              <a:rPr lang="en-GB" b="1" dirty="0"/>
              <a:t>Affine transformations</a:t>
            </a:r>
          </a:p>
        </p:txBody>
      </p:sp>
      <p:sp>
        <p:nvSpPr>
          <p:cNvPr id="3" name="Content Placeholder 2">
            <a:extLst>
              <a:ext uri="{FF2B5EF4-FFF2-40B4-BE49-F238E27FC236}">
                <a16:creationId xmlns:a16="http://schemas.microsoft.com/office/drawing/2014/main" id="{B2667F0E-4D67-450E-8DA2-A6FD09B2A59F}"/>
              </a:ext>
            </a:extLst>
          </p:cNvPr>
          <p:cNvSpPr>
            <a:spLocks noGrp="1"/>
          </p:cNvSpPr>
          <p:nvPr>
            <p:ph idx="1"/>
          </p:nvPr>
        </p:nvSpPr>
        <p:spPr/>
        <p:txBody>
          <a:bodyPr/>
          <a:lstStyle/>
          <a:p>
            <a:r>
              <a:rPr lang="en-GB" b="1" dirty="0"/>
              <a:t>Definition</a:t>
            </a:r>
            <a:r>
              <a:rPr lang="en-GB" dirty="0"/>
              <a:t>: an </a:t>
            </a:r>
            <a:r>
              <a:rPr lang="en-GB" b="1" dirty="0">
                <a:hlinkClick r:id="rId3"/>
              </a:rPr>
              <a:t>affine transformation</a:t>
            </a:r>
            <a:r>
              <a:rPr lang="en-GB" dirty="0"/>
              <a:t> is any transformation that preserves collinearity and ratios of distances</a:t>
            </a:r>
          </a:p>
          <a:p>
            <a:pPr lvl="1"/>
            <a:r>
              <a:rPr lang="en-GB" dirty="0"/>
              <a:t>i.e. Straight lines remain straight, and </a:t>
            </a:r>
          </a:p>
          <a:p>
            <a:pPr lvl="1"/>
            <a:r>
              <a:rPr lang="en-GB" dirty="0"/>
              <a:t>Proportions are preserved</a:t>
            </a:r>
          </a:p>
          <a:p>
            <a:r>
              <a:rPr lang="en-GB" dirty="0">
                <a:solidFill>
                  <a:schemeClr val="accent4"/>
                </a:solidFill>
              </a:rPr>
              <a:t>Does</a:t>
            </a:r>
            <a:r>
              <a:rPr lang="en-GB" dirty="0"/>
              <a:t> </a:t>
            </a:r>
            <a:r>
              <a:rPr lang="en-GB" dirty="0">
                <a:solidFill>
                  <a:schemeClr val="accent4"/>
                </a:solidFill>
              </a:rPr>
              <a:t>not necessarily </a:t>
            </a:r>
            <a:r>
              <a:rPr lang="en-GB" dirty="0"/>
              <a:t>preserve angles or lengths</a:t>
            </a:r>
          </a:p>
          <a:p>
            <a:r>
              <a:rPr lang="en-GB" dirty="0"/>
              <a:t>Includes expansion, dilation, reflection…</a:t>
            </a:r>
          </a:p>
          <a:p>
            <a:r>
              <a:rPr lang="en-GB" dirty="0"/>
              <a:t>Most are compositions of </a:t>
            </a:r>
            <a:r>
              <a:rPr lang="en-GB" dirty="0">
                <a:solidFill>
                  <a:schemeClr val="accent4"/>
                </a:solidFill>
              </a:rPr>
              <a:t>rotation</a:t>
            </a:r>
            <a:r>
              <a:rPr lang="en-GB" dirty="0"/>
              <a:t>, </a:t>
            </a:r>
            <a:r>
              <a:rPr lang="en-GB" dirty="0">
                <a:solidFill>
                  <a:schemeClr val="accent4"/>
                </a:solidFill>
              </a:rPr>
              <a:t>translation</a:t>
            </a:r>
            <a:r>
              <a:rPr lang="en-GB" dirty="0"/>
              <a:t>, </a:t>
            </a:r>
            <a:r>
              <a:rPr lang="en-GB" dirty="0">
                <a:solidFill>
                  <a:schemeClr val="accent4"/>
                </a:solidFill>
              </a:rPr>
              <a:t>scale</a:t>
            </a:r>
            <a:r>
              <a:rPr lang="en-GB" dirty="0"/>
              <a:t> and </a:t>
            </a:r>
            <a:r>
              <a:rPr lang="en-GB" dirty="0">
                <a:solidFill>
                  <a:schemeClr val="accent4"/>
                </a:solidFill>
              </a:rPr>
              <a:t>shear</a:t>
            </a:r>
          </a:p>
          <a:p>
            <a:endParaRPr lang="en-GB" dirty="0"/>
          </a:p>
        </p:txBody>
      </p:sp>
    </p:spTree>
    <p:extLst>
      <p:ext uri="{BB962C8B-B14F-4D97-AF65-F5344CB8AC3E}">
        <p14:creationId xmlns:p14="http://schemas.microsoft.com/office/powerpoint/2010/main" val="402463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4EC5-5207-4E89-9706-80D57ECFEB48}"/>
              </a:ext>
            </a:extLst>
          </p:cNvPr>
          <p:cNvSpPr>
            <a:spLocks noGrp="1"/>
          </p:cNvSpPr>
          <p:nvPr>
            <p:ph type="title"/>
          </p:nvPr>
        </p:nvSpPr>
        <p:spPr/>
        <p:txBody>
          <a:bodyPr/>
          <a:lstStyle/>
          <a:p>
            <a:r>
              <a:rPr lang="en-GB" b="1" dirty="0"/>
              <a:t>Scale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E65C5D-DFDF-4461-895C-B3A053D6D67D}"/>
                  </a:ext>
                </a:extLst>
              </p:cNvPr>
              <p:cNvSpPr>
                <a:spLocks noGrp="1"/>
              </p:cNvSpPr>
              <p:nvPr>
                <p:ph idx="1"/>
              </p:nvPr>
            </p:nvSpPr>
            <p:spPr/>
            <p:txBody>
              <a:bodyPr>
                <a:normAutofit/>
              </a:bodyPr>
              <a:lstStyle/>
              <a:p>
                <a:pPr marL="457200" indent="-457200"/>
                <a:r>
                  <a:rPr lang="en-GB" dirty="0">
                    <a:ea typeface="Cambria Math" panose="02040503050406030204" pitchFamily="18" charset="0"/>
                  </a:rPr>
                  <a:t>Multiplying a vector by a scalar </a:t>
                </a:r>
                <a14:m>
                  <m:oMath xmlns:m="http://schemas.openxmlformats.org/officeDocument/2006/math">
                    <m:r>
                      <a:rPr lang="en-GB" i="1">
                        <a:latin typeface="Cambria Math" panose="02040503050406030204" pitchFamily="18" charset="0"/>
                        <a:ea typeface="Cambria Math" panose="02040503050406030204" pitchFamily="18" charset="0"/>
                      </a:rPr>
                      <m:t>𝑠</m:t>
                    </m:r>
                  </m:oMath>
                </a14:m>
                <a:r>
                  <a:rPr lang="en-GB" dirty="0">
                    <a:ea typeface="Cambria Math" panose="02040503050406030204" pitchFamily="18" charset="0"/>
                  </a:rPr>
                  <a:t> has the effect of scaling about the origin</a:t>
                </a:r>
              </a:p>
              <a:p>
                <a:pPr marL="457200" indent="-457200"/>
                <a:r>
                  <a:rPr lang="en-GB" dirty="0">
                    <a:ea typeface="Cambria Math" panose="02040503050406030204" pitchFamily="18" charset="0"/>
                  </a:rPr>
                  <a:t>Represented by a matrix, this is:</a:t>
                </a:r>
                <a:br>
                  <a:rPr lang="en-GB" dirty="0">
                    <a:ea typeface="Cambria Math" panose="02040503050406030204" pitchFamily="18" charset="0"/>
                  </a:rPr>
                </a:br>
                <a14:m>
                  <m:oMath xmlns:m="http://schemas.openxmlformats.org/officeDocument/2006/math">
                    <m:d>
                      <m:dPr>
                        <m:ctrlPr>
                          <a:rPr lang="en-GB" i="1" smtClean="0">
                            <a:solidFill>
                              <a:schemeClr val="accent4"/>
                            </a:solidFill>
                            <a:latin typeface="Cambria Math" panose="02040503050406030204" pitchFamily="18" charset="0"/>
                            <a:ea typeface="Cambria Math" panose="02040503050406030204" pitchFamily="18" charset="0"/>
                          </a:rPr>
                        </m:ctrlPr>
                      </m:dPr>
                      <m:e>
                        <m:m>
                          <m:mPr>
                            <m:mcs>
                              <m:mc>
                                <m:mcPr>
                                  <m:count m:val="2"/>
                                  <m:mcJc m:val="center"/>
                                </m:mcPr>
                              </m:mc>
                            </m:mcs>
                            <m:ctrlPr>
                              <a:rPr lang="en-GB" i="1">
                                <a:solidFill>
                                  <a:schemeClr val="accent4"/>
                                </a:solidFill>
                                <a:latin typeface="Cambria Math" panose="02040503050406030204" pitchFamily="18" charset="0"/>
                                <a:ea typeface="Cambria Math" panose="02040503050406030204" pitchFamily="18" charset="0"/>
                              </a:rPr>
                            </m:ctrlPr>
                          </m:mPr>
                          <m:mr>
                            <m:e>
                              <m:r>
                                <m:rPr>
                                  <m:brk m:alnAt="7"/>
                                </m:rPr>
                                <a:rPr lang="en-GB" i="1">
                                  <a:solidFill>
                                    <a:schemeClr val="accent4"/>
                                  </a:solidFill>
                                  <a:latin typeface="Cambria Math" panose="02040503050406030204" pitchFamily="18" charset="0"/>
                                  <a:ea typeface="Cambria Math" panose="02040503050406030204" pitchFamily="18" charset="0"/>
                                </a:rPr>
                                <m:t>𝑠</m:t>
                              </m:r>
                            </m:e>
                            <m:e>
                              <m:r>
                                <a:rPr lang="en-GB" i="1">
                                  <a:solidFill>
                                    <a:schemeClr val="accent4"/>
                                  </a:solidFill>
                                  <a:latin typeface="Cambria Math" panose="02040503050406030204" pitchFamily="18" charset="0"/>
                                  <a:ea typeface="Cambria Math" panose="02040503050406030204" pitchFamily="18" charset="0"/>
                                </a:rPr>
                                <m:t>0</m:t>
                              </m:r>
                            </m:e>
                          </m:mr>
                          <m:mr>
                            <m:e>
                              <m:r>
                                <a:rPr lang="en-GB" i="1">
                                  <a:solidFill>
                                    <a:schemeClr val="accent4"/>
                                  </a:solidFill>
                                  <a:latin typeface="Cambria Math" panose="02040503050406030204" pitchFamily="18" charset="0"/>
                                  <a:ea typeface="Cambria Math" panose="02040503050406030204" pitchFamily="18" charset="0"/>
                                </a:rPr>
                                <m:t>0</m:t>
                              </m:r>
                            </m:e>
                            <m:e>
                              <m:r>
                                <a:rPr lang="en-GB" i="1">
                                  <a:solidFill>
                                    <a:schemeClr val="accent4"/>
                                  </a:solidFill>
                                  <a:latin typeface="Cambria Math" panose="02040503050406030204" pitchFamily="18" charset="0"/>
                                  <a:ea typeface="Cambria Math" panose="02040503050406030204" pitchFamily="18" charset="0"/>
                                </a:rPr>
                                <m:t>𝑠</m:t>
                              </m:r>
                            </m:e>
                          </m:mr>
                        </m:m>
                      </m:e>
                    </m:d>
                  </m:oMath>
                </a14:m>
                <a:endParaRPr lang="en-GB" dirty="0">
                  <a:ea typeface="Cambria Math" panose="02040503050406030204" pitchFamily="18" charset="0"/>
                </a:endParaRPr>
              </a:p>
              <a:p>
                <a:pPr marL="457200" indent="-457200"/>
                <a:r>
                  <a:rPr lang="en-GB" dirty="0">
                    <a:ea typeface="Cambria Math" panose="02040503050406030204" pitchFamily="18" charset="0"/>
                  </a:rPr>
                  <a:t>More generally, can represent a scaling by a factor of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𝑠</m:t>
                        </m:r>
                      </m:e>
                      <m:sub>
                        <m:r>
                          <a:rPr lang="en-GB" i="1">
                            <a:latin typeface="Cambria Math" panose="02040503050406030204" pitchFamily="18" charset="0"/>
                            <a:ea typeface="Cambria Math" panose="02040503050406030204" pitchFamily="18" charset="0"/>
                          </a:rPr>
                          <m:t>𝑥</m:t>
                        </m:r>
                      </m:sub>
                    </m:sSub>
                  </m:oMath>
                </a14:m>
                <a:r>
                  <a:rPr lang="en-GB" dirty="0">
                    <a:ea typeface="Cambria Math" panose="02040503050406030204" pitchFamily="18" charset="0"/>
                  </a:rPr>
                  <a:t> horizontally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𝑠</m:t>
                        </m:r>
                      </m:e>
                      <m:sub>
                        <m:r>
                          <a:rPr lang="en-GB" i="1">
                            <a:latin typeface="Cambria Math" panose="02040503050406030204" pitchFamily="18" charset="0"/>
                            <a:ea typeface="Cambria Math" panose="02040503050406030204" pitchFamily="18" charset="0"/>
                          </a:rPr>
                          <m:t>𝑦</m:t>
                        </m:r>
                      </m:sub>
                    </m:sSub>
                  </m:oMath>
                </a14:m>
                <a:r>
                  <a:rPr lang="en-GB" dirty="0">
                    <a:ea typeface="Cambria Math" panose="02040503050406030204" pitchFamily="18" charset="0"/>
                  </a:rPr>
                  <a:t> vertically by the matrix</a:t>
                </a:r>
                <a:br>
                  <a:rPr lang="en-GB" dirty="0">
                    <a:ea typeface="Cambria Math" panose="02040503050406030204" pitchFamily="18" charset="0"/>
                  </a:rPr>
                </a:br>
                <a14:m>
                  <m:oMath xmlns:m="http://schemas.openxmlformats.org/officeDocument/2006/math">
                    <m:d>
                      <m:dPr>
                        <m:ctrlPr>
                          <a:rPr lang="en-GB" i="1" smtClean="0">
                            <a:solidFill>
                              <a:schemeClr val="accent4"/>
                            </a:solidFill>
                            <a:latin typeface="Cambria Math" panose="02040503050406030204" pitchFamily="18" charset="0"/>
                            <a:ea typeface="Cambria Math" panose="02040503050406030204" pitchFamily="18" charset="0"/>
                          </a:rPr>
                        </m:ctrlPr>
                      </m:dPr>
                      <m:e>
                        <m:m>
                          <m:mPr>
                            <m:mcs>
                              <m:mc>
                                <m:mcPr>
                                  <m:count m:val="2"/>
                                  <m:mcJc m:val="center"/>
                                </m:mcPr>
                              </m:mc>
                            </m:mcs>
                            <m:ctrlPr>
                              <a:rPr lang="en-GB" i="1">
                                <a:solidFill>
                                  <a:schemeClr val="accent4"/>
                                </a:solidFill>
                                <a:latin typeface="Cambria Math" panose="02040503050406030204" pitchFamily="18" charset="0"/>
                                <a:ea typeface="Cambria Math" panose="02040503050406030204" pitchFamily="18" charset="0"/>
                              </a:rPr>
                            </m:ctrlPr>
                          </m:mPr>
                          <m:mr>
                            <m:e>
                              <m:sSub>
                                <m:sSubPr>
                                  <m:ctrlPr>
                                    <a:rPr lang="en-GB" i="1">
                                      <a:solidFill>
                                        <a:schemeClr val="accent4"/>
                                      </a:solidFill>
                                      <a:latin typeface="Cambria Math" panose="02040503050406030204" pitchFamily="18" charset="0"/>
                                      <a:ea typeface="Cambria Math" panose="02040503050406030204" pitchFamily="18" charset="0"/>
                                    </a:rPr>
                                  </m:ctrlPr>
                                </m:sSubPr>
                                <m:e>
                                  <m:r>
                                    <m:rPr>
                                      <m:brk m:alnAt="7"/>
                                    </m:rPr>
                                    <a:rPr lang="en-GB" i="1">
                                      <a:solidFill>
                                        <a:schemeClr val="accent4"/>
                                      </a:solidFill>
                                      <a:latin typeface="Cambria Math" panose="02040503050406030204" pitchFamily="18" charset="0"/>
                                      <a:ea typeface="Cambria Math" panose="02040503050406030204" pitchFamily="18" charset="0"/>
                                    </a:rPr>
                                    <m:t>𝑠</m:t>
                                  </m:r>
                                </m:e>
                                <m:sub>
                                  <m:r>
                                    <m:rPr>
                                      <m:brk m:alnAt="7"/>
                                    </m:rPr>
                                    <a:rPr lang="en-GB" i="1">
                                      <a:solidFill>
                                        <a:schemeClr val="accent4"/>
                                      </a:solidFill>
                                      <a:latin typeface="Cambria Math" panose="02040503050406030204" pitchFamily="18" charset="0"/>
                                      <a:ea typeface="Cambria Math" panose="02040503050406030204" pitchFamily="18" charset="0"/>
                                    </a:rPr>
                                    <m:t>𝑥</m:t>
                                  </m:r>
                                </m:sub>
                              </m:sSub>
                            </m:e>
                            <m:e>
                              <m:r>
                                <a:rPr lang="en-GB" i="1">
                                  <a:solidFill>
                                    <a:schemeClr val="accent4"/>
                                  </a:solidFill>
                                  <a:latin typeface="Cambria Math" panose="02040503050406030204" pitchFamily="18" charset="0"/>
                                  <a:ea typeface="Cambria Math" panose="02040503050406030204" pitchFamily="18" charset="0"/>
                                </a:rPr>
                                <m:t>0</m:t>
                              </m:r>
                            </m:e>
                          </m:mr>
                          <m:mr>
                            <m:e>
                              <m:r>
                                <a:rPr lang="en-GB" i="1">
                                  <a:solidFill>
                                    <a:schemeClr val="accent4"/>
                                  </a:solidFill>
                                  <a:latin typeface="Cambria Math" panose="02040503050406030204" pitchFamily="18" charset="0"/>
                                  <a:ea typeface="Cambria Math" panose="02040503050406030204" pitchFamily="18" charset="0"/>
                                </a:rPr>
                                <m:t>0</m:t>
                              </m:r>
                            </m:e>
                            <m:e>
                              <m:sSub>
                                <m:sSubPr>
                                  <m:ctrlPr>
                                    <a:rPr lang="en-GB" i="1">
                                      <a:solidFill>
                                        <a:schemeClr val="accent4"/>
                                      </a:solidFill>
                                      <a:latin typeface="Cambria Math" panose="02040503050406030204" pitchFamily="18" charset="0"/>
                                      <a:ea typeface="Cambria Math" panose="02040503050406030204" pitchFamily="18" charset="0"/>
                                    </a:rPr>
                                  </m:ctrlPr>
                                </m:sSubPr>
                                <m:e>
                                  <m:r>
                                    <a:rPr lang="en-GB" i="1">
                                      <a:solidFill>
                                        <a:schemeClr val="accent4"/>
                                      </a:solidFill>
                                      <a:latin typeface="Cambria Math" panose="02040503050406030204" pitchFamily="18" charset="0"/>
                                      <a:ea typeface="Cambria Math" panose="02040503050406030204" pitchFamily="18" charset="0"/>
                                    </a:rPr>
                                    <m:t>𝑠</m:t>
                                  </m:r>
                                </m:e>
                                <m:sub>
                                  <m:r>
                                    <a:rPr lang="en-GB" i="1">
                                      <a:solidFill>
                                        <a:schemeClr val="accent4"/>
                                      </a:solidFill>
                                      <a:latin typeface="Cambria Math" panose="02040503050406030204" pitchFamily="18" charset="0"/>
                                      <a:ea typeface="Cambria Math" panose="02040503050406030204" pitchFamily="18" charset="0"/>
                                    </a:rPr>
                                    <m:t>𝑦</m:t>
                                  </m:r>
                                </m:sub>
                              </m:sSub>
                            </m:e>
                          </m:mr>
                        </m:m>
                      </m:e>
                    </m:d>
                  </m:oMath>
                </a14:m>
                <a:endParaRPr lang="en-GB" dirty="0"/>
              </a:p>
            </p:txBody>
          </p:sp>
        </mc:Choice>
        <mc:Fallback xmlns="">
          <p:sp>
            <p:nvSpPr>
              <p:cNvPr id="3" name="Content Placeholder 2">
                <a:extLst>
                  <a:ext uri="{FF2B5EF4-FFF2-40B4-BE49-F238E27FC236}">
                    <a16:creationId xmlns:a16="http://schemas.microsoft.com/office/drawing/2014/main" id="{DBE65C5D-DFDF-4461-895C-B3A053D6D67D}"/>
                  </a:ext>
                </a:extLst>
              </p:cNvPr>
              <p:cNvSpPr>
                <a:spLocks noGrp="1" noRot="1" noChangeAspect="1" noMove="1" noResize="1" noEditPoints="1" noAdjustHandles="1" noChangeArrowheads="1" noChangeShapeType="1" noTextEdit="1"/>
              </p:cNvSpPr>
              <p:nvPr>
                <p:ph idx="1"/>
              </p:nvPr>
            </p:nvSpPr>
            <p:spPr>
              <a:blipFill>
                <a:blip r:embed="rId3"/>
                <a:stretch>
                  <a:fillRect l="-1059" t="-1733" r="-765"/>
                </a:stretch>
              </a:blipFill>
            </p:spPr>
            <p:txBody>
              <a:bodyPr/>
              <a:lstStyle/>
              <a:p>
                <a:r>
                  <a:rPr lang="en-GB">
                    <a:noFill/>
                  </a:rPr>
                  <a:t> </a:t>
                </a:r>
              </a:p>
            </p:txBody>
          </p:sp>
        </mc:Fallback>
      </mc:AlternateContent>
      <p:pic>
        <p:nvPicPr>
          <p:cNvPr id="4" name="Picture 2" descr="Image result for sheep">
            <a:extLst>
              <a:ext uri="{FF2B5EF4-FFF2-40B4-BE49-F238E27FC236}">
                <a16:creationId xmlns:a16="http://schemas.microsoft.com/office/drawing/2014/main" id="{0F28FB25-4377-471B-AB37-6EFA224435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0078" y="3070531"/>
            <a:ext cx="1074638" cy="7169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heep">
            <a:extLst>
              <a:ext uri="{FF2B5EF4-FFF2-40B4-BE49-F238E27FC236}">
                <a16:creationId xmlns:a16="http://schemas.microsoft.com/office/drawing/2014/main" id="{E433D74A-E1A2-411F-A573-9924D4131D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0078" y="5270653"/>
            <a:ext cx="1074638" cy="71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86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6" presetClass="emph" presetSubtype="0" fill="hold" nodeType="afterEffect">
                                  <p:stCondLst>
                                    <p:cond delay="0"/>
                                  </p:stCondLst>
                                  <p:childTnLst>
                                    <p:animScale>
                                      <p:cBhvr>
                                        <p:cTn id="20" dur="500" fill="hold"/>
                                        <p:tgtEl>
                                          <p:spTgt spid="4"/>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500" fill="hold"/>
                                        <p:tgtEl>
                                          <p:spTgt spid="8"/>
                                        </p:tgtEl>
                                      </p:cBhvr>
                                      <p:by x="150000" y="100000"/>
                                    </p:animScale>
                                  </p:childTnLst>
                                </p:cTn>
                              </p:par>
                              <p:par>
                                <p:cTn id="34" presetID="6" presetClass="emph" presetSubtype="0" fill="hold" nodeType="withEffect">
                                  <p:stCondLst>
                                    <p:cond delay="0"/>
                                  </p:stCondLst>
                                  <p:childTnLst>
                                    <p:animScale>
                                      <p:cBhvr>
                                        <p:cTn id="35" dur="500" fill="hold"/>
                                        <p:tgtEl>
                                          <p:spTgt spid="8"/>
                                        </p:tgtEl>
                                      </p:cBhvr>
                                      <p:by x="10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8F66-B80A-4492-A887-51638E8D9CBF}"/>
              </a:ext>
            </a:extLst>
          </p:cNvPr>
          <p:cNvSpPr>
            <a:spLocks noGrp="1"/>
          </p:cNvSpPr>
          <p:nvPr>
            <p:ph type="title"/>
          </p:nvPr>
        </p:nvSpPr>
        <p:spPr/>
        <p:txBody>
          <a:bodyPr/>
          <a:lstStyle/>
          <a:p>
            <a:r>
              <a:rPr lang="en-GB" b="1" dirty="0"/>
              <a:t>Reflection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4F28F8-F089-4A4D-B472-F1A9A6212D69}"/>
                  </a:ext>
                </a:extLst>
              </p:cNvPr>
              <p:cNvSpPr>
                <a:spLocks noGrp="1"/>
              </p:cNvSpPr>
              <p:nvPr>
                <p:ph idx="1"/>
              </p:nvPr>
            </p:nvSpPr>
            <p:spPr/>
            <p:txBody>
              <a:bodyPr/>
              <a:lstStyle/>
              <a:p>
                <a:r>
                  <a:rPr lang="en-GB" dirty="0">
                    <a:ea typeface="Cambria Math" panose="02040503050406030204" pitchFamily="18" charset="0"/>
                  </a:rPr>
                  <a:t>The following matrices represent horizontal and vertical reflections respectively:</a:t>
                </a:r>
                <a:br>
                  <a:rPr lang="en-GB" dirty="0">
                    <a:ea typeface="Cambria Math" panose="02040503050406030204" pitchFamily="18" charset="0"/>
                  </a:rPr>
                </a:br>
                <a14:m>
                  <m:oMath xmlns:m="http://schemas.openxmlformats.org/officeDocument/2006/math">
                    <m:d>
                      <m:dPr>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r>
                      <a:rPr lang="en-GB" i="1">
                        <a:latin typeface="Cambria Math" panose="02040503050406030204" pitchFamily="18" charset="0"/>
                        <a:ea typeface="Cambria Math" panose="02040503050406030204" pitchFamily="18" charset="0"/>
                      </a:rPr>
                      <m:t>          </m:t>
                    </m:r>
                    <m:d>
                      <m:dPr>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p:txBody>
          </p:sp>
        </mc:Choice>
        <mc:Fallback xmlns="">
          <p:sp>
            <p:nvSpPr>
              <p:cNvPr id="3" name="Content Placeholder 2">
                <a:extLst>
                  <a:ext uri="{FF2B5EF4-FFF2-40B4-BE49-F238E27FC236}">
                    <a16:creationId xmlns:a16="http://schemas.microsoft.com/office/drawing/2014/main" id="{964F28F8-F089-4A4D-B472-F1A9A6212D69}"/>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14F36D4E-A3DC-4196-B809-73524E89202C}"/>
              </a:ext>
            </a:extLst>
          </p:cNvPr>
          <p:cNvGrpSpPr/>
          <p:nvPr/>
        </p:nvGrpSpPr>
        <p:grpSpPr>
          <a:xfrm>
            <a:off x="4040660" y="3652387"/>
            <a:ext cx="4275438" cy="3044975"/>
            <a:chOff x="4040660" y="3652387"/>
            <a:chExt cx="4275438" cy="3044975"/>
          </a:xfrm>
        </p:grpSpPr>
        <p:pic>
          <p:nvPicPr>
            <p:cNvPr id="4" name="Picture 2" descr="Image result for sheep">
              <a:extLst>
                <a:ext uri="{FF2B5EF4-FFF2-40B4-BE49-F238E27FC236}">
                  <a16:creationId xmlns:a16="http://schemas.microsoft.com/office/drawing/2014/main" id="{A8A66E92-E6D7-46FE-BECF-96003D9069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0142" y="4069560"/>
              <a:ext cx="1931773" cy="128876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5189C46-EA5C-4C3D-863B-F892E20EB070}"/>
                </a:ext>
              </a:extLst>
            </p:cNvPr>
            <p:cNvCxnSpPr>
              <a:cxnSpLocks/>
            </p:cNvCxnSpPr>
            <p:nvPr/>
          </p:nvCxnSpPr>
          <p:spPr>
            <a:xfrm>
              <a:off x="4040660" y="5358328"/>
              <a:ext cx="4275438"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EE4451-179E-4C9D-8717-368B32F2ED9E}"/>
                </a:ext>
              </a:extLst>
            </p:cNvPr>
            <p:cNvCxnSpPr>
              <a:cxnSpLocks/>
            </p:cNvCxnSpPr>
            <p:nvPr/>
          </p:nvCxnSpPr>
          <p:spPr>
            <a:xfrm>
              <a:off x="6149546" y="3652387"/>
              <a:ext cx="0" cy="304497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3" name="Picture 2" descr="Image result for sheep">
            <a:extLst>
              <a:ext uri="{FF2B5EF4-FFF2-40B4-BE49-F238E27FC236}">
                <a16:creationId xmlns:a16="http://schemas.microsoft.com/office/drawing/2014/main" id="{F6D2C0B9-4BED-4884-8221-7CD81DD37C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07476" y="4069560"/>
            <a:ext cx="1942070" cy="12887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sheep">
            <a:extLst>
              <a:ext uri="{FF2B5EF4-FFF2-40B4-BE49-F238E27FC236}">
                <a16:creationId xmlns:a16="http://schemas.microsoft.com/office/drawing/2014/main" id="{83154C68-D598-4C18-836C-6FC241D45A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6159844" y="5374469"/>
            <a:ext cx="1931773" cy="128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84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250"/>
                            </p:stCondLst>
                            <p:childTnLst>
                              <p:par>
                                <p:cTn id="13" presetID="22" presetClass="entr" presetSubtype="2"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
                                        <p:tgtEl>
                                          <p:spTgt spid="13"/>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1232-89B5-4E82-93D5-5F3B1A6B80E0}"/>
              </a:ext>
            </a:extLst>
          </p:cNvPr>
          <p:cNvSpPr>
            <a:spLocks noGrp="1"/>
          </p:cNvSpPr>
          <p:nvPr>
            <p:ph type="title"/>
          </p:nvPr>
        </p:nvSpPr>
        <p:spPr/>
        <p:txBody>
          <a:bodyPr/>
          <a:lstStyle/>
          <a:p>
            <a:r>
              <a:rPr lang="en-GB" b="1" dirty="0"/>
              <a:t>Shear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114245-9D96-4B33-8051-D16BA47306D2}"/>
                  </a:ext>
                </a:extLst>
              </p:cNvPr>
              <p:cNvSpPr>
                <a:spLocks noGrp="1"/>
              </p:cNvSpPr>
              <p:nvPr>
                <p:ph idx="1"/>
              </p:nvPr>
            </p:nvSpPr>
            <p:spPr/>
            <p:txBody>
              <a:bodyPr/>
              <a:lstStyle/>
              <a:p>
                <a:r>
                  <a:rPr lang="en-GB" dirty="0">
                    <a:ea typeface="Cambria Math" panose="02040503050406030204" pitchFamily="18" charset="0"/>
                  </a:rPr>
                  <a:t>A shear transformation by a factor of </a:t>
                </a:r>
                <a14:m>
                  <m:oMath xmlns:m="http://schemas.openxmlformats.org/officeDocument/2006/math">
                    <m:r>
                      <a:rPr lang="en-GB" i="1">
                        <a:latin typeface="Cambria Math" panose="02040503050406030204" pitchFamily="18" charset="0"/>
                        <a:ea typeface="Cambria Math" panose="02040503050406030204" pitchFamily="18" charset="0"/>
                      </a:rPr>
                      <m:t>𝜆</m:t>
                    </m:r>
                  </m:oMath>
                </a14:m>
                <a:r>
                  <a:rPr lang="en-GB" dirty="0">
                    <a:ea typeface="Cambria Math" panose="02040503050406030204" pitchFamily="18" charset="0"/>
                  </a:rPr>
                  <a:t> parallel to the </a:t>
                </a:r>
                <a14:m>
                  <m:oMath xmlns:m="http://schemas.openxmlformats.org/officeDocument/2006/math">
                    <m:r>
                      <a:rPr lang="en-GB" i="1">
                        <a:latin typeface="Cambria Math" panose="02040503050406030204" pitchFamily="18" charset="0"/>
                        <a:ea typeface="Cambria Math" panose="02040503050406030204" pitchFamily="18" charset="0"/>
                      </a:rPr>
                      <m:t>𝑥</m:t>
                    </m:r>
                  </m:oMath>
                </a14:m>
                <a:r>
                  <a:rPr lang="en-GB" dirty="0">
                    <a:ea typeface="Cambria Math" panose="02040503050406030204" pitchFamily="18" charset="0"/>
                  </a:rPr>
                  <a:t>-axis is given by the matrix</a:t>
                </a:r>
                <a:br>
                  <a:rPr lang="en-GB" dirty="0">
                    <a:ea typeface="Cambria Math" panose="02040503050406030204" pitchFamily="18" charset="0"/>
                  </a:rPr>
                </a:br>
                <a14:m>
                  <m:oMath xmlns:m="http://schemas.openxmlformats.org/officeDocument/2006/math">
                    <m:d>
                      <m:dPr>
                        <m:ctrlPr>
                          <a:rPr lang="en-GB" i="1" smtClean="0">
                            <a:solidFill>
                              <a:schemeClr val="accent4"/>
                            </a:solidFill>
                            <a:latin typeface="Cambria Math" panose="02040503050406030204" pitchFamily="18" charset="0"/>
                            <a:ea typeface="Cambria Math" panose="02040503050406030204" pitchFamily="18" charset="0"/>
                          </a:rPr>
                        </m:ctrlPr>
                      </m:dPr>
                      <m:e>
                        <m:m>
                          <m:mPr>
                            <m:mcs>
                              <m:mc>
                                <m:mcPr>
                                  <m:count m:val="2"/>
                                  <m:mcJc m:val="center"/>
                                </m:mcPr>
                              </m:mc>
                            </m:mcs>
                            <m:ctrlPr>
                              <a:rPr lang="en-GB" i="1">
                                <a:solidFill>
                                  <a:schemeClr val="accent4"/>
                                </a:solidFill>
                                <a:latin typeface="Cambria Math" panose="02040503050406030204" pitchFamily="18" charset="0"/>
                                <a:ea typeface="Cambria Math" panose="02040503050406030204" pitchFamily="18" charset="0"/>
                              </a:rPr>
                            </m:ctrlPr>
                          </m:mPr>
                          <m:mr>
                            <m:e>
                              <m:r>
                                <m:rPr>
                                  <m:brk m:alnAt="7"/>
                                </m:rPr>
                                <a:rPr lang="en-GB" i="1">
                                  <a:solidFill>
                                    <a:schemeClr val="accent4"/>
                                  </a:solidFill>
                                  <a:latin typeface="Cambria Math" panose="02040503050406030204" pitchFamily="18" charset="0"/>
                                  <a:ea typeface="Cambria Math" panose="02040503050406030204" pitchFamily="18" charset="0"/>
                                </a:rPr>
                                <m:t>1</m:t>
                              </m:r>
                            </m:e>
                            <m:e>
                              <m:r>
                                <a:rPr lang="en-GB" i="1">
                                  <a:solidFill>
                                    <a:schemeClr val="accent4"/>
                                  </a:solidFill>
                                  <a:latin typeface="Cambria Math" panose="02040503050406030204" pitchFamily="18" charset="0"/>
                                  <a:ea typeface="Cambria Math" panose="02040503050406030204" pitchFamily="18" charset="0"/>
                                </a:rPr>
                                <m:t>𝜆</m:t>
                              </m:r>
                            </m:e>
                          </m:mr>
                          <m:mr>
                            <m:e>
                              <m:r>
                                <a:rPr lang="en-GB" i="1">
                                  <a:solidFill>
                                    <a:schemeClr val="accent4"/>
                                  </a:solidFill>
                                  <a:latin typeface="Cambria Math" panose="02040503050406030204" pitchFamily="18" charset="0"/>
                                  <a:ea typeface="Cambria Math" panose="02040503050406030204" pitchFamily="18" charset="0"/>
                                </a:rPr>
                                <m:t>0</m:t>
                              </m:r>
                            </m:e>
                            <m:e>
                              <m:r>
                                <a:rPr lang="en-GB" i="1">
                                  <a:solidFill>
                                    <a:schemeClr val="accent4"/>
                                  </a:solidFill>
                                  <a:latin typeface="Cambria Math" panose="02040503050406030204" pitchFamily="18" charset="0"/>
                                  <a:ea typeface="Cambria Math" panose="02040503050406030204" pitchFamily="18" charset="0"/>
                                </a:rPr>
                                <m:t>1</m:t>
                              </m:r>
                            </m:e>
                          </m:mr>
                        </m:m>
                      </m:e>
                    </m:d>
                  </m:oMath>
                </a14:m>
                <a:endParaRPr lang="en-GB" dirty="0">
                  <a:ea typeface="Cambria Math" panose="02040503050406030204" pitchFamily="18" charset="0"/>
                </a:endParaRPr>
              </a:p>
              <a:p>
                <a:pPr marL="68580" indent="0">
                  <a:buNone/>
                </a:pPr>
                <a:endParaRPr lang="en-GB" dirty="0"/>
              </a:p>
            </p:txBody>
          </p:sp>
        </mc:Choice>
        <mc:Fallback xmlns="">
          <p:sp>
            <p:nvSpPr>
              <p:cNvPr id="3" name="Content Placeholder 2">
                <a:extLst>
                  <a:ext uri="{FF2B5EF4-FFF2-40B4-BE49-F238E27FC236}">
                    <a16:creationId xmlns:a16="http://schemas.microsoft.com/office/drawing/2014/main" id="{C2114245-9D96-4B33-8051-D16BA47306D2}"/>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6094437D-8A98-4FCB-A584-F6488BADB1EE}"/>
              </a:ext>
            </a:extLst>
          </p:cNvPr>
          <p:cNvGrpSpPr/>
          <p:nvPr/>
        </p:nvGrpSpPr>
        <p:grpSpPr>
          <a:xfrm>
            <a:off x="2524653" y="3949357"/>
            <a:ext cx="7904449" cy="1738318"/>
            <a:chOff x="2524653" y="3949357"/>
            <a:chExt cx="7904449" cy="1738318"/>
          </a:xfrm>
        </p:grpSpPr>
        <p:pic>
          <p:nvPicPr>
            <p:cNvPr id="4" name="Picture 2" descr="Image result for sheep">
              <a:extLst>
                <a:ext uri="{FF2B5EF4-FFF2-40B4-BE49-F238E27FC236}">
                  <a16:creationId xmlns:a16="http://schemas.microsoft.com/office/drawing/2014/main" id="{2ABFF6A8-94E7-4E0E-9F5C-939AE7C96E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4653" y="3949357"/>
              <a:ext cx="2605616" cy="17383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heep standing in the grass&#10;&#10;Description automatically generated">
              <a:extLst>
                <a:ext uri="{FF2B5EF4-FFF2-40B4-BE49-F238E27FC236}">
                  <a16:creationId xmlns:a16="http://schemas.microsoft.com/office/drawing/2014/main" id="{71FD5811-3748-4A40-9EAF-185FD3DA16DE}"/>
                </a:ext>
              </a:extLst>
            </p:cNvPr>
            <p:cNvPicPr>
              <a:picLocks noChangeAspect="1"/>
            </p:cNvPicPr>
            <p:nvPr/>
          </p:nvPicPr>
          <p:blipFill rotWithShape="1">
            <a:blip r:embed="rId5">
              <a:extLst>
                <a:ext uri="{28A0092B-C50C-407E-A947-70E740481C1C}">
                  <a14:useLocalDpi xmlns:a14="http://schemas.microsoft.com/office/drawing/2010/main" val="0"/>
                </a:ext>
              </a:extLst>
            </a:blip>
            <a:srcRect r="989"/>
            <a:stretch/>
          </p:blipFill>
          <p:spPr>
            <a:xfrm>
              <a:off x="6826954" y="3949357"/>
              <a:ext cx="3602148" cy="1738318"/>
            </a:xfrm>
            <a:prstGeom prst="parallelogram">
              <a:avLst>
                <a:gd name="adj" fmla="val 59121"/>
              </a:avLst>
            </a:prstGeom>
          </p:spPr>
        </p:pic>
        <p:sp>
          <p:nvSpPr>
            <p:cNvPr id="6" name="Arrow: Right 5">
              <a:extLst>
                <a:ext uri="{FF2B5EF4-FFF2-40B4-BE49-F238E27FC236}">
                  <a16:creationId xmlns:a16="http://schemas.microsoft.com/office/drawing/2014/main" id="{C8A4E4AA-BA7B-44A5-913E-03A5C33913A5}"/>
                </a:ext>
              </a:extLst>
            </p:cNvPr>
            <p:cNvSpPr/>
            <p:nvPr/>
          </p:nvSpPr>
          <p:spPr>
            <a:xfrm>
              <a:off x="6096000" y="4670235"/>
              <a:ext cx="568410" cy="148281"/>
            </a:xfrm>
            <a:prstGeom prst="rightArrow">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gr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06083F4-D8D8-41D2-9FC4-796289A5DFAC}"/>
                  </a:ext>
                </a:extLst>
              </p:cNvPr>
              <p:cNvSpPr/>
              <p:nvPr/>
            </p:nvSpPr>
            <p:spPr>
              <a:xfrm>
                <a:off x="6653838" y="2668385"/>
                <a:ext cx="2879314" cy="9683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GB" sz="3000" i="1">
                              <a:latin typeface="Cambria Math" panose="02040503050406030204" pitchFamily="18" charset="0"/>
                            </a:rPr>
                          </m:ctrlPr>
                        </m:dPr>
                        <m:e>
                          <m:m>
                            <m:mPr>
                              <m:mcs>
                                <m:mc>
                                  <m:mcPr>
                                    <m:count m:val="1"/>
                                    <m:mcJc m:val="center"/>
                                  </m:mcPr>
                                </m:mc>
                              </m:mcs>
                              <m:ctrlPr>
                                <a:rPr lang="en-GB" sz="3000" i="1">
                                  <a:latin typeface="Cambria Math" panose="02040503050406030204" pitchFamily="18" charset="0"/>
                                </a:rPr>
                              </m:ctrlPr>
                            </m:mPr>
                            <m:mr>
                              <m:e>
                                <m:r>
                                  <m:rPr>
                                    <m:brk m:alnAt="7"/>
                                  </m:rPr>
                                  <a:rPr lang="en-GB" sz="3000" i="1">
                                    <a:latin typeface="Cambria Math" panose="02040503050406030204" pitchFamily="18" charset="0"/>
                                  </a:rPr>
                                  <m:t>𝑥</m:t>
                                </m:r>
                              </m:e>
                            </m:mr>
                            <m:mr>
                              <m:e>
                                <m:r>
                                  <a:rPr lang="en-GB" sz="3000" i="1">
                                    <a:latin typeface="Cambria Math" panose="02040503050406030204" pitchFamily="18" charset="0"/>
                                  </a:rPr>
                                  <m:t>𝑦</m:t>
                                </m:r>
                              </m:e>
                            </m:mr>
                          </m:m>
                        </m:e>
                      </m:d>
                      <m:r>
                        <a:rPr lang="en-GB" sz="3000" i="1">
                          <a:latin typeface="Cambria Math" panose="02040503050406030204" pitchFamily="18" charset="0"/>
                        </a:rPr>
                        <m:t>=</m:t>
                      </m:r>
                      <m:d>
                        <m:dPr>
                          <m:ctrlPr>
                            <a:rPr lang="en-GB" sz="3000" i="1">
                              <a:latin typeface="Cambria Math" panose="02040503050406030204" pitchFamily="18" charset="0"/>
                            </a:rPr>
                          </m:ctrlPr>
                        </m:dPr>
                        <m:e>
                          <m:m>
                            <m:mPr>
                              <m:mcs>
                                <m:mc>
                                  <m:mcPr>
                                    <m:count m:val="1"/>
                                    <m:mcJc m:val="center"/>
                                  </m:mcPr>
                                </m:mc>
                              </m:mcs>
                              <m:ctrlPr>
                                <a:rPr lang="en-GB" sz="3000" i="1">
                                  <a:latin typeface="Cambria Math" panose="02040503050406030204" pitchFamily="18" charset="0"/>
                                </a:rPr>
                              </m:ctrlPr>
                            </m:mPr>
                            <m:mr>
                              <m:e>
                                <m:r>
                                  <m:rPr>
                                    <m:brk m:alnAt="7"/>
                                  </m:rPr>
                                  <a:rPr lang="en-GB" sz="3000" i="1">
                                    <a:latin typeface="Cambria Math" panose="02040503050406030204" pitchFamily="18" charset="0"/>
                                  </a:rPr>
                                  <m:t>𝑥</m:t>
                                </m:r>
                                <m:r>
                                  <a:rPr lang="en-GB" sz="3000" i="1">
                                    <a:latin typeface="Cambria Math" panose="02040503050406030204" pitchFamily="18" charset="0"/>
                                  </a:rPr>
                                  <m:t>+</m:t>
                                </m:r>
                                <m:r>
                                  <a:rPr lang="en-GB" sz="3200" i="1" smtClean="0">
                                    <a:solidFill>
                                      <a:schemeClr val="tx1"/>
                                    </a:solidFill>
                                    <a:latin typeface="Cambria Math" panose="02040503050406030204" pitchFamily="18" charset="0"/>
                                    <a:ea typeface="Cambria Math" panose="02040503050406030204" pitchFamily="18" charset="0"/>
                                  </a:rPr>
                                  <m:t>𝜆</m:t>
                                </m:r>
                                <m:r>
                                  <m:rPr>
                                    <m:brk m:alnAt="7"/>
                                  </m:rPr>
                                  <a:rPr lang="en-GB" sz="3000" i="1">
                                    <a:latin typeface="Cambria Math" panose="02040503050406030204" pitchFamily="18" charset="0"/>
                                  </a:rPr>
                                  <m:t>𝑦</m:t>
                                </m:r>
                              </m:e>
                            </m:mr>
                            <m:mr>
                              <m:e>
                                <m:r>
                                  <a:rPr lang="en-GB" sz="3000" i="1">
                                    <a:latin typeface="Cambria Math" panose="02040503050406030204" pitchFamily="18" charset="0"/>
                                  </a:rPr>
                                  <m:t>𝑦</m:t>
                                </m:r>
                              </m:e>
                            </m:mr>
                          </m:m>
                        </m:e>
                      </m:d>
                    </m:oMath>
                  </m:oMathPara>
                </a14:m>
                <a:endParaRPr lang="en-GB" sz="3000" dirty="0"/>
              </a:p>
            </p:txBody>
          </p:sp>
        </mc:Choice>
        <mc:Fallback xmlns="">
          <p:sp>
            <p:nvSpPr>
              <p:cNvPr id="9" name="Rectangle 8">
                <a:extLst>
                  <a:ext uri="{FF2B5EF4-FFF2-40B4-BE49-F238E27FC236}">
                    <a16:creationId xmlns:a16="http://schemas.microsoft.com/office/drawing/2014/main" id="{306083F4-D8D8-41D2-9FC4-796289A5DFAC}"/>
                  </a:ext>
                </a:extLst>
              </p:cNvPr>
              <p:cNvSpPr>
                <a:spLocks noRot="1" noChangeAspect="1" noMove="1" noResize="1" noEditPoints="1" noAdjustHandles="1" noChangeArrowheads="1" noChangeShapeType="1" noTextEdit="1"/>
              </p:cNvSpPr>
              <p:nvPr/>
            </p:nvSpPr>
            <p:spPr>
              <a:xfrm>
                <a:off x="6653838" y="2668385"/>
                <a:ext cx="2879314" cy="96834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3796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AD4-8ECC-4F37-9186-812ADE8A000A}"/>
              </a:ext>
            </a:extLst>
          </p:cNvPr>
          <p:cNvSpPr>
            <a:spLocks noGrp="1"/>
          </p:cNvSpPr>
          <p:nvPr>
            <p:ph type="title"/>
          </p:nvPr>
        </p:nvSpPr>
        <p:spPr/>
        <p:txBody>
          <a:bodyPr/>
          <a:lstStyle/>
          <a:p>
            <a:r>
              <a:rPr lang="en-GB" b="1" dirty="0"/>
              <a:t>Rotation around the origin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B46786-7979-4D6F-B0AE-DCEE1947948C}"/>
                  </a:ext>
                </a:extLst>
              </p:cNvPr>
              <p:cNvSpPr>
                <a:spLocks noGrp="1"/>
              </p:cNvSpPr>
              <p:nvPr>
                <p:ph idx="1"/>
              </p:nvPr>
            </p:nvSpPr>
            <p:spPr>
              <a:xfrm>
                <a:off x="1219198" y="1783560"/>
                <a:ext cx="9333472" cy="4913802"/>
              </a:xfrm>
            </p:spPr>
            <p:txBody>
              <a:bodyPr>
                <a:normAutofit fontScale="85000" lnSpcReduction="20000"/>
              </a:bodyPr>
              <a:lstStyle/>
              <a:p>
                <a:r>
                  <a:rPr lang="en-GB" dirty="0"/>
                  <a:t>Consider a point represented by the vector </a:t>
                </a:r>
                <a14:m>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dirty="0"/>
              </a:p>
              <a:p>
                <a:r>
                  <a:rPr lang="en-GB" dirty="0"/>
                  <a:t>Rotate </a:t>
                </a:r>
                <a14:m>
                  <m:oMath xmlns:m="http://schemas.openxmlformats.org/officeDocument/2006/math">
                    <m:r>
                      <a:rPr lang="en-GB" b="0" i="1" smtClean="0">
                        <a:latin typeface="Cambria Math" panose="02040503050406030204" pitchFamily="18" charset="0"/>
                      </a:rPr>
                      <m:t>𝑝</m:t>
                    </m:r>
                  </m:oMath>
                </a14:m>
                <a:r>
                  <a:rPr lang="en-GB" dirty="0"/>
                  <a:t> by an </a:t>
                </a:r>
                <a:r>
                  <a:rPr lang="en-GB" dirty="0">
                    <a:ea typeface="Cambria Math" panose="02040503050406030204" pitchFamily="18" charset="0"/>
                  </a:rPr>
                  <a:t>angle of </a:t>
                </a:r>
                <a14:m>
                  <m:oMath xmlns:m="http://schemas.openxmlformats.org/officeDocument/2006/math">
                    <m:r>
                      <a:rPr lang="en-GB" i="1">
                        <a:latin typeface="Cambria Math" panose="02040503050406030204" pitchFamily="18" charset="0"/>
                        <a:ea typeface="Cambria Math" panose="02040503050406030204" pitchFamily="18" charset="0"/>
                      </a:rPr>
                      <m:t>𝜃</m:t>
                    </m:r>
                  </m:oMath>
                </a14:m>
                <a:br>
                  <a:rPr lang="en-GB" dirty="0">
                    <a:ea typeface="Cambria Math" panose="02040503050406030204" pitchFamily="18" charset="0"/>
                  </a:rPr>
                </a:br>
                <a:r>
                  <a:rPr lang="en-GB" dirty="0">
                    <a:ea typeface="Cambria Math" panose="02040503050406030204" pitchFamily="18" charset="0"/>
                  </a:rPr>
                  <a:t>anticlockwise around the origin</a:t>
                </a:r>
              </a:p>
              <a:p>
                <a:pPr lvl="1"/>
                <a:r>
                  <a:rPr lang="en-GB" dirty="0">
                    <a:ea typeface="Cambria Math" panose="02040503050406030204" pitchFamily="18" charset="0"/>
                  </a:rPr>
                  <a:t>by taking </a:t>
                </a:r>
                <a:r>
                  <a:rPr lang="en-GB" dirty="0">
                    <a:solidFill>
                      <a:schemeClr val="accent4"/>
                    </a:solidFill>
                    <a:ea typeface="Cambria Math" panose="02040503050406030204" pitchFamily="18" charset="0"/>
                  </a:rPr>
                  <a:t>this triangle</a:t>
                </a:r>
                <a:r>
                  <a:rPr lang="en-GB" dirty="0">
                    <a:ea typeface="Cambria Math" panose="02040503050406030204" pitchFamily="18" charset="0"/>
                  </a:rPr>
                  <a:t>…</a:t>
                </a:r>
                <a:endParaRPr lang="en-GB" dirty="0"/>
              </a:p>
              <a:p>
                <a:pPr lvl="1"/>
                <a:r>
                  <a:rPr lang="en-GB" dirty="0">
                    <a:ea typeface="Cambria Math" panose="02040503050406030204" pitchFamily="18" charset="0"/>
                  </a:rPr>
                  <a:t>…and </a:t>
                </a:r>
                <a:r>
                  <a:rPr lang="en-GB" dirty="0">
                    <a:solidFill>
                      <a:schemeClr val="accent5"/>
                    </a:solidFill>
                    <a:ea typeface="Cambria Math" panose="02040503050406030204" pitchFamily="18" charset="0"/>
                  </a:rPr>
                  <a:t>rotating it </a:t>
                </a:r>
                <a:r>
                  <a:rPr lang="en-GB" dirty="0">
                    <a:ea typeface="Cambria Math" panose="02040503050406030204" pitchFamily="18" charset="0"/>
                  </a:rPr>
                  <a:t>by </a:t>
                </a:r>
                <a14:m>
                  <m:oMath xmlns:m="http://schemas.openxmlformats.org/officeDocument/2006/math">
                    <m:r>
                      <a:rPr lang="en-GB" i="1">
                        <a:latin typeface="Cambria Math" panose="02040503050406030204" pitchFamily="18" charset="0"/>
                        <a:ea typeface="Cambria Math" panose="02040503050406030204" pitchFamily="18" charset="0"/>
                      </a:rPr>
                      <m:t>𝜃</m:t>
                    </m:r>
                  </m:oMath>
                </a14:m>
                <a:endParaRPr lang="en-GB" dirty="0">
                  <a:ea typeface="Cambria Math" panose="02040503050406030204" pitchFamily="18" charset="0"/>
                </a:endParaRPr>
              </a:p>
              <a:p>
                <a:r>
                  <a:rPr lang="en-GB" dirty="0">
                    <a:ea typeface="Cambria Math" panose="02040503050406030204" pitchFamily="18" charset="0"/>
                  </a:rPr>
                  <a:t>Define vectors along the rotated triangle’s</a:t>
                </a:r>
                <a:br>
                  <a:rPr lang="en-GB" dirty="0">
                    <a:ea typeface="Cambria Math" panose="02040503050406030204" pitchFamily="18" charset="0"/>
                  </a:rPr>
                </a:br>
                <a:r>
                  <a:rPr lang="en-GB" dirty="0">
                    <a:ea typeface="Cambria Math" panose="02040503050406030204" pitchFamily="18" charset="0"/>
                  </a:rPr>
                  <a:t>sides:</a:t>
                </a:r>
                <a:br>
                  <a:rPr lang="en-GB" dirty="0">
                    <a:ea typeface="Cambria Math" panose="02040503050406030204" pitchFamily="18" charset="0"/>
                  </a:rPr>
                </a:br>
                <a14:m>
                  <m:oMath xmlns:m="http://schemas.openxmlformats.org/officeDocument/2006/math">
                    <m:r>
                      <a:rPr lang="en-GB" b="1" dirty="0" smtClean="0">
                        <a:solidFill>
                          <a:schemeClr val="accent2"/>
                        </a:solidFill>
                        <a:latin typeface="Cambria Math" panose="02040503050406030204" pitchFamily="18" charset="0"/>
                      </a:rPr>
                      <m:t>𝐮</m:t>
                    </m:r>
                    <m:r>
                      <a:rPr lang="en-GB" b="1" dirty="0" smtClean="0">
                        <a:solidFill>
                          <a:schemeClr val="accent2"/>
                        </a:solidFill>
                        <a:latin typeface="Cambria Math" panose="02040503050406030204" pitchFamily="18" charset="0"/>
                      </a:rPr>
                      <m:t>=</m:t>
                    </m:r>
                    <m:d>
                      <m:dPr>
                        <m:ctrlPr>
                          <a:rPr lang="en-GB" b="1" i="1" dirty="0">
                            <a:solidFill>
                              <a:schemeClr val="accent2"/>
                            </a:solidFill>
                            <a:latin typeface="Cambria Math" panose="02040503050406030204" pitchFamily="18" charset="0"/>
                          </a:rPr>
                        </m:ctrlPr>
                      </m:dPr>
                      <m:e>
                        <m:m>
                          <m:mPr>
                            <m:mcs>
                              <m:mc>
                                <m:mcPr>
                                  <m:count m:val="1"/>
                                  <m:mcJc m:val="center"/>
                                </m:mcPr>
                              </m:mc>
                            </m:mcs>
                            <m:ctrlPr>
                              <a:rPr lang="en-GB" b="1" i="1" dirty="0">
                                <a:solidFill>
                                  <a:schemeClr val="accent2"/>
                                </a:solidFill>
                                <a:latin typeface="Cambria Math" panose="02040503050406030204" pitchFamily="18" charset="0"/>
                              </a:rPr>
                            </m:ctrlPr>
                          </m:mPr>
                          <m:mr>
                            <m:e>
                              <m:r>
                                <m:rPr>
                                  <m:brk m:alnAt="7"/>
                                </m:rPr>
                                <a:rPr lang="en-GB" i="1" dirty="0">
                                  <a:solidFill>
                                    <a:schemeClr val="accent2"/>
                                  </a:solidFill>
                                  <a:latin typeface="Cambria Math" panose="02040503050406030204" pitchFamily="18" charset="0"/>
                                </a:rPr>
                                <m:t>𝑥</m:t>
                              </m:r>
                              <m:func>
                                <m:funcPr>
                                  <m:ctrlPr>
                                    <a:rPr lang="en-GB" i="1" dirty="0">
                                      <a:solidFill>
                                        <a:schemeClr val="accent2"/>
                                      </a:solidFill>
                                      <a:latin typeface="Cambria Math" panose="02040503050406030204" pitchFamily="18" charset="0"/>
                                    </a:rPr>
                                  </m:ctrlPr>
                                </m:funcPr>
                                <m:fName>
                                  <m:r>
                                    <m:rPr>
                                      <m:sty m:val="p"/>
                                      <m:brk m:alnAt="7"/>
                                    </m:rPr>
                                    <a:rPr lang="en-GB" dirty="0">
                                      <a:solidFill>
                                        <a:schemeClr val="accent2"/>
                                      </a:solidFill>
                                      <a:latin typeface="Cambria Math" panose="02040503050406030204" pitchFamily="18" charset="0"/>
                                    </a:rPr>
                                    <m:t>c</m:t>
                                  </m:r>
                                  <m:r>
                                    <m:rPr>
                                      <m:sty m:val="p"/>
                                    </m:rPr>
                                    <a:rPr lang="en-GB" dirty="0">
                                      <a:solidFill>
                                        <a:schemeClr val="accent2"/>
                                      </a:solidFill>
                                      <a:latin typeface="Cambria Math" panose="02040503050406030204" pitchFamily="18" charset="0"/>
                                    </a:rPr>
                                    <m:t>os</m:t>
                                  </m:r>
                                </m:fName>
                                <m:e>
                                  <m:r>
                                    <m:rPr>
                                      <m:brk m:alnAt="7"/>
                                    </m:rPr>
                                    <a:rPr lang="en-GB" i="1" dirty="0">
                                      <a:solidFill>
                                        <a:schemeClr val="accent2"/>
                                      </a:solidFill>
                                      <a:latin typeface="Cambria Math" panose="02040503050406030204" pitchFamily="18" charset="0"/>
                                    </a:rPr>
                                    <m:t>𝜃</m:t>
                                  </m:r>
                                </m:e>
                              </m:func>
                            </m:e>
                          </m:mr>
                          <m:mr>
                            <m:e>
                              <m:r>
                                <a:rPr lang="en-GB" i="1" dirty="0">
                                  <a:solidFill>
                                    <a:schemeClr val="accent2"/>
                                  </a:solidFill>
                                  <a:latin typeface="Cambria Math" panose="02040503050406030204" pitchFamily="18" charset="0"/>
                                </a:rPr>
                                <m:t>𝑥</m:t>
                              </m:r>
                              <m:func>
                                <m:funcPr>
                                  <m:ctrlPr>
                                    <a:rPr lang="en-GB" i="1" dirty="0">
                                      <a:solidFill>
                                        <a:schemeClr val="accent2"/>
                                      </a:solidFill>
                                      <a:latin typeface="Cambria Math" panose="02040503050406030204" pitchFamily="18" charset="0"/>
                                    </a:rPr>
                                  </m:ctrlPr>
                                </m:funcPr>
                                <m:fName>
                                  <m:r>
                                    <m:rPr>
                                      <m:sty m:val="p"/>
                                    </m:rPr>
                                    <a:rPr lang="en-GB" dirty="0">
                                      <a:solidFill>
                                        <a:schemeClr val="accent2"/>
                                      </a:solidFill>
                                      <a:latin typeface="Cambria Math" panose="02040503050406030204" pitchFamily="18" charset="0"/>
                                    </a:rPr>
                                    <m:t>sin</m:t>
                                  </m:r>
                                </m:fName>
                                <m:e>
                                  <m:r>
                                    <a:rPr lang="en-GB" i="1" dirty="0">
                                      <a:solidFill>
                                        <a:schemeClr val="accent2"/>
                                      </a:solidFill>
                                      <a:latin typeface="Cambria Math" panose="02040503050406030204" pitchFamily="18" charset="0"/>
                                    </a:rPr>
                                    <m:t>𝜃</m:t>
                                  </m:r>
                                </m:e>
                              </m:func>
                            </m:e>
                          </m:mr>
                        </m:m>
                      </m:e>
                    </m:d>
                  </m:oMath>
                </a14:m>
                <a:r>
                  <a:rPr lang="en-GB" dirty="0">
                    <a:ea typeface="Cambria Math" panose="02040503050406030204" pitchFamily="18" charset="0"/>
                  </a:rPr>
                  <a:t> and </a:t>
                </a:r>
                <a14:m>
                  <m:oMath xmlns:m="http://schemas.openxmlformats.org/officeDocument/2006/math">
                    <m:r>
                      <a:rPr lang="en-GB" b="1" dirty="0" smtClean="0">
                        <a:solidFill>
                          <a:schemeClr val="accent3"/>
                        </a:solidFill>
                        <a:latin typeface="Cambria Math" panose="02040503050406030204" pitchFamily="18" charset="0"/>
                      </a:rPr>
                      <m:t>𝐯</m:t>
                    </m:r>
                    <m:r>
                      <a:rPr lang="en-GB" b="1" dirty="0">
                        <a:solidFill>
                          <a:schemeClr val="accent3"/>
                        </a:solidFill>
                        <a:latin typeface="Cambria Math" panose="02040503050406030204" pitchFamily="18" charset="0"/>
                      </a:rPr>
                      <m:t>=</m:t>
                    </m:r>
                    <m:d>
                      <m:dPr>
                        <m:ctrlPr>
                          <a:rPr lang="en-GB" b="1" i="1" dirty="0">
                            <a:solidFill>
                              <a:schemeClr val="accent3"/>
                            </a:solidFill>
                            <a:latin typeface="Cambria Math" panose="02040503050406030204" pitchFamily="18" charset="0"/>
                          </a:rPr>
                        </m:ctrlPr>
                      </m:dPr>
                      <m:e>
                        <m:m>
                          <m:mPr>
                            <m:mcs>
                              <m:mc>
                                <m:mcPr>
                                  <m:count m:val="1"/>
                                  <m:mcJc m:val="center"/>
                                </m:mcPr>
                              </m:mc>
                            </m:mcs>
                            <m:ctrlPr>
                              <a:rPr lang="en-GB" b="1" i="1" dirty="0">
                                <a:solidFill>
                                  <a:schemeClr val="accent3"/>
                                </a:solidFill>
                                <a:latin typeface="Cambria Math" panose="02040503050406030204" pitchFamily="18" charset="0"/>
                              </a:rPr>
                            </m:ctrlPr>
                          </m:mPr>
                          <m:mr>
                            <m:e>
                              <m:r>
                                <m:rPr>
                                  <m:brk m:alnAt="7"/>
                                </m:rPr>
                                <a:rPr lang="en-GB" b="1" i="1" dirty="0">
                                  <a:solidFill>
                                    <a:schemeClr val="accent3"/>
                                  </a:solidFill>
                                  <a:latin typeface="Cambria Math" panose="02040503050406030204" pitchFamily="18" charset="0"/>
                                </a:rPr>
                                <m:t>−</m:t>
                              </m:r>
                              <m:r>
                                <m:rPr>
                                  <m:brk m:alnAt="7"/>
                                </m:rPr>
                                <a:rPr lang="en-GB" i="1" dirty="0">
                                  <a:solidFill>
                                    <a:schemeClr val="accent3"/>
                                  </a:solidFill>
                                  <a:latin typeface="Cambria Math" panose="02040503050406030204" pitchFamily="18" charset="0"/>
                                </a:rPr>
                                <m:t>𝑦</m:t>
                              </m:r>
                              <m:func>
                                <m:funcPr>
                                  <m:ctrlPr>
                                    <a:rPr lang="en-GB" i="1" dirty="0">
                                      <a:solidFill>
                                        <a:schemeClr val="accent3"/>
                                      </a:solidFill>
                                      <a:latin typeface="Cambria Math" panose="02040503050406030204" pitchFamily="18" charset="0"/>
                                    </a:rPr>
                                  </m:ctrlPr>
                                </m:funcPr>
                                <m:fName>
                                  <m:r>
                                    <m:rPr>
                                      <m:sty m:val="p"/>
                                    </m:rPr>
                                    <a:rPr lang="en-GB" dirty="0">
                                      <a:solidFill>
                                        <a:schemeClr val="accent3"/>
                                      </a:solidFill>
                                      <a:latin typeface="Cambria Math" panose="02040503050406030204" pitchFamily="18" charset="0"/>
                                    </a:rPr>
                                    <m:t>sin</m:t>
                                  </m:r>
                                </m:fName>
                                <m:e>
                                  <m:r>
                                    <m:rPr>
                                      <m:brk m:alnAt="7"/>
                                    </m:rPr>
                                    <a:rPr lang="en-GB" i="1" dirty="0">
                                      <a:solidFill>
                                        <a:schemeClr val="accent3"/>
                                      </a:solidFill>
                                      <a:latin typeface="Cambria Math" panose="02040503050406030204" pitchFamily="18" charset="0"/>
                                    </a:rPr>
                                    <m:t>𝜃</m:t>
                                  </m:r>
                                </m:e>
                              </m:func>
                            </m:e>
                          </m:mr>
                          <m:mr>
                            <m:e>
                              <m:r>
                                <a:rPr lang="en-GB" i="1" dirty="0">
                                  <a:solidFill>
                                    <a:schemeClr val="accent3"/>
                                  </a:solidFill>
                                  <a:latin typeface="Cambria Math" panose="02040503050406030204" pitchFamily="18" charset="0"/>
                                </a:rPr>
                                <m:t>𝑦</m:t>
                              </m:r>
                              <m:func>
                                <m:funcPr>
                                  <m:ctrlPr>
                                    <a:rPr lang="en-GB" i="1" dirty="0">
                                      <a:solidFill>
                                        <a:schemeClr val="accent3"/>
                                      </a:solidFill>
                                      <a:latin typeface="Cambria Math" panose="02040503050406030204" pitchFamily="18" charset="0"/>
                                    </a:rPr>
                                  </m:ctrlPr>
                                </m:funcPr>
                                <m:fName>
                                  <m:r>
                                    <m:rPr>
                                      <m:sty m:val="p"/>
                                    </m:rPr>
                                    <a:rPr lang="en-GB" dirty="0">
                                      <a:solidFill>
                                        <a:schemeClr val="accent3"/>
                                      </a:solidFill>
                                      <a:latin typeface="Cambria Math" panose="02040503050406030204" pitchFamily="18" charset="0"/>
                                    </a:rPr>
                                    <m:t>cos</m:t>
                                  </m:r>
                                </m:fName>
                                <m:e>
                                  <m:r>
                                    <a:rPr lang="en-GB" i="1" dirty="0">
                                      <a:solidFill>
                                        <a:schemeClr val="accent3"/>
                                      </a:solidFill>
                                      <a:latin typeface="Cambria Math" panose="02040503050406030204" pitchFamily="18" charset="0"/>
                                    </a:rPr>
                                    <m:t>𝜃</m:t>
                                  </m:r>
                                </m:e>
                              </m:func>
                            </m:e>
                          </m:mr>
                        </m:m>
                      </m:e>
                    </m:d>
                  </m:oMath>
                </a14:m>
                <a:br>
                  <a:rPr lang="en-GB" dirty="0">
                    <a:ea typeface="Cambria Math" panose="02040503050406030204" pitchFamily="18" charset="0"/>
                  </a:rPr>
                </a:br>
                <a:endParaRPr lang="en-GB" dirty="0">
                  <a:ea typeface="Cambria Math" panose="02040503050406030204" pitchFamily="18" charset="0"/>
                </a:endParaRPr>
              </a:p>
              <a:p>
                <a:r>
                  <a:rPr lang="en-GB" dirty="0">
                    <a:ea typeface="Cambria Math" panose="02040503050406030204" pitchFamily="18" charset="0"/>
                  </a:rPr>
                  <a:t>So </a:t>
                </a:r>
                <a14:m>
                  <m:oMath xmlns:m="http://schemas.openxmlformats.org/officeDocument/2006/math">
                    <m:sSup>
                      <m:sSupPr>
                        <m:ctrlPr>
                          <a:rPr lang="en-GB" i="1" smtClean="0">
                            <a:solidFill>
                              <a:srgbClr val="FFFF00"/>
                            </a:solidFill>
                            <a:latin typeface="Cambria Math" panose="02040503050406030204" pitchFamily="18" charset="0"/>
                            <a:ea typeface="Cambria Math" panose="02040503050406030204" pitchFamily="18" charset="0"/>
                          </a:rPr>
                        </m:ctrlPr>
                      </m:sSupPr>
                      <m:e>
                        <m:r>
                          <a:rPr lang="en-GB" b="1">
                            <a:solidFill>
                              <a:srgbClr val="FFFF00"/>
                            </a:solidFill>
                            <a:latin typeface="Cambria Math" panose="02040503050406030204" pitchFamily="18" charset="0"/>
                            <a:ea typeface="Cambria Math" panose="02040503050406030204" pitchFamily="18" charset="0"/>
                          </a:rPr>
                          <m:t>𝐩</m:t>
                        </m:r>
                      </m:e>
                      <m:sup>
                        <m:r>
                          <a:rPr lang="en-GB" i="1">
                            <a:solidFill>
                              <a:srgbClr val="FFFF00"/>
                            </a:solidFill>
                            <a:latin typeface="Cambria Math" panose="02040503050406030204" pitchFamily="18" charset="0"/>
                            <a:ea typeface="Cambria Math" panose="02040503050406030204" pitchFamily="18" charset="0"/>
                          </a:rPr>
                          <m:t>′</m:t>
                        </m:r>
                      </m:sup>
                    </m:sSup>
                    <m:r>
                      <a:rPr lang="en-GB" i="1">
                        <a:solidFill>
                          <a:srgbClr val="FFFF00"/>
                        </a:solidFill>
                        <a:latin typeface="Cambria Math" panose="02040503050406030204" pitchFamily="18" charset="0"/>
                        <a:ea typeface="Cambria Math" panose="02040503050406030204" pitchFamily="18" charset="0"/>
                      </a:rPr>
                      <m:t>=</m:t>
                    </m:r>
                    <m:r>
                      <a:rPr lang="en-GB" b="1">
                        <a:solidFill>
                          <a:srgbClr val="FFFF00"/>
                        </a:solidFill>
                        <a:latin typeface="Cambria Math" panose="02040503050406030204" pitchFamily="18" charset="0"/>
                        <a:ea typeface="Cambria Math" panose="02040503050406030204" pitchFamily="18" charset="0"/>
                      </a:rPr>
                      <m:t>𝐮</m:t>
                    </m:r>
                    <m:r>
                      <a:rPr lang="en-GB" i="1">
                        <a:solidFill>
                          <a:srgbClr val="FFFF00"/>
                        </a:solidFill>
                        <a:latin typeface="Cambria Math" panose="02040503050406030204" pitchFamily="18" charset="0"/>
                        <a:ea typeface="Cambria Math" panose="02040503050406030204" pitchFamily="18" charset="0"/>
                      </a:rPr>
                      <m:t>+</m:t>
                    </m:r>
                    <m:r>
                      <a:rPr lang="en-GB" b="1">
                        <a:solidFill>
                          <a:srgbClr val="FFFF00"/>
                        </a:solidFill>
                        <a:latin typeface="Cambria Math" panose="02040503050406030204" pitchFamily="18" charset="0"/>
                        <a:ea typeface="Cambria Math" panose="02040503050406030204" pitchFamily="18" charset="0"/>
                      </a:rPr>
                      <m:t>𝐯</m:t>
                    </m:r>
                    <m:r>
                      <a:rPr lang="en-GB" i="1">
                        <a:solidFill>
                          <a:srgbClr val="FFFF00"/>
                        </a:solidFill>
                        <a:latin typeface="Cambria Math" panose="02040503050406030204" pitchFamily="18" charset="0"/>
                        <a:ea typeface="Cambria Math" panose="02040503050406030204" pitchFamily="18" charset="0"/>
                      </a:rPr>
                      <m:t>=</m:t>
                    </m:r>
                    <m:d>
                      <m:dPr>
                        <m:ctrlPr>
                          <a:rPr lang="en-GB" i="1">
                            <a:solidFill>
                              <a:srgbClr val="FFFF00"/>
                            </a:solidFill>
                            <a:latin typeface="Cambria Math" panose="02040503050406030204" pitchFamily="18" charset="0"/>
                            <a:ea typeface="Cambria Math" panose="02040503050406030204" pitchFamily="18" charset="0"/>
                          </a:rPr>
                        </m:ctrlPr>
                      </m:dPr>
                      <m:e>
                        <m:m>
                          <m:mPr>
                            <m:mcs>
                              <m:mc>
                                <m:mcPr>
                                  <m:count m:val="1"/>
                                  <m:mcJc m:val="center"/>
                                </m:mcPr>
                              </m:mc>
                            </m:mcs>
                            <m:ctrlPr>
                              <a:rPr lang="en-GB" i="1">
                                <a:solidFill>
                                  <a:srgbClr val="FFFF00"/>
                                </a:solidFill>
                                <a:latin typeface="Cambria Math" panose="02040503050406030204" pitchFamily="18" charset="0"/>
                                <a:ea typeface="Cambria Math" panose="02040503050406030204" pitchFamily="18" charset="0"/>
                              </a:rPr>
                            </m:ctrlPr>
                          </m:mPr>
                          <m:mr>
                            <m:e>
                              <m:r>
                                <m:rPr>
                                  <m:brk m:alnAt="7"/>
                                </m:rPr>
                                <a:rPr lang="en-GB" i="1">
                                  <a:solidFill>
                                    <a:srgbClr val="FFFF00"/>
                                  </a:solidFill>
                                  <a:latin typeface="Cambria Math" panose="02040503050406030204" pitchFamily="18" charset="0"/>
                                  <a:ea typeface="Cambria Math" panose="02040503050406030204" pitchFamily="18" charset="0"/>
                                </a:rPr>
                                <m:t>𝑥</m:t>
                              </m:r>
                              <m:func>
                                <m:funcPr>
                                  <m:ctrlPr>
                                    <a:rPr lang="en-GB" i="1">
                                      <a:solidFill>
                                        <a:srgbClr val="FFFF00"/>
                                      </a:solidFill>
                                      <a:latin typeface="Cambria Math" panose="02040503050406030204" pitchFamily="18" charset="0"/>
                                      <a:ea typeface="Cambria Math" panose="02040503050406030204" pitchFamily="18" charset="0"/>
                                    </a:rPr>
                                  </m:ctrlPr>
                                </m:funcPr>
                                <m:fName>
                                  <m:r>
                                    <m:rPr>
                                      <m:sty m:val="p"/>
                                      <m:brk m:alnAt="7"/>
                                    </m:rPr>
                                    <a:rPr lang="en-GB">
                                      <a:solidFill>
                                        <a:srgbClr val="FFFF00"/>
                                      </a:solidFill>
                                      <a:latin typeface="Cambria Math" panose="02040503050406030204" pitchFamily="18" charset="0"/>
                                      <a:ea typeface="Cambria Math" panose="02040503050406030204" pitchFamily="18" charset="0"/>
                                    </a:rPr>
                                    <m:t>c</m:t>
                                  </m:r>
                                  <m:r>
                                    <m:rPr>
                                      <m:sty m:val="p"/>
                                    </m:rPr>
                                    <a:rPr lang="en-GB">
                                      <a:solidFill>
                                        <a:srgbClr val="FFFF00"/>
                                      </a:solidFill>
                                      <a:latin typeface="Cambria Math" panose="02040503050406030204" pitchFamily="18" charset="0"/>
                                      <a:ea typeface="Cambria Math" panose="02040503050406030204" pitchFamily="18" charset="0"/>
                                    </a:rPr>
                                    <m:t>os</m:t>
                                  </m:r>
                                </m:fName>
                                <m:e>
                                  <m:r>
                                    <m:rPr>
                                      <m:brk m:alnAt="7"/>
                                    </m:rPr>
                                    <a:rPr lang="en-GB" i="1">
                                      <a:solidFill>
                                        <a:srgbClr val="FFFF00"/>
                                      </a:solidFill>
                                      <a:latin typeface="Cambria Math" panose="02040503050406030204" pitchFamily="18" charset="0"/>
                                      <a:ea typeface="Cambria Math" panose="02040503050406030204" pitchFamily="18" charset="0"/>
                                    </a:rPr>
                                    <m:t>𝜃</m:t>
                                  </m:r>
                                </m:e>
                              </m:func>
                              <m:r>
                                <m:rPr>
                                  <m:brk m:alnAt="7"/>
                                </m:rPr>
                                <a:rPr lang="en-GB" i="1">
                                  <a:solidFill>
                                    <a:srgbClr val="FFFF00"/>
                                  </a:solidFill>
                                  <a:latin typeface="Cambria Math" panose="02040503050406030204" pitchFamily="18" charset="0"/>
                                  <a:ea typeface="Cambria Math" panose="02040503050406030204" pitchFamily="18" charset="0"/>
                                </a:rPr>
                                <m:t>−</m:t>
                              </m:r>
                              <m:r>
                                <a:rPr lang="en-GB" i="1">
                                  <a:solidFill>
                                    <a:srgbClr val="FFFF00"/>
                                  </a:solidFill>
                                  <a:latin typeface="Cambria Math" panose="02040503050406030204" pitchFamily="18" charset="0"/>
                                  <a:ea typeface="Cambria Math" panose="02040503050406030204" pitchFamily="18" charset="0"/>
                                </a:rPr>
                                <m:t>𝑦</m:t>
                              </m:r>
                              <m:func>
                                <m:funcPr>
                                  <m:ctrlPr>
                                    <a:rPr lang="en-GB" i="1">
                                      <a:solidFill>
                                        <a:srgbClr val="FFFF00"/>
                                      </a:solidFill>
                                      <a:latin typeface="Cambria Math" panose="02040503050406030204" pitchFamily="18" charset="0"/>
                                      <a:ea typeface="Cambria Math" panose="02040503050406030204" pitchFamily="18" charset="0"/>
                                    </a:rPr>
                                  </m:ctrlPr>
                                </m:funcPr>
                                <m:fName>
                                  <m:r>
                                    <m:rPr>
                                      <m:sty m:val="p"/>
                                      <m:brk m:alnAt="7"/>
                                    </m:rPr>
                                    <a:rPr lang="en-GB">
                                      <a:solidFill>
                                        <a:srgbClr val="FFFF00"/>
                                      </a:solidFill>
                                      <a:latin typeface="Cambria Math" panose="02040503050406030204" pitchFamily="18" charset="0"/>
                                      <a:ea typeface="Cambria Math" panose="02040503050406030204" pitchFamily="18" charset="0"/>
                                    </a:rPr>
                                    <m:t>s</m:t>
                                  </m:r>
                                  <m:r>
                                    <m:rPr>
                                      <m:sty m:val="p"/>
                                    </m:rPr>
                                    <a:rPr lang="en-GB">
                                      <a:solidFill>
                                        <a:srgbClr val="FFFF00"/>
                                      </a:solidFill>
                                      <a:latin typeface="Cambria Math" panose="02040503050406030204" pitchFamily="18" charset="0"/>
                                      <a:ea typeface="Cambria Math" panose="02040503050406030204" pitchFamily="18" charset="0"/>
                                    </a:rPr>
                                    <m:t>in</m:t>
                                  </m:r>
                                </m:fName>
                                <m:e>
                                  <m:r>
                                    <m:rPr>
                                      <m:brk m:alnAt="7"/>
                                    </m:rPr>
                                    <a:rPr lang="en-GB" i="1">
                                      <a:solidFill>
                                        <a:srgbClr val="FFFF00"/>
                                      </a:solidFill>
                                      <a:latin typeface="Cambria Math" panose="02040503050406030204" pitchFamily="18" charset="0"/>
                                      <a:ea typeface="Cambria Math" panose="02040503050406030204" pitchFamily="18" charset="0"/>
                                    </a:rPr>
                                    <m:t>𝜃</m:t>
                                  </m:r>
                                </m:e>
                              </m:func>
                            </m:e>
                          </m:mr>
                          <m:mr>
                            <m:e>
                              <m:r>
                                <a:rPr lang="en-GB" i="1">
                                  <a:solidFill>
                                    <a:srgbClr val="FFFF00"/>
                                  </a:solidFill>
                                  <a:latin typeface="Cambria Math" panose="02040503050406030204" pitchFamily="18" charset="0"/>
                                  <a:ea typeface="Cambria Math" panose="02040503050406030204" pitchFamily="18" charset="0"/>
                                </a:rPr>
                                <m:t>𝑥</m:t>
                              </m:r>
                              <m:func>
                                <m:funcPr>
                                  <m:ctrlPr>
                                    <a:rPr lang="en-GB" i="1">
                                      <a:solidFill>
                                        <a:srgbClr val="FFFF00"/>
                                      </a:solidFill>
                                      <a:latin typeface="Cambria Math" panose="02040503050406030204" pitchFamily="18" charset="0"/>
                                      <a:ea typeface="Cambria Math" panose="02040503050406030204" pitchFamily="18" charset="0"/>
                                    </a:rPr>
                                  </m:ctrlPr>
                                </m:funcPr>
                                <m:fName>
                                  <m:r>
                                    <m:rPr>
                                      <m:sty m:val="p"/>
                                    </m:rPr>
                                    <a:rPr lang="en-GB">
                                      <a:solidFill>
                                        <a:srgbClr val="FFFF00"/>
                                      </a:solidFill>
                                      <a:latin typeface="Cambria Math" panose="02040503050406030204" pitchFamily="18" charset="0"/>
                                      <a:ea typeface="Cambria Math" panose="02040503050406030204" pitchFamily="18" charset="0"/>
                                    </a:rPr>
                                    <m:t>sin</m:t>
                                  </m:r>
                                </m:fName>
                                <m:e>
                                  <m:r>
                                    <a:rPr lang="en-GB" i="1">
                                      <a:solidFill>
                                        <a:srgbClr val="FFFF00"/>
                                      </a:solidFill>
                                      <a:latin typeface="Cambria Math" panose="02040503050406030204" pitchFamily="18" charset="0"/>
                                      <a:ea typeface="Cambria Math" panose="02040503050406030204" pitchFamily="18" charset="0"/>
                                    </a:rPr>
                                    <m:t>𝜃</m:t>
                                  </m:r>
                                </m:e>
                              </m:func>
                              <m:r>
                                <a:rPr lang="en-GB" i="1">
                                  <a:solidFill>
                                    <a:srgbClr val="FFFF00"/>
                                  </a:solidFill>
                                  <a:latin typeface="Cambria Math" panose="02040503050406030204" pitchFamily="18" charset="0"/>
                                  <a:ea typeface="Cambria Math" panose="02040503050406030204" pitchFamily="18" charset="0"/>
                                </a:rPr>
                                <m:t>+</m:t>
                              </m:r>
                              <m:r>
                                <a:rPr lang="en-GB" i="1">
                                  <a:solidFill>
                                    <a:srgbClr val="FFFF00"/>
                                  </a:solidFill>
                                  <a:latin typeface="Cambria Math" panose="02040503050406030204" pitchFamily="18" charset="0"/>
                                  <a:ea typeface="Cambria Math" panose="02040503050406030204" pitchFamily="18" charset="0"/>
                                </a:rPr>
                                <m:t>𝑦</m:t>
                              </m:r>
                              <m:func>
                                <m:funcPr>
                                  <m:ctrlPr>
                                    <a:rPr lang="en-GB" i="1">
                                      <a:solidFill>
                                        <a:srgbClr val="FFFF00"/>
                                      </a:solidFill>
                                      <a:latin typeface="Cambria Math" panose="02040503050406030204" pitchFamily="18" charset="0"/>
                                      <a:ea typeface="Cambria Math" panose="02040503050406030204" pitchFamily="18" charset="0"/>
                                    </a:rPr>
                                  </m:ctrlPr>
                                </m:funcPr>
                                <m:fName>
                                  <m:r>
                                    <m:rPr>
                                      <m:sty m:val="p"/>
                                    </m:rPr>
                                    <a:rPr lang="en-GB">
                                      <a:solidFill>
                                        <a:srgbClr val="FFFF00"/>
                                      </a:solidFill>
                                      <a:latin typeface="Cambria Math" panose="02040503050406030204" pitchFamily="18" charset="0"/>
                                      <a:ea typeface="Cambria Math" panose="02040503050406030204" pitchFamily="18" charset="0"/>
                                    </a:rPr>
                                    <m:t>cos</m:t>
                                  </m:r>
                                </m:fName>
                                <m:e>
                                  <m:r>
                                    <a:rPr lang="en-GB" i="1">
                                      <a:solidFill>
                                        <a:srgbClr val="FFFF00"/>
                                      </a:solidFill>
                                      <a:latin typeface="Cambria Math" panose="02040503050406030204" pitchFamily="18" charset="0"/>
                                      <a:ea typeface="Cambria Math" panose="02040503050406030204" pitchFamily="18" charset="0"/>
                                    </a:rPr>
                                    <m:t>𝜃</m:t>
                                  </m:r>
                                </m:e>
                              </m:func>
                            </m:e>
                          </m:mr>
                        </m:m>
                      </m:e>
                    </m:d>
                  </m:oMath>
                </a14:m>
                <a:br>
                  <a:rPr lang="en-GB" dirty="0">
                    <a:ea typeface="Cambria Math" panose="02040503050406030204" pitchFamily="18" charset="0"/>
                  </a:rPr>
                </a:br>
                <a:endParaRPr lang="en-GB"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20B46786-7979-4D6F-B0AE-DCEE1947948C}"/>
                  </a:ext>
                </a:extLst>
              </p:cNvPr>
              <p:cNvSpPr>
                <a:spLocks noGrp="1" noRot="1" noChangeAspect="1" noMove="1" noResize="1" noEditPoints="1" noAdjustHandles="1" noChangeArrowheads="1" noChangeShapeType="1" noTextEdit="1"/>
              </p:cNvSpPr>
              <p:nvPr>
                <p:ph idx="1"/>
              </p:nvPr>
            </p:nvSpPr>
            <p:spPr>
              <a:xfrm>
                <a:off x="1219198" y="1783560"/>
                <a:ext cx="9333472" cy="4913802"/>
              </a:xfrm>
              <a:blipFill>
                <a:blip r:embed="rId3"/>
                <a:stretch>
                  <a:fillRect l="-196" t="-744"/>
                </a:stretch>
              </a:blipFill>
            </p:spPr>
            <p:txBody>
              <a:bodyPr/>
              <a:lstStyle/>
              <a:p>
                <a:r>
                  <a:rPr lang="en-GB">
                    <a:noFill/>
                  </a:rPr>
                  <a:t> </a:t>
                </a:r>
              </a:p>
            </p:txBody>
          </p:sp>
        </mc:Fallback>
      </mc:AlternateContent>
      <p:grpSp>
        <p:nvGrpSpPr>
          <p:cNvPr id="17" name="Group 16">
            <a:extLst>
              <a:ext uri="{FF2B5EF4-FFF2-40B4-BE49-F238E27FC236}">
                <a16:creationId xmlns:a16="http://schemas.microsoft.com/office/drawing/2014/main" id="{BCF948A6-E7A7-43C5-99AB-B81BCC55206E}"/>
              </a:ext>
            </a:extLst>
          </p:cNvPr>
          <p:cNvGrpSpPr/>
          <p:nvPr/>
        </p:nvGrpSpPr>
        <p:grpSpPr>
          <a:xfrm>
            <a:off x="8798474" y="2735373"/>
            <a:ext cx="2807616" cy="2468395"/>
            <a:chOff x="8403056" y="2426448"/>
            <a:chExt cx="2807616" cy="2468395"/>
          </a:xfrm>
        </p:grpSpPr>
        <p:cxnSp>
          <p:nvCxnSpPr>
            <p:cNvPr id="5" name="Straight Connector 4">
              <a:extLst>
                <a:ext uri="{FF2B5EF4-FFF2-40B4-BE49-F238E27FC236}">
                  <a16:creationId xmlns:a16="http://schemas.microsoft.com/office/drawing/2014/main" id="{63CB723D-587D-4541-B4AB-C083C91289A6}"/>
                </a:ext>
              </a:extLst>
            </p:cNvPr>
            <p:cNvCxnSpPr>
              <a:cxnSpLocks/>
            </p:cNvCxnSpPr>
            <p:nvPr/>
          </p:nvCxnSpPr>
          <p:spPr>
            <a:xfrm>
              <a:off x="8403056" y="4768252"/>
              <a:ext cx="2741905"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852495D-3BE0-427C-AFE0-97C82F497873}"/>
                </a:ext>
              </a:extLst>
            </p:cNvPr>
            <p:cNvCxnSpPr>
              <a:cxnSpLocks/>
            </p:cNvCxnSpPr>
            <p:nvPr/>
          </p:nvCxnSpPr>
          <p:spPr>
            <a:xfrm>
              <a:off x="8776244" y="2426448"/>
              <a:ext cx="0" cy="246839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18F8F0C-70A9-4E7D-A344-CB4FCED110C4}"/>
                    </a:ext>
                  </a:extLst>
                </p:cNvPr>
                <p:cNvSpPr/>
                <p:nvPr/>
              </p:nvSpPr>
              <p:spPr>
                <a:xfrm>
                  <a:off x="10753496" y="3129449"/>
                  <a:ext cx="457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dirty="0" smtClean="0">
                            <a:solidFill>
                              <a:srgbClr val="FFFF00"/>
                            </a:solidFill>
                            <a:latin typeface="Cambria Math" panose="02040503050406030204" pitchFamily="18" charset="0"/>
                          </a:rPr>
                          <m:t>𝐩</m:t>
                        </m:r>
                      </m:oMath>
                    </m:oMathPara>
                  </a14:m>
                  <a:endParaRPr lang="en-GB" sz="2400" dirty="0">
                    <a:solidFill>
                      <a:srgbClr val="FFFF00"/>
                    </a:solidFill>
                  </a:endParaRPr>
                </a:p>
              </p:txBody>
            </p:sp>
          </mc:Choice>
          <mc:Fallback xmlns="">
            <p:sp>
              <p:nvSpPr>
                <p:cNvPr id="8" name="Rectangle 7">
                  <a:extLst>
                    <a:ext uri="{FF2B5EF4-FFF2-40B4-BE49-F238E27FC236}">
                      <a16:creationId xmlns:a16="http://schemas.microsoft.com/office/drawing/2014/main" id="{F18F8F0C-70A9-4E7D-A344-CB4FCED110C4}"/>
                    </a:ext>
                  </a:extLst>
                </p:cNvPr>
                <p:cNvSpPr>
                  <a:spLocks noRot="1" noChangeAspect="1" noMove="1" noResize="1" noEditPoints="1" noAdjustHandles="1" noChangeArrowheads="1" noChangeShapeType="1" noTextEdit="1"/>
                </p:cNvSpPr>
                <p:nvPr/>
              </p:nvSpPr>
              <p:spPr>
                <a:xfrm>
                  <a:off x="10753496" y="3129449"/>
                  <a:ext cx="457176" cy="461665"/>
                </a:xfrm>
                <a:prstGeom prst="rect">
                  <a:avLst/>
                </a:prstGeom>
                <a:blipFill>
                  <a:blip r:embed="rId4"/>
                  <a:stretch>
                    <a:fillRect b="-14474"/>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D93B6AA4-4BCD-43D2-BC3C-5EDD27F3E29A}"/>
                </a:ext>
              </a:extLst>
            </p:cNvPr>
            <p:cNvSpPr/>
            <p:nvPr/>
          </p:nvSpPr>
          <p:spPr>
            <a:xfrm>
              <a:off x="10753496" y="3419693"/>
              <a:ext cx="79088" cy="790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a:extLst>
              <a:ext uri="{FF2B5EF4-FFF2-40B4-BE49-F238E27FC236}">
                <a16:creationId xmlns:a16="http://schemas.microsoft.com/office/drawing/2014/main" id="{397F5230-9C94-459B-8968-A53095E0ACDB}"/>
              </a:ext>
            </a:extLst>
          </p:cNvPr>
          <p:cNvGrpSpPr/>
          <p:nvPr/>
        </p:nvGrpSpPr>
        <p:grpSpPr>
          <a:xfrm>
            <a:off x="8235792" y="2924049"/>
            <a:ext cx="1662618" cy="2684448"/>
            <a:chOff x="7840374" y="2615124"/>
            <a:chExt cx="1662618" cy="2684448"/>
          </a:xfrm>
        </p:grpSpPr>
        <p:sp>
          <p:nvSpPr>
            <p:cNvPr id="20" name="Right Triangle 19">
              <a:extLst>
                <a:ext uri="{FF2B5EF4-FFF2-40B4-BE49-F238E27FC236}">
                  <a16:creationId xmlns:a16="http://schemas.microsoft.com/office/drawing/2014/main" id="{E910C000-F17B-4025-AA1A-5B4D1BB3F656}"/>
                </a:ext>
              </a:extLst>
            </p:cNvPr>
            <p:cNvSpPr/>
            <p:nvPr/>
          </p:nvSpPr>
          <p:spPr>
            <a:xfrm rot="11912868">
              <a:off x="7840374" y="2615124"/>
              <a:ext cx="1293426" cy="2011122"/>
            </a:xfrm>
            <a:prstGeom prst="rtTriangl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1D506E0-75DF-4BAC-B383-5F248D81416E}"/>
                    </a:ext>
                  </a:extLst>
                </p:cNvPr>
                <p:cNvSpPr/>
                <p:nvPr/>
              </p:nvSpPr>
              <p:spPr>
                <a:xfrm>
                  <a:off x="9051202" y="4059033"/>
                  <a:ext cx="4517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smtClean="0">
                            <a:solidFill>
                              <a:srgbClr val="FFFF00"/>
                            </a:solidFill>
                            <a:latin typeface="Cambria Math" panose="02040503050406030204" pitchFamily="18" charset="0"/>
                            <a:ea typeface="Cambria Math" panose="02040503050406030204" pitchFamily="18" charset="0"/>
                          </a:rPr>
                          <m:t>𝜃</m:t>
                        </m:r>
                      </m:oMath>
                    </m:oMathPara>
                  </a14:m>
                  <a:endParaRPr lang="en-GB" sz="2400" dirty="0">
                    <a:solidFill>
                      <a:srgbClr val="FFFF00"/>
                    </a:solidFill>
                  </a:endParaRPr>
                </a:p>
              </p:txBody>
            </p:sp>
          </mc:Choice>
          <mc:Fallback xmlns="">
            <p:sp>
              <p:nvSpPr>
                <p:cNvPr id="23" name="Rectangle 22">
                  <a:extLst>
                    <a:ext uri="{FF2B5EF4-FFF2-40B4-BE49-F238E27FC236}">
                      <a16:creationId xmlns:a16="http://schemas.microsoft.com/office/drawing/2014/main" id="{81D506E0-75DF-4BAC-B383-5F248D81416E}"/>
                    </a:ext>
                  </a:extLst>
                </p:cNvPr>
                <p:cNvSpPr>
                  <a:spLocks noRot="1" noChangeAspect="1" noMove="1" noResize="1" noEditPoints="1" noAdjustHandles="1" noChangeArrowheads="1" noChangeShapeType="1" noTextEdit="1"/>
                </p:cNvSpPr>
                <p:nvPr/>
              </p:nvSpPr>
              <p:spPr>
                <a:xfrm>
                  <a:off x="9051202" y="4059033"/>
                  <a:ext cx="451790" cy="461665"/>
                </a:xfrm>
                <a:prstGeom prst="rect">
                  <a:avLst/>
                </a:prstGeom>
                <a:blipFill>
                  <a:blip r:embed="rId5"/>
                  <a:stretch>
                    <a:fillRect/>
                  </a:stretch>
                </a:blipFill>
              </p:spPr>
              <p:txBody>
                <a:bodyPr/>
                <a:lstStyle/>
                <a:p>
                  <a:r>
                    <a:rPr lang="en-GB">
                      <a:noFill/>
                    </a:rPr>
                    <a:t> </a:t>
                  </a:r>
                </a:p>
              </p:txBody>
            </p:sp>
          </mc:Fallback>
        </mc:AlternateContent>
        <p:sp>
          <p:nvSpPr>
            <p:cNvPr id="22" name="Arc 21">
              <a:extLst>
                <a:ext uri="{FF2B5EF4-FFF2-40B4-BE49-F238E27FC236}">
                  <a16:creationId xmlns:a16="http://schemas.microsoft.com/office/drawing/2014/main" id="{E4E50CAC-F0E1-425E-AC6F-9ACCDC0F64E4}"/>
                </a:ext>
              </a:extLst>
            </p:cNvPr>
            <p:cNvSpPr/>
            <p:nvPr/>
          </p:nvSpPr>
          <p:spPr>
            <a:xfrm>
              <a:off x="8199680" y="4236876"/>
              <a:ext cx="1062696" cy="1062696"/>
            </a:xfrm>
            <a:prstGeom prst="arc">
              <a:avLst>
                <a:gd name="adj1" fmla="val 17712044"/>
                <a:gd name="adj2" fmla="val 0"/>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31" name="Group 30">
            <a:extLst>
              <a:ext uri="{FF2B5EF4-FFF2-40B4-BE49-F238E27FC236}">
                <a16:creationId xmlns:a16="http://schemas.microsoft.com/office/drawing/2014/main" id="{79F4697F-9933-4142-A2BC-183445061185}"/>
              </a:ext>
            </a:extLst>
          </p:cNvPr>
          <p:cNvGrpSpPr/>
          <p:nvPr/>
        </p:nvGrpSpPr>
        <p:grpSpPr>
          <a:xfrm>
            <a:off x="8589248" y="2547657"/>
            <a:ext cx="1405040" cy="2541000"/>
            <a:chOff x="8193830" y="2238732"/>
            <a:chExt cx="1405040" cy="2541000"/>
          </a:xfrm>
        </p:grpSpPr>
        <p:cxnSp>
          <p:nvCxnSpPr>
            <p:cNvPr id="27" name="Straight Arrow Connector 26">
              <a:extLst>
                <a:ext uri="{FF2B5EF4-FFF2-40B4-BE49-F238E27FC236}">
                  <a16:creationId xmlns:a16="http://schemas.microsoft.com/office/drawing/2014/main" id="{D1302DC2-CCC6-48C8-BAF9-05D4DE77EA3B}"/>
                </a:ext>
              </a:extLst>
            </p:cNvPr>
            <p:cNvCxnSpPr/>
            <p:nvPr/>
          </p:nvCxnSpPr>
          <p:spPr>
            <a:xfrm flipV="1">
              <a:off x="8780344" y="2873071"/>
              <a:ext cx="639729" cy="1906661"/>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46EE9BF-2E41-4674-9ED7-0B6CE512BA10}"/>
                </a:ext>
              </a:extLst>
            </p:cNvPr>
            <p:cNvCxnSpPr>
              <a:cxnSpLocks/>
            </p:cNvCxnSpPr>
            <p:nvPr/>
          </p:nvCxnSpPr>
          <p:spPr>
            <a:xfrm flipH="1" flipV="1">
              <a:off x="8193830" y="2461638"/>
              <a:ext cx="1226243" cy="411433"/>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0FD640F-37A4-4724-B834-2AD21B60635A}"/>
                    </a:ext>
                  </a:extLst>
                </p:cNvPr>
                <p:cNvSpPr/>
                <p:nvPr/>
              </p:nvSpPr>
              <p:spPr>
                <a:xfrm>
                  <a:off x="9141694" y="3474348"/>
                  <a:ext cx="457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i="0" dirty="0" smtClean="0">
                            <a:solidFill>
                              <a:schemeClr val="accent2"/>
                            </a:solidFill>
                            <a:latin typeface="Cambria Math" panose="02040503050406030204" pitchFamily="18" charset="0"/>
                          </a:rPr>
                          <m:t>𝐮</m:t>
                        </m:r>
                      </m:oMath>
                    </m:oMathPara>
                  </a14:m>
                  <a:endParaRPr lang="en-GB" sz="2400" dirty="0">
                    <a:solidFill>
                      <a:srgbClr val="FFFF00"/>
                    </a:solidFill>
                  </a:endParaRPr>
                </a:p>
              </p:txBody>
            </p:sp>
          </mc:Choice>
          <mc:Fallback xmlns="">
            <p:sp>
              <p:nvSpPr>
                <p:cNvPr id="29" name="Rectangle 28">
                  <a:extLst>
                    <a:ext uri="{FF2B5EF4-FFF2-40B4-BE49-F238E27FC236}">
                      <a16:creationId xmlns:a16="http://schemas.microsoft.com/office/drawing/2014/main" id="{00FD640F-37A4-4724-B834-2AD21B60635A}"/>
                    </a:ext>
                  </a:extLst>
                </p:cNvPr>
                <p:cNvSpPr>
                  <a:spLocks noRot="1" noChangeAspect="1" noMove="1" noResize="1" noEditPoints="1" noAdjustHandles="1" noChangeArrowheads="1" noChangeShapeType="1" noTextEdit="1"/>
                </p:cNvSpPr>
                <p:nvPr/>
              </p:nvSpPr>
              <p:spPr>
                <a:xfrm>
                  <a:off x="9141694" y="3474348"/>
                  <a:ext cx="457176"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C901DFD-A546-4C60-84BE-7451C1B9F0F4}"/>
                    </a:ext>
                  </a:extLst>
                </p:cNvPr>
                <p:cNvSpPr/>
                <p:nvPr/>
              </p:nvSpPr>
              <p:spPr>
                <a:xfrm>
                  <a:off x="8827628" y="2238732"/>
                  <a:ext cx="4363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i="0" dirty="0" smtClean="0">
                            <a:solidFill>
                              <a:schemeClr val="accent3"/>
                            </a:solidFill>
                            <a:latin typeface="Cambria Math" panose="02040503050406030204" pitchFamily="18" charset="0"/>
                          </a:rPr>
                          <m:t>𝐯</m:t>
                        </m:r>
                      </m:oMath>
                    </m:oMathPara>
                  </a14:m>
                  <a:endParaRPr lang="en-GB" sz="2400" dirty="0">
                    <a:solidFill>
                      <a:srgbClr val="FFFF00"/>
                    </a:solidFill>
                  </a:endParaRPr>
                </a:p>
              </p:txBody>
            </p:sp>
          </mc:Choice>
          <mc:Fallback xmlns="">
            <p:sp>
              <p:nvSpPr>
                <p:cNvPr id="30" name="Rectangle 29">
                  <a:extLst>
                    <a:ext uri="{FF2B5EF4-FFF2-40B4-BE49-F238E27FC236}">
                      <a16:creationId xmlns:a16="http://schemas.microsoft.com/office/drawing/2014/main" id="{EC901DFD-A546-4C60-84BE-7451C1B9F0F4}"/>
                    </a:ext>
                  </a:extLst>
                </p:cNvPr>
                <p:cNvSpPr>
                  <a:spLocks noRot="1" noChangeAspect="1" noMove="1" noResize="1" noEditPoints="1" noAdjustHandles="1" noChangeArrowheads="1" noChangeShapeType="1" noTextEdit="1"/>
                </p:cNvSpPr>
                <p:nvPr/>
              </p:nvSpPr>
              <p:spPr>
                <a:xfrm>
                  <a:off x="8827628" y="2238732"/>
                  <a:ext cx="436338" cy="461665"/>
                </a:xfrm>
                <a:prstGeom prst="rect">
                  <a:avLst/>
                </a:prstGeom>
                <a:blipFill>
                  <a:blip r:embed="rId7"/>
                  <a:stretch>
                    <a:fillRect/>
                  </a:stretch>
                </a:blipFill>
              </p:spPr>
              <p:txBody>
                <a:bodyPr/>
                <a:lstStyle/>
                <a:p>
                  <a:r>
                    <a:rPr lang="en-GB">
                      <a:noFill/>
                    </a:rPr>
                    <a:t> </a:t>
                  </a:r>
                </a:p>
              </p:txBody>
            </p:sp>
          </mc:Fallback>
        </mc:AlternateContent>
      </p:grpSp>
      <p:grpSp>
        <p:nvGrpSpPr>
          <p:cNvPr id="34" name="Group 33">
            <a:extLst>
              <a:ext uri="{FF2B5EF4-FFF2-40B4-BE49-F238E27FC236}">
                <a16:creationId xmlns:a16="http://schemas.microsoft.com/office/drawing/2014/main" id="{5C168F61-D047-472B-8CE4-62056C452EEA}"/>
              </a:ext>
            </a:extLst>
          </p:cNvPr>
          <p:cNvGrpSpPr/>
          <p:nvPr/>
        </p:nvGrpSpPr>
        <p:grpSpPr>
          <a:xfrm>
            <a:off x="9171663" y="3783723"/>
            <a:ext cx="2453551" cy="1727649"/>
            <a:chOff x="9171663" y="3783723"/>
            <a:chExt cx="2453551" cy="1727649"/>
          </a:xfrm>
        </p:grpSpPr>
        <p:sp>
          <p:nvSpPr>
            <p:cNvPr id="18" name="Right Triangle 17">
              <a:extLst>
                <a:ext uri="{FF2B5EF4-FFF2-40B4-BE49-F238E27FC236}">
                  <a16:creationId xmlns:a16="http://schemas.microsoft.com/office/drawing/2014/main" id="{AC632A63-27EE-42B1-8536-BD1397955571}"/>
                </a:ext>
              </a:extLst>
            </p:cNvPr>
            <p:cNvSpPr/>
            <p:nvPr/>
          </p:nvSpPr>
          <p:spPr>
            <a:xfrm rot="16200000">
              <a:off x="9530511" y="3424875"/>
              <a:ext cx="1293426" cy="2011122"/>
            </a:xfrm>
            <a:prstGeom prst="r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3F6F8E8E-1585-4EF2-9A7C-99BD9086A7C6}"/>
                    </a:ext>
                  </a:extLst>
                </p:cNvPr>
                <p:cNvSpPr/>
                <p:nvPr/>
              </p:nvSpPr>
              <p:spPr>
                <a:xfrm>
                  <a:off x="10021589" y="5049707"/>
                  <a:ext cx="4424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4"/>
                            </a:solidFill>
                            <a:latin typeface="Cambria Math" panose="02040503050406030204" pitchFamily="18" charset="0"/>
                          </a:rPr>
                          <m:t>𝑥</m:t>
                        </m:r>
                      </m:oMath>
                    </m:oMathPara>
                  </a14:m>
                  <a:endParaRPr lang="en-GB" sz="2400" i="1" dirty="0">
                    <a:solidFill>
                      <a:srgbClr val="FFFF00"/>
                    </a:solidFill>
                  </a:endParaRPr>
                </a:p>
              </p:txBody>
            </p:sp>
          </mc:Choice>
          <mc:Fallback xmlns="">
            <p:sp>
              <p:nvSpPr>
                <p:cNvPr id="32" name="Rectangle 31">
                  <a:extLst>
                    <a:ext uri="{FF2B5EF4-FFF2-40B4-BE49-F238E27FC236}">
                      <a16:creationId xmlns:a16="http://schemas.microsoft.com/office/drawing/2014/main" id="{3F6F8E8E-1585-4EF2-9A7C-99BD9086A7C6}"/>
                    </a:ext>
                  </a:extLst>
                </p:cNvPr>
                <p:cNvSpPr>
                  <a:spLocks noRot="1" noChangeAspect="1" noMove="1" noResize="1" noEditPoints="1" noAdjustHandles="1" noChangeArrowheads="1" noChangeShapeType="1" noTextEdit="1"/>
                </p:cNvSpPr>
                <p:nvPr/>
              </p:nvSpPr>
              <p:spPr>
                <a:xfrm>
                  <a:off x="10021589" y="5049707"/>
                  <a:ext cx="442429" cy="46166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71F4284-4F6F-4606-9574-D3E8A37D2666}"/>
                    </a:ext>
                  </a:extLst>
                </p:cNvPr>
                <p:cNvSpPr/>
                <p:nvPr/>
              </p:nvSpPr>
              <p:spPr>
                <a:xfrm>
                  <a:off x="11182785" y="4205281"/>
                  <a:ext cx="4424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0" i="1" dirty="0" smtClean="0">
                            <a:solidFill>
                              <a:schemeClr val="accent4"/>
                            </a:solidFill>
                            <a:latin typeface="Cambria Math" panose="02040503050406030204" pitchFamily="18" charset="0"/>
                          </a:rPr>
                          <m:t>𝑦</m:t>
                        </m:r>
                      </m:oMath>
                    </m:oMathPara>
                  </a14:m>
                  <a:endParaRPr lang="en-GB" sz="2400" i="1" dirty="0">
                    <a:solidFill>
                      <a:srgbClr val="FFFF00"/>
                    </a:solidFill>
                  </a:endParaRPr>
                </a:p>
              </p:txBody>
            </p:sp>
          </mc:Choice>
          <mc:Fallback xmlns="">
            <p:sp>
              <p:nvSpPr>
                <p:cNvPr id="33" name="Rectangle 32">
                  <a:extLst>
                    <a:ext uri="{FF2B5EF4-FFF2-40B4-BE49-F238E27FC236}">
                      <a16:creationId xmlns:a16="http://schemas.microsoft.com/office/drawing/2014/main" id="{771F4284-4F6F-4606-9574-D3E8A37D2666}"/>
                    </a:ext>
                  </a:extLst>
                </p:cNvPr>
                <p:cNvSpPr>
                  <a:spLocks noRot="1" noChangeAspect="1" noMove="1" noResize="1" noEditPoints="1" noAdjustHandles="1" noChangeArrowheads="1" noChangeShapeType="1" noTextEdit="1"/>
                </p:cNvSpPr>
                <p:nvPr/>
              </p:nvSpPr>
              <p:spPr>
                <a:xfrm>
                  <a:off x="11182785" y="4205281"/>
                  <a:ext cx="442429" cy="461665"/>
                </a:xfrm>
                <a:prstGeom prst="rect">
                  <a:avLst/>
                </a:prstGeom>
                <a:blipFill>
                  <a:blip r:embed="rId9"/>
                  <a:stretch>
                    <a:fillRect b="-11842"/>
                  </a:stretch>
                </a:blipFill>
              </p:spPr>
              <p:txBody>
                <a:bodyPr/>
                <a:lstStyle/>
                <a:p>
                  <a:r>
                    <a:rPr lang="en-GB">
                      <a:noFill/>
                    </a:rPr>
                    <a:t> </a:t>
                  </a:r>
                </a:p>
              </p:txBody>
            </p:sp>
          </mc:Fallback>
        </mc:AlternateContent>
      </p:grpSp>
      <p:grpSp>
        <p:nvGrpSpPr>
          <p:cNvPr id="37" name="Group 36">
            <a:extLst>
              <a:ext uri="{FF2B5EF4-FFF2-40B4-BE49-F238E27FC236}">
                <a16:creationId xmlns:a16="http://schemas.microsoft.com/office/drawing/2014/main" id="{8E7696E8-84A2-4BFD-B211-18A50012AC01}"/>
              </a:ext>
            </a:extLst>
          </p:cNvPr>
          <p:cNvGrpSpPr/>
          <p:nvPr/>
        </p:nvGrpSpPr>
        <p:grpSpPr>
          <a:xfrm>
            <a:off x="8240155" y="2321639"/>
            <a:ext cx="537327" cy="488468"/>
            <a:chOff x="8240155" y="2321639"/>
            <a:chExt cx="537327" cy="488468"/>
          </a:xfrm>
        </p:grpSpPr>
        <p:sp>
          <p:nvSpPr>
            <p:cNvPr id="35" name="Oval 34">
              <a:extLst>
                <a:ext uri="{FF2B5EF4-FFF2-40B4-BE49-F238E27FC236}">
                  <a16:creationId xmlns:a16="http://schemas.microsoft.com/office/drawing/2014/main" id="{5BC17FB0-BE7A-4356-A6D5-5D68F637F441}"/>
                </a:ext>
              </a:extLst>
            </p:cNvPr>
            <p:cNvSpPr/>
            <p:nvPr/>
          </p:nvSpPr>
          <p:spPr>
            <a:xfrm>
              <a:off x="8549703" y="2731019"/>
              <a:ext cx="79088" cy="790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9CEE7E20-F5E7-443E-BC1A-0F81EB83E6EA}"/>
                    </a:ext>
                  </a:extLst>
                </p:cNvPr>
                <p:cNvSpPr/>
                <p:nvPr/>
              </p:nvSpPr>
              <p:spPr>
                <a:xfrm>
                  <a:off x="8240155" y="2321639"/>
                  <a:ext cx="537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dirty="0" smtClean="0">
                            <a:solidFill>
                              <a:srgbClr val="FFFF00"/>
                            </a:solidFill>
                            <a:latin typeface="Cambria Math" panose="02040503050406030204" pitchFamily="18" charset="0"/>
                          </a:rPr>
                          <m:t>𝐩</m:t>
                        </m:r>
                        <m:r>
                          <a:rPr lang="en-GB" sz="2400" b="1" i="0" dirty="0" smtClean="0">
                            <a:solidFill>
                              <a:srgbClr val="FFFF00"/>
                            </a:solidFill>
                            <a:latin typeface="Cambria Math" panose="02040503050406030204" pitchFamily="18" charset="0"/>
                          </a:rPr>
                          <m:t>′</m:t>
                        </m:r>
                      </m:oMath>
                    </m:oMathPara>
                  </a14:m>
                  <a:endParaRPr lang="en-GB" sz="2400" dirty="0">
                    <a:solidFill>
                      <a:srgbClr val="FFFF00"/>
                    </a:solidFill>
                  </a:endParaRPr>
                </a:p>
              </p:txBody>
            </p:sp>
          </mc:Choice>
          <mc:Fallback xmlns="">
            <p:sp>
              <p:nvSpPr>
                <p:cNvPr id="36" name="Rectangle 35">
                  <a:extLst>
                    <a:ext uri="{FF2B5EF4-FFF2-40B4-BE49-F238E27FC236}">
                      <a16:creationId xmlns:a16="http://schemas.microsoft.com/office/drawing/2014/main" id="{9CEE7E20-F5E7-443E-BC1A-0F81EB83E6EA}"/>
                    </a:ext>
                  </a:extLst>
                </p:cNvPr>
                <p:cNvSpPr>
                  <a:spLocks noRot="1" noChangeAspect="1" noMove="1" noResize="1" noEditPoints="1" noAdjustHandles="1" noChangeArrowheads="1" noChangeShapeType="1" noTextEdit="1"/>
                </p:cNvSpPr>
                <p:nvPr/>
              </p:nvSpPr>
              <p:spPr>
                <a:xfrm>
                  <a:off x="8240155" y="2321639"/>
                  <a:ext cx="537327" cy="461665"/>
                </a:xfrm>
                <a:prstGeom prst="rect">
                  <a:avLst/>
                </a:prstGeom>
                <a:blipFill>
                  <a:blip r:embed="rId10"/>
                  <a:stretch>
                    <a:fillRect b="-13158"/>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0" name="Speech Bubble: Rectangle 39">
                <a:extLst>
                  <a:ext uri="{FF2B5EF4-FFF2-40B4-BE49-F238E27FC236}">
                    <a16:creationId xmlns:a16="http://schemas.microsoft.com/office/drawing/2014/main" id="{7D4A1FCA-85F9-476C-A315-863BB55A7044}"/>
                  </a:ext>
                </a:extLst>
              </p:cNvPr>
              <p:cNvSpPr/>
              <p:nvPr/>
            </p:nvSpPr>
            <p:spPr>
              <a:xfrm>
                <a:off x="7288742" y="4387724"/>
                <a:ext cx="1352482" cy="953338"/>
              </a:xfrm>
              <a:prstGeom prst="wedgeRectCallout">
                <a:avLst>
                  <a:gd name="adj1" fmla="val -79343"/>
                  <a:gd name="adj2" fmla="val -8117"/>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r>
                            <a:rPr lang="en-GB" sz="2400" b="1" i="0" smtClean="0">
                              <a:latin typeface="Cambria Math" panose="02040503050406030204" pitchFamily="18" charset="0"/>
                            </a:rPr>
                            <m:t>𝐮</m:t>
                          </m:r>
                        </m:e>
                      </m:d>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 xmlns:m="http://schemas.openxmlformats.org/officeDocument/2006/math">
                      <m:d>
                        <m:dPr>
                          <m:begChr m:val="‖"/>
                          <m:endChr m:val="‖"/>
                          <m:ctrlPr>
                            <a:rPr lang="en-GB" sz="2400" i="1" smtClean="0">
                              <a:latin typeface="Cambria Math" panose="02040503050406030204" pitchFamily="18" charset="0"/>
                            </a:rPr>
                          </m:ctrlPr>
                        </m:dPr>
                        <m:e>
                          <m:r>
                            <a:rPr lang="en-GB" sz="2400" b="1" i="0" smtClean="0">
                              <a:latin typeface="Cambria Math" panose="02040503050406030204" pitchFamily="18" charset="0"/>
                            </a:rPr>
                            <m:t>𝐯</m:t>
                          </m:r>
                        </m:e>
                      </m:d>
                      <m:r>
                        <a:rPr lang="en-GB" sz="2400" i="1">
                          <a:latin typeface="Cambria Math" panose="02040503050406030204" pitchFamily="18" charset="0"/>
                        </a:rPr>
                        <m:t>=</m:t>
                      </m:r>
                      <m:r>
                        <a:rPr lang="en-GB" sz="2400" b="0" i="1" smtClean="0">
                          <a:latin typeface="Cambria Math" panose="02040503050406030204" pitchFamily="18" charset="0"/>
                        </a:rPr>
                        <m:t>𝑦</m:t>
                      </m:r>
                    </m:oMath>
                  </m:oMathPara>
                </a14:m>
                <a:endParaRPr lang="en-GB" sz="2400" dirty="0"/>
              </a:p>
            </p:txBody>
          </p:sp>
        </mc:Choice>
        <mc:Fallback xmlns="">
          <p:sp>
            <p:nvSpPr>
              <p:cNvPr id="40" name="Speech Bubble: Rectangle 39">
                <a:extLst>
                  <a:ext uri="{FF2B5EF4-FFF2-40B4-BE49-F238E27FC236}">
                    <a16:creationId xmlns:a16="http://schemas.microsoft.com/office/drawing/2014/main" id="{7D4A1FCA-85F9-476C-A315-863BB55A7044}"/>
                  </a:ext>
                </a:extLst>
              </p:cNvPr>
              <p:cNvSpPr>
                <a:spLocks noRot="1" noChangeAspect="1" noMove="1" noResize="1" noEditPoints="1" noAdjustHandles="1" noChangeArrowheads="1" noChangeShapeType="1" noTextEdit="1"/>
              </p:cNvSpPr>
              <p:nvPr/>
            </p:nvSpPr>
            <p:spPr>
              <a:xfrm>
                <a:off x="7288742" y="4387724"/>
                <a:ext cx="1352482" cy="953338"/>
              </a:xfrm>
              <a:prstGeom prst="wedgeRectCallout">
                <a:avLst>
                  <a:gd name="adj1" fmla="val -79343"/>
                  <a:gd name="adj2" fmla="val -8117"/>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7259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down)">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500"/>
                                        <p:tgtEl>
                                          <p:spTgt spid="3">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4574-FBF7-45C7-A0BC-028473C8D8E1}"/>
              </a:ext>
            </a:extLst>
          </p:cNvPr>
          <p:cNvSpPr>
            <a:spLocks noGrp="1"/>
          </p:cNvSpPr>
          <p:nvPr>
            <p:ph type="title"/>
          </p:nvPr>
        </p:nvSpPr>
        <p:spPr/>
        <p:txBody>
          <a:bodyPr/>
          <a:lstStyle/>
          <a:p>
            <a:r>
              <a:rPr lang="en-GB" b="1" dirty="0"/>
              <a:t>Rotation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4F6124-9C97-4A97-8F9F-C3ACE63847F2}"/>
                  </a:ext>
                </a:extLst>
              </p:cNvPr>
              <p:cNvSpPr>
                <a:spLocks noGrp="1"/>
              </p:cNvSpPr>
              <p:nvPr>
                <p:ph idx="1"/>
              </p:nvPr>
            </p:nvSpPr>
            <p:spPr/>
            <p:txBody>
              <a:bodyPr>
                <a:normAutofit fontScale="92500"/>
              </a:bodyPr>
              <a:lstStyle/>
              <a:p>
                <a14:m>
                  <m:oMath xmlns:m="http://schemas.openxmlformats.org/officeDocument/2006/math">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𝑟</m:t>
                        </m:r>
                      </m:e>
                      <m:sub>
                        <m:r>
                          <a:rPr lang="en-GB" sz="3200" i="1" smtClean="0">
                            <a:latin typeface="Cambria Math" panose="02040503050406030204" pitchFamily="18" charset="0"/>
                            <a:ea typeface="Cambria Math" panose="02040503050406030204" pitchFamily="18" charset="0"/>
                          </a:rPr>
                          <m:t>𝜃</m:t>
                        </m:r>
                      </m:sub>
                    </m:sSub>
                    <m:d>
                      <m:dPr>
                        <m:begChr m:val="["/>
                        <m:endChr m:val="]"/>
                        <m:ctrlPr>
                          <a:rPr lang="en-GB" sz="3200" i="1">
                            <a:latin typeface="Cambria Math" panose="02040503050406030204" pitchFamily="18" charset="0"/>
                          </a:rPr>
                        </m:ctrlPr>
                      </m:dPr>
                      <m:e>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
                          </m:e>
                        </m:d>
                      </m:e>
                    </m:d>
                    <m:r>
                      <a:rPr lang="en-GB" sz="3200" i="1">
                        <a:latin typeface="Cambria Math" panose="02040503050406030204" pitchFamily="18" charset="0"/>
                      </a:rPr>
                      <m:t> </m:t>
                    </m:r>
                    <m:r>
                      <a:rPr lang="en-GB" i="1" smtClean="0">
                        <a:solidFill>
                          <a:schemeClr val="tx1"/>
                        </a:solidFill>
                        <a:latin typeface="Cambria Math" panose="02040503050406030204" pitchFamily="18" charset="0"/>
                        <a:ea typeface="Cambria Math" panose="02040503050406030204" pitchFamily="18" charset="0"/>
                      </a:rPr>
                      <m:t>=</m:t>
                    </m:r>
                    <m:d>
                      <m:dPr>
                        <m:ctrlPr>
                          <a:rPr lang="en-GB" i="1">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GB" i="1">
                                <a:solidFill>
                                  <a:schemeClr val="tx1"/>
                                </a:solidFill>
                                <a:latin typeface="Cambria Math" panose="02040503050406030204" pitchFamily="18" charset="0"/>
                                <a:ea typeface="Cambria Math" panose="02040503050406030204" pitchFamily="18" charset="0"/>
                              </a:rPr>
                            </m:ctrlPr>
                          </m:mPr>
                          <m:mr>
                            <m:e>
                              <m:r>
                                <m:rPr>
                                  <m:brk m:alnAt="7"/>
                                </m:rPr>
                                <a:rPr lang="en-GB" i="1">
                                  <a:solidFill>
                                    <a:schemeClr val="tx1"/>
                                  </a:solidFill>
                                  <a:latin typeface="Cambria Math" panose="02040503050406030204" pitchFamily="18" charset="0"/>
                                  <a:ea typeface="Cambria Math" panose="02040503050406030204" pitchFamily="18" charset="0"/>
                                </a:rPr>
                                <m:t>𝑥</m:t>
                              </m:r>
                              <m:func>
                                <m:funcPr>
                                  <m:ctrlPr>
                                    <a:rPr lang="en-GB" i="1">
                                      <a:solidFill>
                                        <a:schemeClr val="tx1"/>
                                      </a:solidFill>
                                      <a:latin typeface="Cambria Math" panose="02040503050406030204" pitchFamily="18" charset="0"/>
                                      <a:ea typeface="Cambria Math" panose="02040503050406030204" pitchFamily="18" charset="0"/>
                                    </a:rPr>
                                  </m:ctrlPr>
                                </m:funcPr>
                                <m:fName>
                                  <m:r>
                                    <m:rPr>
                                      <m:sty m:val="p"/>
                                      <m:brk m:alnAt="7"/>
                                    </m:rPr>
                                    <a:rPr lang="en-GB">
                                      <a:solidFill>
                                        <a:schemeClr val="tx1"/>
                                      </a:solidFill>
                                      <a:latin typeface="Cambria Math" panose="02040503050406030204" pitchFamily="18" charset="0"/>
                                      <a:ea typeface="Cambria Math" panose="02040503050406030204" pitchFamily="18" charset="0"/>
                                    </a:rPr>
                                    <m:t>c</m:t>
                                  </m:r>
                                  <m:r>
                                    <m:rPr>
                                      <m:sty m:val="p"/>
                                    </m:rPr>
                                    <a:rPr lang="en-GB">
                                      <a:solidFill>
                                        <a:schemeClr val="tx1"/>
                                      </a:solidFill>
                                      <a:latin typeface="Cambria Math" panose="02040503050406030204" pitchFamily="18" charset="0"/>
                                      <a:ea typeface="Cambria Math" panose="02040503050406030204" pitchFamily="18" charset="0"/>
                                    </a:rPr>
                                    <m:t>os</m:t>
                                  </m:r>
                                </m:fName>
                                <m:e>
                                  <m:r>
                                    <m:rPr>
                                      <m:brk m:alnAt="7"/>
                                    </m:rPr>
                                    <a:rPr lang="en-GB" i="1">
                                      <a:solidFill>
                                        <a:schemeClr val="tx1"/>
                                      </a:solidFill>
                                      <a:latin typeface="Cambria Math" panose="02040503050406030204" pitchFamily="18" charset="0"/>
                                      <a:ea typeface="Cambria Math" panose="02040503050406030204" pitchFamily="18" charset="0"/>
                                    </a:rPr>
                                    <m:t>𝜃</m:t>
                                  </m:r>
                                </m:e>
                              </m:func>
                              <m:r>
                                <m:rPr>
                                  <m:brk m:alnAt="7"/>
                                </m:rPr>
                                <a:rPr lang="en-GB" i="1">
                                  <a:solidFill>
                                    <a:schemeClr val="tx1"/>
                                  </a:solidFill>
                                  <a:latin typeface="Cambria Math" panose="02040503050406030204" pitchFamily="18" charset="0"/>
                                  <a:ea typeface="Cambria Math" panose="02040503050406030204" pitchFamily="18" charset="0"/>
                                </a:rPr>
                                <m:t>−</m:t>
                              </m:r>
                              <m:r>
                                <a:rPr lang="en-GB" i="1">
                                  <a:solidFill>
                                    <a:schemeClr val="tx1"/>
                                  </a:solidFill>
                                  <a:latin typeface="Cambria Math" panose="02040503050406030204" pitchFamily="18" charset="0"/>
                                  <a:ea typeface="Cambria Math" panose="02040503050406030204" pitchFamily="18" charset="0"/>
                                </a:rPr>
                                <m:t>𝑦</m:t>
                              </m:r>
                              <m:func>
                                <m:funcPr>
                                  <m:ctrlPr>
                                    <a:rPr lang="en-GB" i="1">
                                      <a:solidFill>
                                        <a:schemeClr val="tx1"/>
                                      </a:solidFill>
                                      <a:latin typeface="Cambria Math" panose="02040503050406030204" pitchFamily="18" charset="0"/>
                                      <a:ea typeface="Cambria Math" panose="02040503050406030204" pitchFamily="18" charset="0"/>
                                    </a:rPr>
                                  </m:ctrlPr>
                                </m:funcPr>
                                <m:fName>
                                  <m:r>
                                    <m:rPr>
                                      <m:sty m:val="p"/>
                                      <m:brk m:alnAt="7"/>
                                    </m:rPr>
                                    <a:rPr lang="en-GB">
                                      <a:solidFill>
                                        <a:schemeClr val="tx1"/>
                                      </a:solidFill>
                                      <a:latin typeface="Cambria Math" panose="02040503050406030204" pitchFamily="18" charset="0"/>
                                      <a:ea typeface="Cambria Math" panose="02040503050406030204" pitchFamily="18" charset="0"/>
                                    </a:rPr>
                                    <m:t>s</m:t>
                                  </m:r>
                                  <m:r>
                                    <m:rPr>
                                      <m:sty m:val="p"/>
                                    </m:rPr>
                                    <a:rPr lang="en-GB">
                                      <a:solidFill>
                                        <a:schemeClr val="tx1"/>
                                      </a:solidFill>
                                      <a:latin typeface="Cambria Math" panose="02040503050406030204" pitchFamily="18" charset="0"/>
                                      <a:ea typeface="Cambria Math" panose="02040503050406030204" pitchFamily="18" charset="0"/>
                                    </a:rPr>
                                    <m:t>in</m:t>
                                  </m:r>
                                </m:fName>
                                <m:e>
                                  <m:r>
                                    <m:rPr>
                                      <m:brk m:alnAt="7"/>
                                    </m:rPr>
                                    <a:rPr lang="en-GB" i="1">
                                      <a:solidFill>
                                        <a:schemeClr val="tx1"/>
                                      </a:solidFill>
                                      <a:latin typeface="Cambria Math" panose="02040503050406030204" pitchFamily="18" charset="0"/>
                                      <a:ea typeface="Cambria Math" panose="02040503050406030204" pitchFamily="18" charset="0"/>
                                    </a:rPr>
                                    <m:t>𝜃</m:t>
                                  </m:r>
                                </m:e>
                              </m:func>
                            </m:e>
                          </m:mr>
                          <m:mr>
                            <m:e>
                              <m:r>
                                <a:rPr lang="en-GB" i="1">
                                  <a:solidFill>
                                    <a:schemeClr val="tx1"/>
                                  </a:solidFill>
                                  <a:latin typeface="Cambria Math" panose="02040503050406030204" pitchFamily="18" charset="0"/>
                                  <a:ea typeface="Cambria Math" panose="02040503050406030204" pitchFamily="18" charset="0"/>
                                </a:rPr>
                                <m:t>𝑥</m:t>
                              </m:r>
                              <m:func>
                                <m:funcPr>
                                  <m:ctrlPr>
                                    <a:rPr lang="en-GB" i="1">
                                      <a:solidFill>
                                        <a:schemeClr val="tx1"/>
                                      </a:solidFill>
                                      <a:latin typeface="Cambria Math" panose="02040503050406030204" pitchFamily="18" charset="0"/>
                                      <a:ea typeface="Cambria Math" panose="02040503050406030204" pitchFamily="18" charset="0"/>
                                    </a:rPr>
                                  </m:ctrlPr>
                                </m:funcPr>
                                <m:fName>
                                  <m:r>
                                    <m:rPr>
                                      <m:sty m:val="p"/>
                                    </m:rPr>
                                    <a:rPr lang="en-GB">
                                      <a:solidFill>
                                        <a:schemeClr val="tx1"/>
                                      </a:solidFill>
                                      <a:latin typeface="Cambria Math" panose="02040503050406030204" pitchFamily="18" charset="0"/>
                                      <a:ea typeface="Cambria Math" panose="02040503050406030204" pitchFamily="18" charset="0"/>
                                    </a:rPr>
                                    <m:t>sin</m:t>
                                  </m:r>
                                </m:fName>
                                <m:e>
                                  <m:r>
                                    <a:rPr lang="en-GB" i="1">
                                      <a:solidFill>
                                        <a:schemeClr val="tx1"/>
                                      </a:solidFill>
                                      <a:latin typeface="Cambria Math" panose="02040503050406030204" pitchFamily="18" charset="0"/>
                                      <a:ea typeface="Cambria Math" panose="02040503050406030204" pitchFamily="18" charset="0"/>
                                    </a:rPr>
                                    <m:t>𝜃</m:t>
                                  </m:r>
                                </m:e>
                              </m:func>
                              <m:r>
                                <a:rPr lang="en-GB" i="1">
                                  <a:solidFill>
                                    <a:schemeClr val="tx1"/>
                                  </a:solidFill>
                                  <a:latin typeface="Cambria Math" panose="02040503050406030204" pitchFamily="18" charset="0"/>
                                  <a:ea typeface="Cambria Math" panose="02040503050406030204" pitchFamily="18" charset="0"/>
                                </a:rPr>
                                <m:t>+</m:t>
                              </m:r>
                              <m:r>
                                <a:rPr lang="en-GB" i="1">
                                  <a:solidFill>
                                    <a:schemeClr val="tx1"/>
                                  </a:solidFill>
                                  <a:latin typeface="Cambria Math" panose="02040503050406030204" pitchFamily="18" charset="0"/>
                                  <a:ea typeface="Cambria Math" panose="02040503050406030204" pitchFamily="18" charset="0"/>
                                </a:rPr>
                                <m:t>𝑦</m:t>
                              </m:r>
                              <m:func>
                                <m:funcPr>
                                  <m:ctrlPr>
                                    <a:rPr lang="en-GB" i="1">
                                      <a:solidFill>
                                        <a:schemeClr val="tx1"/>
                                      </a:solidFill>
                                      <a:latin typeface="Cambria Math" panose="02040503050406030204" pitchFamily="18" charset="0"/>
                                      <a:ea typeface="Cambria Math" panose="02040503050406030204" pitchFamily="18" charset="0"/>
                                    </a:rPr>
                                  </m:ctrlPr>
                                </m:funcPr>
                                <m:fName>
                                  <m:r>
                                    <m:rPr>
                                      <m:sty m:val="p"/>
                                    </m:rPr>
                                    <a:rPr lang="en-GB">
                                      <a:solidFill>
                                        <a:schemeClr val="tx1"/>
                                      </a:solidFill>
                                      <a:latin typeface="Cambria Math" panose="02040503050406030204" pitchFamily="18" charset="0"/>
                                      <a:ea typeface="Cambria Math" panose="02040503050406030204" pitchFamily="18" charset="0"/>
                                    </a:rPr>
                                    <m:t>cos</m:t>
                                  </m:r>
                                </m:fName>
                                <m:e>
                                  <m:r>
                                    <a:rPr lang="en-GB" i="1">
                                      <a:solidFill>
                                        <a:schemeClr val="tx1"/>
                                      </a:solidFill>
                                      <a:latin typeface="Cambria Math" panose="02040503050406030204" pitchFamily="18" charset="0"/>
                                      <a:ea typeface="Cambria Math" panose="02040503050406030204" pitchFamily="18" charset="0"/>
                                    </a:rPr>
                                    <m:t>𝜃</m:t>
                                  </m:r>
                                </m:e>
                              </m:func>
                            </m:e>
                          </m:mr>
                        </m:m>
                      </m:e>
                    </m:d>
                  </m:oMath>
                </a14:m>
                <a:endParaRPr lang="en-GB" dirty="0">
                  <a:solidFill>
                    <a:schemeClr val="tx1"/>
                  </a:solidFill>
                </a:endParaRPr>
              </a:p>
              <a:p>
                <a14:m>
                  <m:oMath xmlns:m="http://schemas.openxmlformats.org/officeDocument/2006/math">
                    <m:sSub>
                      <m:sSubPr>
                        <m:ctrlPr>
                          <a:rPr lang="en-GB" i="1" smtClean="0">
                            <a:solidFill>
                              <a:schemeClr val="accent4"/>
                            </a:solidFill>
                            <a:latin typeface="Cambria Math" panose="02040503050406030204" pitchFamily="18" charset="0"/>
                            <a:ea typeface="Cambria Math" panose="02040503050406030204" pitchFamily="18" charset="0"/>
                          </a:rPr>
                        </m:ctrlPr>
                      </m:sSubPr>
                      <m:e>
                        <m:r>
                          <a:rPr lang="en-GB" b="1" i="0">
                            <a:solidFill>
                              <a:schemeClr val="accent4"/>
                            </a:solidFill>
                            <a:latin typeface="Cambria Math" panose="02040503050406030204" pitchFamily="18" charset="0"/>
                            <a:ea typeface="Cambria Math" panose="02040503050406030204" pitchFamily="18" charset="0"/>
                          </a:rPr>
                          <m:t>𝐑</m:t>
                        </m:r>
                      </m:e>
                      <m:sub>
                        <m:r>
                          <a:rPr lang="en-GB" i="1">
                            <a:solidFill>
                              <a:schemeClr val="accent4"/>
                            </a:solidFill>
                            <a:latin typeface="Cambria Math" panose="02040503050406030204" pitchFamily="18" charset="0"/>
                            <a:ea typeface="Cambria Math" panose="02040503050406030204" pitchFamily="18" charset="0"/>
                          </a:rPr>
                          <m:t>𝜃</m:t>
                        </m:r>
                      </m:sub>
                    </m:sSub>
                    <m:r>
                      <a:rPr lang="en-GB" i="1">
                        <a:solidFill>
                          <a:schemeClr val="accent4"/>
                        </a:solidFill>
                        <a:latin typeface="Cambria Math" panose="02040503050406030204" pitchFamily="18" charset="0"/>
                        <a:ea typeface="Cambria Math" panose="02040503050406030204" pitchFamily="18" charset="0"/>
                      </a:rPr>
                      <m:t>=</m:t>
                    </m:r>
                    <m:d>
                      <m:dPr>
                        <m:ctrlPr>
                          <a:rPr lang="en-GB" i="1">
                            <a:solidFill>
                              <a:schemeClr val="accent4"/>
                            </a:solidFill>
                            <a:latin typeface="Cambria Math" panose="02040503050406030204" pitchFamily="18" charset="0"/>
                            <a:ea typeface="Cambria Math" panose="02040503050406030204" pitchFamily="18" charset="0"/>
                          </a:rPr>
                        </m:ctrlPr>
                      </m:dPr>
                      <m:e>
                        <m:m>
                          <m:mPr>
                            <m:mcs>
                              <m:mc>
                                <m:mcPr>
                                  <m:count m:val="2"/>
                                  <m:mcJc m:val="center"/>
                                </m:mcPr>
                              </m:mc>
                            </m:mcs>
                            <m:ctrlPr>
                              <a:rPr lang="en-GB" i="1">
                                <a:solidFill>
                                  <a:schemeClr val="accent4"/>
                                </a:solidFill>
                                <a:latin typeface="Cambria Math" panose="02040503050406030204" pitchFamily="18" charset="0"/>
                                <a:ea typeface="Cambria Math" panose="02040503050406030204" pitchFamily="18" charset="0"/>
                              </a:rPr>
                            </m:ctrlPr>
                          </m:mPr>
                          <m:mr>
                            <m:e>
                              <m:func>
                                <m:funcPr>
                                  <m:ctrlPr>
                                    <a:rPr lang="en-GB" i="1">
                                      <a:solidFill>
                                        <a:schemeClr val="accent4"/>
                                      </a:solidFill>
                                      <a:latin typeface="Cambria Math" panose="02040503050406030204" pitchFamily="18" charset="0"/>
                                      <a:ea typeface="Cambria Math" panose="02040503050406030204" pitchFamily="18" charset="0"/>
                                    </a:rPr>
                                  </m:ctrlPr>
                                </m:funcPr>
                                <m:fName>
                                  <m:r>
                                    <m:rPr>
                                      <m:sty m:val="p"/>
                                      <m:brk m:alnAt="7"/>
                                    </m:rPr>
                                    <a:rPr lang="en-GB">
                                      <a:solidFill>
                                        <a:schemeClr val="accent4"/>
                                      </a:solidFill>
                                      <a:latin typeface="Cambria Math" panose="02040503050406030204" pitchFamily="18" charset="0"/>
                                      <a:ea typeface="Cambria Math" panose="02040503050406030204" pitchFamily="18" charset="0"/>
                                    </a:rPr>
                                    <m:t>c</m:t>
                                  </m:r>
                                  <m:r>
                                    <m:rPr>
                                      <m:sty m:val="p"/>
                                    </m:rPr>
                                    <a:rPr lang="en-GB">
                                      <a:solidFill>
                                        <a:schemeClr val="accent4"/>
                                      </a:solidFill>
                                      <a:latin typeface="Cambria Math" panose="02040503050406030204" pitchFamily="18" charset="0"/>
                                      <a:ea typeface="Cambria Math" panose="02040503050406030204" pitchFamily="18" charset="0"/>
                                    </a:rPr>
                                    <m:t>os</m:t>
                                  </m:r>
                                </m:fName>
                                <m:e>
                                  <m:r>
                                    <m:rPr>
                                      <m:brk m:alnAt="7"/>
                                    </m:rPr>
                                    <a:rPr lang="en-GB" i="1">
                                      <a:solidFill>
                                        <a:schemeClr val="accent4"/>
                                      </a:solidFill>
                                      <a:latin typeface="Cambria Math" panose="02040503050406030204" pitchFamily="18" charset="0"/>
                                      <a:ea typeface="Cambria Math" panose="02040503050406030204" pitchFamily="18" charset="0"/>
                                    </a:rPr>
                                    <m:t>𝜃</m:t>
                                  </m:r>
                                </m:e>
                              </m:func>
                            </m:e>
                            <m:e>
                              <m:r>
                                <a:rPr lang="en-GB" i="1">
                                  <a:solidFill>
                                    <a:schemeClr val="accent4"/>
                                  </a:solidFill>
                                  <a:latin typeface="Cambria Math" panose="02040503050406030204" pitchFamily="18" charset="0"/>
                                  <a:ea typeface="Cambria Math" panose="02040503050406030204" pitchFamily="18" charset="0"/>
                                </a:rPr>
                                <m:t>−</m:t>
                              </m:r>
                              <m:func>
                                <m:funcPr>
                                  <m:ctrlPr>
                                    <a:rPr lang="en-GB" i="1">
                                      <a:solidFill>
                                        <a:schemeClr val="accent4"/>
                                      </a:solidFill>
                                      <a:latin typeface="Cambria Math" panose="02040503050406030204" pitchFamily="18" charset="0"/>
                                      <a:ea typeface="Cambria Math" panose="02040503050406030204" pitchFamily="18" charset="0"/>
                                    </a:rPr>
                                  </m:ctrlPr>
                                </m:funcPr>
                                <m:fName>
                                  <m:r>
                                    <m:rPr>
                                      <m:sty m:val="p"/>
                                    </m:rPr>
                                    <a:rPr lang="en-GB">
                                      <a:solidFill>
                                        <a:schemeClr val="accent4"/>
                                      </a:solidFill>
                                      <a:latin typeface="Cambria Math" panose="02040503050406030204" pitchFamily="18" charset="0"/>
                                      <a:ea typeface="Cambria Math" panose="02040503050406030204" pitchFamily="18" charset="0"/>
                                    </a:rPr>
                                    <m:t>sin</m:t>
                                  </m:r>
                                </m:fName>
                                <m:e>
                                  <m:r>
                                    <a:rPr lang="en-GB" i="1">
                                      <a:solidFill>
                                        <a:schemeClr val="accent4"/>
                                      </a:solidFill>
                                      <a:latin typeface="Cambria Math" panose="02040503050406030204" pitchFamily="18" charset="0"/>
                                      <a:ea typeface="Cambria Math" panose="02040503050406030204" pitchFamily="18" charset="0"/>
                                    </a:rPr>
                                    <m:t>𝜃</m:t>
                                  </m:r>
                                </m:e>
                              </m:func>
                            </m:e>
                          </m:mr>
                          <m:mr>
                            <m:e>
                              <m:func>
                                <m:funcPr>
                                  <m:ctrlPr>
                                    <a:rPr lang="en-GB" i="1">
                                      <a:solidFill>
                                        <a:schemeClr val="accent4"/>
                                      </a:solidFill>
                                      <a:latin typeface="Cambria Math" panose="02040503050406030204" pitchFamily="18" charset="0"/>
                                      <a:ea typeface="Cambria Math" panose="02040503050406030204" pitchFamily="18" charset="0"/>
                                    </a:rPr>
                                  </m:ctrlPr>
                                </m:funcPr>
                                <m:fName>
                                  <m:r>
                                    <m:rPr>
                                      <m:sty m:val="p"/>
                                    </m:rPr>
                                    <a:rPr lang="en-GB">
                                      <a:solidFill>
                                        <a:schemeClr val="accent4"/>
                                      </a:solidFill>
                                      <a:latin typeface="Cambria Math" panose="02040503050406030204" pitchFamily="18" charset="0"/>
                                      <a:ea typeface="Cambria Math" panose="02040503050406030204" pitchFamily="18" charset="0"/>
                                    </a:rPr>
                                    <m:t>sin</m:t>
                                  </m:r>
                                </m:fName>
                                <m:e>
                                  <m:r>
                                    <a:rPr lang="en-GB" i="1">
                                      <a:solidFill>
                                        <a:schemeClr val="accent4"/>
                                      </a:solidFill>
                                      <a:latin typeface="Cambria Math" panose="02040503050406030204" pitchFamily="18" charset="0"/>
                                      <a:ea typeface="Cambria Math" panose="02040503050406030204" pitchFamily="18" charset="0"/>
                                    </a:rPr>
                                    <m:t>𝜃</m:t>
                                  </m:r>
                                </m:e>
                              </m:func>
                            </m:e>
                            <m:e>
                              <m:func>
                                <m:funcPr>
                                  <m:ctrlPr>
                                    <a:rPr lang="en-GB" i="1">
                                      <a:solidFill>
                                        <a:schemeClr val="accent4"/>
                                      </a:solidFill>
                                      <a:latin typeface="Cambria Math" panose="02040503050406030204" pitchFamily="18" charset="0"/>
                                      <a:ea typeface="Cambria Math" panose="02040503050406030204" pitchFamily="18" charset="0"/>
                                    </a:rPr>
                                  </m:ctrlPr>
                                </m:funcPr>
                                <m:fName>
                                  <m:r>
                                    <m:rPr>
                                      <m:sty m:val="p"/>
                                    </m:rPr>
                                    <a:rPr lang="en-GB">
                                      <a:solidFill>
                                        <a:schemeClr val="accent4"/>
                                      </a:solidFill>
                                      <a:latin typeface="Cambria Math" panose="02040503050406030204" pitchFamily="18" charset="0"/>
                                      <a:ea typeface="Cambria Math" panose="02040503050406030204" pitchFamily="18" charset="0"/>
                                    </a:rPr>
                                    <m:t>cos</m:t>
                                  </m:r>
                                </m:fName>
                                <m:e>
                                  <m:r>
                                    <a:rPr lang="en-GB" i="1">
                                      <a:solidFill>
                                        <a:schemeClr val="accent4"/>
                                      </a:solidFill>
                                      <a:latin typeface="Cambria Math" panose="02040503050406030204" pitchFamily="18" charset="0"/>
                                      <a:ea typeface="Cambria Math" panose="02040503050406030204" pitchFamily="18" charset="0"/>
                                    </a:rPr>
                                    <m:t>𝜃</m:t>
                                  </m:r>
                                </m:e>
                              </m:func>
                            </m:e>
                          </m:mr>
                        </m:m>
                      </m:e>
                    </m:d>
                  </m:oMath>
                </a14:m>
                <a:endParaRPr lang="en-GB" dirty="0">
                  <a:solidFill>
                    <a:schemeClr val="tx1"/>
                  </a:solidFill>
                </a:endParaRPr>
              </a:p>
              <a:p>
                <a:r>
                  <a:rPr lang="en-GB" dirty="0"/>
                  <a:t>Some useful rotations:</a:t>
                </a:r>
              </a:p>
              <a:p>
                <a:pPr lvl="1"/>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1" i="0">
                            <a:latin typeface="Cambria Math" panose="02040503050406030204" pitchFamily="18" charset="0"/>
                            <a:ea typeface="Cambria Math" panose="02040503050406030204" pitchFamily="18" charset="0"/>
                          </a:rPr>
                          <m:t>𝐑</m:t>
                        </m:r>
                      </m:e>
                      <m:sub>
                        <m:r>
                          <a:rPr lang="en-GB">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func>
                                <m:funcPr>
                                  <m:ctrlPr>
                                    <a:rPr lang="en-GB" i="1">
                                      <a:latin typeface="Cambria Math" panose="02040503050406030204" pitchFamily="18" charset="0"/>
                                      <a:ea typeface="Cambria Math" panose="02040503050406030204" pitchFamily="18" charset="0"/>
                                    </a:rPr>
                                  </m:ctrlPr>
                                </m:funcPr>
                                <m:fName>
                                  <m:r>
                                    <m:rPr>
                                      <m:sty m:val="p"/>
                                      <m:brk m:alnAt="7"/>
                                    </m:rPr>
                                    <a:rPr lang="en-GB">
                                      <a:latin typeface="Cambria Math" panose="02040503050406030204" pitchFamily="18" charset="0"/>
                                      <a:ea typeface="Cambria Math" panose="02040503050406030204" pitchFamily="18" charset="0"/>
                                    </a:rPr>
                                    <m:t>c</m:t>
                                  </m:r>
                                  <m:r>
                                    <m:rPr>
                                      <m:sty m:val="p"/>
                                    </m:rPr>
                                    <a:rPr lang="en-GB">
                                      <a:latin typeface="Cambria Math" panose="02040503050406030204" pitchFamily="18" charset="0"/>
                                      <a:ea typeface="Cambria Math" panose="02040503050406030204" pitchFamily="18" charset="0"/>
                                    </a:rPr>
                                    <m:t>os</m:t>
                                  </m:r>
                                </m:fName>
                                <m:e>
                                  <m:r>
                                    <a:rPr lang="en-GB" i="1">
                                      <a:latin typeface="Cambria Math" panose="02040503050406030204" pitchFamily="18" charset="0"/>
                                      <a:ea typeface="Cambria Math" panose="02040503050406030204" pitchFamily="18" charset="0"/>
                                    </a:rPr>
                                    <m:t>0</m:t>
                                  </m:r>
                                </m:e>
                              </m:func>
                            </m:e>
                            <m:e>
                              <m:r>
                                <a:rPr lang="en-GB" i="1">
                                  <a:latin typeface="Cambria Math" panose="02040503050406030204" pitchFamily="18" charset="0"/>
                                  <a:ea typeface="Cambria Math" panose="02040503050406030204" pitchFamily="18" charset="0"/>
                                </a:rPr>
                                <m:t>−</m:t>
                              </m:r>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sin</m:t>
                                  </m:r>
                                </m:fName>
                                <m:e>
                                  <m:r>
                                    <a:rPr lang="en-GB" i="1">
                                      <a:latin typeface="Cambria Math" panose="02040503050406030204" pitchFamily="18" charset="0"/>
                                      <a:ea typeface="Cambria Math" panose="02040503050406030204" pitchFamily="18" charset="0"/>
                                    </a:rPr>
                                    <m:t>0</m:t>
                                  </m:r>
                                </m:e>
                              </m:func>
                            </m:e>
                          </m:mr>
                          <m:mr>
                            <m:e>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sin</m:t>
                                  </m:r>
                                </m:fName>
                                <m:e>
                                  <m:r>
                                    <a:rPr lang="en-GB" i="1">
                                      <a:latin typeface="Cambria Math" panose="02040503050406030204" pitchFamily="18" charset="0"/>
                                      <a:ea typeface="Cambria Math" panose="02040503050406030204" pitchFamily="18" charset="0"/>
                                    </a:rPr>
                                    <m:t>0</m:t>
                                  </m:r>
                                </m:e>
                              </m:func>
                            </m:e>
                            <m:e>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cos</m:t>
                                  </m:r>
                                </m:fName>
                                <m:e>
                                  <m:r>
                                    <a:rPr lang="en-GB" i="1">
                                      <a:latin typeface="Cambria Math" panose="02040503050406030204" pitchFamily="18" charset="0"/>
                                      <a:ea typeface="Cambria Math" panose="02040503050406030204" pitchFamily="18" charset="0"/>
                                    </a:rPr>
                                    <m:t>0</m:t>
                                  </m:r>
                                </m:e>
                              </m:func>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ea typeface="Cambria Math" panose="02040503050406030204" pitchFamily="18" charset="0"/>
                              </a:rPr>
                            </m:ctrlPr>
                          </m:mPr>
                          <m:mr>
                            <m:e>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solidFill>
                    <a:schemeClr val="tx1"/>
                  </a:solidFill>
                </a:endParaRPr>
              </a:p>
              <a:p>
                <a:pPr lvl="1"/>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1" i="0">
                            <a:latin typeface="Cambria Math" panose="02040503050406030204" pitchFamily="18" charset="0"/>
                            <a:ea typeface="Cambria Math" panose="02040503050406030204" pitchFamily="18" charset="0"/>
                          </a:rPr>
                          <m:t>𝐑</m:t>
                        </m:r>
                      </m:e>
                      <m:sub>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num>
                          <m:den>
                            <m:r>
                              <a:rPr lang="en-GB" i="1">
                                <a:latin typeface="Cambria Math" panose="02040503050406030204" pitchFamily="18" charset="0"/>
                                <a:ea typeface="Cambria Math" panose="02040503050406030204" pitchFamily="18" charset="0"/>
                              </a:rPr>
                              <m:t>2</m:t>
                            </m:r>
                          </m:den>
                        </m:f>
                      </m:sub>
                    </m:sSub>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func>
                                <m:funcPr>
                                  <m:ctrlPr>
                                    <a:rPr lang="en-GB" i="1">
                                      <a:latin typeface="Cambria Math" panose="02040503050406030204" pitchFamily="18" charset="0"/>
                                      <a:ea typeface="Cambria Math" panose="02040503050406030204" pitchFamily="18" charset="0"/>
                                    </a:rPr>
                                  </m:ctrlPr>
                                </m:funcPr>
                                <m:fName>
                                  <m:r>
                                    <m:rPr>
                                      <m:sty m:val="p"/>
                                      <m:brk m:alnAt="7"/>
                                    </m:rPr>
                                    <a:rPr lang="en-GB">
                                      <a:latin typeface="Cambria Math" panose="02040503050406030204" pitchFamily="18" charset="0"/>
                                      <a:ea typeface="Cambria Math" panose="02040503050406030204" pitchFamily="18" charset="0"/>
                                    </a:rPr>
                                    <m:t>c</m:t>
                                  </m:r>
                                  <m:r>
                                    <m:rPr>
                                      <m:sty m:val="p"/>
                                    </m:rPr>
                                    <a:rPr lang="en-GB">
                                      <a:latin typeface="Cambria Math" panose="02040503050406030204" pitchFamily="18" charset="0"/>
                                      <a:ea typeface="Cambria Math" panose="02040503050406030204" pitchFamily="18" charset="0"/>
                                    </a:rPr>
                                    <m:t>os</m:t>
                                  </m:r>
                                </m:fNa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num>
                                    <m:den>
                                      <m:r>
                                        <a:rPr lang="en-GB" i="1">
                                          <a:latin typeface="Cambria Math" panose="02040503050406030204" pitchFamily="18" charset="0"/>
                                          <a:ea typeface="Cambria Math" panose="02040503050406030204" pitchFamily="18" charset="0"/>
                                        </a:rPr>
                                        <m:t>2</m:t>
                                      </m:r>
                                    </m:den>
                                  </m:f>
                                </m:e>
                              </m:func>
                            </m:e>
                            <m:e>
                              <m:r>
                                <a:rPr lang="en-GB" i="1">
                                  <a:latin typeface="Cambria Math" panose="02040503050406030204" pitchFamily="18" charset="0"/>
                                  <a:ea typeface="Cambria Math" panose="02040503050406030204" pitchFamily="18" charset="0"/>
                                </a:rPr>
                                <m:t>−</m:t>
                              </m:r>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sin</m:t>
                                  </m:r>
                                </m:fNa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num>
                                    <m:den>
                                      <m:r>
                                        <a:rPr lang="en-GB" i="1">
                                          <a:latin typeface="Cambria Math" panose="02040503050406030204" pitchFamily="18" charset="0"/>
                                          <a:ea typeface="Cambria Math" panose="02040503050406030204" pitchFamily="18" charset="0"/>
                                        </a:rPr>
                                        <m:t>2</m:t>
                                      </m:r>
                                    </m:den>
                                  </m:f>
                                </m:e>
                              </m:func>
                            </m:e>
                          </m:mr>
                          <m:mr>
                            <m:e>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sin</m:t>
                                  </m:r>
                                </m:fNa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num>
                                    <m:den>
                                      <m:r>
                                        <a:rPr lang="en-GB" i="1">
                                          <a:latin typeface="Cambria Math" panose="02040503050406030204" pitchFamily="18" charset="0"/>
                                          <a:ea typeface="Cambria Math" panose="02040503050406030204" pitchFamily="18" charset="0"/>
                                        </a:rPr>
                                        <m:t>2</m:t>
                                      </m:r>
                                    </m:den>
                                  </m:f>
                                </m:e>
                              </m:func>
                            </m:e>
                            <m:e>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cos</m:t>
                                  </m:r>
                                </m:fNa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𝜋</m:t>
                                      </m:r>
                                    </m:num>
                                    <m:den>
                                      <m:r>
                                        <a:rPr lang="en-GB" i="1">
                                          <a:latin typeface="Cambria Math" panose="02040503050406030204" pitchFamily="18" charset="0"/>
                                          <a:ea typeface="Cambria Math" panose="02040503050406030204" pitchFamily="18" charset="0"/>
                                        </a:rPr>
                                        <m:t>2</m:t>
                                      </m:r>
                                    </m:den>
                                  </m:f>
                                </m:e>
                              </m:func>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r>
                            <m:e>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
                      </m:e>
                    </m:d>
                  </m:oMath>
                </a14:m>
                <a:endParaRPr lang="en-GB" dirty="0">
                  <a:solidFill>
                    <a:schemeClr val="tx1"/>
                  </a:solidFill>
                </a:endParaRPr>
              </a:p>
            </p:txBody>
          </p:sp>
        </mc:Choice>
        <mc:Fallback xmlns="">
          <p:sp>
            <p:nvSpPr>
              <p:cNvPr id="3" name="Content Placeholder 2">
                <a:extLst>
                  <a:ext uri="{FF2B5EF4-FFF2-40B4-BE49-F238E27FC236}">
                    <a16:creationId xmlns:a16="http://schemas.microsoft.com/office/drawing/2014/main" id="{444F6124-9C97-4A97-8F9F-C3ACE63847F2}"/>
                  </a:ext>
                </a:extLst>
              </p:cNvPr>
              <p:cNvSpPr>
                <a:spLocks noGrp="1" noRot="1" noChangeAspect="1" noMove="1" noResize="1" noEditPoints="1" noAdjustHandles="1" noChangeArrowheads="1" noChangeShapeType="1" noTextEdit="1"/>
              </p:cNvSpPr>
              <p:nvPr>
                <p:ph idx="1"/>
              </p:nvPr>
            </p:nvSpPr>
            <p:spPr>
              <a:blipFill>
                <a:blip r:embed="rId3"/>
                <a:stretch>
                  <a:fillRect l="-294"/>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E457881D-FEE6-482C-BDB7-6407CD14766E}"/>
              </a:ext>
            </a:extLst>
          </p:cNvPr>
          <p:cNvSpPr/>
          <p:nvPr/>
        </p:nvSpPr>
        <p:spPr>
          <a:xfrm>
            <a:off x="6400800" y="2649315"/>
            <a:ext cx="2075177" cy="1139452"/>
          </a:xfrm>
          <a:prstGeom prst="wedgeRectCallout">
            <a:avLst>
              <a:gd name="adj1" fmla="val -77512"/>
              <a:gd name="adj2" fmla="val 71761"/>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The </a:t>
            </a:r>
            <a:r>
              <a:rPr lang="en-GB" sz="1600" dirty="0">
                <a:solidFill>
                  <a:schemeClr val="accent4"/>
                </a:solidFill>
              </a:rPr>
              <a:t>identity matrix</a:t>
            </a:r>
            <a:r>
              <a:rPr lang="en-GB" sz="1600" dirty="0"/>
              <a:t>: doesn’t change the vector.</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4C4BA4FC-5541-4BA9-A006-431DDA58AF09}"/>
                  </a:ext>
                </a:extLst>
              </p:cNvPr>
              <p:cNvSpPr txBox="1">
                <a:spLocks/>
              </p:cNvSpPr>
              <p:nvPr/>
            </p:nvSpPr>
            <p:spPr>
              <a:xfrm>
                <a:off x="6221625" y="4589233"/>
                <a:ext cx="5883876" cy="1139452"/>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lvl="1"/>
                <a14:m>
                  <m:oMath xmlns:m="http://schemas.openxmlformats.org/officeDocument/2006/math">
                    <m:sSub>
                      <m:sSubPr>
                        <m:ctrlPr>
                          <a:rPr lang="en-GB" sz="2400" i="1" smtClean="0">
                            <a:latin typeface="Cambria Math" panose="02040503050406030204" pitchFamily="18" charset="0"/>
                            <a:ea typeface="Cambria Math" panose="02040503050406030204" pitchFamily="18" charset="0"/>
                          </a:rPr>
                        </m:ctrlPr>
                      </m:sSubPr>
                      <m:e>
                        <m:r>
                          <a:rPr lang="en-GB" sz="2400" b="1" i="0">
                            <a:latin typeface="Cambria Math" panose="02040503050406030204" pitchFamily="18" charset="0"/>
                            <a:ea typeface="Cambria Math" panose="02040503050406030204" pitchFamily="18" charset="0"/>
                          </a:rPr>
                          <m:t>𝐑</m:t>
                        </m:r>
                      </m:e>
                      <m:sub>
                        <m:r>
                          <a:rPr lang="en-GB" sz="2400" i="1" smtClean="0">
                            <a:latin typeface="Cambria Math" panose="02040503050406030204" pitchFamily="18" charset="0"/>
                            <a:ea typeface="Cambria Math" panose="02040503050406030204" pitchFamily="18" charset="0"/>
                          </a:rPr>
                          <m:t>𝜋</m:t>
                        </m:r>
                      </m:sub>
                    </m:sSub>
                    <m:r>
                      <a:rPr lang="en-GB" sz="2400" i="1">
                        <a:latin typeface="Cambria Math" panose="02040503050406030204" pitchFamily="18" charset="0"/>
                        <a:ea typeface="Cambria Math" panose="02040503050406030204" pitchFamily="18" charset="0"/>
                      </a:rPr>
                      <m:t>=</m:t>
                    </m:r>
                    <m:d>
                      <m:dPr>
                        <m:ctrlPr>
                          <a:rPr lang="en-GB" sz="2400" i="1">
                            <a:latin typeface="Cambria Math" panose="02040503050406030204" pitchFamily="18" charset="0"/>
                            <a:ea typeface="Cambria Math" panose="02040503050406030204" pitchFamily="18" charset="0"/>
                          </a:rPr>
                        </m:ctrlPr>
                      </m:dPr>
                      <m:e>
                        <m:m>
                          <m:mPr>
                            <m:mcs>
                              <m:mc>
                                <m:mcPr>
                                  <m:count m:val="2"/>
                                  <m:mcJc m:val="center"/>
                                </m:mcPr>
                              </m:mc>
                            </m:mcs>
                            <m:ctrlPr>
                              <a:rPr lang="en-GB" sz="2400" i="1">
                                <a:latin typeface="Cambria Math" panose="02040503050406030204" pitchFamily="18" charset="0"/>
                                <a:ea typeface="Cambria Math" panose="02040503050406030204" pitchFamily="18" charset="0"/>
                              </a:rPr>
                            </m:ctrlPr>
                          </m:mPr>
                          <m:mr>
                            <m:e>
                              <m:func>
                                <m:funcPr>
                                  <m:ctrlPr>
                                    <a:rPr lang="en-GB" sz="2400" i="1">
                                      <a:latin typeface="Cambria Math" panose="02040503050406030204" pitchFamily="18" charset="0"/>
                                      <a:ea typeface="Cambria Math" panose="02040503050406030204" pitchFamily="18" charset="0"/>
                                    </a:rPr>
                                  </m:ctrlPr>
                                </m:funcPr>
                                <m:fName>
                                  <m:r>
                                    <m:rPr>
                                      <m:sty m:val="p"/>
                                      <m:brk m:alnAt="7"/>
                                    </m:rPr>
                                    <a:rPr lang="en-GB" sz="2400">
                                      <a:latin typeface="Cambria Math" panose="02040503050406030204" pitchFamily="18" charset="0"/>
                                      <a:ea typeface="Cambria Math" panose="02040503050406030204" pitchFamily="18" charset="0"/>
                                    </a:rPr>
                                    <m:t>c</m:t>
                                  </m:r>
                                  <m:r>
                                    <m:rPr>
                                      <m:sty m:val="p"/>
                                    </m:rPr>
                                    <a:rPr lang="en-GB" sz="2400">
                                      <a:latin typeface="Cambria Math" panose="02040503050406030204" pitchFamily="18" charset="0"/>
                                      <a:ea typeface="Cambria Math" panose="02040503050406030204" pitchFamily="18" charset="0"/>
                                    </a:rPr>
                                    <m:t>os</m:t>
                                  </m:r>
                                </m:fName>
                                <m:e>
                                  <m:r>
                                    <a:rPr lang="en-GB" sz="2400" i="1">
                                      <a:latin typeface="Cambria Math" panose="02040503050406030204" pitchFamily="18" charset="0"/>
                                      <a:ea typeface="Cambria Math" panose="02040503050406030204" pitchFamily="18" charset="0"/>
                                    </a:rPr>
                                    <m:t>𝜋</m:t>
                                  </m:r>
                                </m:e>
                              </m:func>
                            </m:e>
                            <m:e>
                              <m:r>
                                <a:rPr lang="en-GB" sz="2400" i="1">
                                  <a:latin typeface="Cambria Math" panose="02040503050406030204" pitchFamily="18" charset="0"/>
                                  <a:ea typeface="Cambria Math" panose="02040503050406030204" pitchFamily="18" charset="0"/>
                                </a:rPr>
                                <m:t>−</m:t>
                              </m:r>
                              <m:func>
                                <m:funcPr>
                                  <m:ctrlPr>
                                    <a:rPr lang="en-GB" sz="2400" i="1">
                                      <a:latin typeface="Cambria Math" panose="02040503050406030204" pitchFamily="18" charset="0"/>
                                      <a:ea typeface="Cambria Math" panose="02040503050406030204" pitchFamily="18" charset="0"/>
                                    </a:rPr>
                                  </m:ctrlPr>
                                </m:funcPr>
                                <m:fName>
                                  <m:r>
                                    <m:rPr>
                                      <m:sty m:val="p"/>
                                    </m:rPr>
                                    <a:rPr lang="en-GB" sz="2400">
                                      <a:latin typeface="Cambria Math" panose="02040503050406030204" pitchFamily="18" charset="0"/>
                                      <a:ea typeface="Cambria Math" panose="02040503050406030204" pitchFamily="18" charset="0"/>
                                    </a:rPr>
                                    <m:t>sin</m:t>
                                  </m:r>
                                </m:fName>
                                <m:e>
                                  <m:r>
                                    <a:rPr lang="en-GB" sz="2400" i="1">
                                      <a:latin typeface="Cambria Math" panose="02040503050406030204" pitchFamily="18" charset="0"/>
                                      <a:ea typeface="Cambria Math" panose="02040503050406030204" pitchFamily="18" charset="0"/>
                                    </a:rPr>
                                    <m:t>𝜋</m:t>
                                  </m:r>
                                </m:e>
                              </m:func>
                            </m:e>
                          </m:mr>
                          <m:mr>
                            <m:e>
                              <m:func>
                                <m:funcPr>
                                  <m:ctrlPr>
                                    <a:rPr lang="en-GB" sz="2400" i="1">
                                      <a:latin typeface="Cambria Math" panose="02040503050406030204" pitchFamily="18" charset="0"/>
                                      <a:ea typeface="Cambria Math" panose="02040503050406030204" pitchFamily="18" charset="0"/>
                                    </a:rPr>
                                  </m:ctrlPr>
                                </m:funcPr>
                                <m:fName>
                                  <m:r>
                                    <m:rPr>
                                      <m:sty m:val="p"/>
                                    </m:rPr>
                                    <a:rPr lang="en-GB" sz="2400">
                                      <a:latin typeface="Cambria Math" panose="02040503050406030204" pitchFamily="18" charset="0"/>
                                      <a:ea typeface="Cambria Math" panose="02040503050406030204" pitchFamily="18" charset="0"/>
                                    </a:rPr>
                                    <m:t>sin</m:t>
                                  </m:r>
                                </m:fName>
                                <m:e>
                                  <m:r>
                                    <a:rPr lang="en-GB" sz="2400" i="1">
                                      <a:latin typeface="Cambria Math" panose="02040503050406030204" pitchFamily="18" charset="0"/>
                                      <a:ea typeface="Cambria Math" panose="02040503050406030204" pitchFamily="18" charset="0"/>
                                    </a:rPr>
                                    <m:t>𝜋</m:t>
                                  </m:r>
                                </m:e>
                              </m:func>
                            </m:e>
                            <m:e>
                              <m:func>
                                <m:funcPr>
                                  <m:ctrlPr>
                                    <a:rPr lang="en-GB" sz="2400" i="1">
                                      <a:latin typeface="Cambria Math" panose="02040503050406030204" pitchFamily="18" charset="0"/>
                                      <a:ea typeface="Cambria Math" panose="02040503050406030204" pitchFamily="18" charset="0"/>
                                    </a:rPr>
                                  </m:ctrlPr>
                                </m:funcPr>
                                <m:fName>
                                  <m:r>
                                    <m:rPr>
                                      <m:sty m:val="p"/>
                                    </m:rPr>
                                    <a:rPr lang="en-GB" sz="2400">
                                      <a:latin typeface="Cambria Math" panose="02040503050406030204" pitchFamily="18" charset="0"/>
                                      <a:ea typeface="Cambria Math" panose="02040503050406030204" pitchFamily="18" charset="0"/>
                                    </a:rPr>
                                    <m:t>cos</m:t>
                                  </m:r>
                                </m:fName>
                                <m:e>
                                  <m:r>
                                    <a:rPr lang="en-GB" sz="2400" i="1">
                                      <a:latin typeface="Cambria Math" panose="02040503050406030204" pitchFamily="18" charset="0"/>
                                      <a:ea typeface="Cambria Math" panose="02040503050406030204" pitchFamily="18" charset="0"/>
                                    </a:rPr>
                                    <m:t>𝜋</m:t>
                                  </m:r>
                                </m:e>
                              </m:func>
                            </m:e>
                          </m:mr>
                        </m:m>
                      </m:e>
                    </m:d>
                    <m:r>
                      <a:rPr lang="en-GB" sz="2400" i="1">
                        <a:latin typeface="Cambria Math" panose="02040503050406030204" pitchFamily="18" charset="0"/>
                        <a:ea typeface="Cambria Math" panose="02040503050406030204" pitchFamily="18" charset="0"/>
                      </a:rPr>
                      <m:t>=</m:t>
                    </m:r>
                    <m:d>
                      <m:dPr>
                        <m:ctrlPr>
                          <a:rPr lang="en-GB" sz="2400" i="1">
                            <a:latin typeface="Cambria Math" panose="02040503050406030204" pitchFamily="18" charset="0"/>
                            <a:ea typeface="Cambria Math" panose="02040503050406030204" pitchFamily="18" charset="0"/>
                          </a:rPr>
                        </m:ctrlPr>
                      </m:dPr>
                      <m:e>
                        <m:m>
                          <m:mPr>
                            <m:plcHide m:val="on"/>
                            <m:mcs>
                              <m:mc>
                                <m:mcPr>
                                  <m:count m:val="2"/>
                                  <m:mcJc m:val="center"/>
                                </m:mcPr>
                              </m:mc>
                            </m:mcs>
                            <m:ctrlPr>
                              <a:rPr lang="en-GB" sz="2400" i="1">
                                <a:latin typeface="Cambria Math" panose="02040503050406030204" pitchFamily="18" charset="0"/>
                                <a:ea typeface="Cambria Math" panose="02040503050406030204" pitchFamily="18" charset="0"/>
                              </a:rPr>
                            </m:ctrlPr>
                          </m:mPr>
                          <m:mr>
                            <m:e>
                              <m:r>
                                <a:rPr lang="en-GB" sz="2400" b="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1</m:t>
                              </m:r>
                            </m:e>
                            <m:e>
                              <m:r>
                                <a:rPr lang="en-GB" sz="2400" i="1">
                                  <a:latin typeface="Cambria Math" panose="02040503050406030204" pitchFamily="18" charset="0"/>
                                  <a:ea typeface="Cambria Math" panose="02040503050406030204" pitchFamily="18" charset="0"/>
                                </a:rPr>
                                <m:t>0</m:t>
                              </m:r>
                            </m:e>
                          </m:mr>
                          <m:mr>
                            <m:e>
                              <m:r>
                                <a:rPr lang="en-GB" sz="2400" i="1">
                                  <a:latin typeface="Cambria Math" panose="02040503050406030204" pitchFamily="18" charset="0"/>
                                  <a:ea typeface="Cambria Math" panose="02040503050406030204" pitchFamily="18" charset="0"/>
                                </a:rPr>
                                <m:t>0</m:t>
                              </m:r>
                            </m:e>
                            <m:e>
                              <m:r>
                                <a:rPr lang="en-GB" sz="2400" b="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1</m:t>
                              </m:r>
                            </m:e>
                          </m:mr>
                        </m:m>
                      </m:e>
                    </m:d>
                  </m:oMath>
                </a14:m>
                <a:endParaRPr lang="en-GB" sz="2400" dirty="0"/>
              </a:p>
            </p:txBody>
          </p:sp>
        </mc:Choice>
        <mc:Fallback xmlns="">
          <p:sp>
            <p:nvSpPr>
              <p:cNvPr id="8" name="Content Placeholder 2">
                <a:extLst>
                  <a:ext uri="{FF2B5EF4-FFF2-40B4-BE49-F238E27FC236}">
                    <a16:creationId xmlns:a16="http://schemas.microsoft.com/office/drawing/2014/main" id="{4C4BA4FC-5541-4BA9-A006-431DDA58AF09}"/>
                  </a:ext>
                </a:extLst>
              </p:cNvPr>
              <p:cNvSpPr txBox="1">
                <a:spLocks noRot="1" noChangeAspect="1" noMove="1" noResize="1" noEditPoints="1" noAdjustHandles="1" noChangeArrowheads="1" noChangeShapeType="1" noTextEdit="1"/>
              </p:cNvSpPr>
              <p:nvPr/>
            </p:nvSpPr>
            <p:spPr>
              <a:xfrm>
                <a:off x="6221625" y="4589233"/>
                <a:ext cx="5883876" cy="1139452"/>
              </a:xfrm>
              <a:prstGeom prst="rect">
                <a:avLst/>
              </a:prstGeom>
              <a:blipFill>
                <a:blip r:embed="rId4"/>
                <a:stretch>
                  <a:fillRect/>
                </a:stretch>
              </a:blipFill>
            </p:spPr>
            <p:txBody>
              <a:bodyPr/>
              <a:lstStyle/>
              <a:p>
                <a:r>
                  <a:rPr lang="en-GB">
                    <a:noFill/>
                  </a:rPr>
                  <a:t> </a:t>
                </a:r>
              </a:p>
            </p:txBody>
          </p:sp>
        </mc:Fallback>
      </mc:AlternateContent>
      <p:sp>
        <p:nvSpPr>
          <p:cNvPr id="9" name="Speech Bubble: Rectangle 8">
            <a:extLst>
              <a:ext uri="{FF2B5EF4-FFF2-40B4-BE49-F238E27FC236}">
                <a16:creationId xmlns:a16="http://schemas.microsoft.com/office/drawing/2014/main" id="{7A624CD7-7AC5-42F4-A077-D8FE808F8FD9}"/>
              </a:ext>
            </a:extLst>
          </p:cNvPr>
          <p:cNvSpPr/>
          <p:nvPr/>
        </p:nvSpPr>
        <p:spPr>
          <a:xfrm>
            <a:off x="9039997" y="3049548"/>
            <a:ext cx="2270446" cy="1139452"/>
          </a:xfrm>
          <a:prstGeom prst="wedgeRectCallout">
            <a:avLst>
              <a:gd name="adj1" fmla="val 23298"/>
              <a:gd name="adj2" fmla="val 83690"/>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A uniform scale by -1, or a reflection in both axes.</a:t>
            </a:r>
          </a:p>
        </p:txBody>
      </p:sp>
    </p:spTree>
    <p:extLst>
      <p:ext uri="{BB962C8B-B14F-4D97-AF65-F5344CB8AC3E}">
        <p14:creationId xmlns:p14="http://schemas.microsoft.com/office/powerpoint/2010/main" val="297407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0" uiExpand="1" build="p"/>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1486</TotalTime>
  <Words>2201</Words>
  <Application>Microsoft Office PowerPoint</Application>
  <PresentationFormat>Widescreen</PresentationFormat>
  <Paragraphs>172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vt:lpstr>
      <vt:lpstr>Arial Nova Light</vt:lpstr>
      <vt:lpstr>Cambria Math</vt:lpstr>
      <vt:lpstr>Wingdings</vt:lpstr>
      <vt:lpstr>Wingdings 2</vt:lpstr>
      <vt:lpstr>Wingdings 3</vt:lpstr>
      <vt:lpstr>Nightfall design template</vt:lpstr>
      <vt:lpstr>Week 3: Geometry II Part 3: Types of Transform</vt:lpstr>
      <vt:lpstr>Objectives</vt:lpstr>
      <vt:lpstr>Recap: transformation functions as matrices</vt:lpstr>
      <vt:lpstr>Affine transformations</vt:lpstr>
      <vt:lpstr>Scale matrix</vt:lpstr>
      <vt:lpstr>Reflection matrix</vt:lpstr>
      <vt:lpstr>Shear matrix</vt:lpstr>
      <vt:lpstr>Rotation around the origin</vt:lpstr>
      <vt:lpstr>Rotation matrix</vt:lpstr>
      <vt:lpstr>Translation matrix?</vt:lpstr>
      <vt:lpstr>Homogeneous coordinates</vt:lpstr>
      <vt:lpstr>Homogeneous matrices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Geometry II Part 1: Points, Lines and Triangles</dc:title>
  <dc:creator>Bergel, Kate</dc:creator>
  <cp:lastModifiedBy>Bergel, Kate</cp:lastModifiedBy>
  <cp:revision>96</cp:revision>
  <dcterms:created xsi:type="dcterms:W3CDTF">2020-08-25T17:40:40Z</dcterms:created>
  <dcterms:modified xsi:type="dcterms:W3CDTF">2020-09-04T14:33:29Z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