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1"/>
  </p:notesMasterIdLst>
  <p:sldIdLst>
    <p:sldId id="256" r:id="rId2"/>
    <p:sldId id="257" r:id="rId3"/>
    <p:sldId id="311" r:id="rId4"/>
    <p:sldId id="312"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748" autoAdjust="0"/>
  </p:normalViewPr>
  <p:slideViewPr>
    <p:cSldViewPr snapToGrid="0">
      <p:cViewPr varScale="1">
        <p:scale>
          <a:sx n="63" d="100"/>
          <a:sy n="63" d="100"/>
        </p:scale>
        <p:origin x="125" y="62"/>
      </p:cViewPr>
      <p:guideLst/>
    </p:cSldViewPr>
  </p:slideViewPr>
  <p:notesTextViewPr>
    <p:cViewPr>
      <p:scale>
        <a:sx n="76" d="100"/>
        <a:sy n="7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2DEE9-9293-4490-8F66-A05790B90834}" type="datetimeFigureOut">
              <a:rPr lang="en-GB" smtClean="0"/>
              <a:t>01/10/2020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78481-FA28-4FA6-B042-ACE270DC45B3}" type="slidenum">
              <a:rPr lang="en-GB" smtClean="0"/>
              <a:t>‹#›</a:t>
            </a:fld>
            <a:endParaRPr lang="en-GB"/>
          </a:p>
        </p:txBody>
      </p:sp>
    </p:spTree>
    <p:extLst>
      <p:ext uri="{BB962C8B-B14F-4D97-AF65-F5344CB8AC3E}">
        <p14:creationId xmlns:p14="http://schemas.microsoft.com/office/powerpoint/2010/main" val="72421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topic for this week is the mechanics of physical simulation, which involves computing an object’s position in 2D or 3D space as it changes over time due to external forces. We’ll take a look at the quantities and variables we’ll be dealing with in the next video, but first we need to establish some general notation and concepts for how we represent the ideas associated with values that change over time, which is the field known as calculus.</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start by defining the key entities of calculus, which are the derivative and the integral, and introducing the processes by which these are obtained from an expression for a particular quantity as well as how they can be represented visually on a graph and how they describe relationships between changing values, for instance over time. Finally, we’ll consider how to use the derivative to estimate how </a:t>
            </a:r>
            <a:r>
              <a:rPr lang="en-GB"/>
              <a:t>values change </a:t>
            </a:r>
            <a:r>
              <a:rPr lang="en-GB" dirty="0"/>
              <a:t>in a discrete setting using numerical methods.</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with a quick recap: if you remember earlier in the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looked at functions as relationships between values in sets, mapping an element of one set – the domain - onto an element of another, the codomain, which might be the same set as the domain or a different one. For functions operating on real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drew the graph by plotting the output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vertical axis against the input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horizontal at various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drawing lines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we’re representing the input and output values as distances along the x and y axes respectively, we call this the graph of y = f of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pretend for a moment that we can plot points for every value in the domain, or along the x-axis, so we have a smooth, continuous curve.</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167921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Besides considering individual pairs of domain and codomain elements, or in other words input and output values, which are all the points lying on the curve, it’s often useful to know how these pairs of values relate to each other as we travel along the curve; in particular, looking at how much the y output changes as the x input does. We can represent this using</a:t>
            </a:r>
          </a:p>
          <a:p>
            <a:endParaRPr lang="en-GB" dirty="0"/>
          </a:p>
          <a:p>
            <a:r>
              <a:rPr lang="en-GB" dirty="0"/>
              <a:t>the tangent to the graph at the point we’re considering, which is drawn as a line that “just touches” the curve at that point. If we’ve drawn it accurately, we can measure the</a:t>
            </a:r>
          </a:p>
          <a:p>
            <a:endParaRPr lang="en-GB" dirty="0"/>
          </a:p>
          <a:p>
            <a:r>
              <a:rPr lang="en-GB" dirty="0"/>
              <a:t>slope (or gradient) of the curve at that point by</a:t>
            </a:r>
          </a:p>
          <a:p>
            <a:endParaRPr lang="en-GB" dirty="0"/>
          </a:p>
          <a:p>
            <a:r>
              <a:rPr lang="en-GB" dirty="0"/>
              <a:t>Taking the change in the y value, and dividing it by the change in x – if you drive, you might be familiar with</a:t>
            </a:r>
          </a:p>
          <a:p>
            <a:endParaRPr lang="en-GB" dirty="0"/>
          </a:p>
          <a:p>
            <a:r>
              <a:rPr lang="en-GB" dirty="0"/>
              <a:t>road signs that give the gradient, or steepness, of a hill as a ratio of how far you have to travel horizontally to drop one unit in height, so ‘1 in 5’ means that for every 5 miles you travel </a:t>
            </a:r>
            <a:r>
              <a:rPr lang="en-GB" dirty="0" err="1"/>
              <a:t>horizonally</a:t>
            </a:r>
            <a:r>
              <a:rPr lang="en-GB" dirty="0"/>
              <a:t>, you end up a mile lower than you started, or higher if you’re driving the other way. I think most signs actually use a percentage now, which is the same information but presented in a different way. So we use the same idea to analyse our graphs; </a:t>
            </a:r>
          </a:p>
          <a:p>
            <a:endParaRPr lang="en-GB" dirty="0"/>
          </a:p>
          <a:p>
            <a:r>
              <a:rPr lang="en-GB" dirty="0"/>
              <a:t>These little triangle-looking symbols are the Greek capital letter delta, which is used as shorthand to represent a change in some quantity.</a:t>
            </a:r>
          </a:p>
          <a:p>
            <a:endParaRPr lang="en-GB" dirty="0"/>
          </a:p>
          <a:p>
            <a:r>
              <a:rPr lang="en-GB" dirty="0"/>
              <a:t>Notice that this fraction is the same as the tangent function of the angle between the tangent line and the x-axis, hence the naming</a:t>
            </a:r>
            <a:r>
              <a:rPr lang="en-GB" i="0" dirty="0"/>
              <a:t>. As</a:t>
            </a:r>
            <a:r>
              <a:rPr lang="en-GB" dirty="0"/>
              <a:t> a more general term, and especially for quantities that change over time, so that the x value represents points in time,</a:t>
            </a:r>
          </a:p>
          <a:p>
            <a:endParaRPr lang="en-GB" dirty="0"/>
          </a:p>
          <a:p>
            <a:r>
              <a:rPr lang="en-GB" dirty="0"/>
              <a:t>We say that the rate of change of the quantity is the amount of change in that quantity divided by the time over which that change takes place. =Note that we could just take the difference in the actual values of the quantity at the start and end of the interval, we would get the an averaged rate of change over the interval; we use the values from the tangent to give the rate of change at a particular point. You can see that on this graph, the gradient down here is fairly low, but it increases as you move along the curve.=</a:t>
            </a:r>
          </a:p>
          <a:p>
            <a:endParaRPr lang="en-GB" dirty="0"/>
          </a:p>
          <a:p>
            <a:r>
              <a:rPr lang="en-GB" dirty="0"/>
              <a:t>Dividing by the time gives us the amount by which the quantity changes for a single unit of time.</a:t>
            </a:r>
          </a:p>
        </p:txBody>
      </p:sp>
      <p:sp>
        <p:nvSpPr>
          <p:cNvPr id="4" name="Slide Number Placeholder 3"/>
          <p:cNvSpPr>
            <a:spLocks noGrp="1"/>
          </p:cNvSpPr>
          <p:nvPr>
            <p:ph type="sldNum" sz="quarter" idx="5"/>
          </p:nvPr>
        </p:nvSpPr>
        <p:spPr/>
        <p:txBody>
          <a:bodyPr/>
          <a:lstStyle/>
          <a:p>
            <a:fld id="{6F178481-FA28-4FA6-B042-ACE270DC45B3}" type="slidenum">
              <a:rPr lang="en-GB" smtClean="0"/>
              <a:t>4</a:t>
            </a:fld>
            <a:endParaRPr lang="en-GB"/>
          </a:p>
        </p:txBody>
      </p:sp>
    </p:spTree>
    <p:extLst>
      <p:ext uri="{BB962C8B-B14F-4D97-AF65-F5344CB8AC3E}">
        <p14:creationId xmlns:p14="http://schemas.microsoft.com/office/powerpoint/2010/main" val="92526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Measuring lines graphs is fun but somewhat inaccurate. The more precise way to find a gradient is to use what’s known as the derivative,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Which is an algebraic way of calculating the rate of change of one quantity with respect to another; =the phrase “with respect to” is standard maths-speak to indicate that the change in the first quantity is being measured as the result of changing the second.=</a:t>
            </a:r>
          </a:p>
          <a:p>
            <a:endParaRPr lang="en-GB" dirty="0"/>
          </a:p>
          <a:p>
            <a:r>
              <a:rPr lang="en-GB" dirty="0"/>
              <a:t>If we’re measuring a quantity x that changes over time, the derivative is written as dx by dt. Note that we’ve </a:t>
            </a:r>
            <a:r>
              <a:rPr lang="en-GB" dirty="0" err="1"/>
              <a:t>kinda</a:t>
            </a:r>
            <a:r>
              <a:rPr lang="en-GB" dirty="0"/>
              <a:t> switched the variables around here from the previous slide, so that in our graph,</a:t>
            </a:r>
          </a:p>
          <a:p>
            <a:endParaRPr lang="en-GB" dirty="0"/>
          </a:p>
          <a:p>
            <a:r>
              <a:rPr lang="en-GB" dirty="0"/>
              <a:t>the value of t for time would be along the horizontal axis, with x being a function of t measured along the vertical. If we were using the usual axis labels x and y, we’d write the derivative</a:t>
            </a:r>
          </a:p>
          <a:p>
            <a:endParaRPr lang="en-GB" dirty="0"/>
          </a:p>
          <a:p>
            <a:r>
              <a:rPr lang="en-GB" dirty="0"/>
              <a:t>as </a:t>
            </a:r>
            <a:r>
              <a:rPr lang="en-GB" dirty="0" err="1"/>
              <a:t>dy</a:t>
            </a:r>
            <a:r>
              <a:rPr lang="en-GB" dirty="0"/>
              <a:t> by dx. This notation matches the formula we had on the previous slide, with the ds instead of deltas essentially representing an infinitesimal change in the values, as if you made your measurements using the smallest possible distances along each axis .</a:t>
            </a:r>
          </a:p>
          <a:p>
            <a:endParaRPr lang="en-GB" dirty="0"/>
          </a:p>
          <a:p>
            <a:r>
              <a:rPr lang="en-GB" dirty="0"/>
              <a:t>We find the derivative by a process known as differentiation, for which there are various rules depending on what form the function takes; I’m not going to go through them all as actually computing them is beyond the scope of this module, but one technique I’ll be using in another of this week’s videos is</a:t>
            </a:r>
          </a:p>
          <a:p>
            <a:endParaRPr lang="en-GB" dirty="0"/>
          </a:p>
          <a:p>
            <a:r>
              <a:rPr lang="en-GB" dirty="0"/>
              <a:t>differentiating polynomials, where you follow three simple steps: first, multiply the coefficients of t by the exponents, or powers; then reduce the exponent values, then remove constant values (which are essentially coefficients multiplied by t to the power of zero).</a:t>
            </a:r>
          </a:p>
          <a:p>
            <a:endParaRPr lang="en-GB" dirty="0"/>
          </a:p>
          <a:p>
            <a:r>
              <a:rPr lang="en-GB" dirty="0"/>
              <a:t>So, for example, the polynomial […] has derivative =2x3 t ^ (3-1) + 1x2 t ^ (2-1) + (3x1)t ^ 1-1… remember that</a:t>
            </a:r>
          </a:p>
          <a:p>
            <a:endParaRPr lang="en-GB" dirty="0"/>
          </a:p>
          <a:p>
            <a:r>
              <a:rPr lang="en-GB" dirty="0"/>
              <a:t>anything to the power zero is one, so this t term becomes a constant, and the constant 4 disappears, as it’s essentially the coefficient of t with exponent zero, so multiplying that exponent vanishes the term. There are, of course, reasons for why this works as it does, which you can see in one of the videos on </a:t>
            </a:r>
            <a:r>
              <a:rPr lang="en-GB" dirty="0" err="1"/>
              <a:t>LearningSpace</a:t>
            </a:r>
            <a:r>
              <a:rPr lang="en-GB" dirty="0"/>
              <a:t> if you’re interested, though don’t worry about remembering the process; as long as you remember that the derivative is just the rate of change, or gradient, that’s enough for this module; also bear in mind that the derivative is another function, mapping between the same sets as the original, so it can be differentiated again and again until all it just becomes a constant term. Those of you who’ve completed the third task on the first assignment worksheet have seen an example of differentiation, where you were given the formula for the tangent to the Bezier curve that you could use to point the car in the right direction, so hopefully now you can see where that came from.</a:t>
            </a:r>
          </a:p>
          <a:p>
            <a:endParaRPr lang="en-GB" dirty="0"/>
          </a:p>
          <a:p>
            <a:r>
              <a:rPr lang="en-GB" dirty="0"/>
              <a:t>Just as a final note, you might also see the derivative written as f-dash x, or x-dot; these all mean exactly the same thing, though the x-dot notation is reserved for derivatives with respect to time only.</a:t>
            </a:r>
          </a:p>
        </p:txBody>
      </p:sp>
      <p:sp>
        <p:nvSpPr>
          <p:cNvPr id="4" name="Slide Number Placeholder 3"/>
          <p:cNvSpPr>
            <a:spLocks noGrp="1"/>
          </p:cNvSpPr>
          <p:nvPr>
            <p:ph type="sldNum" sz="quarter" idx="5"/>
          </p:nvPr>
        </p:nvSpPr>
        <p:spPr/>
        <p:txBody>
          <a:bodyPr/>
          <a:lstStyle/>
          <a:p>
            <a:fld id="{6F178481-FA28-4FA6-B042-ACE270DC45B3}" type="slidenum">
              <a:rPr lang="en-GB" smtClean="0"/>
              <a:t>5</a:t>
            </a:fld>
            <a:endParaRPr lang="en-GB"/>
          </a:p>
        </p:txBody>
      </p:sp>
    </p:spTree>
    <p:extLst>
      <p:ext uri="{BB962C8B-B14F-4D97-AF65-F5344CB8AC3E}">
        <p14:creationId xmlns:p14="http://schemas.microsoft.com/office/powerpoint/2010/main" val="78260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just covered a lot of theory, so let’s look at an example of where we might find derivatives in everyday real life.</a:t>
            </a:r>
          </a:p>
          <a:p>
            <a:endParaRPr lang="en-GB" dirty="0"/>
          </a:p>
          <a:p>
            <a:r>
              <a:rPr lang="en-GB" dirty="0"/>
              <a:t>If we have a car driving in a straight line at a constant speed – that is, with no acceleration or deceleration, </a:t>
            </a:r>
          </a:p>
          <a:p>
            <a:endParaRPr lang="en-GB" dirty="0"/>
          </a:p>
          <a:p>
            <a:r>
              <a:rPr lang="en-GB" dirty="0"/>
              <a:t>And in half an hour, it covers 20 miles,</a:t>
            </a:r>
          </a:p>
          <a:p>
            <a:endParaRPr lang="en-GB" dirty="0"/>
          </a:p>
          <a:p>
            <a:r>
              <a:rPr lang="en-GB" dirty="0"/>
              <a:t>We can find the speed as distance over time, which is 40 mile per hour.</a:t>
            </a:r>
          </a:p>
          <a:p>
            <a:endParaRPr lang="en-GB" dirty="0"/>
          </a:p>
          <a:p>
            <a:r>
              <a:rPr lang="en-GB" dirty="0"/>
              <a:t>If we break down the quantities here, then</a:t>
            </a:r>
          </a:p>
          <a:p>
            <a:endParaRPr lang="en-GB" dirty="0"/>
          </a:p>
          <a:p>
            <a:r>
              <a:rPr lang="en-GB" dirty="0"/>
              <a:t>The distance travelled is the quantity, x, that varies with time;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its rate of change, or derivative, is the speed - since in this case it’s constant, we don’t have to worry about it changing at different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for this particular case, the value of dx by dt, the derivative of the distance travelled with respect to time, is the constant 40. We’ll have a look at what to do if the speed does change in later videos, but for now there’s another entity we should meet, which is</a:t>
            </a:r>
          </a:p>
        </p:txBody>
      </p:sp>
      <p:sp>
        <p:nvSpPr>
          <p:cNvPr id="4" name="Slide Number Placeholder 3"/>
          <p:cNvSpPr>
            <a:spLocks noGrp="1"/>
          </p:cNvSpPr>
          <p:nvPr>
            <p:ph type="sldNum" sz="quarter" idx="5"/>
          </p:nvPr>
        </p:nvSpPr>
        <p:spPr/>
        <p:txBody>
          <a:bodyPr/>
          <a:lstStyle/>
          <a:p>
            <a:fld id="{6F178481-FA28-4FA6-B042-ACE270DC45B3}" type="slidenum">
              <a:rPr lang="en-GB" smtClean="0"/>
              <a:t>6</a:t>
            </a:fld>
            <a:endParaRPr lang="en-GB"/>
          </a:p>
        </p:txBody>
      </p:sp>
    </p:spTree>
    <p:extLst>
      <p:ext uri="{BB962C8B-B14F-4D97-AF65-F5344CB8AC3E}">
        <p14:creationId xmlns:p14="http://schemas.microsoft.com/office/powerpoint/2010/main" val="151219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integral.</a:t>
            </a:r>
          </a:p>
          <a:p>
            <a:endParaRPr lang="en-GB" dirty="0"/>
          </a:p>
          <a:p>
            <a:r>
              <a:rPr lang="en-GB" dirty="0"/>
              <a:t>Which is basically just the opposite of the derivative; so</a:t>
            </a:r>
          </a:p>
          <a:p>
            <a:endParaRPr lang="en-GB" dirty="0"/>
          </a:p>
          <a:p>
            <a:r>
              <a:rPr lang="en-GB" dirty="0"/>
              <a:t>It describes what the quantity x is in relationship to its derivative dx by dt.</a:t>
            </a:r>
          </a:p>
          <a:p>
            <a:endParaRPr lang="en-GB" dirty="0"/>
          </a:p>
          <a:p>
            <a:r>
              <a:rPr lang="en-GB" dirty="0"/>
              <a:t>We find the integral of a value by a process known as integration, which is just the steps to differentiate applied backwards – so,</a:t>
            </a:r>
          </a:p>
          <a:p>
            <a:endParaRPr lang="en-GB" dirty="0"/>
          </a:p>
          <a:p>
            <a:r>
              <a:rPr lang="en-GB" dirty="0"/>
              <a:t>For a polynomial, first add the one degree back to the exponents that differentiation took off, and then divide the coefficients by these new exponents, and reintroduce the constants that were removed in the derivative.</a:t>
            </a:r>
          </a:p>
          <a:p>
            <a:endParaRPr lang="en-GB" dirty="0"/>
          </a:p>
          <a:p>
            <a:r>
              <a:rPr lang="en-GB" dirty="0"/>
              <a:t>So if we apply those rules to the function we differentiated earlier, we get back the same function… well, almost.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actually lost information about the constants when we differentiated, and there’s no way to know just from the derivative what they are; we’d need some extra information to find their values, though it’s often enough just to be aware that they might exist.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We’ll see this in action later on when we use integration to produce some formulae that extend the concepts from the previous slide, but for now, let’s go back to the discrete world that we left when we assumed that we had a function that we could evaluate at any point in time to find the value of the quantity, and consider how we can find information about the rate of change of a quantity that isn’t defined as a nice neat function, but by a more complex formula or perhaps a simulation. In this case, we have to estimate what will happen next based on the current values, for which we can use a process of</a:t>
            </a:r>
          </a:p>
        </p:txBody>
      </p:sp>
      <p:sp>
        <p:nvSpPr>
          <p:cNvPr id="4" name="Slide Number Placeholder 3"/>
          <p:cNvSpPr>
            <a:spLocks noGrp="1"/>
          </p:cNvSpPr>
          <p:nvPr>
            <p:ph type="sldNum" sz="quarter" idx="5"/>
          </p:nvPr>
        </p:nvSpPr>
        <p:spPr/>
        <p:txBody>
          <a:bodyPr/>
          <a:lstStyle/>
          <a:p>
            <a:fld id="{6F178481-FA28-4FA6-B042-ACE270DC45B3}" type="slidenum">
              <a:rPr lang="en-GB" smtClean="0"/>
              <a:t>7</a:t>
            </a:fld>
            <a:endParaRPr lang="en-GB"/>
          </a:p>
        </p:txBody>
      </p:sp>
    </p:spTree>
    <p:extLst>
      <p:ext uri="{BB962C8B-B14F-4D97-AF65-F5344CB8AC3E}">
        <p14:creationId xmlns:p14="http://schemas.microsoft.com/office/powerpoint/2010/main" val="367613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Numerical integration, or Euler integration,</a:t>
            </a:r>
          </a:p>
          <a:p>
            <a:endParaRPr lang="en-GB" dirty="0"/>
          </a:p>
          <a:p>
            <a:r>
              <a:rPr lang="en-GB" dirty="0"/>
              <a:t>Which is name after the 18</a:t>
            </a:r>
            <a:r>
              <a:rPr lang="en-GB" baseline="30000" dirty="0"/>
              <a:t>th</a:t>
            </a:r>
            <a:r>
              <a:rPr lang="en-GB" dirty="0"/>
              <a:t> century Swiss mathematician Leonhard Euler, who made several important contributions to calculus, graph theory and topology, as well as in mechanics and fluid dynamics. He figured out that,</a:t>
            </a:r>
          </a:p>
          <a:p>
            <a:endParaRPr lang="en-GB" dirty="0"/>
          </a:p>
          <a:p>
            <a:r>
              <a:rPr lang="en-GB" dirty="0"/>
              <a:t>If you know the value of the quantity x at time t, and its derivative at that time, you can estimate the value of x at a time close to t – say, t + h – as being the value at t plus h times the derivative. Since dx/dt, the rate of change, tells us how much x changes if t changes by 1, then if we multiply it by h, that gives</a:t>
            </a:r>
          </a:p>
          <a:p>
            <a:endParaRPr lang="en-GB" dirty="0"/>
          </a:p>
          <a:p>
            <a:r>
              <a:rPr lang="en-GB" dirty="0"/>
              <a:t>“how much x changes if t changes by h”.</a:t>
            </a:r>
          </a:p>
          <a:p>
            <a:endParaRPr lang="en-GB" dirty="0"/>
          </a:p>
          <a:p>
            <a:r>
              <a:rPr lang="en-GB" dirty="0"/>
              <a:t>If we look at this represented on a graph, we can intuitively see how it works, as we =start at the original point, and then move a along the tangent line until we’ve reached the point where t = t + h, which gives a rough estimate of where the graph will be. Obviously, the larger our value of h, the less accurate the result is likely to be (assuming that the derivative changes), so we have to be careful to not take too big a step and introduce a significant error.= There are also more sophisticated formulae for numerical integration that give smaller errors, which tend to be used in most applications nowadays, but this simple approximation gives the essential idea.</a:t>
            </a:r>
          </a:p>
          <a:p>
            <a:endParaRPr lang="en-GB" dirty="0"/>
          </a:p>
          <a:p>
            <a:r>
              <a:rPr lang="en-GB" dirty="0"/>
              <a:t>You can see a demonstration of how to use Euler’s method on the Khan Academy site here; there’s also a link on </a:t>
            </a:r>
            <a:r>
              <a:rPr lang="en-GB" dirty="0" err="1"/>
              <a:t>LearningSpace</a:t>
            </a:r>
            <a:r>
              <a:rPr lang="en-GB" dirty="0"/>
              <a:t>.</a:t>
            </a:r>
          </a:p>
        </p:txBody>
      </p:sp>
      <p:sp>
        <p:nvSpPr>
          <p:cNvPr id="4" name="Slide Number Placeholder 3"/>
          <p:cNvSpPr>
            <a:spLocks noGrp="1"/>
          </p:cNvSpPr>
          <p:nvPr>
            <p:ph type="sldNum" sz="quarter" idx="5"/>
          </p:nvPr>
        </p:nvSpPr>
        <p:spPr/>
        <p:txBody>
          <a:bodyPr/>
          <a:lstStyle/>
          <a:p>
            <a:fld id="{6F178481-FA28-4FA6-B042-ACE270DC45B3}" type="slidenum">
              <a:rPr lang="en-GB" smtClean="0"/>
              <a:t>8</a:t>
            </a:fld>
            <a:endParaRPr lang="en-GB"/>
          </a:p>
        </p:txBody>
      </p:sp>
    </p:spTree>
    <p:extLst>
      <p:ext uri="{BB962C8B-B14F-4D97-AF65-F5344CB8AC3E}">
        <p14:creationId xmlns:p14="http://schemas.microsoft.com/office/powerpoint/2010/main" val="270113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may have gathered from previous module content, not all of the quantities we deal with in computer graphics are simple scalar values; for instance, if things are moving, they tend to have a position in 2 or 3 dimensions, with changes in position – an offset between two points - represented by a vector that has direction as well as size. The good news is that we can use the same calculus techniques with vectors as we do with scalars;</a:t>
            </a:r>
          </a:p>
          <a:p>
            <a:endParaRPr lang="en-GB" dirty="0"/>
          </a:p>
          <a:p>
            <a:r>
              <a:rPr lang="en-GB" dirty="0"/>
              <a:t>The rate of change of a vector is also a vector quantity,</a:t>
            </a:r>
          </a:p>
          <a:p>
            <a:endParaRPr lang="en-GB" dirty="0"/>
          </a:p>
          <a:p>
            <a:r>
              <a:rPr lang="en-GB" dirty="0"/>
              <a:t>And the dimension stays the same. We’re effectively measuring the rates of change of each component direction of the vector, and so</a:t>
            </a:r>
          </a:p>
          <a:p>
            <a:endParaRPr lang="en-GB" dirty="0"/>
          </a:p>
          <a:p>
            <a:r>
              <a:rPr lang="en-GB" dirty="0"/>
              <a:t>We can just differentiate component-wise to the get the derivative of the vector. We’re going to look later at how we actually apply these calculations in a simulation, but before then, the next video will introduce the quantities and units that we’ll be dealing with.</a:t>
            </a:r>
          </a:p>
        </p:txBody>
      </p:sp>
      <p:sp>
        <p:nvSpPr>
          <p:cNvPr id="4" name="Slide Number Placeholder 3"/>
          <p:cNvSpPr>
            <a:spLocks noGrp="1"/>
          </p:cNvSpPr>
          <p:nvPr>
            <p:ph type="sldNum" sz="quarter" idx="5"/>
          </p:nvPr>
        </p:nvSpPr>
        <p:spPr/>
        <p:txBody>
          <a:bodyPr/>
          <a:lstStyle/>
          <a:p>
            <a:fld id="{6F178481-FA28-4FA6-B042-ACE270DC45B3}" type="slidenum">
              <a:rPr lang="en-GB" smtClean="0"/>
              <a:t>9</a:t>
            </a:fld>
            <a:endParaRPr lang="en-GB"/>
          </a:p>
        </p:txBody>
      </p:sp>
    </p:spTree>
    <p:extLst>
      <p:ext uri="{BB962C8B-B14F-4D97-AF65-F5344CB8AC3E}">
        <p14:creationId xmlns:p14="http://schemas.microsoft.com/office/powerpoint/2010/main" val="3624417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hyperlink" Target="https://creativecommons.org/licenses/by-sa/3.0/" TargetMode="External"/><Relationship Id="rId3" Type="http://schemas.openxmlformats.org/officeDocument/2006/relationships/hyperlink" Target="https://mathworld.wolfram.com/Slope.html" TargetMode="External"/><Relationship Id="rId7" Type="http://schemas.openxmlformats.org/officeDocument/2006/relationships/image" Target="../media/image70.png"/><Relationship Id="rId12" Type="http://schemas.openxmlformats.org/officeDocument/2006/relationships/hyperlink" Target="http://www.geograph.ie/photo/159753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9.jpg"/><Relationship Id="rId5" Type="http://schemas.openxmlformats.org/officeDocument/2006/relationships/image" Target="../media/image40.png"/><Relationship Id="rId10" Type="http://schemas.openxmlformats.org/officeDocument/2006/relationships/image" Target="../media/image10.png"/><Relationship Id="rId4" Type="http://schemas.openxmlformats.org/officeDocument/2006/relationships/image" Target="../media/image50.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mathworld.wolfram.com/Derivative.html"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hyperlink" Target="https://mathworld.wolfram.com/Integral.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hyperlink" Target="https://www.khanacademy.org/math/ap-calculus-bc/bc-differential-equations-new/bc-7-5/v/eulers-metho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p:txBody>
          <a:bodyPr/>
          <a:lstStyle/>
          <a:p>
            <a:r>
              <a:rPr lang="en-US" i="1" dirty="0"/>
              <a:t>Week 4: Mechanics I</a:t>
            </a:r>
            <a:br>
              <a:rPr lang="en-US" dirty="0"/>
            </a:br>
            <a:r>
              <a:rPr lang="en-US" b="1" dirty="0"/>
              <a:t>Part 1: Calculus</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431689" y="4385732"/>
            <a:ext cx="7728436"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Define </a:t>
            </a:r>
            <a:r>
              <a:rPr lang="en-US" sz="2800" dirty="0"/>
              <a:t>the </a:t>
            </a:r>
            <a:r>
              <a:rPr lang="en-US" sz="2800" dirty="0">
                <a:solidFill>
                  <a:schemeClr val="accent2"/>
                </a:solidFill>
              </a:rPr>
              <a:t>derivative </a:t>
            </a:r>
            <a:r>
              <a:rPr lang="en-US" sz="2800" dirty="0"/>
              <a:t>and the </a:t>
            </a:r>
            <a:r>
              <a:rPr lang="en-US" sz="2800" dirty="0">
                <a:solidFill>
                  <a:schemeClr val="accent2"/>
                </a:solidFill>
              </a:rPr>
              <a:t>integral </a:t>
            </a:r>
            <a:r>
              <a:rPr lang="en-US" sz="2800" dirty="0"/>
              <a:t>of a quantity</a:t>
            </a:r>
            <a:endParaRPr lang="en-US" sz="2800" b="1" dirty="0"/>
          </a:p>
          <a:p>
            <a:pPr lvl="0"/>
            <a:r>
              <a:rPr lang="en-US" sz="2800" b="1" dirty="0">
                <a:solidFill>
                  <a:schemeClr val="accent4"/>
                </a:solidFill>
              </a:rPr>
              <a:t>Understand</a:t>
            </a:r>
            <a:r>
              <a:rPr lang="en-US" sz="2800" dirty="0"/>
              <a:t> the relationship between changes in a quantity, time and their graphical representation</a:t>
            </a:r>
          </a:p>
          <a:p>
            <a:pPr lvl="0"/>
            <a:r>
              <a:rPr lang="en-US" sz="2800" b="1" dirty="0">
                <a:solidFill>
                  <a:schemeClr val="accent4"/>
                </a:solidFill>
              </a:rPr>
              <a:t>Estimate</a:t>
            </a:r>
            <a:r>
              <a:rPr lang="en-US" sz="2800" dirty="0"/>
              <a:t> values using numerical methods</a:t>
            </a:r>
            <a:endParaRPr lang="en-GB"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7AAC-F036-4603-844C-7ACC5850489A}"/>
              </a:ext>
            </a:extLst>
          </p:cNvPr>
          <p:cNvSpPr>
            <a:spLocks noGrp="1"/>
          </p:cNvSpPr>
          <p:nvPr>
            <p:ph type="title"/>
          </p:nvPr>
        </p:nvSpPr>
        <p:spPr/>
        <p:txBody>
          <a:bodyPr/>
          <a:lstStyle/>
          <a:p>
            <a:r>
              <a:rPr lang="en-GB" b="1" dirty="0"/>
              <a:t>Recap: functions and 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2099C7-DBCE-4E6C-9524-849D1D9BD8BB}"/>
                  </a:ext>
                </a:extLst>
              </p:cNvPr>
              <p:cNvSpPr>
                <a:spLocks noGrp="1"/>
              </p:cNvSpPr>
              <p:nvPr>
                <p:ph idx="1"/>
              </p:nvPr>
            </p:nvSpPr>
            <p:spPr/>
            <p:txBody>
              <a:bodyPr/>
              <a:lstStyle/>
              <a:p>
                <a:r>
                  <a:rPr lang="en-GB" dirty="0"/>
                  <a:t>Define a function </a:t>
                </a:r>
                <a14:m>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 :</m:t>
                    </m:r>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𝑇</m:t>
                    </m:r>
                  </m:oMath>
                </a14:m>
                <a:r>
                  <a:rPr lang="en-GB" dirty="0"/>
                  <a:t> as </a:t>
                </a:r>
                <a14:m>
                  <m:oMath xmlns:m="http://schemas.openxmlformats.org/officeDocument/2006/math">
                    <m:r>
                      <a:rPr lang="en-GB" i="1">
                        <a:latin typeface="Cambria Math" panose="02040503050406030204" pitchFamily="18" charset="0"/>
                      </a:rPr>
                      <m:t> </m:t>
                    </m:r>
                    <m:r>
                      <a:rPr lang="en-GB" i="1">
                        <a:latin typeface="Cambria Math" panose="02040503050406030204" pitchFamily="18" charset="0"/>
                      </a:rPr>
                      <m:t>𝑓</m:t>
                    </m:r>
                    <m:d>
                      <m:dPr>
                        <m:ctrlPr>
                          <a:rPr lang="en-GB" i="1">
                            <a:latin typeface="Cambria Math" panose="02040503050406030204" pitchFamily="18" charset="0"/>
                          </a:rPr>
                        </m:ctrlPr>
                      </m:dPr>
                      <m:e>
                        <m:r>
                          <a:rPr lang="en-GB" b="0" i="1" smtClean="0">
                            <a:latin typeface="Cambria Math" panose="02040503050406030204" pitchFamily="18" charset="0"/>
                          </a:rPr>
                          <m:t>𝑠</m:t>
                        </m:r>
                      </m:e>
                    </m:d>
                    <m:r>
                      <a:rPr lang="en-GB" i="1">
                        <a:latin typeface="Cambria Math" panose="02040503050406030204" pitchFamily="18" charset="0"/>
                      </a:rPr>
                      <m:t>∈</m:t>
                    </m:r>
                    <m:r>
                      <a:rPr lang="en-GB" i="1">
                        <a:latin typeface="Cambria Math" panose="02040503050406030204" pitchFamily="18" charset="0"/>
                      </a:rPr>
                      <m:t>𝑇</m:t>
                    </m:r>
                  </m:oMath>
                </a14:m>
                <a:r>
                  <a:rPr lang="en-GB" dirty="0"/>
                  <a:t> for </a:t>
                </a:r>
                <a14:m>
                  <m:oMath xmlns:m="http://schemas.openxmlformats.org/officeDocument/2006/math">
                    <m:r>
                      <a:rPr lang="en-GB" b="0" i="1" smtClean="0">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𝑆</m:t>
                    </m:r>
                  </m:oMath>
                </a14:m>
                <a:endParaRPr lang="en-GB" dirty="0"/>
              </a:p>
              <a:p>
                <a:r>
                  <a:rPr lang="en-GB" dirty="0"/>
                  <a:t>Represent the function </a:t>
                </a:r>
                <a14:m>
                  <m:oMath xmlns:m="http://schemas.openxmlformats.org/officeDocument/2006/math">
                    <m:r>
                      <a:rPr lang="en-GB" i="1" dirty="0">
                        <a:latin typeface="Cambria Math" panose="02040503050406030204" pitchFamily="18" charset="0"/>
                      </a:rPr>
                      <m:t>𝑓</m:t>
                    </m:r>
                    <m:r>
                      <a:rPr lang="en-GB" i="1" dirty="0">
                        <a:latin typeface="Cambria Math" panose="02040503050406030204" pitchFamily="18" charset="0"/>
                      </a:rPr>
                      <m:t> : </m:t>
                    </m:r>
                    <m:r>
                      <a:rPr lang="en-GB" i="1" dirty="0">
                        <a:latin typeface="Cambria Math" panose="02040503050406030204" pitchFamily="18" charset="0"/>
                        <a:ea typeface="Cambria Math" panose="02040503050406030204" pitchFamily="18" charset="0"/>
                      </a:rPr>
                      <m:t>ℝ</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ℝ</m:t>
                    </m:r>
                  </m:oMath>
                </a14:m>
                <a:r>
                  <a:rPr lang="en-GB" dirty="0"/>
                  <a:t> as a graph by plotting the points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e>
                    </m:d>
                    <m:r>
                      <a:rPr lang="en-GB" b="0" i="1" smtClean="0">
                        <a:latin typeface="Cambria Math" panose="02040503050406030204" pitchFamily="18" charset="0"/>
                      </a:rPr>
                      <m:t> </m:t>
                    </m:r>
                  </m:oMath>
                </a14:m>
                <a:r>
                  <a:rPr lang="en-GB" dirty="0"/>
                  <a:t>against 2D axes</a:t>
                </a:r>
              </a:p>
              <a:p>
                <a:r>
                  <a:rPr lang="en-GB" dirty="0"/>
                  <a:t>AKA </a:t>
                </a:r>
                <a14:m>
                  <m:oMath xmlns:m="http://schemas.openxmlformats.org/officeDocument/2006/math">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𝑥</m:t>
                        </m:r>
                      </m:e>
                    </m:d>
                  </m:oMath>
                </a14:m>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312099C7-DBCE-4E6C-9524-849D1D9BD8BB}"/>
                  </a:ext>
                </a:extLst>
              </p:cNvPr>
              <p:cNvSpPr>
                <a:spLocks noGrp="1" noRot="1" noChangeAspect="1" noMove="1" noResize="1" noEditPoints="1" noAdjustHandles="1" noChangeArrowheads="1" noChangeShapeType="1" noTextEdit="1"/>
              </p:cNvSpPr>
              <p:nvPr>
                <p:ph idx="1"/>
              </p:nvPr>
            </p:nvSpPr>
            <p:spPr>
              <a:blipFill>
                <a:blip r:embed="rId3"/>
                <a:stretch>
                  <a:fillRect l="-1084" t="-1669"/>
                </a:stretch>
              </a:blipFill>
            </p:spPr>
            <p:txBody>
              <a:bodyPr/>
              <a:lstStyle/>
              <a:p>
                <a:r>
                  <a:rPr lang="en-GB">
                    <a:noFill/>
                  </a:rPr>
                  <a:t> </a:t>
                </a:r>
              </a:p>
            </p:txBody>
          </p:sp>
        </mc:Fallback>
      </mc:AlternateContent>
      <p:grpSp>
        <p:nvGrpSpPr>
          <p:cNvPr id="17" name="Group 16" descr="A graph">
            <a:extLst>
              <a:ext uri="{FF2B5EF4-FFF2-40B4-BE49-F238E27FC236}">
                <a16:creationId xmlns:a16="http://schemas.microsoft.com/office/drawing/2014/main" id="{5566047F-E40A-4189-B9B8-619859AE70BB}"/>
              </a:ext>
            </a:extLst>
          </p:cNvPr>
          <p:cNvGrpSpPr/>
          <p:nvPr/>
        </p:nvGrpSpPr>
        <p:grpSpPr>
          <a:xfrm>
            <a:off x="6266150" y="3522502"/>
            <a:ext cx="4706650" cy="3045006"/>
            <a:chOff x="6266150" y="3522502"/>
            <a:chExt cx="4706650" cy="3045006"/>
          </a:xfrm>
        </p:grpSpPr>
        <p:grpSp>
          <p:nvGrpSpPr>
            <p:cNvPr id="15" name="Group 14">
              <a:extLst>
                <a:ext uri="{FF2B5EF4-FFF2-40B4-BE49-F238E27FC236}">
                  <a16:creationId xmlns:a16="http://schemas.microsoft.com/office/drawing/2014/main" id="{97341BE7-2F3C-48AF-B08A-B95CA574396A}"/>
                </a:ext>
              </a:extLst>
            </p:cNvPr>
            <p:cNvGrpSpPr/>
            <p:nvPr/>
          </p:nvGrpSpPr>
          <p:grpSpPr>
            <a:xfrm>
              <a:off x="6266150" y="3522502"/>
              <a:ext cx="4706650" cy="2833058"/>
              <a:chOff x="268514" y="-191700"/>
              <a:chExt cx="11451771" cy="6893125"/>
            </a:xfrm>
          </p:grpSpPr>
          <p:grpSp>
            <p:nvGrpSpPr>
              <p:cNvPr id="14" name="Group 13">
                <a:extLst>
                  <a:ext uri="{FF2B5EF4-FFF2-40B4-BE49-F238E27FC236}">
                    <a16:creationId xmlns:a16="http://schemas.microsoft.com/office/drawing/2014/main" id="{93460B17-2CAB-4451-B023-258969D236FB}"/>
                  </a:ext>
                </a:extLst>
              </p:cNvPr>
              <p:cNvGrpSpPr/>
              <p:nvPr/>
            </p:nvGrpSpPr>
            <p:grpSpPr>
              <a:xfrm>
                <a:off x="268514" y="-161365"/>
                <a:ext cx="11451771" cy="6862790"/>
                <a:chOff x="268514" y="-161365"/>
                <a:chExt cx="11451771" cy="6862790"/>
              </a:xfrm>
            </p:grpSpPr>
            <p:cxnSp>
              <p:nvCxnSpPr>
                <p:cNvPr id="4" name="Straight Arrow Connector 3">
                  <a:extLst>
                    <a:ext uri="{FF2B5EF4-FFF2-40B4-BE49-F238E27FC236}">
                      <a16:creationId xmlns:a16="http://schemas.microsoft.com/office/drawing/2014/main" id="{A3BF420A-E310-4DEA-B944-FC52AC623050}"/>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C17386A-8C74-4D80-975E-526204567706}"/>
                    </a:ext>
                  </a:extLst>
                </p:cNvPr>
                <p:cNvCxnSpPr>
                  <a:cxnSpLocks/>
                </p:cNvCxnSpPr>
                <p:nvPr/>
              </p:nvCxnSpPr>
              <p:spPr>
                <a:xfrm>
                  <a:off x="5994399" y="247937"/>
                  <a:ext cx="0" cy="64534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5802D4E-23E6-474E-8CC3-A9B22C1C8DED}"/>
                    </a:ext>
                  </a:extLst>
                </p:cNvPr>
                <p:cNvCxnSpPr>
                  <a:cxnSpLocks/>
                </p:cNvCxnSpPr>
                <p:nvPr/>
              </p:nvCxnSpPr>
              <p:spPr>
                <a:xfrm rot="21540000" flipH="1">
                  <a:off x="8206752" y="-161365"/>
                  <a:ext cx="1730624" cy="405569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6AA538-014F-499A-A7AD-F947BE2FA34A}"/>
                    </a:ext>
                  </a:extLst>
                </p:cNvPr>
                <p:cNvCxnSpPr>
                  <a:cxnSpLocks/>
                </p:cNvCxnSpPr>
                <p:nvPr/>
              </p:nvCxnSpPr>
              <p:spPr>
                <a:xfrm flipH="1" flipV="1">
                  <a:off x="3747106" y="3863189"/>
                  <a:ext cx="1035571" cy="1565569"/>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026FEBE-9650-4544-AFBA-245E24B3EE68}"/>
                    </a:ext>
                  </a:extLst>
                </p:cNvPr>
                <p:cNvCxnSpPr>
                  <a:cxnSpLocks/>
                </p:cNvCxnSpPr>
                <p:nvPr/>
              </p:nvCxnSpPr>
              <p:spPr>
                <a:xfrm flipV="1">
                  <a:off x="7066133" y="3821345"/>
                  <a:ext cx="1212342" cy="175229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1007B0-E1F1-4EB7-8CA7-A1934192E305}"/>
                    </a:ext>
                  </a:extLst>
                </p:cNvPr>
                <p:cNvCxnSpPr>
                  <a:cxnSpLocks/>
                </p:cNvCxnSpPr>
                <p:nvPr/>
              </p:nvCxnSpPr>
              <p:spPr>
                <a:xfrm flipV="1">
                  <a:off x="5994830" y="5573635"/>
                  <a:ext cx="1071303" cy="52882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69ACAA-6B44-4240-9DA9-13A41F987F16}"/>
                    </a:ext>
                  </a:extLst>
                </p:cNvPr>
                <p:cNvCxnSpPr>
                  <a:cxnSpLocks/>
                </p:cNvCxnSpPr>
                <p:nvPr/>
              </p:nvCxnSpPr>
              <p:spPr>
                <a:xfrm>
                  <a:off x="4782673" y="5428754"/>
                  <a:ext cx="1211726" cy="673701"/>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1DFF1287-5111-460F-8010-9DA425821072}"/>
                  </a:ext>
                </a:extLst>
              </p:cNvPr>
              <p:cNvCxnSpPr>
                <a:cxnSpLocks/>
              </p:cNvCxnSpPr>
              <p:nvPr/>
            </p:nvCxnSpPr>
            <p:spPr>
              <a:xfrm flipH="1" flipV="1">
                <a:off x="1969042" y="-191700"/>
                <a:ext cx="1814232" cy="4100823"/>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DDDB0589-94CF-48EA-8DEB-63662FDB7EA7}"/>
                    </a:ext>
                  </a:extLst>
                </p:cNvPr>
                <p:cNvSpPr txBox="1">
                  <a:spLocks/>
                </p:cNvSpPr>
                <p:nvPr/>
              </p:nvSpPr>
              <p:spPr>
                <a:xfrm>
                  <a:off x="6481029" y="5970939"/>
                  <a:ext cx="1640176" cy="596569"/>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Para xmlns:m="http://schemas.openxmlformats.org/officeDocument/2006/math">
                      <m:oMathParaPr>
                        <m:jc m:val="left"/>
                      </m:oMathParaPr>
                      <m:oMath xmlns:m="http://schemas.openxmlformats.org/officeDocument/2006/math">
                        <m:r>
                          <a:rPr lang="en-GB" sz="2000" i="1" smtClean="0">
                            <a:latin typeface="Cambria Math" panose="02040503050406030204" pitchFamily="18" charset="0"/>
                          </a:rPr>
                          <m:t>𝑦</m:t>
                        </m:r>
                        <m:r>
                          <a:rPr lang="en-GB" sz="2000" i="1" smtClean="0">
                            <a:latin typeface="Cambria Math" panose="02040503050406030204" pitchFamily="18" charset="0"/>
                          </a:rPr>
                          <m:t>=</m:t>
                        </m:r>
                        <m:sSup>
                          <m:sSupPr>
                            <m:ctrlPr>
                              <a:rPr lang="en-GB" sz="2000" i="1" smtClean="0">
                                <a:latin typeface="Cambria Math" panose="02040503050406030204" pitchFamily="18" charset="0"/>
                              </a:rPr>
                            </m:ctrlPr>
                          </m:sSupPr>
                          <m:e>
                            <m:box>
                              <m:boxPr>
                                <m:ctrlPr>
                                  <a:rPr lang="en-GB" sz="2000" i="1" smtClean="0">
                                    <a:latin typeface="Cambria Math" panose="02040503050406030204" pitchFamily="18" charset="0"/>
                                  </a:rPr>
                                </m:ctrlPr>
                              </m:boxPr>
                              <m:e>
                                <m:argPr>
                                  <m:argSz m:val="-1"/>
                                </m:argPr>
                                <m:f>
                                  <m:fPr>
                                    <m:ctrlPr>
                                      <a:rPr lang="en-GB" sz="2000" i="1" smtClean="0">
                                        <a:latin typeface="Cambria Math" panose="02040503050406030204" pitchFamily="18" charset="0"/>
                                      </a:rPr>
                                    </m:ctrlPr>
                                  </m:fPr>
                                  <m:num>
                                    <m:r>
                                      <a:rPr lang="en-GB" sz="2000" i="1" smtClean="0">
                                        <a:latin typeface="Cambria Math" panose="02040503050406030204" pitchFamily="18" charset="0"/>
                                      </a:rPr>
                                      <m:t>1</m:t>
                                    </m:r>
                                  </m:num>
                                  <m:den>
                                    <m:r>
                                      <a:rPr lang="en-GB" sz="2000" i="1" smtClean="0">
                                        <a:latin typeface="Cambria Math" panose="02040503050406030204" pitchFamily="18" charset="0"/>
                                      </a:rPr>
                                      <m:t>4</m:t>
                                    </m:r>
                                  </m:den>
                                </m:f>
                              </m:e>
                            </m:box>
                            <m:r>
                              <a:rPr lang="en-GB" sz="2000" i="1" smtClean="0">
                                <a:latin typeface="Cambria Math" panose="02040503050406030204" pitchFamily="18" charset="0"/>
                              </a:rPr>
                              <m:t>𝑥</m:t>
                            </m:r>
                          </m:e>
                          <m:sup>
                            <m:r>
                              <a:rPr lang="en-GB" sz="2000" i="1" smtClean="0">
                                <a:latin typeface="Cambria Math" panose="02040503050406030204" pitchFamily="18" charset="0"/>
                              </a:rPr>
                              <m:t>2</m:t>
                            </m:r>
                          </m:sup>
                        </m:sSup>
                        <m:r>
                          <a:rPr lang="en-GB" sz="2000" i="1" smtClean="0">
                            <a:latin typeface="Cambria Math" panose="02040503050406030204" pitchFamily="18" charset="0"/>
                          </a:rPr>
                          <m:t>−4</m:t>
                        </m:r>
                      </m:oMath>
                    </m:oMathPara>
                  </a14:m>
                  <a:endParaRPr lang="en-GB" sz="2000" dirty="0"/>
                </a:p>
              </p:txBody>
            </p:sp>
          </mc:Choice>
          <mc:Fallback xmlns="">
            <p:sp>
              <p:nvSpPr>
                <p:cNvPr id="16" name="Content Placeholder 2">
                  <a:extLst>
                    <a:ext uri="{FF2B5EF4-FFF2-40B4-BE49-F238E27FC236}">
                      <a16:creationId xmlns:a16="http://schemas.microsoft.com/office/drawing/2014/main" id="{DDDB0589-94CF-48EA-8DEB-63662FDB7EA7}"/>
                    </a:ext>
                  </a:extLst>
                </p:cNvPr>
                <p:cNvSpPr txBox="1">
                  <a:spLocks noRot="1" noChangeAspect="1" noMove="1" noResize="1" noEditPoints="1" noAdjustHandles="1" noChangeArrowheads="1" noChangeShapeType="1" noTextEdit="1"/>
                </p:cNvSpPr>
                <p:nvPr/>
              </p:nvSpPr>
              <p:spPr>
                <a:xfrm>
                  <a:off x="6481029" y="5970939"/>
                  <a:ext cx="1640176" cy="596569"/>
                </a:xfrm>
                <a:prstGeom prst="rect">
                  <a:avLst/>
                </a:prstGeom>
                <a:blipFill>
                  <a:blip r:embed="rId4"/>
                  <a:stretch>
                    <a:fillRect/>
                  </a:stretch>
                </a:blipFill>
              </p:spPr>
              <p:txBody>
                <a:bodyPr/>
                <a:lstStyle/>
                <a:p>
                  <a:r>
                    <a:rPr lang="en-GB">
                      <a:noFill/>
                    </a:rPr>
                    <a:t> </a:t>
                  </a:r>
                </a:p>
              </p:txBody>
            </p:sp>
          </mc:Fallback>
        </mc:AlternateContent>
      </p:grpSp>
      <p:grpSp>
        <p:nvGrpSpPr>
          <p:cNvPr id="22" name="Group 21">
            <a:extLst>
              <a:ext uri="{FF2B5EF4-FFF2-40B4-BE49-F238E27FC236}">
                <a16:creationId xmlns:a16="http://schemas.microsoft.com/office/drawing/2014/main" id="{23327C00-D8C8-44A6-B4CA-CE31D99DA8A8}"/>
              </a:ext>
            </a:extLst>
          </p:cNvPr>
          <p:cNvGrpSpPr/>
          <p:nvPr/>
        </p:nvGrpSpPr>
        <p:grpSpPr>
          <a:xfrm>
            <a:off x="7868940" y="4134359"/>
            <a:ext cx="1970004" cy="596569"/>
            <a:chOff x="7868940" y="4134359"/>
            <a:chExt cx="1970004" cy="596569"/>
          </a:xfrm>
        </p:grpSpPr>
        <p:cxnSp>
          <p:nvCxnSpPr>
            <p:cNvPr id="13" name="Straight Connector 12">
              <a:extLst>
                <a:ext uri="{FF2B5EF4-FFF2-40B4-BE49-F238E27FC236}">
                  <a16:creationId xmlns:a16="http://schemas.microsoft.com/office/drawing/2014/main" id="{D8C12E3B-5BBB-4038-AECB-B4153063670F}"/>
                </a:ext>
              </a:extLst>
            </p:cNvPr>
            <p:cNvCxnSpPr/>
            <p:nvPr/>
          </p:nvCxnSpPr>
          <p:spPr>
            <a:xfrm>
              <a:off x="8619474" y="4352544"/>
              <a:ext cx="1219470" cy="0"/>
            </a:xfrm>
            <a:prstGeom prst="line">
              <a:avLst/>
            </a:prstGeom>
            <a:ln w="12700">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Content Placeholder 2">
                  <a:extLst>
                    <a:ext uri="{FF2B5EF4-FFF2-40B4-BE49-F238E27FC236}">
                      <a16:creationId xmlns:a16="http://schemas.microsoft.com/office/drawing/2014/main" id="{663E1A06-93C4-483A-90CA-542C3B551110}"/>
                    </a:ext>
                  </a:extLst>
                </p:cNvPr>
                <p:cNvSpPr txBox="1">
                  <a:spLocks/>
                </p:cNvSpPr>
                <p:nvPr/>
              </p:nvSpPr>
              <p:spPr>
                <a:xfrm>
                  <a:off x="7868940" y="4134359"/>
                  <a:ext cx="1640176" cy="596569"/>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Para xmlns:m="http://schemas.openxmlformats.org/officeDocument/2006/math">
                      <m:oMathParaPr>
                        <m:jc m:val="left"/>
                      </m:oMathParaPr>
                      <m:oMath xmlns:m="http://schemas.openxmlformats.org/officeDocument/2006/math">
                        <m:r>
                          <a:rPr lang="en-GB" sz="2000" b="0" i="1" smtClean="0">
                            <a:solidFill>
                              <a:schemeClr val="accent6">
                                <a:lumMod val="40000"/>
                                <a:lumOff val="60000"/>
                              </a:schemeClr>
                            </a:solidFill>
                            <a:latin typeface="Cambria Math" panose="02040503050406030204" pitchFamily="18" charset="0"/>
                          </a:rPr>
                          <m:t>𝑓</m:t>
                        </m:r>
                        <m:r>
                          <a:rPr lang="en-GB" sz="2000" b="0" i="1" smtClean="0">
                            <a:solidFill>
                              <a:schemeClr val="accent6">
                                <a:lumMod val="40000"/>
                                <a:lumOff val="60000"/>
                              </a:schemeClr>
                            </a:solidFill>
                            <a:latin typeface="Cambria Math" panose="02040503050406030204" pitchFamily="18" charset="0"/>
                          </a:rPr>
                          <m:t>(</m:t>
                        </m:r>
                        <m:r>
                          <a:rPr lang="en-GB" sz="2000" b="0" i="1" smtClean="0">
                            <a:solidFill>
                              <a:schemeClr val="accent6">
                                <a:lumMod val="40000"/>
                                <a:lumOff val="60000"/>
                              </a:schemeClr>
                            </a:solidFill>
                            <a:latin typeface="Cambria Math" panose="02040503050406030204" pitchFamily="18" charset="0"/>
                          </a:rPr>
                          <m:t>𝑥</m:t>
                        </m:r>
                        <m:r>
                          <a:rPr lang="en-GB" sz="2000" b="0" i="1" smtClean="0">
                            <a:solidFill>
                              <a:schemeClr val="accent6">
                                <a:lumMod val="40000"/>
                                <a:lumOff val="60000"/>
                              </a:schemeClr>
                            </a:solidFill>
                            <a:latin typeface="Cambria Math" panose="02040503050406030204" pitchFamily="18" charset="0"/>
                          </a:rPr>
                          <m:t>)</m:t>
                        </m:r>
                      </m:oMath>
                    </m:oMathPara>
                  </a14:m>
                  <a:endParaRPr lang="en-GB" sz="2000" dirty="0">
                    <a:solidFill>
                      <a:schemeClr val="accent6">
                        <a:lumMod val="40000"/>
                        <a:lumOff val="60000"/>
                      </a:schemeClr>
                    </a:solidFill>
                  </a:endParaRPr>
                </a:p>
              </p:txBody>
            </p:sp>
          </mc:Choice>
          <mc:Fallback>
            <p:sp>
              <p:nvSpPr>
                <p:cNvPr id="20" name="Content Placeholder 2">
                  <a:extLst>
                    <a:ext uri="{FF2B5EF4-FFF2-40B4-BE49-F238E27FC236}">
                      <a16:creationId xmlns:a16="http://schemas.microsoft.com/office/drawing/2014/main" id="{663E1A06-93C4-483A-90CA-542C3B551110}"/>
                    </a:ext>
                  </a:extLst>
                </p:cNvPr>
                <p:cNvSpPr txBox="1">
                  <a:spLocks noRot="1" noChangeAspect="1" noMove="1" noResize="1" noEditPoints="1" noAdjustHandles="1" noChangeArrowheads="1" noChangeShapeType="1" noTextEdit="1"/>
                </p:cNvSpPr>
                <p:nvPr/>
              </p:nvSpPr>
              <p:spPr>
                <a:xfrm>
                  <a:off x="7868940" y="4134359"/>
                  <a:ext cx="1640176" cy="596569"/>
                </a:xfrm>
                <a:prstGeom prst="rect">
                  <a:avLst/>
                </a:prstGeom>
                <a:blipFill>
                  <a:blip r:embed="rId5"/>
                  <a:stretch>
                    <a:fillRect/>
                  </a:stretch>
                </a:blipFill>
              </p:spPr>
              <p:txBody>
                <a:bodyPr/>
                <a:lstStyle/>
                <a:p>
                  <a:r>
                    <a:rPr lang="en-GB">
                      <a:noFill/>
                    </a:rPr>
                    <a:t> </a:t>
                  </a:r>
                </a:p>
              </p:txBody>
            </p:sp>
          </mc:Fallback>
        </mc:AlternateContent>
      </p:grpSp>
      <p:grpSp>
        <p:nvGrpSpPr>
          <p:cNvPr id="23" name="Group 22">
            <a:extLst>
              <a:ext uri="{FF2B5EF4-FFF2-40B4-BE49-F238E27FC236}">
                <a16:creationId xmlns:a16="http://schemas.microsoft.com/office/drawing/2014/main" id="{3BEF09AF-7DC5-4BB0-900F-7D4DBDF559B0}"/>
              </a:ext>
            </a:extLst>
          </p:cNvPr>
          <p:cNvGrpSpPr/>
          <p:nvPr/>
        </p:nvGrpSpPr>
        <p:grpSpPr>
          <a:xfrm>
            <a:off x="9657237" y="4338821"/>
            <a:ext cx="498270" cy="1199129"/>
            <a:chOff x="9657237" y="4338821"/>
            <a:chExt cx="498270" cy="1199129"/>
          </a:xfrm>
        </p:grpSpPr>
        <p:cxnSp>
          <p:nvCxnSpPr>
            <p:cNvPr id="18" name="Straight Connector 17">
              <a:extLst>
                <a:ext uri="{FF2B5EF4-FFF2-40B4-BE49-F238E27FC236}">
                  <a16:creationId xmlns:a16="http://schemas.microsoft.com/office/drawing/2014/main" id="{B305D1B2-E9FF-4414-86D5-DD6EE09A37B2}"/>
                </a:ext>
              </a:extLst>
            </p:cNvPr>
            <p:cNvCxnSpPr>
              <a:cxnSpLocks/>
            </p:cNvCxnSpPr>
            <p:nvPr/>
          </p:nvCxnSpPr>
          <p:spPr>
            <a:xfrm>
              <a:off x="9869799" y="4338821"/>
              <a:ext cx="0" cy="838349"/>
            </a:xfrm>
            <a:prstGeom prst="line">
              <a:avLst/>
            </a:prstGeom>
            <a:ln w="12700">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A8F7A52C-AAD6-4480-86C4-4077D8027CCF}"/>
                    </a:ext>
                  </a:extLst>
                </p:cNvPr>
                <p:cNvSpPr txBox="1">
                  <a:spLocks/>
                </p:cNvSpPr>
                <p:nvPr/>
              </p:nvSpPr>
              <p:spPr>
                <a:xfrm>
                  <a:off x="9657237" y="5153668"/>
                  <a:ext cx="498270" cy="384282"/>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Para xmlns:m="http://schemas.openxmlformats.org/officeDocument/2006/math">
                      <m:oMathParaPr>
                        <m:jc m:val="left"/>
                      </m:oMathParaPr>
                      <m:oMath xmlns:m="http://schemas.openxmlformats.org/officeDocument/2006/math">
                        <m:r>
                          <a:rPr lang="en-GB" sz="2000" i="1" smtClean="0">
                            <a:solidFill>
                              <a:schemeClr val="accent6">
                                <a:lumMod val="40000"/>
                                <a:lumOff val="60000"/>
                              </a:schemeClr>
                            </a:solidFill>
                            <a:latin typeface="Cambria Math" panose="02040503050406030204" pitchFamily="18" charset="0"/>
                          </a:rPr>
                          <m:t>𝑥</m:t>
                        </m:r>
                      </m:oMath>
                    </m:oMathPara>
                  </a14:m>
                  <a:endParaRPr lang="en-GB" sz="2000" dirty="0">
                    <a:solidFill>
                      <a:schemeClr val="accent6">
                        <a:lumMod val="40000"/>
                        <a:lumOff val="60000"/>
                      </a:schemeClr>
                    </a:solidFill>
                  </a:endParaRPr>
                </a:p>
              </p:txBody>
            </p:sp>
          </mc:Choice>
          <mc:Fallback>
            <p:sp>
              <p:nvSpPr>
                <p:cNvPr id="21" name="Content Placeholder 2">
                  <a:extLst>
                    <a:ext uri="{FF2B5EF4-FFF2-40B4-BE49-F238E27FC236}">
                      <a16:creationId xmlns:a16="http://schemas.microsoft.com/office/drawing/2014/main" id="{A8F7A52C-AAD6-4480-86C4-4077D8027CCF}"/>
                    </a:ext>
                  </a:extLst>
                </p:cNvPr>
                <p:cNvSpPr txBox="1">
                  <a:spLocks noRot="1" noChangeAspect="1" noMove="1" noResize="1" noEditPoints="1" noAdjustHandles="1" noChangeArrowheads="1" noChangeShapeType="1" noTextEdit="1"/>
                </p:cNvSpPr>
                <p:nvPr/>
              </p:nvSpPr>
              <p:spPr>
                <a:xfrm>
                  <a:off x="9657237" y="5153668"/>
                  <a:ext cx="498270" cy="384282"/>
                </a:xfrm>
                <a:prstGeom prst="rect">
                  <a:avLst/>
                </a:prstGeom>
                <a:blipFill>
                  <a:blip r:embed="rId6"/>
                  <a:stretch>
                    <a:fillRect/>
                  </a:stretch>
                </a:blipFill>
              </p:spPr>
              <p:txBody>
                <a:bodyPr/>
                <a:lstStyle/>
                <a:p>
                  <a:r>
                    <a:rPr lang="en-GB">
                      <a:noFill/>
                    </a:rPr>
                    <a:t> </a:t>
                  </a:r>
                </a:p>
              </p:txBody>
            </p:sp>
          </mc:Fallback>
        </mc:AlternateContent>
      </p:grpSp>
      <p:grpSp>
        <p:nvGrpSpPr>
          <p:cNvPr id="30" name="Group 29">
            <a:extLst>
              <a:ext uri="{FF2B5EF4-FFF2-40B4-BE49-F238E27FC236}">
                <a16:creationId xmlns:a16="http://schemas.microsoft.com/office/drawing/2014/main" id="{75EC7002-82B0-452A-A4C4-B2B6F550B9B2}"/>
              </a:ext>
            </a:extLst>
          </p:cNvPr>
          <p:cNvGrpSpPr/>
          <p:nvPr/>
        </p:nvGrpSpPr>
        <p:grpSpPr>
          <a:xfrm>
            <a:off x="7809758" y="3626992"/>
            <a:ext cx="2572899" cy="1901507"/>
            <a:chOff x="7922447" y="4286759"/>
            <a:chExt cx="2572899" cy="1901507"/>
          </a:xfrm>
        </p:grpSpPr>
        <p:grpSp>
          <p:nvGrpSpPr>
            <p:cNvPr id="24" name="Group 23">
              <a:extLst>
                <a:ext uri="{FF2B5EF4-FFF2-40B4-BE49-F238E27FC236}">
                  <a16:creationId xmlns:a16="http://schemas.microsoft.com/office/drawing/2014/main" id="{2CB1BFEE-60E8-42A8-89BB-A5CF27AE57A0}"/>
                </a:ext>
              </a:extLst>
            </p:cNvPr>
            <p:cNvGrpSpPr/>
            <p:nvPr/>
          </p:nvGrpSpPr>
          <p:grpSpPr>
            <a:xfrm>
              <a:off x="7922447" y="4286759"/>
              <a:ext cx="2294478" cy="596569"/>
              <a:chOff x="7770047" y="4134359"/>
              <a:chExt cx="2294478" cy="596569"/>
            </a:xfrm>
          </p:grpSpPr>
          <p:cxnSp>
            <p:nvCxnSpPr>
              <p:cNvPr id="25" name="Straight Connector 24">
                <a:extLst>
                  <a:ext uri="{FF2B5EF4-FFF2-40B4-BE49-F238E27FC236}">
                    <a16:creationId xmlns:a16="http://schemas.microsoft.com/office/drawing/2014/main" id="{E236A994-E472-4F5D-BE80-DA4E5975F713}"/>
                  </a:ext>
                </a:extLst>
              </p:cNvPr>
              <p:cNvCxnSpPr/>
              <p:nvPr/>
            </p:nvCxnSpPr>
            <p:spPr>
              <a:xfrm>
                <a:off x="8588966" y="4352544"/>
                <a:ext cx="1475559" cy="0"/>
              </a:xfrm>
              <a:prstGeom prst="line">
                <a:avLst/>
              </a:prstGeom>
              <a:ln w="12700">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Content Placeholder 2">
                    <a:extLst>
                      <a:ext uri="{FF2B5EF4-FFF2-40B4-BE49-F238E27FC236}">
                        <a16:creationId xmlns:a16="http://schemas.microsoft.com/office/drawing/2014/main" id="{BDAD1B6A-E69A-4F10-B39B-F76A4070E401}"/>
                      </a:ext>
                    </a:extLst>
                  </p:cNvPr>
                  <p:cNvSpPr txBox="1">
                    <a:spLocks/>
                  </p:cNvSpPr>
                  <p:nvPr/>
                </p:nvSpPr>
                <p:spPr>
                  <a:xfrm>
                    <a:off x="7770047" y="4134359"/>
                    <a:ext cx="1640176" cy="596569"/>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Para xmlns:m="http://schemas.openxmlformats.org/officeDocument/2006/math">
                        <m:oMathParaPr>
                          <m:jc m:val="left"/>
                        </m:oMathParaPr>
                        <m:oMath xmlns:m="http://schemas.openxmlformats.org/officeDocument/2006/math">
                          <m:r>
                            <a:rPr lang="en-GB" sz="2000" b="0" i="1" smtClean="0">
                              <a:solidFill>
                                <a:schemeClr val="accent6">
                                  <a:lumMod val="40000"/>
                                  <a:lumOff val="60000"/>
                                </a:schemeClr>
                              </a:solidFill>
                              <a:latin typeface="Cambria Math" panose="02040503050406030204" pitchFamily="18" charset="0"/>
                            </a:rPr>
                            <m:t>𝑓</m:t>
                          </m:r>
                          <m:r>
                            <a:rPr lang="en-GB" sz="2000" b="0" i="1" smtClean="0">
                              <a:solidFill>
                                <a:schemeClr val="accent6">
                                  <a:lumMod val="40000"/>
                                  <a:lumOff val="60000"/>
                                </a:schemeClr>
                              </a:solidFill>
                              <a:latin typeface="Cambria Math" panose="02040503050406030204" pitchFamily="18" charset="0"/>
                            </a:rPr>
                            <m:t>(</m:t>
                          </m:r>
                          <m:r>
                            <a:rPr lang="en-GB" sz="2000" b="0" i="1" smtClean="0">
                              <a:solidFill>
                                <a:schemeClr val="accent6">
                                  <a:lumMod val="40000"/>
                                  <a:lumOff val="60000"/>
                                </a:schemeClr>
                              </a:solidFill>
                              <a:latin typeface="Cambria Math" panose="02040503050406030204" pitchFamily="18" charset="0"/>
                            </a:rPr>
                            <m:t>𝑥</m:t>
                          </m:r>
                          <m:r>
                            <a:rPr lang="en-GB" sz="2000" b="0" i="1" smtClean="0">
                              <a:solidFill>
                                <a:schemeClr val="accent6">
                                  <a:lumMod val="40000"/>
                                  <a:lumOff val="60000"/>
                                </a:schemeClr>
                              </a:solidFill>
                              <a:latin typeface="Cambria Math" panose="02040503050406030204" pitchFamily="18" charset="0"/>
                            </a:rPr>
                            <m:t>′)</m:t>
                          </m:r>
                        </m:oMath>
                      </m:oMathPara>
                    </a14:m>
                    <a:endParaRPr lang="en-GB" sz="2000" dirty="0">
                      <a:solidFill>
                        <a:schemeClr val="accent6">
                          <a:lumMod val="40000"/>
                          <a:lumOff val="60000"/>
                        </a:schemeClr>
                      </a:solidFill>
                    </a:endParaRPr>
                  </a:p>
                </p:txBody>
              </p:sp>
            </mc:Choice>
            <mc:Fallback>
              <p:sp>
                <p:nvSpPr>
                  <p:cNvPr id="26" name="Content Placeholder 2">
                    <a:extLst>
                      <a:ext uri="{FF2B5EF4-FFF2-40B4-BE49-F238E27FC236}">
                        <a16:creationId xmlns:a16="http://schemas.microsoft.com/office/drawing/2014/main" id="{BDAD1B6A-E69A-4F10-B39B-F76A4070E401}"/>
                      </a:ext>
                    </a:extLst>
                  </p:cNvPr>
                  <p:cNvSpPr txBox="1">
                    <a:spLocks noRot="1" noChangeAspect="1" noMove="1" noResize="1" noEditPoints="1" noAdjustHandles="1" noChangeArrowheads="1" noChangeShapeType="1" noTextEdit="1"/>
                  </p:cNvSpPr>
                  <p:nvPr/>
                </p:nvSpPr>
                <p:spPr>
                  <a:xfrm>
                    <a:off x="7770047" y="4134359"/>
                    <a:ext cx="1640176" cy="596569"/>
                  </a:xfrm>
                  <a:prstGeom prst="rect">
                    <a:avLst/>
                  </a:prstGeom>
                  <a:blipFill>
                    <a:blip r:embed="rId7"/>
                    <a:stretch>
                      <a:fillRect/>
                    </a:stretch>
                  </a:blipFill>
                </p:spPr>
                <p:txBody>
                  <a:bodyPr/>
                  <a:lstStyle/>
                  <a:p>
                    <a:r>
                      <a:rPr lang="en-GB">
                        <a:noFill/>
                      </a:rPr>
                      <a:t> </a:t>
                    </a:r>
                  </a:p>
                </p:txBody>
              </p:sp>
            </mc:Fallback>
          </mc:AlternateContent>
        </p:grpSp>
        <p:grpSp>
          <p:nvGrpSpPr>
            <p:cNvPr id="27" name="Group 26">
              <a:extLst>
                <a:ext uri="{FF2B5EF4-FFF2-40B4-BE49-F238E27FC236}">
                  <a16:creationId xmlns:a16="http://schemas.microsoft.com/office/drawing/2014/main" id="{ADDCB59E-80C5-4D7D-A16E-CF004C5DD9EE}"/>
                </a:ext>
              </a:extLst>
            </p:cNvPr>
            <p:cNvGrpSpPr/>
            <p:nvPr/>
          </p:nvGrpSpPr>
          <p:grpSpPr>
            <a:xfrm>
              <a:off x="9997076" y="4565071"/>
              <a:ext cx="498270" cy="1623195"/>
              <a:chOff x="9844676" y="4412671"/>
              <a:chExt cx="498270" cy="1623195"/>
            </a:xfrm>
          </p:grpSpPr>
          <p:cxnSp>
            <p:nvCxnSpPr>
              <p:cNvPr id="28" name="Straight Connector 27">
                <a:extLst>
                  <a:ext uri="{FF2B5EF4-FFF2-40B4-BE49-F238E27FC236}">
                    <a16:creationId xmlns:a16="http://schemas.microsoft.com/office/drawing/2014/main" id="{9B2C1A5E-D55C-48C7-BF0D-C9FCF4ED55DA}"/>
                  </a:ext>
                </a:extLst>
              </p:cNvPr>
              <p:cNvCxnSpPr>
                <a:cxnSpLocks/>
              </p:cNvCxnSpPr>
              <p:nvPr/>
            </p:nvCxnSpPr>
            <p:spPr>
              <a:xfrm>
                <a:off x="10052250" y="4412671"/>
                <a:ext cx="0" cy="1227426"/>
              </a:xfrm>
              <a:prstGeom prst="line">
                <a:avLst/>
              </a:prstGeom>
              <a:ln w="12700">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Content Placeholder 2">
                    <a:extLst>
                      <a:ext uri="{FF2B5EF4-FFF2-40B4-BE49-F238E27FC236}">
                        <a16:creationId xmlns:a16="http://schemas.microsoft.com/office/drawing/2014/main" id="{93BDACE5-B012-492F-97F7-2A4363ACB603}"/>
                      </a:ext>
                    </a:extLst>
                  </p:cNvPr>
                  <p:cNvSpPr txBox="1">
                    <a:spLocks/>
                  </p:cNvSpPr>
                  <p:nvPr/>
                </p:nvSpPr>
                <p:spPr>
                  <a:xfrm>
                    <a:off x="9844676" y="5651584"/>
                    <a:ext cx="498270" cy="384282"/>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 xmlns:m="http://schemas.openxmlformats.org/officeDocument/2006/math">
                        <m:r>
                          <a:rPr lang="en-GB" sz="2000" i="1" smtClean="0">
                            <a:solidFill>
                              <a:schemeClr val="accent6">
                                <a:lumMod val="40000"/>
                                <a:lumOff val="60000"/>
                              </a:schemeClr>
                            </a:solidFill>
                            <a:latin typeface="Cambria Math" panose="02040503050406030204" pitchFamily="18" charset="0"/>
                          </a:rPr>
                          <m:t>𝑥</m:t>
                        </m:r>
                      </m:oMath>
                    </a14:m>
                    <a:r>
                      <a:rPr lang="en-GB" sz="2000" dirty="0">
                        <a:solidFill>
                          <a:schemeClr val="accent6">
                            <a:lumMod val="40000"/>
                            <a:lumOff val="60000"/>
                          </a:schemeClr>
                        </a:solidFill>
                      </a:rPr>
                      <a:t>’</a:t>
                    </a:r>
                  </a:p>
                </p:txBody>
              </p:sp>
            </mc:Choice>
            <mc:Fallback>
              <p:sp>
                <p:nvSpPr>
                  <p:cNvPr id="29" name="Content Placeholder 2">
                    <a:extLst>
                      <a:ext uri="{FF2B5EF4-FFF2-40B4-BE49-F238E27FC236}">
                        <a16:creationId xmlns:a16="http://schemas.microsoft.com/office/drawing/2014/main" id="{93BDACE5-B012-492F-97F7-2A4363ACB603}"/>
                      </a:ext>
                    </a:extLst>
                  </p:cNvPr>
                  <p:cNvSpPr txBox="1">
                    <a:spLocks noRot="1" noChangeAspect="1" noMove="1" noResize="1" noEditPoints="1" noAdjustHandles="1" noChangeArrowheads="1" noChangeShapeType="1" noTextEdit="1"/>
                  </p:cNvSpPr>
                  <p:nvPr/>
                </p:nvSpPr>
                <p:spPr>
                  <a:xfrm>
                    <a:off x="9844676" y="5651584"/>
                    <a:ext cx="498270" cy="384282"/>
                  </a:xfrm>
                  <a:prstGeom prst="rect">
                    <a:avLst/>
                  </a:prstGeom>
                  <a:blipFill>
                    <a:blip r:embed="rId8"/>
                    <a:stretch>
                      <a:fillRect t="-7937" r="-4878" b="-33333"/>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12054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FF89-6583-46D9-A656-B79F10413F88}"/>
              </a:ext>
            </a:extLst>
          </p:cNvPr>
          <p:cNvSpPr>
            <a:spLocks noGrp="1"/>
          </p:cNvSpPr>
          <p:nvPr>
            <p:ph type="title"/>
          </p:nvPr>
        </p:nvSpPr>
        <p:spPr/>
        <p:txBody>
          <a:bodyPr/>
          <a:lstStyle/>
          <a:p>
            <a:r>
              <a:rPr lang="en-GB" dirty="0"/>
              <a:t>Graph properties: tangent and rate of change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1C91BF-9A7E-4572-963C-A68DF057C03E}"/>
                  </a:ext>
                </a:extLst>
              </p:cNvPr>
              <p:cNvSpPr>
                <a:spLocks noGrp="1"/>
              </p:cNvSpPr>
              <p:nvPr>
                <p:ph idx="1"/>
              </p:nvPr>
            </p:nvSpPr>
            <p:spPr>
              <a:xfrm>
                <a:off x="685801" y="2142067"/>
                <a:ext cx="10131425" cy="4213490"/>
              </a:xfrm>
            </p:spPr>
            <p:txBody>
              <a:bodyPr>
                <a:normAutofit/>
              </a:bodyPr>
              <a:lstStyle/>
              <a:p>
                <a:r>
                  <a:rPr lang="en-GB" b="1" dirty="0"/>
                  <a:t>Definition</a:t>
                </a:r>
                <a:r>
                  <a:rPr lang="en-GB" dirty="0"/>
                  <a:t>: the </a:t>
                </a:r>
                <a:r>
                  <a:rPr lang="en-GB" b="1" dirty="0">
                    <a:hlinkClick r:id="rId3"/>
                  </a:rPr>
                  <a:t>slope</a:t>
                </a:r>
                <a:r>
                  <a:rPr lang="en-GB" dirty="0"/>
                  <a:t> (or gradient) is a quantity which gives the inclination of a curve or line with respect to another curve or line.</a:t>
                </a:r>
              </a:p>
              <a:p>
                <a:pPr lvl="1"/>
                <a14:m>
                  <m:oMath xmlns:m="http://schemas.openxmlformats.org/officeDocument/2006/math">
                    <m:r>
                      <a:rPr lang="en-GB" sz="2800" b="0" i="1" smtClean="0">
                        <a:latin typeface="Cambria Math" panose="02040503050406030204" pitchFamily="18" charset="0"/>
                      </a:rPr>
                      <m:t>𝑚</m:t>
                    </m:r>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r>
                          <m:rPr>
                            <m:sty m:val="p"/>
                          </m:rPr>
                          <a:rPr lang="en-GB" sz="2800" b="0" i="0" smtClean="0">
                            <a:latin typeface="Cambria Math" panose="02040503050406030204" pitchFamily="18" charset="0"/>
                          </a:rPr>
                          <m:t>Change</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in</m:t>
                        </m:r>
                        <m:r>
                          <a:rPr lang="en-GB" sz="2800" b="0" i="0" smtClean="0">
                            <a:latin typeface="Cambria Math" panose="02040503050406030204" pitchFamily="18" charset="0"/>
                          </a:rPr>
                          <m:t> </m:t>
                        </m:r>
                        <m:r>
                          <a:rPr lang="en-GB" sz="2800" b="0" i="1" smtClean="0">
                            <a:latin typeface="Cambria Math" panose="02040503050406030204" pitchFamily="18" charset="0"/>
                          </a:rPr>
                          <m:t>𝑦</m:t>
                        </m:r>
                      </m:num>
                      <m:den>
                        <m:r>
                          <m:rPr>
                            <m:sty m:val="p"/>
                          </m:rPr>
                          <a:rPr lang="en-GB" sz="2800" b="0" i="0" smtClean="0">
                            <a:latin typeface="Cambria Math" panose="02040503050406030204" pitchFamily="18" charset="0"/>
                          </a:rPr>
                          <m:t>Change</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in</m:t>
                        </m:r>
                        <m:r>
                          <a:rPr lang="en-GB" sz="2800" b="0" i="0" smtClean="0">
                            <a:latin typeface="Cambria Math" panose="02040503050406030204" pitchFamily="18" charset="0"/>
                          </a:rPr>
                          <m:t> </m:t>
                        </m:r>
                        <m:r>
                          <a:rPr lang="en-GB" sz="2800" b="0" i="1" smtClean="0">
                            <a:latin typeface="Cambria Math" panose="02040503050406030204" pitchFamily="18" charset="0"/>
                          </a:rPr>
                          <m:t>𝑥</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𝑦</m:t>
                        </m:r>
                      </m:num>
                      <m:den>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𝑥</m:t>
                        </m:r>
                      </m:den>
                    </m:f>
                  </m:oMath>
                </a14:m>
                <a:endParaRPr lang="en-GB" sz="2800" dirty="0"/>
              </a:p>
              <a:p>
                <a:r>
                  <a:rPr lang="en-GB" dirty="0"/>
                  <a:t>For a quantity that</a:t>
                </a:r>
                <a:br>
                  <a:rPr lang="en-GB" dirty="0"/>
                </a:br>
                <a:r>
                  <a:rPr lang="en-GB" dirty="0">
                    <a:solidFill>
                      <a:schemeClr val="accent4"/>
                    </a:solidFill>
                  </a:rPr>
                  <a:t>changes over time</a:t>
                </a:r>
                <a:r>
                  <a:rPr lang="en-GB" dirty="0"/>
                  <a:t>:</a:t>
                </a:r>
                <a:br>
                  <a:rPr lang="en-GB" dirty="0"/>
                </a:br>
                <a14:m>
                  <m:oMath xmlns:m="http://schemas.openxmlformats.org/officeDocument/2006/math">
                    <m:r>
                      <m:rPr>
                        <m:nor/>
                      </m:rPr>
                      <a:rPr lang="en-GB" sz="2400">
                        <a:latin typeface="Cambria Math" panose="02040503050406030204" pitchFamily="18" charset="0"/>
                      </a:rPr>
                      <m:t>Rate</m:t>
                    </m:r>
                    <m:r>
                      <m:rPr>
                        <m:nor/>
                      </m:rPr>
                      <a:rPr lang="en-GB" sz="2400">
                        <a:latin typeface="Cambria Math" panose="02040503050406030204" pitchFamily="18" charset="0"/>
                      </a:rPr>
                      <m:t> </m:t>
                    </m:r>
                    <m:r>
                      <m:rPr>
                        <m:nor/>
                      </m:rPr>
                      <a:rPr lang="en-GB" sz="2400">
                        <a:latin typeface="Cambria Math" panose="02040503050406030204" pitchFamily="18" charset="0"/>
                      </a:rPr>
                      <m:t>of</m:t>
                    </m:r>
                    <m:r>
                      <m:rPr>
                        <m:nor/>
                      </m:rPr>
                      <a:rPr lang="en-GB" sz="2400">
                        <a:latin typeface="Cambria Math" panose="02040503050406030204" pitchFamily="18" charset="0"/>
                      </a:rPr>
                      <m:t> </m:t>
                    </m:r>
                    <m:r>
                      <m:rPr>
                        <m:nor/>
                      </m:rPr>
                      <a:rPr lang="en-GB" sz="2400">
                        <a:latin typeface="Cambria Math" panose="02040503050406030204" pitchFamily="18" charset="0"/>
                      </a:rPr>
                      <m:t>change</m:t>
                    </m:r>
                    <m:r>
                      <a:rPr lang="en-GB" sz="2400" i="1">
                        <a:latin typeface="Cambria Math" panose="02040503050406030204" pitchFamily="18" charset="0"/>
                      </a:rPr>
                      <m:t>=</m:t>
                    </m:r>
                    <m:f>
                      <m:fPr>
                        <m:ctrlPr>
                          <a:rPr lang="en-GB" sz="2400" i="1">
                            <a:latin typeface="Cambria Math" panose="02040503050406030204" pitchFamily="18" charset="0"/>
                          </a:rPr>
                        </m:ctrlPr>
                      </m:fPr>
                      <m:num>
                        <m:r>
                          <m:rPr>
                            <m:nor/>
                          </m:rPr>
                          <a:rPr lang="en-GB" sz="2400">
                            <a:latin typeface="Cambria Math" panose="02040503050406030204" pitchFamily="18" charset="0"/>
                          </a:rPr>
                          <m:t>Change</m:t>
                        </m:r>
                        <m:r>
                          <m:rPr>
                            <m:nor/>
                          </m:rPr>
                          <a:rPr lang="en-GB" sz="2400">
                            <a:latin typeface="Cambria Math" panose="02040503050406030204" pitchFamily="18" charset="0"/>
                          </a:rPr>
                          <m:t> </m:t>
                        </m:r>
                        <m:r>
                          <m:rPr>
                            <m:nor/>
                          </m:rPr>
                          <a:rPr lang="en-GB" sz="2400">
                            <a:latin typeface="Cambria Math" panose="02040503050406030204" pitchFamily="18" charset="0"/>
                          </a:rPr>
                          <m:t>in</m:t>
                        </m:r>
                        <m:r>
                          <m:rPr>
                            <m:nor/>
                          </m:rPr>
                          <a:rPr lang="en-GB" sz="2400">
                            <a:latin typeface="Cambria Math" panose="02040503050406030204" pitchFamily="18" charset="0"/>
                          </a:rPr>
                          <m:t> </m:t>
                        </m:r>
                        <m:r>
                          <m:rPr>
                            <m:nor/>
                          </m:rPr>
                          <a:rPr lang="en-GB" sz="2400">
                            <a:latin typeface="Cambria Math" panose="02040503050406030204" pitchFamily="18" charset="0"/>
                          </a:rPr>
                          <m:t>quantity</m:t>
                        </m:r>
                      </m:num>
                      <m:den>
                        <m:r>
                          <m:rPr>
                            <m:nor/>
                          </m:rPr>
                          <a:rPr lang="en-GB" sz="2400">
                            <a:latin typeface="Cambria Math" panose="02040503050406030204" pitchFamily="18" charset="0"/>
                          </a:rPr>
                          <m:t>Change</m:t>
                        </m:r>
                        <m:r>
                          <m:rPr>
                            <m:nor/>
                          </m:rPr>
                          <a:rPr lang="en-GB" sz="2400">
                            <a:latin typeface="Cambria Math" panose="02040503050406030204" pitchFamily="18" charset="0"/>
                          </a:rPr>
                          <m:t> </m:t>
                        </m:r>
                        <m:r>
                          <m:rPr>
                            <m:nor/>
                          </m:rPr>
                          <a:rPr lang="en-GB" sz="2400">
                            <a:latin typeface="Cambria Math" panose="02040503050406030204" pitchFamily="18" charset="0"/>
                          </a:rPr>
                          <m:t>in</m:t>
                        </m:r>
                        <m:r>
                          <m:rPr>
                            <m:nor/>
                          </m:rPr>
                          <a:rPr lang="en-GB" sz="2400">
                            <a:latin typeface="Cambria Math" panose="02040503050406030204" pitchFamily="18" charset="0"/>
                          </a:rPr>
                          <m:t> </m:t>
                        </m:r>
                        <m:r>
                          <m:rPr>
                            <m:nor/>
                          </m:rPr>
                          <a:rPr lang="en-GB" sz="2400">
                            <a:latin typeface="Cambria Math" panose="02040503050406030204" pitchFamily="18" charset="0"/>
                          </a:rPr>
                          <m:t>time</m:t>
                        </m:r>
                      </m:den>
                    </m:f>
                  </m:oMath>
                </a14:m>
                <a:r>
                  <a:rPr lang="en-GB" sz="2400" dirty="0"/>
                  <a:t> </a:t>
                </a:r>
                <a:endParaRPr lang="en-GB" dirty="0"/>
              </a:p>
            </p:txBody>
          </p:sp>
        </mc:Choice>
        <mc:Fallback xmlns="">
          <p:sp>
            <p:nvSpPr>
              <p:cNvPr id="3" name="Content Placeholder 2">
                <a:extLst>
                  <a:ext uri="{FF2B5EF4-FFF2-40B4-BE49-F238E27FC236}">
                    <a16:creationId xmlns:a16="http://schemas.microsoft.com/office/drawing/2014/main" id="{AD1C91BF-9A7E-4572-963C-A68DF057C03E}"/>
                  </a:ext>
                </a:extLst>
              </p:cNvPr>
              <p:cNvSpPr>
                <a:spLocks noGrp="1" noRot="1" noChangeAspect="1" noMove="1" noResize="1" noEditPoints="1" noAdjustHandles="1" noChangeArrowheads="1" noChangeShapeType="1" noTextEdit="1"/>
              </p:cNvSpPr>
              <p:nvPr>
                <p:ph idx="1"/>
              </p:nvPr>
            </p:nvSpPr>
            <p:spPr>
              <a:xfrm>
                <a:off x="685801" y="2142067"/>
                <a:ext cx="10131425" cy="4213490"/>
              </a:xfrm>
              <a:blipFill>
                <a:blip r:embed="rId4"/>
                <a:stretch>
                  <a:fillRect l="-1084" t="-1445" r="-1806"/>
                </a:stretch>
              </a:blipFill>
            </p:spPr>
            <p:txBody>
              <a:bodyPr/>
              <a:lstStyle/>
              <a:p>
                <a:r>
                  <a:rPr lang="en-GB">
                    <a:noFill/>
                  </a:rPr>
                  <a:t> </a:t>
                </a:r>
              </a:p>
            </p:txBody>
          </p:sp>
        </mc:Fallback>
      </mc:AlternateContent>
      <p:sp>
        <p:nvSpPr>
          <p:cNvPr id="16" name="Freeform: Shape 15" descr="A graph">
            <a:extLst>
              <a:ext uri="{FF2B5EF4-FFF2-40B4-BE49-F238E27FC236}">
                <a16:creationId xmlns:a16="http://schemas.microsoft.com/office/drawing/2014/main" id="{FB45DA61-FD49-4F58-90AD-A57962E38514}"/>
              </a:ext>
            </a:extLst>
          </p:cNvPr>
          <p:cNvSpPr/>
          <p:nvPr/>
        </p:nvSpPr>
        <p:spPr>
          <a:xfrm>
            <a:off x="6968836" y="3505200"/>
            <a:ext cx="3255819" cy="2590849"/>
          </a:xfrm>
          <a:custGeom>
            <a:avLst/>
            <a:gdLst>
              <a:gd name="connsiteX0" fmla="*/ 0 w 3255819"/>
              <a:gd name="connsiteY0" fmla="*/ 0 h 2590849"/>
              <a:gd name="connsiteX1" fmla="*/ 1662546 w 3255819"/>
              <a:gd name="connsiteY1" fmla="*/ 2590800 h 2590849"/>
              <a:gd name="connsiteX2" fmla="*/ 3255819 w 3255819"/>
              <a:gd name="connsiteY2" fmla="*/ 55418 h 2590849"/>
            </a:gdLst>
            <a:ahLst/>
            <a:cxnLst>
              <a:cxn ang="0">
                <a:pos x="connsiteX0" y="connsiteY0"/>
              </a:cxn>
              <a:cxn ang="0">
                <a:pos x="connsiteX1" y="connsiteY1"/>
              </a:cxn>
              <a:cxn ang="0">
                <a:pos x="connsiteX2" y="connsiteY2"/>
              </a:cxn>
            </a:cxnLst>
            <a:rect l="l" t="t" r="r" b="b"/>
            <a:pathLst>
              <a:path w="3255819" h="2590849">
                <a:moveTo>
                  <a:pt x="0" y="0"/>
                </a:moveTo>
                <a:cubicBezTo>
                  <a:pt x="559955" y="1290782"/>
                  <a:pt x="1119910" y="2581564"/>
                  <a:pt x="1662546" y="2590800"/>
                </a:cubicBezTo>
                <a:cubicBezTo>
                  <a:pt x="2205182" y="2600036"/>
                  <a:pt x="2730500" y="1327727"/>
                  <a:pt x="3255819" y="55418"/>
                </a:cubicBezTo>
              </a:path>
            </a:pathLst>
          </a:custGeom>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05A9A1EF-4559-458C-BABC-E240E343C554}"/>
              </a:ext>
              <a:ext uri="{C183D7F6-B498-43B3-948B-1728B52AA6E4}">
                <adec:decorative xmlns:adec="http://schemas.microsoft.com/office/drawing/2017/decorative" val="1"/>
              </a:ext>
            </a:extLst>
          </p:cNvPr>
          <p:cNvSpPr/>
          <p:nvPr/>
        </p:nvSpPr>
        <p:spPr>
          <a:xfrm>
            <a:off x="6968836" y="3532909"/>
            <a:ext cx="3255819" cy="2576946"/>
          </a:xfrm>
          <a:custGeom>
            <a:avLst/>
            <a:gdLst>
              <a:gd name="connsiteX0" fmla="*/ 0 w 3255819"/>
              <a:gd name="connsiteY0" fmla="*/ 0 h 2576946"/>
              <a:gd name="connsiteX1" fmla="*/ 1648691 w 3255819"/>
              <a:gd name="connsiteY1" fmla="*/ 2576946 h 2576946"/>
              <a:gd name="connsiteX2" fmla="*/ 3255819 w 3255819"/>
              <a:gd name="connsiteY2" fmla="*/ 0 h 2576946"/>
            </a:gdLst>
            <a:ahLst/>
            <a:cxnLst>
              <a:cxn ang="0">
                <a:pos x="connsiteX0" y="connsiteY0"/>
              </a:cxn>
              <a:cxn ang="0">
                <a:pos x="connsiteX1" y="connsiteY1"/>
              </a:cxn>
              <a:cxn ang="0">
                <a:pos x="connsiteX2" y="connsiteY2"/>
              </a:cxn>
            </a:cxnLst>
            <a:rect l="l" t="t" r="r" b="b"/>
            <a:pathLst>
              <a:path w="3255819" h="2576946">
                <a:moveTo>
                  <a:pt x="0" y="0"/>
                </a:moveTo>
                <a:cubicBezTo>
                  <a:pt x="553027" y="1288473"/>
                  <a:pt x="1106055" y="2576946"/>
                  <a:pt x="1648691" y="2576946"/>
                </a:cubicBezTo>
                <a:cubicBezTo>
                  <a:pt x="2191327" y="2576946"/>
                  <a:pt x="2723573" y="1288473"/>
                  <a:pt x="3255819" y="0"/>
                </a:cubicBezTo>
              </a:path>
            </a:pathLst>
          </a:custGeom>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306904CF-4608-4366-9EF1-0D7A16133E0B}"/>
              </a:ext>
              <a:ext uri="{C183D7F6-B498-43B3-948B-1728B52AA6E4}">
                <adec:decorative xmlns:adec="http://schemas.microsoft.com/office/drawing/2017/decorative" val="1"/>
              </a:ext>
            </a:extLst>
          </p:cNvPr>
          <p:cNvSpPr/>
          <p:nvPr/>
        </p:nvSpPr>
        <p:spPr>
          <a:xfrm>
            <a:off x="6954982" y="3505200"/>
            <a:ext cx="3269673" cy="2590828"/>
          </a:xfrm>
          <a:custGeom>
            <a:avLst/>
            <a:gdLst>
              <a:gd name="connsiteX0" fmla="*/ 0 w 3269673"/>
              <a:gd name="connsiteY0" fmla="*/ 0 h 2590828"/>
              <a:gd name="connsiteX1" fmla="*/ 1662545 w 3269673"/>
              <a:gd name="connsiteY1" fmla="*/ 2590800 h 2590828"/>
              <a:gd name="connsiteX2" fmla="*/ 3269673 w 3269673"/>
              <a:gd name="connsiteY2" fmla="*/ 41564 h 2590828"/>
            </a:gdLst>
            <a:ahLst/>
            <a:cxnLst>
              <a:cxn ang="0">
                <a:pos x="connsiteX0" y="connsiteY0"/>
              </a:cxn>
              <a:cxn ang="0">
                <a:pos x="connsiteX1" y="connsiteY1"/>
              </a:cxn>
              <a:cxn ang="0">
                <a:pos x="connsiteX2" y="connsiteY2"/>
              </a:cxn>
            </a:cxnLst>
            <a:rect l="l" t="t" r="r" b="b"/>
            <a:pathLst>
              <a:path w="3269673" h="2590828">
                <a:moveTo>
                  <a:pt x="0" y="0"/>
                </a:moveTo>
                <a:cubicBezTo>
                  <a:pt x="558800" y="1291936"/>
                  <a:pt x="1117600" y="2583873"/>
                  <a:pt x="1662545" y="2590800"/>
                </a:cubicBezTo>
                <a:cubicBezTo>
                  <a:pt x="2207490" y="2597727"/>
                  <a:pt x="2738581" y="1319645"/>
                  <a:pt x="3269673" y="41564"/>
                </a:cubicBezTo>
              </a:path>
            </a:pathLst>
          </a:custGeom>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35" name="Group 34">
            <a:extLst>
              <a:ext uri="{FF2B5EF4-FFF2-40B4-BE49-F238E27FC236}">
                <a16:creationId xmlns:a16="http://schemas.microsoft.com/office/drawing/2014/main" id="{8DB36211-7B11-496B-A521-95F722EB63C2}"/>
              </a:ext>
              <a:ext uri="{C183D7F6-B498-43B3-948B-1728B52AA6E4}">
                <adec:decorative xmlns:adec="http://schemas.microsoft.com/office/drawing/2017/decorative" val="1"/>
              </a:ext>
            </a:extLst>
          </p:cNvPr>
          <p:cNvGrpSpPr/>
          <p:nvPr/>
        </p:nvGrpSpPr>
        <p:grpSpPr>
          <a:xfrm>
            <a:off x="6266150" y="3491346"/>
            <a:ext cx="4706650" cy="3076162"/>
            <a:chOff x="6266150" y="3491346"/>
            <a:chExt cx="4706650" cy="3076162"/>
          </a:xfrm>
        </p:grpSpPr>
        <p:grpSp>
          <p:nvGrpSpPr>
            <p:cNvPr id="21" name="Group 20">
              <a:extLst>
                <a:ext uri="{FF2B5EF4-FFF2-40B4-BE49-F238E27FC236}">
                  <a16:creationId xmlns:a16="http://schemas.microsoft.com/office/drawing/2014/main" id="{B5B0B0A4-919A-4577-A14E-9A7799E8CAA3}"/>
                </a:ext>
              </a:extLst>
            </p:cNvPr>
            <p:cNvGrpSpPr/>
            <p:nvPr/>
          </p:nvGrpSpPr>
          <p:grpSpPr>
            <a:xfrm>
              <a:off x="6266150" y="3703192"/>
              <a:ext cx="4706650" cy="2864316"/>
              <a:chOff x="6266150" y="3703192"/>
              <a:chExt cx="4706650" cy="2864316"/>
            </a:xfrm>
          </p:grpSpPr>
          <p:grpSp>
            <p:nvGrpSpPr>
              <p:cNvPr id="24" name="Group 23">
                <a:extLst>
                  <a:ext uri="{FF2B5EF4-FFF2-40B4-BE49-F238E27FC236}">
                    <a16:creationId xmlns:a16="http://schemas.microsoft.com/office/drawing/2014/main" id="{418E4EC2-16A5-4976-964E-5644AFED6E94}"/>
                  </a:ext>
                </a:extLst>
              </p:cNvPr>
              <p:cNvGrpSpPr/>
              <p:nvPr/>
            </p:nvGrpSpPr>
            <p:grpSpPr>
              <a:xfrm>
                <a:off x="6266150" y="3703192"/>
                <a:ext cx="4706650" cy="2652368"/>
                <a:chOff x="268514" y="247937"/>
                <a:chExt cx="11451771" cy="6453488"/>
              </a:xfrm>
            </p:grpSpPr>
            <p:cxnSp>
              <p:nvCxnSpPr>
                <p:cNvPr id="26" name="Straight Arrow Connector 25">
                  <a:extLst>
                    <a:ext uri="{FF2B5EF4-FFF2-40B4-BE49-F238E27FC236}">
                      <a16:creationId xmlns:a16="http://schemas.microsoft.com/office/drawing/2014/main" id="{DA691C2D-8308-4967-B8A3-D07BF65131FD}"/>
                    </a:ext>
                    <a:ext uri="{C183D7F6-B498-43B3-948B-1728B52AA6E4}">
                      <adec:decorative xmlns:adec="http://schemas.microsoft.com/office/drawing/2017/decorative" val="1"/>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C1574-BEAD-41BD-ABA1-19520FE47061}"/>
                    </a:ext>
                  </a:extLst>
                </p:cNvPr>
                <p:cNvCxnSpPr>
                  <a:cxnSpLocks/>
                </p:cNvCxnSpPr>
                <p:nvPr/>
              </p:nvCxnSpPr>
              <p:spPr>
                <a:xfrm>
                  <a:off x="5994399" y="247937"/>
                  <a:ext cx="0" cy="64534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C8D5FB38-3510-4AF4-B29C-6004E2387E37}"/>
                      </a:ext>
                    </a:extLst>
                  </p:cNvPr>
                  <p:cNvSpPr txBox="1">
                    <a:spLocks/>
                  </p:cNvSpPr>
                  <p:nvPr/>
                </p:nvSpPr>
                <p:spPr>
                  <a:xfrm>
                    <a:off x="6481029" y="5970939"/>
                    <a:ext cx="1640176" cy="596569"/>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Para xmlns:m="http://schemas.openxmlformats.org/officeDocument/2006/math">
                        <m:oMathParaPr>
                          <m:jc m:val="left"/>
                        </m:oMathParaPr>
                        <m:oMath xmlns:m="http://schemas.openxmlformats.org/officeDocument/2006/math">
                          <m:r>
                            <a:rPr lang="en-GB" sz="2000" i="1" smtClean="0">
                              <a:latin typeface="Cambria Math" panose="02040503050406030204" pitchFamily="18" charset="0"/>
                            </a:rPr>
                            <m:t>𝑦</m:t>
                          </m:r>
                          <m:r>
                            <a:rPr lang="en-GB" sz="2000" i="1" smtClean="0">
                              <a:latin typeface="Cambria Math" panose="02040503050406030204" pitchFamily="18" charset="0"/>
                            </a:rPr>
                            <m:t>=</m:t>
                          </m:r>
                          <m:sSup>
                            <m:sSupPr>
                              <m:ctrlPr>
                                <a:rPr lang="en-GB" sz="2000" i="1" smtClean="0">
                                  <a:latin typeface="Cambria Math" panose="02040503050406030204" pitchFamily="18" charset="0"/>
                                </a:rPr>
                              </m:ctrlPr>
                            </m:sSupPr>
                            <m:e>
                              <m:box>
                                <m:boxPr>
                                  <m:ctrlPr>
                                    <a:rPr lang="en-GB" sz="2000" i="1" smtClean="0">
                                      <a:latin typeface="Cambria Math" panose="02040503050406030204" pitchFamily="18" charset="0"/>
                                    </a:rPr>
                                  </m:ctrlPr>
                                </m:boxPr>
                                <m:e>
                                  <m:argPr>
                                    <m:argSz m:val="-1"/>
                                  </m:argPr>
                                  <m:f>
                                    <m:fPr>
                                      <m:ctrlPr>
                                        <a:rPr lang="en-GB" sz="2000" i="1" smtClean="0">
                                          <a:latin typeface="Cambria Math" panose="02040503050406030204" pitchFamily="18" charset="0"/>
                                        </a:rPr>
                                      </m:ctrlPr>
                                    </m:fPr>
                                    <m:num>
                                      <m:r>
                                        <a:rPr lang="en-GB" sz="2000" i="1" smtClean="0">
                                          <a:latin typeface="Cambria Math" panose="02040503050406030204" pitchFamily="18" charset="0"/>
                                        </a:rPr>
                                        <m:t>1</m:t>
                                      </m:r>
                                    </m:num>
                                    <m:den>
                                      <m:r>
                                        <a:rPr lang="en-GB" sz="2000" i="1" smtClean="0">
                                          <a:latin typeface="Cambria Math" panose="02040503050406030204" pitchFamily="18" charset="0"/>
                                        </a:rPr>
                                        <m:t>4</m:t>
                                      </m:r>
                                    </m:den>
                                  </m:f>
                                </m:e>
                              </m:box>
                              <m:r>
                                <a:rPr lang="en-GB" sz="2000" i="1" smtClean="0">
                                  <a:latin typeface="Cambria Math" panose="02040503050406030204" pitchFamily="18" charset="0"/>
                                </a:rPr>
                                <m:t>𝑥</m:t>
                              </m:r>
                            </m:e>
                            <m:sup>
                              <m:r>
                                <a:rPr lang="en-GB" sz="2000" i="1" smtClean="0">
                                  <a:latin typeface="Cambria Math" panose="02040503050406030204" pitchFamily="18" charset="0"/>
                                </a:rPr>
                                <m:t>2</m:t>
                              </m:r>
                            </m:sup>
                          </m:sSup>
                          <m:r>
                            <a:rPr lang="en-GB" sz="2000" i="1" smtClean="0">
                              <a:latin typeface="Cambria Math" panose="02040503050406030204" pitchFamily="18" charset="0"/>
                            </a:rPr>
                            <m:t>−4</m:t>
                          </m:r>
                        </m:oMath>
                      </m:oMathPara>
                    </a14:m>
                    <a:endParaRPr lang="en-GB" sz="2000" dirty="0"/>
                  </a:p>
                </p:txBody>
              </p:sp>
            </mc:Choice>
            <mc:Fallback xmlns="">
              <p:sp>
                <p:nvSpPr>
                  <p:cNvPr id="16" name="Content Placeholder 2">
                    <a:extLst>
                      <a:ext uri="{FF2B5EF4-FFF2-40B4-BE49-F238E27FC236}">
                        <a16:creationId xmlns:a16="http://schemas.microsoft.com/office/drawing/2014/main" id="{DDDB0589-94CF-48EA-8DEB-63662FDB7EA7}"/>
                      </a:ext>
                    </a:extLst>
                  </p:cNvPr>
                  <p:cNvSpPr txBox="1">
                    <a:spLocks noRot="1" noChangeAspect="1" noMove="1" noResize="1" noEditPoints="1" noAdjustHandles="1" noChangeArrowheads="1" noChangeShapeType="1" noTextEdit="1"/>
                  </p:cNvSpPr>
                  <p:nvPr/>
                </p:nvSpPr>
                <p:spPr>
                  <a:xfrm>
                    <a:off x="6481029" y="5970939"/>
                    <a:ext cx="1640176" cy="596569"/>
                  </a:xfrm>
                  <a:prstGeom prst="rect">
                    <a:avLst/>
                  </a:prstGeom>
                  <a:blipFill>
                    <a:blip r:embed="rId5"/>
                    <a:stretch>
                      <a:fillRect/>
                    </a:stretch>
                  </a:blipFill>
                </p:spPr>
                <p:txBody>
                  <a:bodyPr/>
                  <a:lstStyle/>
                  <a:p>
                    <a:r>
                      <a:rPr lang="en-GB">
                        <a:noFill/>
                      </a:rPr>
                      <a:t> </a:t>
                    </a:r>
                  </a:p>
                </p:txBody>
              </p:sp>
            </mc:Fallback>
          </mc:AlternateContent>
        </p:grpSp>
        <p:sp>
          <p:nvSpPr>
            <p:cNvPr id="34" name="Freeform: Shape 33">
              <a:extLst>
                <a:ext uri="{FF2B5EF4-FFF2-40B4-BE49-F238E27FC236}">
                  <a16:creationId xmlns:a16="http://schemas.microsoft.com/office/drawing/2014/main" id="{50E45404-15B8-48EF-8F28-1BC9CBCAB6D9}"/>
                </a:ext>
                <a:ext uri="{C183D7F6-B498-43B3-948B-1728B52AA6E4}">
                  <adec:decorative xmlns:adec="http://schemas.microsoft.com/office/drawing/2017/decorative" val="1"/>
                </a:ext>
              </a:extLst>
            </p:cNvPr>
            <p:cNvSpPr/>
            <p:nvPr/>
          </p:nvSpPr>
          <p:spPr>
            <a:xfrm>
              <a:off x="6941127" y="3491346"/>
              <a:ext cx="3299538" cy="2590828"/>
            </a:xfrm>
            <a:custGeom>
              <a:avLst/>
              <a:gdLst>
                <a:gd name="connsiteX0" fmla="*/ 0 w 3255818"/>
                <a:gd name="connsiteY0" fmla="*/ 0 h 2618537"/>
                <a:gd name="connsiteX1" fmla="*/ 1676400 w 3255818"/>
                <a:gd name="connsiteY1" fmla="*/ 2618510 h 2618537"/>
                <a:gd name="connsiteX2" fmla="*/ 3255818 w 3255818"/>
                <a:gd name="connsiteY2" fmla="*/ 41564 h 2618537"/>
              </a:gdLst>
              <a:ahLst/>
              <a:cxnLst>
                <a:cxn ang="0">
                  <a:pos x="connsiteX0" y="connsiteY0"/>
                </a:cxn>
                <a:cxn ang="0">
                  <a:pos x="connsiteX1" y="connsiteY1"/>
                </a:cxn>
                <a:cxn ang="0">
                  <a:pos x="connsiteX2" y="connsiteY2"/>
                </a:cxn>
              </a:cxnLst>
              <a:rect l="l" t="t" r="r" b="b"/>
              <a:pathLst>
                <a:path w="3255818" h="2618537">
                  <a:moveTo>
                    <a:pt x="0" y="0"/>
                  </a:moveTo>
                  <a:cubicBezTo>
                    <a:pt x="566882" y="1305791"/>
                    <a:pt x="1133764" y="2611583"/>
                    <a:pt x="1676400" y="2618510"/>
                  </a:cubicBezTo>
                  <a:cubicBezTo>
                    <a:pt x="2219036" y="2625437"/>
                    <a:pt x="2737427" y="1333500"/>
                    <a:pt x="3255818" y="41564"/>
                  </a:cubicBezTo>
                </a:path>
              </a:pathLst>
            </a:custGeom>
            <a:ln w="76200">
              <a:solidFill>
                <a:srgbClr val="FFFF0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7345CF21-6D3B-480B-A397-692DC993418D}"/>
              </a:ext>
              <a:ext uri="{C183D7F6-B498-43B3-948B-1728B52AA6E4}">
                <adec:decorative xmlns:adec="http://schemas.microsoft.com/office/drawing/2017/decorative" val="1"/>
              </a:ext>
            </a:extLst>
          </p:cNvPr>
          <p:cNvGrpSpPr/>
          <p:nvPr/>
        </p:nvGrpSpPr>
        <p:grpSpPr>
          <a:xfrm>
            <a:off x="8946618" y="3984792"/>
            <a:ext cx="2882414" cy="2284431"/>
            <a:chOff x="8946618" y="3984792"/>
            <a:chExt cx="2882414" cy="2284431"/>
          </a:xfrm>
        </p:grpSpPr>
        <p:cxnSp>
          <p:nvCxnSpPr>
            <p:cNvPr id="37" name="Straight Connector 36">
              <a:extLst>
                <a:ext uri="{FF2B5EF4-FFF2-40B4-BE49-F238E27FC236}">
                  <a16:creationId xmlns:a16="http://schemas.microsoft.com/office/drawing/2014/main" id="{831A9EEF-E34B-408C-B83B-D6A5BEE1798B}"/>
                </a:ext>
              </a:extLst>
            </p:cNvPr>
            <p:cNvCxnSpPr>
              <a:cxnSpLocks/>
            </p:cNvCxnSpPr>
            <p:nvPr/>
          </p:nvCxnSpPr>
          <p:spPr>
            <a:xfrm flipH="1">
              <a:off x="8946618" y="4606649"/>
              <a:ext cx="982217" cy="1662574"/>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1" name="Speech Bubble: Rectangle 40" descr="Text box saying tangent line">
              <a:extLst>
                <a:ext uri="{FF2B5EF4-FFF2-40B4-BE49-F238E27FC236}">
                  <a16:creationId xmlns:a16="http://schemas.microsoft.com/office/drawing/2014/main" id="{9B4EDF70-9000-4A7C-AD81-4F5AF0D1BE58}"/>
                </a:ext>
              </a:extLst>
            </p:cNvPr>
            <p:cNvSpPr/>
            <p:nvPr/>
          </p:nvSpPr>
          <p:spPr>
            <a:xfrm>
              <a:off x="10381981" y="3984792"/>
              <a:ext cx="1447051" cy="621857"/>
            </a:xfrm>
            <a:prstGeom prst="wedgeRectCallout">
              <a:avLst>
                <a:gd name="adj1" fmla="val -78278"/>
                <a:gd name="adj2" fmla="val 44800"/>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Tangent line</a:t>
              </a:r>
            </a:p>
          </p:txBody>
        </p:sp>
      </p:grpSp>
      <p:grpSp>
        <p:nvGrpSpPr>
          <p:cNvPr id="53" name="Group 52">
            <a:extLst>
              <a:ext uri="{FF2B5EF4-FFF2-40B4-BE49-F238E27FC236}">
                <a16:creationId xmlns:a16="http://schemas.microsoft.com/office/drawing/2014/main" id="{EEF9641B-9BAC-4EF6-B83A-413DC3235826}"/>
              </a:ext>
              <a:ext uri="{C183D7F6-B498-43B3-948B-1728B52AA6E4}">
                <adec:decorative xmlns:adec="http://schemas.microsoft.com/office/drawing/2017/decorative" val="1"/>
              </a:ext>
            </a:extLst>
          </p:cNvPr>
          <p:cNvGrpSpPr/>
          <p:nvPr/>
        </p:nvGrpSpPr>
        <p:grpSpPr>
          <a:xfrm>
            <a:off x="8946618" y="4606649"/>
            <a:ext cx="1635941" cy="2185794"/>
            <a:chOff x="8946618" y="4606649"/>
            <a:chExt cx="1635941" cy="2185794"/>
          </a:xfrm>
        </p:grpSpPr>
        <p:cxnSp>
          <p:nvCxnSpPr>
            <p:cNvPr id="48" name="Straight Connector 47">
              <a:extLst>
                <a:ext uri="{FF2B5EF4-FFF2-40B4-BE49-F238E27FC236}">
                  <a16:creationId xmlns:a16="http://schemas.microsoft.com/office/drawing/2014/main" id="{720400EB-4A78-4ADB-9B3E-0558A0AAC71B}"/>
                </a:ext>
              </a:extLst>
            </p:cNvPr>
            <p:cNvCxnSpPr/>
            <p:nvPr/>
          </p:nvCxnSpPr>
          <p:spPr>
            <a:xfrm>
              <a:off x="9928835" y="4606649"/>
              <a:ext cx="0" cy="1662574"/>
            </a:xfrm>
            <a:prstGeom prst="line">
              <a:avLst/>
            </a:prstGeom>
            <a:ln w="28575">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11A1D1C-92AB-4E8C-A7A4-DBAEB915A084}"/>
                </a:ext>
              </a:extLst>
            </p:cNvPr>
            <p:cNvCxnSpPr/>
            <p:nvPr/>
          </p:nvCxnSpPr>
          <p:spPr>
            <a:xfrm>
              <a:off x="8946618" y="6269223"/>
              <a:ext cx="982217" cy="0"/>
            </a:xfrm>
            <a:prstGeom prst="line">
              <a:avLst/>
            </a:prstGeom>
            <a:ln w="28575">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EADD7A3-F6CC-4EC0-912E-1DB66549FA69}"/>
                    </a:ext>
                  </a:extLst>
                </p:cNvPr>
                <p:cNvSpPr txBox="1"/>
                <p:nvPr/>
              </p:nvSpPr>
              <p:spPr>
                <a:xfrm>
                  <a:off x="9882762" y="5295689"/>
                  <a:ext cx="69979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800" i="1" smtClean="0">
                            <a:solidFill>
                              <a:schemeClr val="accent6">
                                <a:lumMod val="40000"/>
                                <a:lumOff val="60000"/>
                              </a:schemeClr>
                            </a:solidFill>
                            <a:latin typeface="Cambria Math" panose="02040503050406030204" pitchFamily="18" charset="0"/>
                            <a:ea typeface="Cambria Math" panose="02040503050406030204" pitchFamily="18" charset="0"/>
                          </a:rPr>
                          <m:t>𝑦</m:t>
                        </m:r>
                      </m:oMath>
                    </m:oMathPara>
                  </a14:m>
                  <a:endParaRPr lang="en-GB" dirty="0">
                    <a:solidFill>
                      <a:schemeClr val="accent6">
                        <a:lumMod val="40000"/>
                        <a:lumOff val="60000"/>
                      </a:schemeClr>
                    </a:solidFill>
                  </a:endParaRPr>
                </a:p>
              </p:txBody>
            </p:sp>
          </mc:Choice>
          <mc:Fallback xmlns="">
            <p:sp>
              <p:nvSpPr>
                <p:cNvPr id="51" name="TextBox 50">
                  <a:extLst>
                    <a:ext uri="{FF2B5EF4-FFF2-40B4-BE49-F238E27FC236}">
                      <a16:creationId xmlns:a16="http://schemas.microsoft.com/office/drawing/2014/main" id="{3EADD7A3-F6CC-4EC0-912E-1DB66549FA69}"/>
                    </a:ext>
                  </a:extLst>
                </p:cNvPr>
                <p:cNvSpPr txBox="1">
                  <a:spLocks noRot="1" noChangeAspect="1" noMove="1" noResize="1" noEditPoints="1" noAdjustHandles="1" noChangeArrowheads="1" noChangeShapeType="1" noTextEdit="1"/>
                </p:cNvSpPr>
                <p:nvPr/>
              </p:nvSpPr>
              <p:spPr>
                <a:xfrm>
                  <a:off x="9882762" y="5295689"/>
                  <a:ext cx="699797" cy="5232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C6D8E14-6009-4700-BFDD-E88FF3269CB2}"/>
                    </a:ext>
                  </a:extLst>
                </p:cNvPr>
                <p:cNvSpPr txBox="1"/>
                <p:nvPr/>
              </p:nvSpPr>
              <p:spPr>
                <a:xfrm>
                  <a:off x="9117746" y="6269223"/>
                  <a:ext cx="69979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800" b="0" i="1" smtClean="0">
                            <a:solidFill>
                              <a:schemeClr val="accent6">
                                <a:lumMod val="40000"/>
                                <a:lumOff val="60000"/>
                              </a:schemeClr>
                            </a:solidFill>
                            <a:latin typeface="Cambria Math" panose="02040503050406030204" pitchFamily="18" charset="0"/>
                            <a:ea typeface="Cambria Math" panose="02040503050406030204" pitchFamily="18" charset="0"/>
                          </a:rPr>
                          <m:t>𝑥</m:t>
                        </m:r>
                      </m:oMath>
                    </m:oMathPara>
                  </a14:m>
                  <a:endParaRPr lang="en-GB" dirty="0">
                    <a:solidFill>
                      <a:schemeClr val="accent6">
                        <a:lumMod val="40000"/>
                        <a:lumOff val="60000"/>
                      </a:schemeClr>
                    </a:solidFill>
                  </a:endParaRPr>
                </a:p>
              </p:txBody>
            </p:sp>
          </mc:Choice>
          <mc:Fallback xmlns="">
            <p:sp>
              <p:nvSpPr>
                <p:cNvPr id="52" name="TextBox 51">
                  <a:extLst>
                    <a:ext uri="{FF2B5EF4-FFF2-40B4-BE49-F238E27FC236}">
                      <a16:creationId xmlns:a16="http://schemas.microsoft.com/office/drawing/2014/main" id="{8C6D8E14-6009-4700-BFDD-E88FF3269CB2}"/>
                    </a:ext>
                  </a:extLst>
                </p:cNvPr>
                <p:cNvSpPr txBox="1">
                  <a:spLocks noRot="1" noChangeAspect="1" noMove="1" noResize="1" noEditPoints="1" noAdjustHandles="1" noChangeArrowheads="1" noChangeShapeType="1" noTextEdit="1"/>
                </p:cNvSpPr>
                <p:nvPr/>
              </p:nvSpPr>
              <p:spPr>
                <a:xfrm>
                  <a:off x="9117746" y="6269223"/>
                  <a:ext cx="699797" cy="523220"/>
                </a:xfrm>
                <a:prstGeom prst="rect">
                  <a:avLst/>
                </a:prstGeom>
                <a:blipFill>
                  <a:blip r:embed="rId7"/>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54" name="Speech Bubble: Rectangle 53" descr="Text box: delta = &quot;change in&quot;">
                <a:extLst>
                  <a:ext uri="{FF2B5EF4-FFF2-40B4-BE49-F238E27FC236}">
                    <a16:creationId xmlns:a16="http://schemas.microsoft.com/office/drawing/2014/main" id="{00217CF2-65DA-4D16-9773-18A86C98E4F8}"/>
                  </a:ext>
                </a:extLst>
              </p:cNvPr>
              <p:cNvSpPr/>
              <p:nvPr/>
            </p:nvSpPr>
            <p:spPr>
              <a:xfrm>
                <a:off x="10444257" y="5996913"/>
                <a:ext cx="1447047" cy="739701"/>
              </a:xfrm>
              <a:prstGeom prst="wedgeRectCallout">
                <a:avLst>
                  <a:gd name="adj1" fmla="val -64075"/>
                  <a:gd name="adj2" fmla="val -82683"/>
                </a:avLst>
              </a:prstGeom>
              <a:ln/>
            </p:spPr>
            <p:style>
              <a:lnRef idx="0">
                <a:schemeClr val="accent1"/>
              </a:lnRef>
              <a:fillRef idx="3">
                <a:schemeClr val="accent1"/>
              </a:fillRef>
              <a:effectRef idx="3">
                <a:schemeClr val="accent1"/>
              </a:effectRef>
              <a:fontRef idx="minor">
                <a:schemeClr val="lt1"/>
              </a:fontRef>
            </p:style>
            <p:txBody>
              <a:bodyPr rtlCol="0" anchor="ctr"/>
              <a:lstStyle/>
              <a:p>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solidFill>
                      <a:schemeClr val="tx1"/>
                    </a:solidFill>
                  </a:rPr>
                  <a:t> (delta) = “change in”</a:t>
                </a:r>
              </a:p>
            </p:txBody>
          </p:sp>
        </mc:Choice>
        <mc:Fallback xmlns="">
          <p:sp>
            <p:nvSpPr>
              <p:cNvPr id="54" name="Speech Bubble: Rectangle 53" descr="Text box: delta = &quot;change in&quot;">
                <a:extLst>
                  <a:ext uri="{FF2B5EF4-FFF2-40B4-BE49-F238E27FC236}">
                    <a16:creationId xmlns:a16="http://schemas.microsoft.com/office/drawing/2014/main" id="{00217CF2-65DA-4D16-9773-18A86C98E4F8}"/>
                  </a:ext>
                </a:extLst>
              </p:cNvPr>
              <p:cNvSpPr>
                <a:spLocks noRot="1" noChangeAspect="1" noMove="1" noResize="1" noEditPoints="1" noAdjustHandles="1" noChangeArrowheads="1" noChangeShapeType="1" noTextEdit="1"/>
              </p:cNvSpPr>
              <p:nvPr/>
            </p:nvSpPr>
            <p:spPr>
              <a:xfrm>
                <a:off x="10444257" y="5996913"/>
                <a:ext cx="1447047" cy="739701"/>
              </a:xfrm>
              <a:prstGeom prst="wedgeRectCallout">
                <a:avLst>
                  <a:gd name="adj1" fmla="val -64075"/>
                  <a:gd name="adj2" fmla="val -82683"/>
                </a:avLst>
              </a:prstGeom>
              <a:blipFill>
                <a:blip r:embed="rId8"/>
                <a:stretch>
                  <a:fillRect/>
                </a:stretch>
              </a:blipFill>
              <a:ln/>
            </p:spPr>
            <p:txBody>
              <a:bodyPr/>
              <a:lstStyle/>
              <a:p>
                <a:r>
                  <a:rPr lang="en-GB">
                    <a:noFill/>
                  </a:rPr>
                  <a:t> </a:t>
                </a:r>
              </a:p>
            </p:txBody>
          </p:sp>
        </mc:Fallback>
      </mc:AlternateContent>
      <p:grpSp>
        <p:nvGrpSpPr>
          <p:cNvPr id="58" name="Group 57">
            <a:extLst>
              <a:ext uri="{FF2B5EF4-FFF2-40B4-BE49-F238E27FC236}">
                <a16:creationId xmlns:a16="http://schemas.microsoft.com/office/drawing/2014/main" id="{32BD423A-900D-456A-BB13-36834CCFE708}"/>
              </a:ext>
              <a:ext uri="{C183D7F6-B498-43B3-948B-1728B52AA6E4}">
                <adec:decorative xmlns:adec="http://schemas.microsoft.com/office/drawing/2017/decorative" val="1"/>
              </a:ext>
            </a:extLst>
          </p:cNvPr>
          <p:cNvGrpSpPr/>
          <p:nvPr/>
        </p:nvGrpSpPr>
        <p:grpSpPr>
          <a:xfrm>
            <a:off x="4663860" y="3654427"/>
            <a:ext cx="5071090" cy="3065027"/>
            <a:chOff x="4663860" y="3654427"/>
            <a:chExt cx="5071090" cy="3065027"/>
          </a:xfrm>
        </p:grpSpPr>
        <p:sp>
          <p:nvSpPr>
            <p:cNvPr id="55" name="Arc 54">
              <a:extLst>
                <a:ext uri="{FF2B5EF4-FFF2-40B4-BE49-F238E27FC236}">
                  <a16:creationId xmlns:a16="http://schemas.microsoft.com/office/drawing/2014/main" id="{F0971609-77DD-4540-A0D2-5321B3FED658}"/>
                </a:ext>
              </a:extLst>
            </p:cNvPr>
            <p:cNvSpPr/>
            <p:nvPr/>
          </p:nvSpPr>
          <p:spPr>
            <a:xfrm>
              <a:off x="8299524" y="5805054"/>
              <a:ext cx="914400" cy="914400"/>
            </a:xfrm>
            <a:prstGeom prst="arc">
              <a:avLst>
                <a:gd name="adj1" fmla="val 19601201"/>
                <a:gd name="adj2" fmla="val 21542954"/>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0104C93-9390-48D1-887F-74CB67F1B4CA}"/>
                    </a:ext>
                  </a:extLst>
                </p:cNvPr>
                <p:cNvSpPr txBox="1"/>
                <p:nvPr/>
              </p:nvSpPr>
              <p:spPr>
                <a:xfrm>
                  <a:off x="9035153" y="5807558"/>
                  <a:ext cx="6997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smtClean="0">
                            <a:solidFill>
                              <a:schemeClr val="accent3">
                                <a:lumMod val="40000"/>
                                <a:lumOff val="60000"/>
                              </a:schemeClr>
                            </a:solidFill>
                            <a:latin typeface="Cambria Math" panose="02040503050406030204" pitchFamily="18" charset="0"/>
                            <a:ea typeface="Cambria Math" panose="02040503050406030204" pitchFamily="18" charset="0"/>
                          </a:rPr>
                          <m:t>𝜃</m:t>
                        </m:r>
                      </m:oMath>
                    </m:oMathPara>
                  </a14:m>
                  <a:endParaRPr lang="en-GB" sz="2400" dirty="0">
                    <a:solidFill>
                      <a:schemeClr val="accent3">
                        <a:lumMod val="40000"/>
                        <a:lumOff val="60000"/>
                      </a:schemeClr>
                    </a:solidFill>
                  </a:endParaRPr>
                </a:p>
              </p:txBody>
            </p:sp>
          </mc:Choice>
          <mc:Fallback xmlns="">
            <p:sp>
              <p:nvSpPr>
                <p:cNvPr id="56" name="TextBox 55">
                  <a:extLst>
                    <a:ext uri="{FF2B5EF4-FFF2-40B4-BE49-F238E27FC236}">
                      <a16:creationId xmlns:a16="http://schemas.microsoft.com/office/drawing/2014/main" id="{80104C93-9390-48D1-887F-74CB67F1B4CA}"/>
                    </a:ext>
                  </a:extLst>
                </p:cNvPr>
                <p:cNvSpPr txBox="1">
                  <a:spLocks noRot="1" noChangeAspect="1" noMove="1" noResize="1" noEditPoints="1" noAdjustHandles="1" noChangeArrowheads="1" noChangeShapeType="1" noTextEdit="1"/>
                </p:cNvSpPr>
                <p:nvPr/>
              </p:nvSpPr>
              <p:spPr>
                <a:xfrm>
                  <a:off x="9035153" y="5807558"/>
                  <a:ext cx="699797" cy="46166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66B9FA5-FB1C-4B4A-996A-7AAEA5410F05}"/>
                    </a:ext>
                  </a:extLst>
                </p:cNvPr>
                <p:cNvSpPr txBox="1"/>
                <p:nvPr/>
              </p:nvSpPr>
              <p:spPr>
                <a:xfrm>
                  <a:off x="4663860" y="3654427"/>
                  <a:ext cx="121704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3">
                                <a:lumMod val="40000"/>
                                <a:lumOff val="60000"/>
                              </a:schemeClr>
                            </a:solidFill>
                            <a:latin typeface="Cambria Math" panose="02040503050406030204" pitchFamily="18" charset="0"/>
                            <a:ea typeface="Cambria Math" panose="02040503050406030204" pitchFamily="18" charset="0"/>
                          </a:rPr>
                          <m:t>=</m:t>
                        </m:r>
                        <m:func>
                          <m:funcPr>
                            <m:ctrlPr>
                              <a:rPr lang="en-GB" sz="2800" b="0" i="1" smtClean="0">
                                <a:solidFill>
                                  <a:schemeClr val="accent3">
                                    <a:lumMod val="40000"/>
                                    <a:lumOff val="60000"/>
                                  </a:schemeClr>
                                </a:solidFill>
                                <a:latin typeface="Cambria Math" panose="02040503050406030204" pitchFamily="18" charset="0"/>
                                <a:ea typeface="Cambria Math" panose="02040503050406030204" pitchFamily="18" charset="0"/>
                              </a:rPr>
                            </m:ctrlPr>
                          </m:funcPr>
                          <m:fName>
                            <m:r>
                              <m:rPr>
                                <m:sty m:val="p"/>
                              </m:rPr>
                              <a:rPr lang="en-GB" sz="2800" b="0" i="0" smtClean="0">
                                <a:solidFill>
                                  <a:schemeClr val="accent3">
                                    <a:lumMod val="40000"/>
                                    <a:lumOff val="60000"/>
                                  </a:schemeClr>
                                </a:solidFill>
                                <a:latin typeface="Cambria Math" panose="02040503050406030204" pitchFamily="18" charset="0"/>
                                <a:ea typeface="Cambria Math" panose="02040503050406030204" pitchFamily="18" charset="0"/>
                              </a:rPr>
                              <m:t>tan</m:t>
                            </m:r>
                          </m:fName>
                          <m:e>
                            <m:r>
                              <a:rPr lang="en-GB" sz="2800" i="1">
                                <a:solidFill>
                                  <a:schemeClr val="accent3">
                                    <a:lumMod val="40000"/>
                                    <a:lumOff val="60000"/>
                                  </a:schemeClr>
                                </a:solidFill>
                                <a:latin typeface="Cambria Math" panose="02040503050406030204" pitchFamily="18" charset="0"/>
                                <a:ea typeface="Cambria Math" panose="02040503050406030204" pitchFamily="18" charset="0"/>
                              </a:rPr>
                              <m:t>𝜃</m:t>
                            </m:r>
                          </m:e>
                        </m:func>
                      </m:oMath>
                    </m:oMathPara>
                  </a14:m>
                  <a:endParaRPr lang="en-GB" sz="2800" dirty="0">
                    <a:solidFill>
                      <a:schemeClr val="accent3">
                        <a:lumMod val="40000"/>
                        <a:lumOff val="60000"/>
                      </a:schemeClr>
                    </a:solidFill>
                  </a:endParaRPr>
                </a:p>
              </p:txBody>
            </p:sp>
          </mc:Choice>
          <mc:Fallback xmlns="">
            <p:sp>
              <p:nvSpPr>
                <p:cNvPr id="57" name="TextBox 56">
                  <a:extLst>
                    <a:ext uri="{FF2B5EF4-FFF2-40B4-BE49-F238E27FC236}">
                      <a16:creationId xmlns:a16="http://schemas.microsoft.com/office/drawing/2014/main" id="{666B9FA5-FB1C-4B4A-996A-7AAEA5410F05}"/>
                    </a:ext>
                  </a:extLst>
                </p:cNvPr>
                <p:cNvSpPr txBox="1">
                  <a:spLocks noRot="1" noChangeAspect="1" noMove="1" noResize="1" noEditPoints="1" noAdjustHandles="1" noChangeArrowheads="1" noChangeShapeType="1" noTextEdit="1"/>
                </p:cNvSpPr>
                <p:nvPr/>
              </p:nvSpPr>
              <p:spPr>
                <a:xfrm>
                  <a:off x="4663860" y="3654427"/>
                  <a:ext cx="1217044" cy="523220"/>
                </a:xfrm>
                <a:prstGeom prst="rect">
                  <a:avLst/>
                </a:prstGeom>
                <a:blipFill>
                  <a:blip r:embed="rId10"/>
                  <a:stretch>
                    <a:fillRect/>
                  </a:stretch>
                </a:blipFill>
              </p:spPr>
              <p:txBody>
                <a:bodyPr/>
                <a:lstStyle/>
                <a:p>
                  <a:r>
                    <a:rPr lang="en-GB">
                      <a:noFill/>
                    </a:rPr>
                    <a:t> </a:t>
                  </a:r>
                </a:p>
              </p:txBody>
            </p:sp>
          </mc:Fallback>
        </mc:AlternateContent>
      </p:grpSp>
      <p:sp>
        <p:nvSpPr>
          <p:cNvPr id="4" name="Speech Bubble: Rectangle 3" descr="Text box: How much the quantity changes in a single unit of time">
            <a:extLst>
              <a:ext uri="{FF2B5EF4-FFF2-40B4-BE49-F238E27FC236}">
                <a16:creationId xmlns:a16="http://schemas.microsoft.com/office/drawing/2014/main" id="{DD62DBAF-19DF-4537-876C-9BA5ADB7A425}"/>
              </a:ext>
            </a:extLst>
          </p:cNvPr>
          <p:cNvSpPr/>
          <p:nvPr/>
        </p:nvSpPr>
        <p:spPr>
          <a:xfrm>
            <a:off x="1753069" y="6014073"/>
            <a:ext cx="3716154" cy="722541"/>
          </a:xfrm>
          <a:prstGeom prst="wedgeRectCallout">
            <a:avLst>
              <a:gd name="adj1" fmla="val -5234"/>
              <a:gd name="adj2" fmla="val -82301"/>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How much the quantity changes in a single unit of time</a:t>
            </a:r>
          </a:p>
        </p:txBody>
      </p:sp>
      <p:grpSp>
        <p:nvGrpSpPr>
          <p:cNvPr id="8" name="Group 7">
            <a:extLst>
              <a:ext uri="{FF2B5EF4-FFF2-40B4-BE49-F238E27FC236}">
                <a16:creationId xmlns:a16="http://schemas.microsoft.com/office/drawing/2014/main" id="{3D9F4FED-6BCC-4460-A6E7-46E2477817CD}"/>
              </a:ext>
            </a:extLst>
          </p:cNvPr>
          <p:cNvGrpSpPr/>
          <p:nvPr/>
        </p:nvGrpSpPr>
        <p:grpSpPr>
          <a:xfrm>
            <a:off x="10548352" y="626414"/>
            <a:ext cx="1580882" cy="2608719"/>
            <a:chOff x="10548352" y="626414"/>
            <a:chExt cx="1580882" cy="2608719"/>
          </a:xfrm>
        </p:grpSpPr>
        <p:pic>
          <p:nvPicPr>
            <p:cNvPr id="6" name="Picture 5" descr="A sign on the side of a road&#10;&#10;Description automatically generated">
              <a:extLst>
                <a:ext uri="{FF2B5EF4-FFF2-40B4-BE49-F238E27FC236}">
                  <a16:creationId xmlns:a16="http://schemas.microsoft.com/office/drawing/2014/main" id="{CFAAC580-015D-4504-A305-8BC502210E15}"/>
                </a:ext>
              </a:extLst>
            </p:cNvPr>
            <p:cNvPicPr>
              <a:picLocks noChangeAspect="1"/>
            </p:cNvPicPr>
            <p:nvPr/>
          </p:nvPicPr>
          <p:blipFill rotWithShape="1">
            <a:blip r:embed="rId11">
              <a:extLst>
                <a:ext uri="{837473B0-CC2E-450A-ABE3-18F120FF3D39}">
                  <a1611:picAttrSrcUrl xmlns:a1611="http://schemas.microsoft.com/office/drawing/2016/11/main" r:id="rId12"/>
                </a:ext>
              </a:extLst>
            </a:blip>
            <a:srcRect l="5675" t="5485" r="66321" b="24039"/>
            <a:stretch/>
          </p:blipFill>
          <p:spPr>
            <a:xfrm>
              <a:off x="10548352" y="626414"/>
              <a:ext cx="1238856" cy="1968114"/>
            </a:xfrm>
            <a:prstGeom prst="rect">
              <a:avLst/>
            </a:prstGeom>
          </p:spPr>
        </p:pic>
        <p:sp>
          <p:nvSpPr>
            <p:cNvPr id="7" name="TextBox 6">
              <a:extLst>
                <a:ext uri="{FF2B5EF4-FFF2-40B4-BE49-F238E27FC236}">
                  <a16:creationId xmlns:a16="http://schemas.microsoft.com/office/drawing/2014/main" id="{5306BD85-8126-4502-94C3-97E5FF30BD28}"/>
                </a:ext>
              </a:extLst>
            </p:cNvPr>
            <p:cNvSpPr txBox="1"/>
            <p:nvPr/>
          </p:nvSpPr>
          <p:spPr>
            <a:xfrm>
              <a:off x="10890378" y="2588802"/>
              <a:ext cx="1238856" cy="646331"/>
            </a:xfrm>
            <a:prstGeom prst="rect">
              <a:avLst/>
            </a:prstGeom>
            <a:noFill/>
          </p:spPr>
          <p:txBody>
            <a:bodyPr wrap="square" rtlCol="0">
              <a:spAutoFit/>
            </a:bodyPr>
            <a:lstStyle/>
            <a:p>
              <a:r>
                <a:rPr lang="en-GB" sz="900" dirty="0">
                  <a:hlinkClick r:id="rId12" tooltip="http://www.geograph.ie/photo/1597536"/>
                </a:rPr>
                <a:t>This Photo</a:t>
              </a:r>
              <a:r>
                <a:rPr lang="en-GB" sz="900" dirty="0"/>
                <a:t> by Unknown Author is licensed under </a:t>
              </a:r>
              <a:r>
                <a:rPr lang="en-GB" sz="900" dirty="0">
                  <a:hlinkClick r:id="rId13" tooltip="https://creativecommons.org/licenses/by-sa/3.0/"/>
                </a:rPr>
                <a:t>CC BY-SA</a:t>
              </a:r>
              <a:endParaRPr lang="en-GB" sz="900" dirty="0"/>
            </a:p>
          </p:txBody>
        </p:sp>
      </p:grpSp>
    </p:spTree>
    <p:extLst>
      <p:ext uri="{BB962C8B-B14F-4D97-AF65-F5344CB8AC3E}">
        <p14:creationId xmlns:p14="http://schemas.microsoft.com/office/powerpoint/2010/main" val="158988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4"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C2A1-2A16-4C67-9347-310D289A8F3C}"/>
              </a:ext>
            </a:extLst>
          </p:cNvPr>
          <p:cNvSpPr>
            <a:spLocks noGrp="1"/>
          </p:cNvSpPr>
          <p:nvPr>
            <p:ph type="title"/>
          </p:nvPr>
        </p:nvSpPr>
        <p:spPr/>
        <p:txBody>
          <a:bodyPr/>
          <a:lstStyle/>
          <a:p>
            <a:r>
              <a:rPr lang="en-GB" dirty="0"/>
              <a:t>Derivatives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1F0FD3-1008-4F15-88FE-E7F9A89EAB41}"/>
                  </a:ext>
                </a:extLst>
              </p:cNvPr>
              <p:cNvSpPr>
                <a:spLocks noGrp="1"/>
              </p:cNvSpPr>
              <p:nvPr>
                <p:ph idx="1"/>
              </p:nvPr>
            </p:nvSpPr>
            <p:spPr>
              <a:xfrm>
                <a:off x="685801" y="2142067"/>
                <a:ext cx="10131425" cy="4452696"/>
              </a:xfrm>
            </p:spPr>
            <p:txBody>
              <a:bodyPr>
                <a:normAutofit lnSpcReduction="10000"/>
              </a:bodyPr>
              <a:lstStyle/>
              <a:p>
                <a:r>
                  <a:rPr lang="en-GB" b="1" dirty="0"/>
                  <a:t>Definition</a:t>
                </a:r>
                <a:r>
                  <a:rPr lang="en-GB" dirty="0"/>
                  <a:t>: the </a:t>
                </a:r>
                <a:r>
                  <a:rPr lang="en-GB" b="1" dirty="0">
                    <a:hlinkClick r:id="rId3"/>
                  </a:rPr>
                  <a:t>derivative</a:t>
                </a:r>
                <a:r>
                  <a:rPr lang="en-GB" dirty="0"/>
                  <a:t> of a quantity </a:t>
                </a:r>
                <a14:m>
                  <m:oMath xmlns:m="http://schemas.openxmlformats.org/officeDocument/2006/math">
                    <m:r>
                      <a:rPr lang="en-GB" i="1" smtClean="0">
                        <a:latin typeface="Cambria Math" panose="02040503050406030204" pitchFamily="18" charset="0"/>
                      </a:rPr>
                      <m:t>𝑥</m:t>
                    </m:r>
                  </m:oMath>
                </a14:m>
                <a:r>
                  <a:rPr lang="en-GB" dirty="0"/>
                  <a:t> with respect to time </a:t>
                </a:r>
                <a14:m>
                  <m:oMath xmlns:m="http://schemas.openxmlformats.org/officeDocument/2006/math">
                    <m:r>
                      <a:rPr lang="en-GB" i="1">
                        <a:latin typeface="Cambria Math" panose="02040503050406030204" pitchFamily="18" charset="0"/>
                      </a:rPr>
                      <m:t>𝑡</m:t>
                    </m:r>
                  </m:oMath>
                </a14:m>
                <a:r>
                  <a:rPr lang="en-GB" dirty="0"/>
                  <a:t> is the </a:t>
                </a:r>
                <a:r>
                  <a:rPr lang="en-GB" dirty="0">
                    <a:solidFill>
                      <a:schemeClr val="accent4"/>
                    </a:solidFill>
                  </a:rPr>
                  <a:t>rate of change </a:t>
                </a:r>
                <a:r>
                  <a:rPr lang="en-GB" dirty="0"/>
                  <a:t>of </a:t>
                </a:r>
                <a14:m>
                  <m:oMath xmlns:m="http://schemas.openxmlformats.org/officeDocument/2006/math">
                    <m:r>
                      <a:rPr lang="en-GB" i="1">
                        <a:latin typeface="Cambria Math" panose="02040503050406030204" pitchFamily="18" charset="0"/>
                      </a:rPr>
                      <m:t>𝑥</m:t>
                    </m:r>
                  </m:oMath>
                </a14:m>
                <a:r>
                  <a:rPr lang="en-GB" dirty="0"/>
                  <a:t> </a:t>
                </a:r>
                <a:r>
                  <a:rPr lang="en-GB" dirty="0">
                    <a:solidFill>
                      <a:schemeClr val="accent4"/>
                    </a:solidFill>
                  </a:rPr>
                  <a:t>with respect to </a:t>
                </a:r>
                <a14:m>
                  <m:oMath xmlns:m="http://schemas.openxmlformats.org/officeDocument/2006/math">
                    <m:r>
                      <a:rPr lang="en-GB" i="1">
                        <a:latin typeface="Cambria Math" panose="02040503050406030204" pitchFamily="18" charset="0"/>
                      </a:rPr>
                      <m:t>𝑡</m:t>
                    </m:r>
                  </m:oMath>
                </a14:m>
                <a:endParaRPr lang="en-GB" dirty="0"/>
              </a:p>
              <a:p>
                <a:r>
                  <a:rPr lang="en-GB" dirty="0"/>
                  <a:t>Denoted </a:t>
                </a:r>
                <a14:m>
                  <m:oMath xmlns:m="http://schemas.openxmlformats.org/officeDocument/2006/math">
                    <m:f>
                      <m:fPr>
                        <m:ctrlPr>
                          <a:rPr lang="en-GB" i="1" smtClean="0">
                            <a:solidFill>
                              <a:schemeClr val="accent4"/>
                            </a:solidFill>
                            <a:latin typeface="Cambria Math" panose="02040503050406030204" pitchFamily="18" charset="0"/>
                          </a:rPr>
                        </m:ctrlPr>
                      </m:fPr>
                      <m:num>
                        <m:r>
                          <m:rPr>
                            <m:sty m:val="p"/>
                          </m:rPr>
                          <a:rPr lang="en-GB">
                            <a:solidFill>
                              <a:schemeClr val="accent4"/>
                            </a:solidFill>
                            <a:latin typeface="Cambria Math" panose="02040503050406030204" pitchFamily="18" charset="0"/>
                          </a:rPr>
                          <m:t>d</m:t>
                        </m:r>
                        <m:r>
                          <a:rPr lang="en-GB" i="1">
                            <a:solidFill>
                              <a:schemeClr val="accent4"/>
                            </a:solidFill>
                            <a:latin typeface="Cambria Math" panose="02040503050406030204" pitchFamily="18" charset="0"/>
                          </a:rPr>
                          <m:t>𝑥</m:t>
                        </m:r>
                      </m:num>
                      <m:den>
                        <m:r>
                          <m:rPr>
                            <m:sty m:val="p"/>
                          </m:rPr>
                          <a:rPr lang="en-GB">
                            <a:solidFill>
                              <a:schemeClr val="accent4"/>
                            </a:solidFill>
                            <a:latin typeface="Cambria Math" panose="02040503050406030204" pitchFamily="18" charset="0"/>
                          </a:rPr>
                          <m:t>d</m:t>
                        </m:r>
                        <m:r>
                          <a:rPr lang="en-GB" i="1">
                            <a:solidFill>
                              <a:schemeClr val="accent4"/>
                            </a:solidFill>
                            <a:latin typeface="Cambria Math" panose="02040503050406030204" pitchFamily="18" charset="0"/>
                          </a:rPr>
                          <m:t>𝑡</m:t>
                        </m:r>
                      </m:den>
                    </m:f>
                  </m:oMath>
                </a14:m>
                <a:r>
                  <a:rPr lang="en-GB" dirty="0"/>
                  <a:t>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GB" dirty="0"/>
              </a:p>
              <a:p>
                <a:r>
                  <a:rPr lang="en-GB" dirty="0"/>
                  <a:t>The mathematical process of finding </a:t>
                </a:r>
                <a14:m>
                  <m:oMath xmlns:m="http://schemas.openxmlformats.org/officeDocument/2006/math">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i="1">
                            <a:latin typeface="Cambria Math" panose="02040503050406030204" pitchFamily="18" charset="0"/>
                          </a:rPr>
                          <m:t>𝑥</m:t>
                        </m:r>
                      </m:num>
                      <m:den>
                        <m:r>
                          <m:rPr>
                            <m:sty m:val="p"/>
                          </m:rPr>
                          <a:rPr lang="en-GB">
                            <a:latin typeface="Cambria Math" panose="02040503050406030204" pitchFamily="18" charset="0"/>
                          </a:rPr>
                          <m:t>d</m:t>
                        </m:r>
                        <m:r>
                          <a:rPr lang="en-GB" i="1">
                            <a:latin typeface="Cambria Math" panose="02040503050406030204" pitchFamily="18" charset="0"/>
                          </a:rPr>
                          <m:t>𝑡</m:t>
                        </m:r>
                      </m:den>
                    </m:f>
                  </m:oMath>
                </a14:m>
                <a:r>
                  <a:rPr lang="en-GB" dirty="0"/>
                  <a:t> given </a:t>
                </a:r>
                <a14:m>
                  <m:oMath xmlns:m="http://schemas.openxmlformats.org/officeDocument/2006/math">
                    <m:r>
                      <a:rPr lang="en-GB" i="1">
                        <a:latin typeface="Cambria Math" panose="02040503050406030204" pitchFamily="18" charset="0"/>
                      </a:rPr>
                      <m:t>𝑥</m:t>
                    </m:r>
                  </m:oMath>
                </a14:m>
                <a:r>
                  <a:rPr lang="en-GB" dirty="0"/>
                  <a:t> is called </a:t>
                </a:r>
                <a:r>
                  <a:rPr lang="en-GB" b="1" dirty="0">
                    <a:solidFill>
                      <a:schemeClr val="accent2"/>
                    </a:solidFill>
                  </a:rPr>
                  <a:t>differentiation</a:t>
                </a:r>
              </a:p>
              <a:p>
                <a:pPr lvl="1"/>
                <a:r>
                  <a:rPr lang="en-GB" dirty="0"/>
                  <a:t>For polynomials:</a:t>
                </a:r>
              </a:p>
              <a:p>
                <a:pPr lvl="2"/>
                <a:r>
                  <a:rPr lang="en-GB" dirty="0">
                    <a:solidFill>
                      <a:schemeClr val="accent4"/>
                    </a:solidFill>
                  </a:rPr>
                  <a:t>Multiply</a:t>
                </a:r>
                <a:r>
                  <a:rPr lang="en-GB" dirty="0"/>
                  <a:t> coefficients by corresponding exponents</a:t>
                </a:r>
              </a:p>
              <a:p>
                <a:pPr lvl="2"/>
                <a:r>
                  <a:rPr lang="en-GB" dirty="0">
                    <a:solidFill>
                      <a:schemeClr val="accent4"/>
                    </a:solidFill>
                  </a:rPr>
                  <a:t>Lower</a:t>
                </a:r>
                <a:r>
                  <a:rPr lang="en-GB" dirty="0"/>
                  <a:t> each exponent by one degree</a:t>
                </a:r>
              </a:p>
              <a:p>
                <a:pPr lvl="2"/>
                <a:r>
                  <a:rPr lang="en-GB" dirty="0">
                    <a:solidFill>
                      <a:schemeClr val="accent4"/>
                    </a:solidFill>
                  </a:rPr>
                  <a:t>Remove</a:t>
                </a:r>
                <a:r>
                  <a:rPr lang="en-GB" dirty="0"/>
                  <a:t> constant (exponent = 0)</a:t>
                </a:r>
              </a:p>
              <a:p>
                <a:pPr lvl="2"/>
                <a:endParaRPr lang="en-GB" dirty="0"/>
              </a:p>
              <a:p>
                <a:pPr lvl="1"/>
                <a:endParaRPr lang="en-GB" b="1" dirty="0">
                  <a:solidFill>
                    <a:schemeClr val="accent2"/>
                  </a:solidFill>
                </a:endParaRPr>
              </a:p>
              <a:p>
                <a:endParaRPr lang="en-GB" dirty="0"/>
              </a:p>
            </p:txBody>
          </p:sp>
        </mc:Choice>
        <mc:Fallback xmlns="">
          <p:sp>
            <p:nvSpPr>
              <p:cNvPr id="3" name="Content Placeholder 2">
                <a:extLst>
                  <a:ext uri="{FF2B5EF4-FFF2-40B4-BE49-F238E27FC236}">
                    <a16:creationId xmlns:a16="http://schemas.microsoft.com/office/drawing/2014/main" id="{751F0FD3-1008-4F15-88FE-E7F9A89EAB41}"/>
                  </a:ext>
                </a:extLst>
              </p:cNvPr>
              <p:cNvSpPr>
                <a:spLocks noGrp="1" noRot="1" noChangeAspect="1" noMove="1" noResize="1" noEditPoints="1" noAdjustHandles="1" noChangeArrowheads="1" noChangeShapeType="1" noTextEdit="1"/>
              </p:cNvSpPr>
              <p:nvPr>
                <p:ph idx="1"/>
              </p:nvPr>
            </p:nvSpPr>
            <p:spPr>
              <a:xfrm>
                <a:off x="685801" y="2142067"/>
                <a:ext cx="10131425" cy="4452696"/>
              </a:xfrm>
              <a:blipFill>
                <a:blip r:embed="rId4"/>
                <a:stretch>
                  <a:fillRect l="-1084" t="-2326" r="-1505"/>
                </a:stretch>
              </a:blipFill>
            </p:spPr>
            <p:txBody>
              <a:bodyPr/>
              <a:lstStyle/>
              <a:p>
                <a:r>
                  <a:rPr lang="en-GB">
                    <a:noFill/>
                  </a:rPr>
                  <a:t> </a:t>
                </a:r>
              </a:p>
            </p:txBody>
          </p:sp>
        </mc:Fallback>
      </mc:AlternateContent>
      <p:grpSp>
        <p:nvGrpSpPr>
          <p:cNvPr id="11" name="Group 10" descr="Axes for t and f(t)">
            <a:extLst>
              <a:ext uri="{FF2B5EF4-FFF2-40B4-BE49-F238E27FC236}">
                <a16:creationId xmlns:a16="http://schemas.microsoft.com/office/drawing/2014/main" id="{45EBFF53-9101-4769-91C6-85B83B8D946A}"/>
              </a:ext>
            </a:extLst>
          </p:cNvPr>
          <p:cNvGrpSpPr/>
          <p:nvPr/>
        </p:nvGrpSpPr>
        <p:grpSpPr>
          <a:xfrm>
            <a:off x="8942818" y="2608887"/>
            <a:ext cx="3205712" cy="1292708"/>
            <a:chOff x="8300487" y="2686696"/>
            <a:chExt cx="3205712" cy="1292708"/>
          </a:xfrm>
        </p:grpSpPr>
        <p:grpSp>
          <p:nvGrpSpPr>
            <p:cNvPr id="6" name="Group 5">
              <a:extLst>
                <a:ext uri="{FF2B5EF4-FFF2-40B4-BE49-F238E27FC236}">
                  <a16:creationId xmlns:a16="http://schemas.microsoft.com/office/drawing/2014/main" id="{CF401FCE-20F6-4FE9-A96E-1EE67EB535CB}"/>
                </a:ext>
              </a:extLst>
            </p:cNvPr>
            <p:cNvGrpSpPr/>
            <p:nvPr/>
          </p:nvGrpSpPr>
          <p:grpSpPr>
            <a:xfrm>
              <a:off x="9578511" y="2993729"/>
              <a:ext cx="1432782" cy="893148"/>
              <a:chOff x="8619475" y="3703192"/>
              <a:chExt cx="2353325" cy="1466982"/>
            </a:xfrm>
          </p:grpSpPr>
          <p:cxnSp>
            <p:nvCxnSpPr>
              <p:cNvPr id="4" name="Straight Arrow Connector 3">
                <a:extLst>
                  <a:ext uri="{FF2B5EF4-FFF2-40B4-BE49-F238E27FC236}">
                    <a16:creationId xmlns:a16="http://schemas.microsoft.com/office/drawing/2014/main" id="{6E5374D3-271E-483D-9EC0-7BCA00D1F621}"/>
                  </a:ext>
                </a:extLst>
              </p:cNvPr>
              <p:cNvCxnSpPr>
                <a:cxnSpLocks/>
              </p:cNvCxnSpPr>
              <p:nvPr/>
            </p:nvCxnSpPr>
            <p:spPr>
              <a:xfrm>
                <a:off x="8619475" y="5170174"/>
                <a:ext cx="2353325"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AD28E61-942F-40EC-8DA8-153D4CC1ED7F}"/>
                  </a:ext>
                </a:extLst>
              </p:cNvPr>
              <p:cNvCxnSpPr>
                <a:cxnSpLocks/>
              </p:cNvCxnSpPr>
              <p:nvPr/>
            </p:nvCxnSpPr>
            <p:spPr>
              <a:xfrm>
                <a:off x="8619475" y="3703192"/>
                <a:ext cx="0" cy="146698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425D44C-E200-4FB1-8595-A44C19A044F1}"/>
                    </a:ext>
                  </a:extLst>
                </p:cNvPr>
                <p:cNvSpPr txBox="1"/>
                <p:nvPr/>
              </p:nvSpPr>
              <p:spPr>
                <a:xfrm>
                  <a:off x="10806402" y="3517739"/>
                  <a:ext cx="6997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𝑡</m:t>
                        </m:r>
                      </m:oMath>
                    </m:oMathPara>
                  </a14:m>
                  <a:endParaRPr lang="en-GB" sz="1600" dirty="0">
                    <a:solidFill>
                      <a:schemeClr val="tx1"/>
                    </a:solidFill>
                  </a:endParaRPr>
                </a:p>
              </p:txBody>
            </p:sp>
          </mc:Choice>
          <mc:Fallback xmlns="">
            <p:sp>
              <p:nvSpPr>
                <p:cNvPr id="9" name="TextBox 8">
                  <a:extLst>
                    <a:ext uri="{FF2B5EF4-FFF2-40B4-BE49-F238E27FC236}">
                      <a16:creationId xmlns:a16="http://schemas.microsoft.com/office/drawing/2014/main" id="{7425D44C-E200-4FB1-8595-A44C19A044F1}"/>
                    </a:ext>
                  </a:extLst>
                </p:cNvPr>
                <p:cNvSpPr txBox="1">
                  <a:spLocks noRot="1" noChangeAspect="1" noMove="1" noResize="1" noEditPoints="1" noAdjustHandles="1" noChangeArrowheads="1" noChangeShapeType="1" noTextEdit="1"/>
                </p:cNvSpPr>
                <p:nvPr/>
              </p:nvSpPr>
              <p:spPr>
                <a:xfrm>
                  <a:off x="10806402" y="3517739"/>
                  <a:ext cx="699797"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727AF65-8D98-4A84-93CA-101F1338283D}"/>
                    </a:ext>
                  </a:extLst>
                </p:cNvPr>
                <p:cNvSpPr txBox="1"/>
                <p:nvPr/>
              </p:nvSpPr>
              <p:spPr>
                <a:xfrm>
                  <a:off x="8300487" y="2686696"/>
                  <a:ext cx="1388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tx1"/>
                            </a:solidFill>
                            <a:latin typeface="Cambria Math" panose="02040503050406030204" pitchFamily="18" charset="0"/>
                            <a:ea typeface="Cambria Math" panose="02040503050406030204" pitchFamily="18" charset="0"/>
                          </a:rPr>
                          <m:t>𝑥</m:t>
                        </m:r>
                        <m:r>
                          <a:rPr lang="en-GB" sz="2400" b="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𝑓</m:t>
                        </m:r>
                        <m:r>
                          <a:rPr lang="en-GB" sz="2400" b="0" i="1" smtClean="0">
                            <a:solidFill>
                              <a:schemeClr val="tx1"/>
                            </a:solidFill>
                            <a:latin typeface="Cambria Math" panose="02040503050406030204" pitchFamily="18" charset="0"/>
                            <a:ea typeface="Cambria Math" panose="02040503050406030204" pitchFamily="18" charset="0"/>
                          </a:rPr>
                          <m:t>(</m:t>
                        </m:r>
                        <m:r>
                          <a:rPr lang="en-GB" sz="2400" i="1" smtClean="0">
                            <a:solidFill>
                              <a:schemeClr val="tx1"/>
                            </a:solidFill>
                            <a:latin typeface="Cambria Math" panose="02040503050406030204" pitchFamily="18" charset="0"/>
                            <a:ea typeface="Cambria Math" panose="02040503050406030204" pitchFamily="18" charset="0"/>
                          </a:rPr>
                          <m:t>𝑡</m:t>
                        </m:r>
                        <m:r>
                          <a:rPr lang="en-GB" sz="2400" b="0" i="1" smtClean="0">
                            <a:solidFill>
                              <a:schemeClr val="tx1"/>
                            </a:solidFill>
                            <a:latin typeface="Cambria Math" panose="02040503050406030204" pitchFamily="18" charset="0"/>
                            <a:ea typeface="Cambria Math" panose="02040503050406030204" pitchFamily="18" charset="0"/>
                          </a:rPr>
                          <m:t>)</m:t>
                        </m:r>
                      </m:oMath>
                    </m:oMathPara>
                  </a14:m>
                  <a:endParaRPr lang="en-GB" sz="1600" dirty="0">
                    <a:solidFill>
                      <a:schemeClr val="tx1"/>
                    </a:solidFill>
                  </a:endParaRPr>
                </a:p>
              </p:txBody>
            </p:sp>
          </mc:Choice>
          <mc:Fallback xmlns="">
            <p:sp>
              <p:nvSpPr>
                <p:cNvPr id="10" name="TextBox 9">
                  <a:extLst>
                    <a:ext uri="{FF2B5EF4-FFF2-40B4-BE49-F238E27FC236}">
                      <a16:creationId xmlns:a16="http://schemas.microsoft.com/office/drawing/2014/main" id="{C727AF65-8D98-4A84-93CA-101F1338283D}"/>
                    </a:ext>
                  </a:extLst>
                </p:cNvPr>
                <p:cNvSpPr txBox="1">
                  <a:spLocks noRot="1" noChangeAspect="1" noMove="1" noResize="1" noEditPoints="1" noAdjustHandles="1" noChangeArrowheads="1" noChangeShapeType="1" noTextEdit="1"/>
                </p:cNvSpPr>
                <p:nvPr/>
              </p:nvSpPr>
              <p:spPr>
                <a:xfrm>
                  <a:off x="8300487" y="2686696"/>
                  <a:ext cx="1388860" cy="461665"/>
                </a:xfrm>
                <a:prstGeom prst="rect">
                  <a:avLst/>
                </a:prstGeom>
                <a:blipFill>
                  <a:blip r:embed="rId6"/>
                  <a:stretch>
                    <a:fillRect r="-439" b="-19737"/>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2" name="Speech Bubble: Rectangle 11">
                <a:extLst>
                  <a:ext uri="{FF2B5EF4-FFF2-40B4-BE49-F238E27FC236}">
                    <a16:creationId xmlns:a16="http://schemas.microsoft.com/office/drawing/2014/main" id="{DAEA0AC3-2187-49D2-9804-FF90A9853F37}"/>
                  </a:ext>
                  <a:ext uri="{C183D7F6-B498-43B3-948B-1728B52AA6E4}">
                    <adec:decorative xmlns:adec="http://schemas.microsoft.com/office/drawing/2017/decorative" val="1"/>
                  </a:ext>
                </a:extLst>
              </p:cNvPr>
              <p:cNvSpPr/>
              <p:nvPr/>
            </p:nvSpPr>
            <p:spPr>
              <a:xfrm>
                <a:off x="5286377" y="3020736"/>
                <a:ext cx="2296068" cy="683515"/>
              </a:xfrm>
              <a:prstGeom prst="wedgeRectCallout">
                <a:avLst>
                  <a:gd name="adj1" fmla="val -66779"/>
                  <a:gd name="adj2" fmla="val -9459"/>
                </a:avLst>
              </a:prstGeom>
              <a:ln/>
            </p:spPr>
            <p:style>
              <a:lnRef idx="0">
                <a:schemeClr val="accent1"/>
              </a:lnRef>
              <a:fillRef idx="3">
                <a:schemeClr val="accent1"/>
              </a:fillRef>
              <a:effectRef idx="3">
                <a:schemeClr val="accent1"/>
              </a:effectRef>
              <a:fontRef idx="minor">
                <a:schemeClr val="lt1"/>
              </a:fontRef>
            </p:style>
            <p:txBody>
              <a:bodyPr rtlCol="0" anchor="ctr"/>
              <a:lstStyle/>
              <a:p>
                <a:br>
                  <a:rPr lang="en-GB" sz="2400" i="1" dirty="0">
                    <a:solidFill>
                      <a:schemeClr val="tx1"/>
                    </a:solidFill>
                    <a:latin typeface="Cambria Math" panose="02040503050406030204" pitchFamily="18" charset="0"/>
                  </a:rPr>
                </a:br>
                <a14:m>
                  <m:oMath xmlns:m="http://schemas.openxmlformats.org/officeDocument/2006/math">
                    <m:f>
                      <m:fPr>
                        <m:ctrlPr>
                          <a:rPr lang="en-GB" sz="2400" i="1" smtClean="0">
                            <a:solidFill>
                              <a:schemeClr val="tx1"/>
                            </a:solidFill>
                            <a:latin typeface="Cambria Math" panose="02040503050406030204" pitchFamily="18" charset="0"/>
                          </a:rPr>
                        </m:ctrlPr>
                      </m:fPr>
                      <m:num>
                        <m:r>
                          <m:rPr>
                            <m:sty m:val="p"/>
                          </m:rPr>
                          <a:rPr lang="en-GB" sz="2400">
                            <a:solidFill>
                              <a:schemeClr val="tx1"/>
                            </a:solidFill>
                            <a:latin typeface="Cambria Math" panose="02040503050406030204" pitchFamily="18" charset="0"/>
                          </a:rPr>
                          <m:t>d</m:t>
                        </m:r>
                        <m:r>
                          <a:rPr lang="en-GB" sz="2400" b="0" i="1" smtClean="0">
                            <a:solidFill>
                              <a:schemeClr val="tx1"/>
                            </a:solidFill>
                            <a:latin typeface="Cambria Math" panose="02040503050406030204" pitchFamily="18" charset="0"/>
                          </a:rPr>
                          <m:t>𝑦</m:t>
                        </m:r>
                      </m:num>
                      <m:den>
                        <m:r>
                          <m:rPr>
                            <m:sty m:val="p"/>
                          </m:rPr>
                          <a:rPr lang="en-GB" sz="2400">
                            <a:solidFill>
                              <a:schemeClr val="tx1"/>
                            </a:solidFill>
                            <a:latin typeface="Cambria Math" panose="02040503050406030204" pitchFamily="18" charset="0"/>
                          </a:rPr>
                          <m:t>d</m:t>
                        </m:r>
                        <m:r>
                          <a:rPr lang="en-GB" sz="2400" b="0" i="1" smtClean="0">
                            <a:solidFill>
                              <a:schemeClr val="tx1"/>
                            </a:solidFill>
                            <a:latin typeface="Cambria Math" panose="02040503050406030204" pitchFamily="18" charset="0"/>
                          </a:rPr>
                          <m:t>𝑥</m:t>
                        </m:r>
                      </m:den>
                    </m:f>
                  </m:oMath>
                </a14:m>
                <a:r>
                  <a:rPr lang="en-GB" sz="2400" dirty="0">
                    <a:solidFill>
                      <a:schemeClr val="tx1"/>
                    </a:solidFill>
                  </a:rPr>
                  <a:t> for </a:t>
                </a:r>
                <a14:m>
                  <m:oMath xmlns:m="http://schemas.openxmlformats.org/officeDocument/2006/math">
                    <m:r>
                      <a:rPr lang="en-GB" sz="2400" b="0" i="1" smtClean="0">
                        <a:solidFill>
                          <a:schemeClr val="tx1"/>
                        </a:solidFill>
                        <a:latin typeface="Cambria Math" panose="02040503050406030204" pitchFamily="18" charset="0"/>
                      </a:rPr>
                      <m:t>𝑦</m:t>
                    </m:r>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𝑓</m:t>
                    </m:r>
                    <m:d>
                      <m:dPr>
                        <m:ctrlPr>
                          <a:rPr lang="en-GB" sz="2400" i="1" smtClean="0">
                            <a:solidFill>
                              <a:schemeClr val="tx1"/>
                            </a:solidFill>
                            <a:latin typeface="Cambria Math" panose="02040503050406030204" pitchFamily="18" charset="0"/>
                          </a:rPr>
                        </m:ctrlPr>
                      </m:dPr>
                      <m:e>
                        <m:r>
                          <a:rPr lang="en-GB" sz="2400" b="0" i="1" smtClean="0">
                            <a:solidFill>
                              <a:schemeClr val="tx1"/>
                            </a:solidFill>
                            <a:latin typeface="Cambria Math" panose="02040503050406030204" pitchFamily="18" charset="0"/>
                          </a:rPr>
                          <m:t>𝑥</m:t>
                        </m:r>
                      </m:e>
                    </m:d>
                  </m:oMath>
                </a14:m>
                <a:br>
                  <a:rPr lang="en-GB" sz="2400" dirty="0">
                    <a:solidFill>
                      <a:schemeClr val="tx1"/>
                    </a:solidFill>
                  </a:rPr>
                </a:br>
                <a:r>
                  <a:rPr lang="en-GB" sz="1000" dirty="0">
                    <a:solidFill>
                      <a:schemeClr val="tx1"/>
                    </a:solidFill>
                  </a:rPr>
                  <a:t> </a:t>
                </a:r>
                <a:endParaRPr lang="en-GB" sz="2400" dirty="0">
                  <a:solidFill>
                    <a:schemeClr val="tx1"/>
                  </a:solidFill>
                </a:endParaRPr>
              </a:p>
              <a:p>
                <a:pPr algn="l"/>
                <a:endParaRPr lang="en-GB" dirty="0">
                  <a:solidFill>
                    <a:schemeClr val="tx1"/>
                  </a:solidFill>
                </a:endParaRPr>
              </a:p>
            </p:txBody>
          </p:sp>
        </mc:Choice>
        <mc:Fallback xmlns="">
          <p:sp>
            <p:nvSpPr>
              <p:cNvPr id="12" name="Speech Bubble: Rectangle 11">
                <a:extLst>
                  <a:ext uri="{FF2B5EF4-FFF2-40B4-BE49-F238E27FC236}">
                    <a16:creationId xmlns:a16="http://schemas.microsoft.com/office/drawing/2014/main" id="{DAEA0AC3-2187-49D2-9804-FF90A9853F3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286377" y="3020736"/>
                <a:ext cx="2296068" cy="683515"/>
              </a:xfrm>
              <a:prstGeom prst="wedgeRectCallout">
                <a:avLst>
                  <a:gd name="adj1" fmla="val -66779"/>
                  <a:gd name="adj2" fmla="val -9459"/>
                </a:avLst>
              </a:prstGeom>
              <a:blipFill>
                <a:blip r:embed="rId7"/>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C3CAAAC0-F463-48DA-ACA8-A5347936012E}"/>
                  </a:ext>
                  <a:ext uri="{C183D7F6-B498-43B3-948B-1728B52AA6E4}">
                    <adec:decorative xmlns:adec="http://schemas.microsoft.com/office/drawing/2017/decorative" val="1"/>
                  </a:ext>
                </a:extLst>
              </p:cNvPr>
              <p:cNvSpPr/>
              <p:nvPr/>
            </p:nvSpPr>
            <p:spPr>
              <a:xfrm>
                <a:off x="7842650" y="4368415"/>
                <a:ext cx="1432782" cy="681863"/>
              </a:xfrm>
              <a:prstGeom prst="wedgeRectCallout">
                <a:avLst>
                  <a:gd name="adj1" fmla="val -92370"/>
                  <a:gd name="adj2" fmla="val -59412"/>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b="0" dirty="0">
                    <a:solidFill>
                      <a:schemeClr val="tx1"/>
                    </a:solidFill>
                  </a:rPr>
                  <a:t>Also written </a:t>
                </a:r>
                <a14:m>
                  <m:oMath xmlns:m="http://schemas.openxmlformats.org/officeDocument/2006/math">
                    <m:r>
                      <a:rPr lang="en-GB" b="0" i="1" smtClean="0">
                        <a:solidFill>
                          <a:schemeClr val="tx1"/>
                        </a:solidFill>
                        <a:latin typeface="Cambria Math" panose="02040503050406030204" pitchFamily="18" charset="0"/>
                      </a:rPr>
                      <m:t>𝑓</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𝑥</m:t>
                    </m:r>
                    <m:r>
                      <a:rPr lang="en-GB" b="0" i="1" smtClean="0">
                        <a:solidFill>
                          <a:schemeClr val="tx1"/>
                        </a:solidFill>
                        <a:latin typeface="Cambria Math" panose="02040503050406030204" pitchFamily="18" charset="0"/>
                      </a:rPr>
                      <m:t>)</m:t>
                    </m:r>
                  </m:oMath>
                </a14:m>
                <a:r>
                  <a:rPr lang="en-GB" dirty="0">
                    <a:solidFill>
                      <a:schemeClr val="tx1"/>
                    </a:solidFill>
                  </a:rPr>
                  <a:t> or </a:t>
                </a:r>
                <a14:m>
                  <m:oMath xmlns:m="http://schemas.openxmlformats.org/officeDocument/2006/math">
                    <m:acc>
                      <m:accPr>
                        <m:chr m:val="̇"/>
                        <m:ctrlPr>
                          <a:rPr lang="en-GB" i="1" smtClean="0">
                            <a:solidFill>
                              <a:schemeClr val="tx1"/>
                            </a:solidFill>
                            <a:latin typeface="Cambria Math" panose="02040503050406030204" pitchFamily="18" charset="0"/>
                          </a:rPr>
                        </m:ctrlPr>
                      </m:accPr>
                      <m:e>
                        <m:r>
                          <a:rPr lang="en-GB" b="0" i="1" smtClean="0">
                            <a:solidFill>
                              <a:schemeClr val="tx1"/>
                            </a:solidFill>
                            <a:latin typeface="Cambria Math" panose="02040503050406030204" pitchFamily="18" charset="0"/>
                          </a:rPr>
                          <m:t>𝑥</m:t>
                        </m:r>
                      </m:e>
                    </m:acc>
                  </m:oMath>
                </a14:m>
                <a:endParaRPr lang="en-GB" dirty="0">
                  <a:solidFill>
                    <a:schemeClr val="tx1"/>
                  </a:solidFill>
                </a:endParaRPr>
              </a:p>
            </p:txBody>
          </p:sp>
        </mc:Choice>
        <mc:Fallback xmlns="">
          <p:sp>
            <p:nvSpPr>
              <p:cNvPr id="13" name="Speech Bubble: Rectangle 12">
                <a:extLst>
                  <a:ext uri="{FF2B5EF4-FFF2-40B4-BE49-F238E27FC236}">
                    <a16:creationId xmlns:a16="http://schemas.microsoft.com/office/drawing/2014/main" id="{C3CAAAC0-F463-48DA-ACA8-A5347936012E}"/>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842650" y="4368415"/>
                <a:ext cx="1432782" cy="681863"/>
              </a:xfrm>
              <a:prstGeom prst="wedgeRectCallout">
                <a:avLst>
                  <a:gd name="adj1" fmla="val -92370"/>
                  <a:gd name="adj2" fmla="val -59412"/>
                </a:avLst>
              </a:prstGeom>
              <a:blipFill>
                <a:blip r:embed="rId8"/>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658CD63-2C38-48AA-96EA-283C93D8B57F}"/>
                  </a:ext>
                </a:extLst>
              </p:cNvPr>
              <p:cNvSpPr txBox="1"/>
              <p:nvPr/>
            </p:nvSpPr>
            <p:spPr>
              <a:xfrm>
                <a:off x="7711032" y="5349295"/>
                <a:ext cx="3795167" cy="1249701"/>
              </a:xfrm>
              <a:prstGeom prst="rect">
                <a:avLst/>
              </a:prstGeom>
              <a:noFill/>
            </p:spPr>
            <p:txBody>
              <a:bodyPr wrap="square" rtlCol="0">
                <a:spAutoFit/>
              </a:bodyPr>
              <a:lstStyle/>
              <a:p>
                <a:r>
                  <a:rPr lang="en-GB" sz="2400" b="0" dirty="0">
                    <a:solidFill>
                      <a:schemeClr val="tx1"/>
                    </a:solidFill>
                    <a:ea typeface="Cambria Math" panose="02040503050406030204" pitchFamily="18" charset="0"/>
                  </a:rPr>
                  <a:t>e.g. </a:t>
                </a:r>
                <a14:m>
                  <m:oMath xmlns:m="http://schemas.openxmlformats.org/officeDocument/2006/math">
                    <m:r>
                      <a:rPr lang="en-GB" sz="2400" b="0" i="1" smtClean="0">
                        <a:solidFill>
                          <a:schemeClr val="tx1"/>
                        </a:solidFill>
                        <a:latin typeface="Cambria Math" panose="02040503050406030204" pitchFamily="18" charset="0"/>
                        <a:ea typeface="Cambria Math" panose="02040503050406030204" pitchFamily="18" charset="0"/>
                      </a:rPr>
                      <m:t>𝑥</m:t>
                    </m:r>
                    <m:r>
                      <a:rPr lang="en-GB" sz="2400" b="0" i="1" smtClean="0">
                        <a:solidFill>
                          <a:schemeClr val="tx1"/>
                        </a:solidFill>
                        <a:latin typeface="Cambria Math" panose="02040503050406030204" pitchFamily="18" charset="0"/>
                        <a:ea typeface="Cambria Math" panose="02040503050406030204" pitchFamily="18" charset="0"/>
                      </a:rPr>
                      <m:t>=2</m:t>
                    </m:r>
                    <m:sSup>
                      <m:sSupPr>
                        <m:ctrlPr>
                          <a:rPr lang="en-GB" sz="2400" b="0" i="1" smtClean="0">
                            <a:solidFill>
                              <a:schemeClr val="tx1"/>
                            </a:solidFill>
                            <a:latin typeface="Cambria Math" panose="02040503050406030204" pitchFamily="18" charset="0"/>
                            <a:ea typeface="Cambria Math" panose="02040503050406030204" pitchFamily="18" charset="0"/>
                          </a:rPr>
                        </m:ctrlPr>
                      </m:sSupPr>
                      <m:e>
                        <m:r>
                          <a:rPr lang="en-GB" sz="2400" b="0" i="1" smtClean="0">
                            <a:solidFill>
                              <a:schemeClr val="tx1"/>
                            </a:solidFill>
                            <a:latin typeface="Cambria Math" panose="02040503050406030204" pitchFamily="18" charset="0"/>
                            <a:ea typeface="Cambria Math" panose="02040503050406030204" pitchFamily="18" charset="0"/>
                          </a:rPr>
                          <m:t>𝑡</m:t>
                        </m:r>
                      </m:e>
                      <m:sup>
                        <m:r>
                          <a:rPr lang="en-GB" sz="2400" b="0" i="1" smtClean="0">
                            <a:solidFill>
                              <a:schemeClr val="tx1"/>
                            </a:solidFill>
                            <a:latin typeface="Cambria Math" panose="02040503050406030204" pitchFamily="18" charset="0"/>
                            <a:ea typeface="Cambria Math" panose="02040503050406030204" pitchFamily="18" charset="0"/>
                          </a:rPr>
                          <m:t>3</m:t>
                        </m:r>
                      </m:sup>
                    </m:sSup>
                    <m:r>
                      <a:rPr lang="en-GB" sz="2400" b="0" i="1" smtClean="0">
                        <a:solidFill>
                          <a:schemeClr val="tx1"/>
                        </a:solidFill>
                        <a:latin typeface="Cambria Math" panose="02040503050406030204" pitchFamily="18" charset="0"/>
                        <a:ea typeface="Cambria Math" panose="02040503050406030204" pitchFamily="18" charset="0"/>
                      </a:rPr>
                      <m:t>+</m:t>
                    </m:r>
                    <m:sSup>
                      <m:sSupPr>
                        <m:ctrlPr>
                          <a:rPr lang="en-GB" sz="2400" b="0" i="1" smtClean="0">
                            <a:solidFill>
                              <a:schemeClr val="tx1"/>
                            </a:solidFill>
                            <a:latin typeface="Cambria Math" panose="02040503050406030204" pitchFamily="18" charset="0"/>
                            <a:ea typeface="Cambria Math" panose="02040503050406030204" pitchFamily="18" charset="0"/>
                          </a:rPr>
                        </m:ctrlPr>
                      </m:sSupPr>
                      <m:e>
                        <m:r>
                          <a:rPr lang="en-GB" sz="2400" b="0" i="1" smtClean="0">
                            <a:solidFill>
                              <a:schemeClr val="tx1"/>
                            </a:solidFill>
                            <a:latin typeface="Cambria Math" panose="02040503050406030204" pitchFamily="18" charset="0"/>
                            <a:ea typeface="Cambria Math" panose="02040503050406030204" pitchFamily="18" charset="0"/>
                          </a:rPr>
                          <m:t>𝑡</m:t>
                        </m:r>
                      </m:e>
                      <m:sup>
                        <m:r>
                          <a:rPr lang="en-GB" sz="2400" b="0" i="1" smtClean="0">
                            <a:solidFill>
                              <a:schemeClr val="tx1"/>
                            </a:solidFill>
                            <a:latin typeface="Cambria Math" panose="02040503050406030204" pitchFamily="18" charset="0"/>
                            <a:ea typeface="Cambria Math" panose="02040503050406030204" pitchFamily="18" charset="0"/>
                          </a:rPr>
                          <m:t>2</m:t>
                        </m:r>
                      </m:sup>
                    </m:sSup>
                    <m:r>
                      <a:rPr lang="en-GB" sz="2400" b="0" i="1" smtClean="0">
                        <a:solidFill>
                          <a:schemeClr val="tx1"/>
                        </a:solidFill>
                        <a:latin typeface="Cambria Math" panose="02040503050406030204" pitchFamily="18" charset="0"/>
                        <a:ea typeface="Cambria Math" panose="02040503050406030204" pitchFamily="18" charset="0"/>
                      </a:rPr>
                      <m:t>+3</m:t>
                    </m:r>
                    <m:r>
                      <a:rPr lang="en-GB" sz="2400" b="0" i="1" smtClean="0">
                        <a:solidFill>
                          <a:schemeClr val="tx1"/>
                        </a:solidFill>
                        <a:latin typeface="Cambria Math" panose="02040503050406030204" pitchFamily="18" charset="0"/>
                        <a:ea typeface="Cambria Math" panose="02040503050406030204" pitchFamily="18" charset="0"/>
                      </a:rPr>
                      <m:t>𝑡</m:t>
                    </m:r>
                    <m:r>
                      <a:rPr lang="en-GB" sz="2400" b="0" i="1" smtClean="0">
                        <a:solidFill>
                          <a:schemeClr val="tx1"/>
                        </a:solidFill>
                        <a:latin typeface="Cambria Math" panose="02040503050406030204" pitchFamily="18" charset="0"/>
                        <a:ea typeface="Cambria Math" panose="02040503050406030204" pitchFamily="18" charset="0"/>
                      </a:rPr>
                      <m:t>+4</m:t>
                    </m:r>
                  </m:oMath>
                </a14:m>
                <a:br>
                  <a:rPr lang="en-GB" sz="2400" b="0" dirty="0">
                    <a:solidFill>
                      <a:schemeClr val="tx1"/>
                    </a:solidFill>
                    <a:ea typeface="Cambria Math" panose="02040503050406030204" pitchFamily="18" charset="0"/>
                  </a:rPr>
                </a:br>
                <a14:m>
                  <m:oMath xmlns:m="http://schemas.openxmlformats.org/officeDocument/2006/math">
                    <m:r>
                      <a:rPr lang="en-GB" sz="2400" b="0" i="1" smtClean="0">
                        <a:solidFill>
                          <a:schemeClr val="tx1"/>
                        </a:solidFill>
                        <a:latin typeface="Cambria Math" panose="02040503050406030204" pitchFamily="18" charset="0"/>
                        <a:ea typeface="Cambria Math" panose="02040503050406030204" pitchFamily="18" charset="0"/>
                      </a:rPr>
                      <m:t>⇒</m:t>
                    </m:r>
                  </m:oMath>
                </a14:m>
                <a:r>
                  <a:rPr lang="en-GB" sz="1600" dirty="0">
                    <a:solidFill>
                      <a:schemeClr val="accent4"/>
                    </a:solidFill>
                  </a:rPr>
                  <a:t> </a:t>
                </a:r>
                <a14:m>
                  <m:oMath xmlns:m="http://schemas.openxmlformats.org/officeDocument/2006/math">
                    <m:f>
                      <m:fPr>
                        <m:ctrlPr>
                          <a:rPr lang="en-GB" sz="2400" i="1" smtClean="0">
                            <a:solidFill>
                              <a:schemeClr val="tx1"/>
                            </a:solidFill>
                            <a:latin typeface="Cambria Math" panose="02040503050406030204" pitchFamily="18" charset="0"/>
                          </a:rPr>
                        </m:ctrlPr>
                      </m:fPr>
                      <m:num>
                        <m:r>
                          <m:rPr>
                            <m:sty m:val="p"/>
                          </m:rPr>
                          <a:rPr lang="en-GB" sz="2400">
                            <a:solidFill>
                              <a:schemeClr val="tx1"/>
                            </a:solidFill>
                            <a:latin typeface="Cambria Math" panose="02040503050406030204" pitchFamily="18" charset="0"/>
                          </a:rPr>
                          <m:t>d</m:t>
                        </m:r>
                        <m:r>
                          <a:rPr lang="en-GB" sz="2400" i="1">
                            <a:solidFill>
                              <a:schemeClr val="tx1"/>
                            </a:solidFill>
                            <a:latin typeface="Cambria Math" panose="02040503050406030204" pitchFamily="18" charset="0"/>
                          </a:rPr>
                          <m:t>𝑥</m:t>
                        </m:r>
                      </m:num>
                      <m:den>
                        <m:r>
                          <m:rPr>
                            <m:sty m:val="p"/>
                          </m:rPr>
                          <a:rPr lang="en-GB" sz="2400">
                            <a:solidFill>
                              <a:schemeClr val="tx1"/>
                            </a:solidFill>
                            <a:latin typeface="Cambria Math" panose="02040503050406030204" pitchFamily="18" charset="0"/>
                          </a:rPr>
                          <m:t>d</m:t>
                        </m:r>
                        <m:r>
                          <a:rPr lang="en-GB" sz="2400" i="1">
                            <a:solidFill>
                              <a:schemeClr val="tx1"/>
                            </a:solidFill>
                            <a:latin typeface="Cambria Math" panose="02040503050406030204" pitchFamily="18" charset="0"/>
                          </a:rPr>
                          <m:t>𝑡</m:t>
                        </m:r>
                      </m:den>
                    </m:f>
                    <m:r>
                      <a:rPr lang="en-GB" sz="2400" b="0" i="1" smtClean="0">
                        <a:solidFill>
                          <a:schemeClr val="tx1"/>
                        </a:solidFill>
                        <a:latin typeface="Cambria Math" panose="02040503050406030204" pitchFamily="18" charset="0"/>
                      </a:rPr>
                      <m:t>=</m:t>
                    </m:r>
                    <m:sSup>
                      <m:sSupPr>
                        <m:ctrlPr>
                          <a:rPr lang="en-GB" sz="2400" i="1">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6</m:t>
                        </m:r>
                        <m:r>
                          <a:rPr lang="en-GB" sz="2400" i="1">
                            <a:latin typeface="Cambria Math" panose="02040503050406030204" pitchFamily="18" charset="0"/>
                            <a:ea typeface="Cambria Math" panose="02040503050406030204" pitchFamily="18" charset="0"/>
                          </a:rPr>
                          <m:t>𝑡</m:t>
                        </m:r>
                      </m:e>
                      <m:sup>
                        <m:r>
                          <a:rPr lang="en-GB" sz="2400" i="1">
                            <a:latin typeface="Cambria Math" panose="02040503050406030204" pitchFamily="18" charset="0"/>
                            <a:ea typeface="Cambria Math" panose="02040503050406030204" pitchFamily="18" charset="0"/>
                          </a:rPr>
                          <m:t>2</m:t>
                        </m:r>
                      </m:sup>
                    </m:sSup>
                    <m:r>
                      <a:rPr lang="en-GB" sz="2400" i="1">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r>
                      <a:rPr lang="en-GB" sz="2400" i="1">
                        <a:latin typeface="Cambria Math" panose="02040503050406030204" pitchFamily="18" charset="0"/>
                        <a:ea typeface="Cambria Math" panose="02040503050406030204" pitchFamily="18" charset="0"/>
                      </a:rPr>
                      <m:t>𝑡</m:t>
                    </m:r>
                    <m:r>
                      <a:rPr lang="en-GB" sz="2400" i="1">
                        <a:latin typeface="Cambria Math" panose="02040503050406030204" pitchFamily="18" charset="0"/>
                        <a:ea typeface="Cambria Math" panose="02040503050406030204" pitchFamily="18" charset="0"/>
                      </a:rPr>
                      <m:t>+3</m:t>
                    </m:r>
                  </m:oMath>
                </a14:m>
                <a:r>
                  <a:rPr lang="en-GB" sz="2400" dirty="0">
                    <a:solidFill>
                      <a:schemeClr val="tx1"/>
                    </a:solidFill>
                  </a:rPr>
                  <a:t> </a:t>
                </a:r>
                <a:br>
                  <a:rPr lang="en-GB" sz="1600" dirty="0">
                    <a:solidFill>
                      <a:schemeClr val="tx1"/>
                    </a:solidFill>
                  </a:rPr>
                </a:br>
                <a:endParaRPr lang="en-GB" sz="1600" dirty="0">
                  <a:solidFill>
                    <a:schemeClr val="tx1"/>
                  </a:solidFill>
                </a:endParaRPr>
              </a:p>
            </p:txBody>
          </p:sp>
        </mc:Choice>
        <mc:Fallback xmlns="">
          <p:sp>
            <p:nvSpPr>
              <p:cNvPr id="14" name="TextBox 13">
                <a:extLst>
                  <a:ext uri="{FF2B5EF4-FFF2-40B4-BE49-F238E27FC236}">
                    <a16:creationId xmlns:a16="http://schemas.microsoft.com/office/drawing/2014/main" id="{2658CD63-2C38-48AA-96EA-283C93D8B57F}"/>
                  </a:ext>
                </a:extLst>
              </p:cNvPr>
              <p:cNvSpPr txBox="1">
                <a:spLocks noRot="1" noChangeAspect="1" noMove="1" noResize="1" noEditPoints="1" noAdjustHandles="1" noChangeArrowheads="1" noChangeShapeType="1" noTextEdit="1"/>
              </p:cNvSpPr>
              <p:nvPr/>
            </p:nvSpPr>
            <p:spPr>
              <a:xfrm>
                <a:off x="7711032" y="5349295"/>
                <a:ext cx="3795167" cy="1249701"/>
              </a:xfrm>
              <a:prstGeom prst="rect">
                <a:avLst/>
              </a:prstGeom>
              <a:blipFill>
                <a:blip r:embed="rId9"/>
                <a:stretch>
                  <a:fillRect l="-2572" t="-390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1A9E7EEC-10E5-4C81-BB9D-6ED541C8F047}"/>
                  </a:ext>
                  <a:ext uri="{C183D7F6-B498-43B3-948B-1728B52AA6E4}">
                    <adec:decorative xmlns:adec="http://schemas.microsoft.com/office/drawing/2017/decorative" val="1"/>
                  </a:ext>
                </a:extLst>
              </p:cNvPr>
              <p:cNvSpPr/>
              <p:nvPr/>
            </p:nvSpPr>
            <p:spPr>
              <a:xfrm>
                <a:off x="11080213" y="5974145"/>
                <a:ext cx="851972" cy="413516"/>
              </a:xfrm>
              <a:prstGeom prst="wedgeRectCallout">
                <a:avLst>
                  <a:gd name="adj1" fmla="val -104987"/>
                  <a:gd name="adj2" fmla="val -74992"/>
                </a:avLst>
              </a:prstGeom>
              <a:ln/>
            </p:spPr>
            <p:style>
              <a:lnRef idx="0">
                <a:schemeClr val="accent1"/>
              </a:lnRef>
              <a:fillRef idx="3">
                <a:schemeClr val="accent1"/>
              </a:fillRef>
              <a:effectRef idx="3">
                <a:schemeClr val="accent1"/>
              </a:effectRef>
              <a:fontRef idx="minor">
                <a:schemeClr val="lt1"/>
              </a:fontRef>
            </p:style>
            <p:txBody>
              <a:bodyPr rtlCol="0" anchor="ctr"/>
              <a:lstStyle/>
              <a:p>
                <a14:m>
                  <m:oMath xmlns:m="http://schemas.openxmlformats.org/officeDocument/2006/math">
                    <m:sSup>
                      <m:sSupPr>
                        <m:ctrlPr>
                          <a:rPr lang="en-GB" i="1">
                            <a:solidFill>
                              <a:schemeClr val="tx1"/>
                            </a:solidFill>
                            <a:latin typeface="Cambria Math" panose="02040503050406030204" pitchFamily="18" charset="0"/>
                            <a:ea typeface="Cambria Math" panose="02040503050406030204" pitchFamily="18" charset="0"/>
                          </a:rPr>
                        </m:ctrlPr>
                      </m:sSupPr>
                      <m:e>
                        <m:r>
                          <a:rPr lang="en-GB" i="1">
                            <a:solidFill>
                              <a:schemeClr val="tx1"/>
                            </a:solidFill>
                            <a:latin typeface="Cambria Math" panose="02040503050406030204" pitchFamily="18" charset="0"/>
                            <a:ea typeface="Cambria Math" panose="02040503050406030204" pitchFamily="18" charset="0"/>
                          </a:rPr>
                          <m:t>𝑡</m:t>
                        </m:r>
                      </m:e>
                      <m:sup>
                        <m:r>
                          <a:rPr lang="en-GB" i="1">
                            <a:solidFill>
                              <a:schemeClr val="tx1"/>
                            </a:solidFill>
                            <a:latin typeface="Cambria Math" panose="02040503050406030204" pitchFamily="18" charset="0"/>
                            <a:ea typeface="Cambria Math" panose="02040503050406030204" pitchFamily="18" charset="0"/>
                          </a:rPr>
                          <m:t>0</m:t>
                        </m:r>
                      </m:sup>
                    </m:sSup>
                    <m:r>
                      <a:rPr lang="en-GB" b="0" i="1" smtClean="0">
                        <a:solidFill>
                          <a:schemeClr val="tx1"/>
                        </a:solidFill>
                        <a:latin typeface="Cambria Math" panose="02040503050406030204" pitchFamily="18" charset="0"/>
                        <a:ea typeface="Cambria Math" panose="02040503050406030204" pitchFamily="18" charset="0"/>
                      </a:rPr>
                      <m:t>=1</m:t>
                    </m:r>
                  </m:oMath>
                </a14:m>
                <a:r>
                  <a:rPr lang="en-GB" dirty="0">
                    <a:solidFill>
                      <a:schemeClr val="tx1"/>
                    </a:solidFill>
                  </a:rPr>
                  <a:t> </a:t>
                </a:r>
              </a:p>
            </p:txBody>
          </p:sp>
        </mc:Choice>
        <mc:Fallback xmlns="">
          <p:sp>
            <p:nvSpPr>
              <p:cNvPr id="7" name="Speech Bubble: Rectangle 6">
                <a:extLst>
                  <a:ext uri="{FF2B5EF4-FFF2-40B4-BE49-F238E27FC236}">
                    <a16:creationId xmlns:a16="http://schemas.microsoft.com/office/drawing/2014/main" id="{1A9E7EEC-10E5-4C81-BB9D-6ED541C8F04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1080213" y="5974145"/>
                <a:ext cx="851972" cy="413516"/>
              </a:xfrm>
              <a:prstGeom prst="wedgeRectCallout">
                <a:avLst>
                  <a:gd name="adj1" fmla="val -104987"/>
                  <a:gd name="adj2" fmla="val -74992"/>
                </a:avLst>
              </a:prstGeom>
              <a:blipFill>
                <a:blip r:embed="rId10"/>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31244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descr="A road">
            <a:extLst>
              <a:ext uri="{FF2B5EF4-FFF2-40B4-BE49-F238E27FC236}">
                <a16:creationId xmlns:a16="http://schemas.microsoft.com/office/drawing/2014/main" id="{57AC2A6D-1C3B-4B9A-815A-7ADB2ABE4527}"/>
              </a:ext>
            </a:extLst>
          </p:cNvPr>
          <p:cNvGrpSpPr/>
          <p:nvPr/>
        </p:nvGrpSpPr>
        <p:grpSpPr>
          <a:xfrm>
            <a:off x="10474036" y="0"/>
            <a:ext cx="1565564" cy="6858000"/>
            <a:chOff x="10474036" y="0"/>
            <a:chExt cx="1565564" cy="6858000"/>
          </a:xfrm>
        </p:grpSpPr>
        <p:sp>
          <p:nvSpPr>
            <p:cNvPr id="6" name="Rectangle 5">
              <a:extLst>
                <a:ext uri="{FF2B5EF4-FFF2-40B4-BE49-F238E27FC236}">
                  <a16:creationId xmlns:a16="http://schemas.microsoft.com/office/drawing/2014/main" id="{D2C74EFE-02C2-4886-B22A-947FFE742056}"/>
                </a:ext>
                <a:ext uri="{C183D7F6-B498-43B3-948B-1728B52AA6E4}">
                  <adec:decorative xmlns:adec="http://schemas.microsoft.com/office/drawing/2017/decorative" val="1"/>
                </a:ext>
              </a:extLst>
            </p:cNvPr>
            <p:cNvSpPr/>
            <p:nvPr/>
          </p:nvSpPr>
          <p:spPr>
            <a:xfrm>
              <a:off x="10474036" y="0"/>
              <a:ext cx="1565564" cy="6858000"/>
            </a:xfrm>
            <a:prstGeom prst="rect">
              <a:avLst/>
            </a:prstGeom>
            <a:solidFill>
              <a:schemeClr val="tx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dirty="0">
                <a:solidFill>
                  <a:schemeClr val="tx1"/>
                </a:solidFill>
              </a:endParaRPr>
            </a:p>
          </p:txBody>
        </p:sp>
        <p:cxnSp>
          <p:nvCxnSpPr>
            <p:cNvPr id="8" name="Straight Connector 7">
              <a:extLst>
                <a:ext uri="{FF2B5EF4-FFF2-40B4-BE49-F238E27FC236}">
                  <a16:creationId xmlns:a16="http://schemas.microsoft.com/office/drawing/2014/main" id="{D2D61BD1-2E75-45A4-8057-5B6CC559D01E}"/>
                </a:ext>
              </a:extLst>
            </p:cNvPr>
            <p:cNvCxnSpPr>
              <a:stCxn id="6" idx="0"/>
              <a:endCxn id="6" idx="2"/>
            </p:cNvCxnSpPr>
            <p:nvPr/>
          </p:nvCxnSpPr>
          <p:spPr>
            <a:xfrm>
              <a:off x="11256818" y="0"/>
              <a:ext cx="0" cy="6858000"/>
            </a:xfrm>
            <a:prstGeom prst="line">
              <a:avLst/>
            </a:prstGeom>
            <a:ln w="762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A0359B2-9268-4EBD-8F13-B530B76CE275}"/>
              </a:ext>
            </a:extLst>
          </p:cNvPr>
          <p:cNvSpPr>
            <a:spLocks noGrp="1"/>
          </p:cNvSpPr>
          <p:nvPr>
            <p:ph type="title"/>
          </p:nvPr>
        </p:nvSpPr>
        <p:spPr/>
        <p:txBody>
          <a:bodyPr/>
          <a:lstStyle/>
          <a:p>
            <a:r>
              <a:rPr lang="en-GB" dirty="0"/>
              <a:t>Derivatives: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6ED2FF-A512-4798-BF7A-55F646FA3FD6}"/>
                  </a:ext>
                </a:extLst>
              </p:cNvPr>
              <p:cNvSpPr>
                <a:spLocks noGrp="1"/>
              </p:cNvSpPr>
              <p:nvPr>
                <p:ph idx="1"/>
              </p:nvPr>
            </p:nvSpPr>
            <p:spPr>
              <a:xfrm>
                <a:off x="685801" y="2142067"/>
                <a:ext cx="10131425" cy="4538432"/>
              </a:xfrm>
            </p:spPr>
            <p:txBody>
              <a:bodyPr>
                <a:normAutofit fontScale="92500" lnSpcReduction="10000"/>
              </a:bodyPr>
              <a:lstStyle/>
              <a:p>
                <a:r>
                  <a:rPr lang="en-GB" dirty="0"/>
                  <a:t>A car drives along a straight road at a constant speed</a:t>
                </a:r>
              </a:p>
              <a:p>
                <a:r>
                  <a:rPr lang="en-GB" dirty="0"/>
                  <a:t>In half an hour, it covers a distance of 20 miles</a:t>
                </a:r>
              </a:p>
              <a:p>
                <a:r>
                  <a:rPr lang="en-GB" dirty="0"/>
                  <a:t>Its speed (which we know is constant) is </a:t>
                </a:r>
                <a14:m>
                  <m:oMath xmlns:m="http://schemas.openxmlformats.org/officeDocument/2006/math">
                    <m:f>
                      <m:fPr>
                        <m:ctrlPr>
                          <a:rPr lang="en-GB" i="1">
                            <a:latin typeface="Cambria Math" panose="02040503050406030204" pitchFamily="18" charset="0"/>
                          </a:rPr>
                        </m:ctrlPr>
                      </m:fPr>
                      <m:num>
                        <m:r>
                          <m:rPr>
                            <m:nor/>
                          </m:rPr>
                          <a:rPr lang="en-GB">
                            <a:latin typeface="Cambria Math" panose="02040503050406030204" pitchFamily="18" charset="0"/>
                          </a:rPr>
                          <m:t>20 </m:t>
                        </m:r>
                        <m:r>
                          <m:rPr>
                            <m:nor/>
                          </m:rPr>
                          <a:rPr lang="en-GB">
                            <a:latin typeface="Cambria Math" panose="02040503050406030204" pitchFamily="18" charset="0"/>
                          </a:rPr>
                          <m:t>miles</m:t>
                        </m:r>
                      </m:num>
                      <m:den>
                        <m:r>
                          <m:rPr>
                            <m:nor/>
                          </m:rPr>
                          <a:rPr lang="en-GB">
                            <a:latin typeface="Cambria Math" panose="02040503050406030204" pitchFamily="18" charset="0"/>
                          </a:rPr>
                          <m:t>0.5 </m:t>
                        </m:r>
                        <m:r>
                          <m:rPr>
                            <m:nor/>
                          </m:rPr>
                          <a:rPr lang="en-GB">
                            <a:latin typeface="Cambria Math" panose="02040503050406030204" pitchFamily="18" charset="0"/>
                          </a:rPr>
                          <m:t>hours</m:t>
                        </m:r>
                      </m:den>
                    </m:f>
                    <m:r>
                      <m:rPr>
                        <m:nor/>
                      </m:rPr>
                      <a:rPr lang="en-GB">
                        <a:latin typeface="Cambria Math" panose="02040503050406030204" pitchFamily="18" charset="0"/>
                      </a:rPr>
                      <m:t> = 40</m:t>
                    </m:r>
                    <m:r>
                      <m:rPr>
                        <m:nor/>
                      </m:rPr>
                      <a:rPr lang="en-GB" b="0" i="0" smtClean="0">
                        <a:latin typeface="Cambria Math" panose="02040503050406030204" pitchFamily="18" charset="0"/>
                      </a:rPr>
                      <m:t>mph</m:t>
                    </m:r>
                  </m:oMath>
                </a14:m>
                <a:endParaRPr lang="en-GB" dirty="0"/>
              </a:p>
              <a:p>
                <a:r>
                  <a:rPr lang="en-GB" dirty="0"/>
                  <a:t>In other words…</a:t>
                </a:r>
              </a:p>
              <a:p>
                <a:pPr marL="714375" lvl="1"/>
                <a:r>
                  <a:rPr lang="en-GB" dirty="0"/>
                  <a:t>“Distance travelled” is a quantity varying with time</a:t>
                </a:r>
              </a:p>
              <a:p>
                <a:pPr marL="714375" lvl="1"/>
                <a:r>
                  <a:rPr lang="en-GB" dirty="0"/>
                  <a:t>We call the rate of change (the derivative) of this quantity “speed”</a:t>
                </a:r>
              </a:p>
              <a:p>
                <a:pPr marL="714375" lvl="1"/>
                <a:r>
                  <a:rPr lang="en-GB" dirty="0"/>
                  <a:t>If </a:t>
                </a:r>
                <a14:m>
                  <m:oMath xmlns:m="http://schemas.openxmlformats.org/officeDocument/2006/math">
                    <m:r>
                      <a:rPr lang="en-GB" i="1">
                        <a:latin typeface="Cambria Math" panose="02040503050406030204" pitchFamily="18" charset="0"/>
                      </a:rPr>
                      <m:t>𝑥</m:t>
                    </m:r>
                  </m:oMath>
                </a14:m>
                <a:r>
                  <a:rPr lang="en-GB" dirty="0"/>
                  <a:t> is distance travelled and </a:t>
                </a:r>
                <a14:m>
                  <m:oMath xmlns:m="http://schemas.openxmlformats.org/officeDocument/2006/math">
                    <m:r>
                      <a:rPr lang="en-GB" i="1">
                        <a:latin typeface="Cambria Math" panose="02040503050406030204" pitchFamily="18" charset="0"/>
                      </a:rPr>
                      <m:t>𝑡</m:t>
                    </m:r>
                  </m:oMath>
                </a14:m>
                <a:r>
                  <a:rPr lang="en-GB" dirty="0"/>
                  <a:t> is time, then</a:t>
                </a:r>
                <a:br>
                  <a:rPr lang="en-GB" dirty="0"/>
                </a:br>
                <a:br>
                  <a:rPr lang="en-GB" dirty="0"/>
                </a:br>
                <a14:m>
                  <m:oMath xmlns:m="http://schemas.openxmlformats.org/officeDocument/2006/math">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i="1">
                            <a:latin typeface="Cambria Math" panose="02040503050406030204" pitchFamily="18" charset="0"/>
                          </a:rPr>
                          <m:t>𝑥</m:t>
                        </m:r>
                      </m:num>
                      <m:den>
                        <m:r>
                          <m:rPr>
                            <m:sty m:val="p"/>
                          </m:rPr>
                          <a:rPr lang="en-GB">
                            <a:latin typeface="Cambria Math" panose="02040503050406030204" pitchFamily="18" charset="0"/>
                          </a:rPr>
                          <m:t>d</m:t>
                        </m:r>
                        <m:r>
                          <a:rPr lang="en-GB" i="1">
                            <a:latin typeface="Cambria Math" panose="02040503050406030204" pitchFamily="18" charset="0"/>
                          </a:rPr>
                          <m:t>𝑡</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20</m:t>
                        </m:r>
                      </m:num>
                      <m:den>
                        <m:r>
                          <a:rPr lang="en-GB" i="1">
                            <a:latin typeface="Cambria Math" panose="02040503050406030204" pitchFamily="18" charset="0"/>
                          </a:rPr>
                          <m:t>0.5</m:t>
                        </m:r>
                      </m:den>
                    </m:f>
                    <m:r>
                      <a:rPr lang="en-GB" i="1">
                        <a:latin typeface="Cambria Math" panose="02040503050406030204" pitchFamily="18" charset="0"/>
                      </a:rPr>
                      <m:t>=40</m:t>
                    </m:r>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9F6ED2FF-A512-4798-BF7A-55F646FA3FD6}"/>
                  </a:ext>
                </a:extLst>
              </p:cNvPr>
              <p:cNvSpPr>
                <a:spLocks noGrp="1" noRot="1" noChangeAspect="1" noMove="1" noResize="1" noEditPoints="1" noAdjustHandles="1" noChangeArrowheads="1" noChangeShapeType="1" noTextEdit="1"/>
              </p:cNvSpPr>
              <p:nvPr>
                <p:ph idx="1"/>
              </p:nvPr>
            </p:nvSpPr>
            <p:spPr>
              <a:xfrm>
                <a:off x="685801" y="2142067"/>
                <a:ext cx="10131425" cy="4538432"/>
              </a:xfrm>
              <a:blipFill>
                <a:blip r:embed="rId3"/>
                <a:stretch>
                  <a:fillRect l="-963" t="-2148"/>
                </a:stretch>
              </a:blipFill>
            </p:spPr>
            <p:txBody>
              <a:bodyPr/>
              <a:lstStyle/>
              <a:p>
                <a:r>
                  <a:rPr lang="en-GB">
                    <a:noFill/>
                  </a:rPr>
                  <a:t> </a:t>
                </a:r>
              </a:p>
            </p:txBody>
          </p:sp>
        </mc:Fallback>
      </mc:AlternateContent>
      <p:pic>
        <p:nvPicPr>
          <p:cNvPr id="5" name="Picture 4" descr="A car">
            <a:extLst>
              <a:ext uri="{FF2B5EF4-FFF2-40B4-BE49-F238E27FC236}">
                <a16:creationId xmlns:a16="http://schemas.microsoft.com/office/drawing/2014/main" id="{2ED0AD93-ACB4-4D6F-B262-F1CCB82CD50E}"/>
              </a:ext>
            </a:extLst>
          </p:cNvPr>
          <p:cNvPicPr>
            <a:picLocks noChangeAspect="1"/>
          </p:cNvPicPr>
          <p:nvPr/>
        </p:nvPicPr>
        <p:blipFill>
          <a:blip r:embed="rId4"/>
          <a:stretch>
            <a:fillRect/>
          </a:stretch>
        </p:blipFill>
        <p:spPr>
          <a:xfrm>
            <a:off x="10304608" y="5655263"/>
            <a:ext cx="1025236" cy="1025236"/>
          </a:xfrm>
          <a:prstGeom prst="rect">
            <a:avLst/>
          </a:prstGeom>
        </p:spPr>
      </p:pic>
      <p:grpSp>
        <p:nvGrpSpPr>
          <p:cNvPr id="17" name="Group 16" descr="A car">
            <a:extLst>
              <a:ext uri="{FF2B5EF4-FFF2-40B4-BE49-F238E27FC236}">
                <a16:creationId xmlns:a16="http://schemas.microsoft.com/office/drawing/2014/main" id="{9FF6EBEA-8119-4CD0-9332-3C6BA6992E66}"/>
              </a:ext>
            </a:extLst>
          </p:cNvPr>
          <p:cNvGrpSpPr/>
          <p:nvPr/>
        </p:nvGrpSpPr>
        <p:grpSpPr>
          <a:xfrm>
            <a:off x="9448801" y="762000"/>
            <a:ext cx="2874816" cy="5636713"/>
            <a:chOff x="9448801" y="762000"/>
            <a:chExt cx="2874816" cy="563671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61EEBDE-EB59-4A60-90A4-2CDC84700050}"/>
                    </a:ext>
                  </a:extLst>
                </p:cNvPr>
                <p:cNvSpPr txBox="1"/>
                <p:nvPr/>
              </p:nvSpPr>
              <p:spPr>
                <a:xfrm>
                  <a:off x="11298382" y="3042491"/>
                  <a:ext cx="10252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50000"/>
                              </a:schemeClr>
                            </a:solidFill>
                            <a:latin typeface="Cambria Math" panose="02040503050406030204" pitchFamily="18" charset="0"/>
                            <a:ea typeface="Cambria Math" panose="02040503050406030204" pitchFamily="18" charset="0"/>
                          </a:rPr>
                          <m:t>𝑥</m:t>
                        </m:r>
                      </m:oMath>
                    </m:oMathPara>
                  </a14:m>
                  <a:endParaRPr lang="en-GB" sz="1600" dirty="0">
                    <a:solidFill>
                      <a:schemeClr val="accent6">
                        <a:lumMod val="50000"/>
                      </a:schemeClr>
                    </a:solidFill>
                  </a:endParaRPr>
                </a:p>
              </p:txBody>
            </p:sp>
          </mc:Choice>
          <mc:Fallback xmlns="">
            <p:sp>
              <p:nvSpPr>
                <p:cNvPr id="12" name="TextBox 11">
                  <a:extLst>
                    <a:ext uri="{FF2B5EF4-FFF2-40B4-BE49-F238E27FC236}">
                      <a16:creationId xmlns:a16="http://schemas.microsoft.com/office/drawing/2014/main" id="{C61EEBDE-EB59-4A60-90A4-2CDC84700050}"/>
                    </a:ext>
                  </a:extLst>
                </p:cNvPr>
                <p:cNvSpPr txBox="1">
                  <a:spLocks noRot="1" noChangeAspect="1" noMove="1" noResize="1" noEditPoints="1" noAdjustHandles="1" noChangeArrowheads="1" noChangeShapeType="1" noTextEdit="1"/>
                </p:cNvSpPr>
                <p:nvPr/>
              </p:nvSpPr>
              <p:spPr>
                <a:xfrm>
                  <a:off x="11298382" y="3042491"/>
                  <a:ext cx="1025235" cy="461665"/>
                </a:xfrm>
                <a:prstGeom prst="rect">
                  <a:avLst/>
                </a:prstGeom>
                <a:blipFill>
                  <a:blip r:embed="rId5"/>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BCC04642-66BB-436F-B073-8481429E49E6}"/>
                </a:ext>
              </a:extLst>
            </p:cNvPr>
            <p:cNvGrpSpPr/>
            <p:nvPr/>
          </p:nvGrpSpPr>
          <p:grpSpPr>
            <a:xfrm>
              <a:off x="9448801" y="762000"/>
              <a:ext cx="2161308" cy="5636713"/>
              <a:chOff x="9448801" y="762000"/>
              <a:chExt cx="2161308" cy="5636713"/>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DE8CA6-2A0B-40AB-9C10-642F59AE7BFE}"/>
                      </a:ext>
                    </a:extLst>
                  </p:cNvPr>
                  <p:cNvSpPr txBox="1"/>
                  <p:nvPr/>
                </p:nvSpPr>
                <p:spPr>
                  <a:xfrm>
                    <a:off x="9448801" y="5937048"/>
                    <a:ext cx="10252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=0</m:t>
                          </m:r>
                        </m:oMath>
                      </m:oMathPara>
                    </a14:m>
                    <a:endParaRPr lang="en-GB" sz="1600" dirty="0">
                      <a:solidFill>
                        <a:schemeClr val="accent6">
                          <a:lumMod val="40000"/>
                          <a:lumOff val="60000"/>
                        </a:schemeClr>
                      </a:solidFill>
                    </a:endParaRPr>
                  </a:p>
                </p:txBody>
              </p:sp>
            </mc:Choice>
            <mc:Fallback xmlns="">
              <p:sp>
                <p:nvSpPr>
                  <p:cNvPr id="11" name="TextBox 10">
                    <a:extLst>
                      <a:ext uri="{FF2B5EF4-FFF2-40B4-BE49-F238E27FC236}">
                        <a16:creationId xmlns:a16="http://schemas.microsoft.com/office/drawing/2014/main" id="{2DDE8CA6-2A0B-40AB-9C10-642F59AE7BFE}"/>
                      </a:ext>
                    </a:extLst>
                  </p:cNvPr>
                  <p:cNvSpPr txBox="1">
                    <a:spLocks noRot="1" noChangeAspect="1" noMove="1" noResize="1" noEditPoints="1" noAdjustHandles="1" noChangeArrowheads="1" noChangeShapeType="1" noTextEdit="1"/>
                  </p:cNvSpPr>
                  <p:nvPr/>
                </p:nvSpPr>
                <p:spPr>
                  <a:xfrm>
                    <a:off x="9448801" y="5937048"/>
                    <a:ext cx="1025235" cy="461665"/>
                  </a:xfrm>
                  <a:prstGeom prst="rect">
                    <a:avLst/>
                  </a:prstGeom>
                  <a:blipFill>
                    <a:blip r:embed="rId6"/>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52C0EC9E-04CC-4CE5-8CE6-715FCB651357}"/>
                  </a:ext>
                </a:extLst>
              </p:cNvPr>
              <p:cNvCxnSpPr>
                <a:cxnSpLocks/>
              </p:cNvCxnSpPr>
              <p:nvPr/>
            </p:nvCxnSpPr>
            <p:spPr>
              <a:xfrm>
                <a:off x="11610109" y="942975"/>
                <a:ext cx="0" cy="5224906"/>
              </a:xfrm>
              <a:prstGeom prst="straightConnector1">
                <a:avLst/>
              </a:prstGeom>
              <a:ln w="28575">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3E0D2E6-1842-4744-B861-3AA8321FF93B}"/>
                      </a:ext>
                    </a:extLst>
                  </p:cNvPr>
                  <p:cNvSpPr txBox="1"/>
                  <p:nvPr/>
                </p:nvSpPr>
                <p:spPr>
                  <a:xfrm>
                    <a:off x="9651570" y="762000"/>
                    <a:ext cx="10252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smtClean="0">
                              <a:solidFill>
                                <a:schemeClr val="accent6">
                                  <a:lumMod val="40000"/>
                                  <a:lumOff val="60000"/>
                                </a:schemeClr>
                              </a:solidFill>
                              <a:latin typeface="Cambria Math" panose="02040503050406030204" pitchFamily="18" charset="0"/>
                              <a:ea typeface="Cambria Math" panose="02040503050406030204" pitchFamily="18" charset="0"/>
                            </a:rPr>
                            <m:t>𝑡</m:t>
                          </m:r>
                        </m:oMath>
                      </m:oMathPara>
                    </a14:m>
                    <a:endParaRPr lang="en-GB" sz="1600" dirty="0">
                      <a:solidFill>
                        <a:schemeClr val="accent6">
                          <a:lumMod val="40000"/>
                          <a:lumOff val="60000"/>
                        </a:schemeClr>
                      </a:solidFill>
                    </a:endParaRPr>
                  </a:p>
                </p:txBody>
              </p:sp>
            </mc:Choice>
            <mc:Fallback xmlns="">
              <p:sp>
                <p:nvSpPr>
                  <p:cNvPr id="15" name="TextBox 14">
                    <a:extLst>
                      <a:ext uri="{FF2B5EF4-FFF2-40B4-BE49-F238E27FC236}">
                        <a16:creationId xmlns:a16="http://schemas.microsoft.com/office/drawing/2014/main" id="{73E0D2E6-1842-4744-B861-3AA8321FF93B}"/>
                      </a:ext>
                    </a:extLst>
                  </p:cNvPr>
                  <p:cNvSpPr txBox="1">
                    <a:spLocks noRot="1" noChangeAspect="1" noMove="1" noResize="1" noEditPoints="1" noAdjustHandles="1" noChangeArrowheads="1" noChangeShapeType="1" noTextEdit="1"/>
                  </p:cNvSpPr>
                  <p:nvPr/>
                </p:nvSpPr>
                <p:spPr>
                  <a:xfrm>
                    <a:off x="9651570" y="762000"/>
                    <a:ext cx="1025235" cy="461665"/>
                  </a:xfrm>
                  <a:prstGeom prst="rect">
                    <a:avLst/>
                  </a:prstGeom>
                  <a:blipFill>
                    <a:blip r:embed="rId7"/>
                    <a:stretch>
                      <a:fillRect/>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241879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64" presetClass="path" presetSubtype="0" accel="50000" decel="50000" fill="hold" nodeType="withEffect">
                                  <p:stCondLst>
                                    <p:cond delay="0"/>
                                  </p:stCondLst>
                                  <p:childTnLst>
                                    <p:animMotion origin="layout" path="M 4.16667E-7 4.44444E-6 L 4.16667E-7 -0.78218 " pathEditMode="relative" rAng="0" ptsTypes="AA">
                                      <p:cBhvr>
                                        <p:cTn id="35" dur="1000" fill="hold"/>
                                        <p:tgtEl>
                                          <p:spTgt spid="5"/>
                                        </p:tgtEl>
                                        <p:attrNameLst>
                                          <p:attrName>ppt_x</p:attrName>
                                          <p:attrName>ppt_y</p:attrName>
                                        </p:attrNameLst>
                                      </p:cBhvr>
                                      <p:rCtr x="0" y="-39120"/>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A263-3375-4BA4-80D4-33F91C4A4C57}"/>
              </a:ext>
            </a:extLst>
          </p:cNvPr>
          <p:cNvSpPr>
            <a:spLocks noGrp="1"/>
          </p:cNvSpPr>
          <p:nvPr>
            <p:ph type="title"/>
          </p:nvPr>
        </p:nvSpPr>
        <p:spPr/>
        <p:txBody>
          <a:bodyPr/>
          <a:lstStyle/>
          <a:p>
            <a:r>
              <a:rPr lang="en-GB" dirty="0"/>
              <a:t>Integrals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9F368-41C1-4A5D-B263-935779A13A73}"/>
                  </a:ext>
                </a:extLst>
              </p:cNvPr>
              <p:cNvSpPr>
                <a:spLocks noGrp="1"/>
              </p:cNvSpPr>
              <p:nvPr>
                <p:ph idx="1"/>
              </p:nvPr>
            </p:nvSpPr>
            <p:spPr>
              <a:xfrm>
                <a:off x="685801" y="2142067"/>
                <a:ext cx="10131425" cy="4715933"/>
              </a:xfrm>
            </p:spPr>
            <p:txBody>
              <a:bodyPr>
                <a:normAutofit/>
              </a:bodyPr>
              <a:lstStyle/>
              <a:p>
                <a:r>
                  <a:rPr lang="en-GB" b="1" dirty="0"/>
                  <a:t>Definition</a:t>
                </a:r>
                <a:r>
                  <a:rPr lang="en-GB" dirty="0"/>
                  <a:t>: the </a:t>
                </a:r>
                <a:r>
                  <a:rPr lang="en-GB" b="1" dirty="0">
                    <a:hlinkClick r:id="rId3"/>
                  </a:rPr>
                  <a:t>integral</a:t>
                </a:r>
                <a:r>
                  <a:rPr lang="en-GB" dirty="0"/>
                  <a:t> is the reverse of the derivative…</a:t>
                </a:r>
              </a:p>
              <a:p>
                <a:r>
                  <a:rPr lang="en-GB" dirty="0"/>
                  <a:t>Given </a:t>
                </a:r>
                <a14:m>
                  <m:oMath xmlns:m="http://schemas.openxmlformats.org/officeDocument/2006/math">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i="1">
                            <a:latin typeface="Cambria Math" panose="02040503050406030204" pitchFamily="18" charset="0"/>
                          </a:rPr>
                          <m:t>𝑥</m:t>
                        </m:r>
                      </m:num>
                      <m:den>
                        <m:r>
                          <m:rPr>
                            <m:sty m:val="p"/>
                          </m:rPr>
                          <a:rPr lang="en-GB">
                            <a:latin typeface="Cambria Math" panose="02040503050406030204" pitchFamily="18" charset="0"/>
                          </a:rPr>
                          <m:t>d</m:t>
                        </m:r>
                        <m:r>
                          <a:rPr lang="en-GB" i="1">
                            <a:latin typeface="Cambria Math" panose="02040503050406030204" pitchFamily="18" charset="0"/>
                          </a:rPr>
                          <m:t>𝑡</m:t>
                        </m:r>
                      </m:den>
                    </m:f>
                  </m:oMath>
                </a14:m>
                <a:r>
                  <a:rPr lang="en-GB" dirty="0"/>
                  <a:t>, </a:t>
                </a:r>
                <a14:m>
                  <m:oMath xmlns:m="http://schemas.openxmlformats.org/officeDocument/2006/math">
                    <m:r>
                      <a:rPr lang="en-GB" i="1">
                        <a:latin typeface="Cambria Math" panose="02040503050406030204" pitchFamily="18" charset="0"/>
                      </a:rPr>
                      <m:t>𝑥</m:t>
                    </m:r>
                  </m:oMath>
                </a14:m>
                <a:r>
                  <a:rPr lang="en-GB" dirty="0"/>
                  <a:t> is the </a:t>
                </a:r>
                <a:r>
                  <a:rPr lang="en-GB" dirty="0">
                    <a:solidFill>
                      <a:schemeClr val="accent2"/>
                    </a:solidFill>
                  </a:rPr>
                  <a:t>integral</a:t>
                </a:r>
                <a:r>
                  <a:rPr lang="en-GB" dirty="0"/>
                  <a:t> of </a:t>
                </a:r>
                <a14:m>
                  <m:oMath xmlns:m="http://schemas.openxmlformats.org/officeDocument/2006/math">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i="1">
                            <a:latin typeface="Cambria Math" panose="02040503050406030204" pitchFamily="18" charset="0"/>
                          </a:rPr>
                          <m:t>𝑥</m:t>
                        </m:r>
                      </m:num>
                      <m:den>
                        <m:r>
                          <m:rPr>
                            <m:sty m:val="p"/>
                          </m:rPr>
                          <a:rPr lang="en-GB">
                            <a:latin typeface="Cambria Math" panose="02040503050406030204" pitchFamily="18" charset="0"/>
                          </a:rPr>
                          <m:t>d</m:t>
                        </m:r>
                        <m:r>
                          <a:rPr lang="en-GB" i="1">
                            <a:latin typeface="Cambria Math" panose="02040503050406030204" pitchFamily="18" charset="0"/>
                          </a:rPr>
                          <m:t>𝑡</m:t>
                        </m:r>
                      </m:den>
                    </m:f>
                  </m:oMath>
                </a14:m>
                <a:endParaRPr lang="en-GB" dirty="0"/>
              </a:p>
              <a:p>
                <a:r>
                  <a:rPr lang="en-GB" dirty="0"/>
                  <a:t>The process of finding this is called </a:t>
                </a:r>
                <a:r>
                  <a:rPr lang="en-GB" b="1" dirty="0">
                    <a:solidFill>
                      <a:schemeClr val="accent2"/>
                    </a:solidFill>
                  </a:rPr>
                  <a:t>integration</a:t>
                </a:r>
                <a:r>
                  <a:rPr lang="en-GB" dirty="0"/>
                  <a:t> – the opposite of differentiation</a:t>
                </a:r>
              </a:p>
              <a:p>
                <a:pPr lvl="1"/>
                <a:r>
                  <a:rPr lang="en-GB" dirty="0"/>
                  <a:t>For polynomials:</a:t>
                </a:r>
              </a:p>
              <a:p>
                <a:pPr lvl="2"/>
                <a:r>
                  <a:rPr lang="en-GB" dirty="0">
                    <a:solidFill>
                      <a:schemeClr val="accent4"/>
                    </a:solidFill>
                  </a:rPr>
                  <a:t>Increase</a:t>
                </a:r>
                <a:r>
                  <a:rPr lang="en-GB" dirty="0"/>
                  <a:t> each exponent by one degree</a:t>
                </a:r>
              </a:p>
              <a:p>
                <a:pPr lvl="2"/>
                <a:r>
                  <a:rPr lang="en-GB" dirty="0">
                    <a:solidFill>
                      <a:schemeClr val="accent4"/>
                    </a:solidFill>
                  </a:rPr>
                  <a:t>Divide</a:t>
                </a:r>
                <a:r>
                  <a:rPr lang="en-GB" dirty="0"/>
                  <a:t> coefficients by new exponents</a:t>
                </a:r>
              </a:p>
              <a:p>
                <a:pPr lvl="2"/>
                <a:r>
                  <a:rPr lang="en-GB" dirty="0">
                    <a:solidFill>
                      <a:schemeClr val="accent4"/>
                    </a:solidFill>
                  </a:rPr>
                  <a:t>Add</a:t>
                </a:r>
                <a:r>
                  <a:rPr lang="en-GB" dirty="0"/>
                  <a:t> a constant…</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7DF9F368-41C1-4A5D-B263-935779A13A73}"/>
                  </a:ext>
                </a:extLst>
              </p:cNvPr>
              <p:cNvSpPr>
                <a:spLocks noGrp="1" noRot="1" noChangeAspect="1" noMove="1" noResize="1" noEditPoints="1" noAdjustHandles="1" noChangeArrowheads="1" noChangeShapeType="1" noTextEdit="1"/>
              </p:cNvSpPr>
              <p:nvPr>
                <p:ph idx="1"/>
              </p:nvPr>
            </p:nvSpPr>
            <p:spPr>
              <a:xfrm>
                <a:off x="685801" y="2142067"/>
                <a:ext cx="10131425" cy="4715933"/>
              </a:xfrm>
              <a:blipFill>
                <a:blip r:embed="rId4"/>
                <a:stretch>
                  <a:fillRect l="-1084" t="-12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AF523B-AAD0-4A17-8917-9AC95D859833}"/>
                  </a:ext>
                </a:extLst>
              </p:cNvPr>
              <p:cNvSpPr txBox="1"/>
              <p:nvPr/>
            </p:nvSpPr>
            <p:spPr>
              <a:xfrm>
                <a:off x="7339557" y="4792134"/>
                <a:ext cx="3795167" cy="1495922"/>
              </a:xfrm>
              <a:prstGeom prst="rect">
                <a:avLst/>
              </a:prstGeom>
              <a:noFill/>
            </p:spPr>
            <p:txBody>
              <a:bodyPr wrap="square" rtlCol="0">
                <a:spAutoFit/>
              </a:bodyPr>
              <a:lstStyle/>
              <a:p>
                <a:r>
                  <a:rPr lang="en-GB" sz="2400" b="0" dirty="0">
                    <a:solidFill>
                      <a:schemeClr val="tx1"/>
                    </a:solidFill>
                    <a:ea typeface="Cambria Math" panose="02040503050406030204" pitchFamily="18" charset="0"/>
                  </a:rPr>
                  <a:t>e.g.</a:t>
                </a:r>
                <a:r>
                  <a:rPr lang="en-GB" sz="2400" dirty="0"/>
                  <a:t> </a:t>
                </a:r>
                <a14:m>
                  <m:oMath xmlns:m="http://schemas.openxmlformats.org/officeDocument/2006/math">
                    <m:f>
                      <m:fPr>
                        <m:ctrlPr>
                          <a:rPr lang="en-GB" sz="2400" i="1">
                            <a:latin typeface="Cambria Math" panose="02040503050406030204" pitchFamily="18" charset="0"/>
                          </a:rPr>
                        </m:ctrlPr>
                      </m:fPr>
                      <m:num>
                        <m:r>
                          <m:rPr>
                            <m:sty m:val="p"/>
                          </m:rPr>
                          <a:rPr lang="en-GB" sz="2400">
                            <a:latin typeface="Cambria Math" panose="02040503050406030204" pitchFamily="18" charset="0"/>
                          </a:rPr>
                          <m:t>d</m:t>
                        </m:r>
                        <m:r>
                          <a:rPr lang="en-GB" sz="2400" i="1">
                            <a:latin typeface="Cambria Math" panose="02040503050406030204" pitchFamily="18" charset="0"/>
                          </a:rPr>
                          <m:t>𝑥</m:t>
                        </m:r>
                      </m:num>
                      <m:den>
                        <m:r>
                          <m:rPr>
                            <m:sty m:val="p"/>
                          </m:rPr>
                          <a:rPr lang="en-GB" sz="2400">
                            <a:latin typeface="Cambria Math" panose="02040503050406030204" pitchFamily="18" charset="0"/>
                          </a:rPr>
                          <m:t>d</m:t>
                        </m:r>
                        <m:r>
                          <a:rPr lang="en-GB" sz="2400" i="1">
                            <a:latin typeface="Cambria Math" panose="02040503050406030204" pitchFamily="18" charset="0"/>
                          </a:rPr>
                          <m:t>𝑡</m:t>
                        </m:r>
                      </m:den>
                    </m:f>
                    <m:r>
                      <a:rPr lang="en-GB" sz="2400" i="1">
                        <a:latin typeface="Cambria Math" panose="02040503050406030204" pitchFamily="18" charset="0"/>
                      </a:rPr>
                      <m:t>=</m:t>
                    </m:r>
                    <m:sSup>
                      <m:sSupPr>
                        <m:ctrlPr>
                          <a:rPr lang="en-GB" sz="2400" i="1">
                            <a:latin typeface="Cambria Math" panose="02040503050406030204" pitchFamily="18" charset="0"/>
                            <a:ea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6</m:t>
                        </m:r>
                        <m:r>
                          <a:rPr lang="en-GB" sz="2400" i="1">
                            <a:latin typeface="Cambria Math" panose="02040503050406030204" pitchFamily="18" charset="0"/>
                            <a:ea typeface="Cambria Math" panose="02040503050406030204" pitchFamily="18" charset="0"/>
                          </a:rPr>
                          <m:t>𝑡</m:t>
                        </m:r>
                      </m:e>
                      <m:sup>
                        <m:r>
                          <a:rPr lang="en-GB" sz="2400" i="1">
                            <a:latin typeface="Cambria Math" panose="02040503050406030204" pitchFamily="18" charset="0"/>
                            <a:ea typeface="Cambria Math" panose="02040503050406030204" pitchFamily="18" charset="0"/>
                          </a:rPr>
                          <m:t>2</m:t>
                        </m:r>
                      </m:sup>
                    </m:sSup>
                    <m:r>
                      <a:rPr lang="en-GB" sz="2400" i="1">
                        <a:latin typeface="Cambria Math" panose="02040503050406030204" pitchFamily="18" charset="0"/>
                        <a:ea typeface="Cambria Math" panose="02040503050406030204" pitchFamily="18" charset="0"/>
                      </a:rPr>
                      <m:t>+2</m:t>
                    </m:r>
                    <m:r>
                      <a:rPr lang="en-GB" sz="2400" i="1">
                        <a:latin typeface="Cambria Math" panose="02040503050406030204" pitchFamily="18" charset="0"/>
                        <a:ea typeface="Cambria Math" panose="02040503050406030204" pitchFamily="18" charset="0"/>
                      </a:rPr>
                      <m:t>𝑡</m:t>
                    </m:r>
                    <m:r>
                      <a:rPr lang="en-GB" sz="2400" i="1">
                        <a:latin typeface="Cambria Math" panose="02040503050406030204" pitchFamily="18" charset="0"/>
                        <a:ea typeface="Cambria Math" panose="02040503050406030204" pitchFamily="18" charset="0"/>
                      </a:rPr>
                      <m:t>+3</m:t>
                    </m:r>
                  </m:oMath>
                </a14:m>
                <a:r>
                  <a:rPr lang="en-GB" sz="2400" b="0" dirty="0">
                    <a:solidFill>
                      <a:schemeClr val="tx1"/>
                    </a:solidFill>
                    <a:ea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𝑥</m:t>
                      </m:r>
                      <m:r>
                        <a:rPr lang="en-GB" sz="2400" b="0" i="1" smtClean="0">
                          <a:solidFill>
                            <a:schemeClr val="tx1"/>
                          </a:solidFill>
                          <a:latin typeface="Cambria Math" panose="02040503050406030204" pitchFamily="18" charset="0"/>
                          <a:ea typeface="Cambria Math" panose="02040503050406030204" pitchFamily="18" charset="0"/>
                        </a:rPr>
                        <m:t>=2</m:t>
                      </m:r>
                      <m:sSup>
                        <m:sSupPr>
                          <m:ctrlPr>
                            <a:rPr lang="en-GB" sz="2400" b="0" i="1" smtClean="0">
                              <a:solidFill>
                                <a:schemeClr val="tx1"/>
                              </a:solidFill>
                              <a:latin typeface="Cambria Math" panose="02040503050406030204" pitchFamily="18" charset="0"/>
                              <a:ea typeface="Cambria Math" panose="02040503050406030204" pitchFamily="18" charset="0"/>
                            </a:rPr>
                          </m:ctrlPr>
                        </m:sSupPr>
                        <m:e>
                          <m:r>
                            <a:rPr lang="en-GB" sz="2400" b="0" i="1" smtClean="0">
                              <a:solidFill>
                                <a:schemeClr val="tx1"/>
                              </a:solidFill>
                              <a:latin typeface="Cambria Math" panose="02040503050406030204" pitchFamily="18" charset="0"/>
                              <a:ea typeface="Cambria Math" panose="02040503050406030204" pitchFamily="18" charset="0"/>
                            </a:rPr>
                            <m:t>𝑡</m:t>
                          </m:r>
                        </m:e>
                        <m:sup>
                          <m:r>
                            <a:rPr lang="en-GB" sz="2400" b="0" i="1" smtClean="0">
                              <a:solidFill>
                                <a:schemeClr val="tx1"/>
                              </a:solidFill>
                              <a:latin typeface="Cambria Math" panose="02040503050406030204" pitchFamily="18" charset="0"/>
                              <a:ea typeface="Cambria Math" panose="02040503050406030204" pitchFamily="18" charset="0"/>
                            </a:rPr>
                            <m:t>3</m:t>
                          </m:r>
                        </m:sup>
                      </m:sSup>
                      <m:r>
                        <a:rPr lang="en-GB" sz="2400" b="0" i="1" smtClean="0">
                          <a:solidFill>
                            <a:schemeClr val="tx1"/>
                          </a:solidFill>
                          <a:latin typeface="Cambria Math" panose="02040503050406030204" pitchFamily="18" charset="0"/>
                          <a:ea typeface="Cambria Math" panose="02040503050406030204" pitchFamily="18" charset="0"/>
                        </a:rPr>
                        <m:t>+</m:t>
                      </m:r>
                      <m:sSup>
                        <m:sSupPr>
                          <m:ctrlPr>
                            <a:rPr lang="en-GB" sz="2400" b="0" i="1" smtClean="0">
                              <a:solidFill>
                                <a:schemeClr val="tx1"/>
                              </a:solidFill>
                              <a:latin typeface="Cambria Math" panose="02040503050406030204" pitchFamily="18" charset="0"/>
                              <a:ea typeface="Cambria Math" panose="02040503050406030204" pitchFamily="18" charset="0"/>
                            </a:rPr>
                          </m:ctrlPr>
                        </m:sSupPr>
                        <m:e>
                          <m:r>
                            <a:rPr lang="en-GB" sz="2400" b="0" i="1" smtClean="0">
                              <a:solidFill>
                                <a:schemeClr val="tx1"/>
                              </a:solidFill>
                              <a:latin typeface="Cambria Math" panose="02040503050406030204" pitchFamily="18" charset="0"/>
                              <a:ea typeface="Cambria Math" panose="02040503050406030204" pitchFamily="18" charset="0"/>
                            </a:rPr>
                            <m:t>𝑡</m:t>
                          </m:r>
                        </m:e>
                        <m:sup>
                          <m:r>
                            <a:rPr lang="en-GB" sz="2400" b="0" i="1" smtClean="0">
                              <a:solidFill>
                                <a:schemeClr val="tx1"/>
                              </a:solidFill>
                              <a:latin typeface="Cambria Math" panose="02040503050406030204" pitchFamily="18" charset="0"/>
                              <a:ea typeface="Cambria Math" panose="02040503050406030204" pitchFamily="18" charset="0"/>
                            </a:rPr>
                            <m:t>2</m:t>
                          </m:r>
                        </m:sup>
                      </m:sSup>
                      <m:r>
                        <a:rPr lang="en-GB" sz="2400" b="0" i="1" smtClean="0">
                          <a:solidFill>
                            <a:schemeClr val="tx1"/>
                          </a:solidFill>
                          <a:latin typeface="Cambria Math" panose="02040503050406030204" pitchFamily="18" charset="0"/>
                          <a:ea typeface="Cambria Math" panose="02040503050406030204" pitchFamily="18" charset="0"/>
                        </a:rPr>
                        <m:t>+3</m:t>
                      </m:r>
                      <m:r>
                        <a:rPr lang="en-GB" sz="2400" b="0" i="1" smtClean="0">
                          <a:solidFill>
                            <a:schemeClr val="tx1"/>
                          </a:solidFill>
                          <a:latin typeface="Cambria Math" panose="02040503050406030204" pitchFamily="18" charset="0"/>
                          <a:ea typeface="Cambria Math" panose="02040503050406030204" pitchFamily="18" charset="0"/>
                        </a:rPr>
                        <m:t>𝑡</m:t>
                      </m:r>
                      <m:r>
                        <a:rPr lang="en-GB" sz="2400" b="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𝑐</m:t>
                      </m:r>
                    </m:oMath>
                  </m:oMathPara>
                </a14:m>
                <a:br>
                  <a:rPr lang="en-GB" sz="2400" b="0" dirty="0">
                    <a:solidFill>
                      <a:schemeClr val="tx1"/>
                    </a:solidFill>
                    <a:ea typeface="Cambria Math" panose="02040503050406030204" pitchFamily="18" charset="0"/>
                  </a:rPr>
                </a:br>
                <a:br>
                  <a:rPr lang="en-GB" sz="1600" dirty="0">
                    <a:solidFill>
                      <a:schemeClr val="tx1"/>
                    </a:solidFill>
                  </a:rPr>
                </a:br>
                <a:endParaRPr lang="en-GB" sz="1600" dirty="0">
                  <a:solidFill>
                    <a:schemeClr val="tx1"/>
                  </a:solidFill>
                </a:endParaRPr>
              </a:p>
            </p:txBody>
          </p:sp>
        </mc:Choice>
        <mc:Fallback xmlns="">
          <p:sp>
            <p:nvSpPr>
              <p:cNvPr id="5" name="TextBox 4">
                <a:extLst>
                  <a:ext uri="{FF2B5EF4-FFF2-40B4-BE49-F238E27FC236}">
                    <a16:creationId xmlns:a16="http://schemas.microsoft.com/office/drawing/2014/main" id="{05AF523B-AAD0-4A17-8917-9AC95D859833}"/>
                  </a:ext>
                </a:extLst>
              </p:cNvPr>
              <p:cNvSpPr txBox="1">
                <a:spLocks noRot="1" noChangeAspect="1" noMove="1" noResize="1" noEditPoints="1" noAdjustHandles="1" noChangeArrowheads="1" noChangeShapeType="1" noTextEdit="1"/>
              </p:cNvSpPr>
              <p:nvPr/>
            </p:nvSpPr>
            <p:spPr>
              <a:xfrm>
                <a:off x="7339557" y="4792134"/>
                <a:ext cx="3795167" cy="1495922"/>
              </a:xfrm>
              <a:prstGeom prst="rect">
                <a:avLst/>
              </a:prstGeom>
              <a:blipFill>
                <a:blip r:embed="rId5"/>
                <a:stretch>
                  <a:fillRect l="-2568"/>
                </a:stretch>
              </a:blipFill>
            </p:spPr>
            <p:txBody>
              <a:bodyPr/>
              <a:lstStyle/>
              <a:p>
                <a:r>
                  <a:rPr lang="en-GB">
                    <a:noFill/>
                  </a:rPr>
                  <a:t> </a:t>
                </a:r>
              </a:p>
            </p:txBody>
          </p:sp>
        </mc:Fallback>
      </mc:AlternateContent>
      <p:sp>
        <p:nvSpPr>
          <p:cNvPr id="6" name="Speech Bubble: Rectangle 5">
            <a:extLst>
              <a:ext uri="{FF2B5EF4-FFF2-40B4-BE49-F238E27FC236}">
                <a16:creationId xmlns:a16="http://schemas.microsoft.com/office/drawing/2014/main" id="{010D4826-7ACE-4939-80A9-8DDF962BAEF2}"/>
              </a:ext>
              <a:ext uri="{C183D7F6-B498-43B3-948B-1728B52AA6E4}">
                <adec:decorative xmlns:adec="http://schemas.microsoft.com/office/drawing/2017/decorative" val="1"/>
              </a:ext>
            </a:extLst>
          </p:cNvPr>
          <p:cNvSpPr/>
          <p:nvPr/>
        </p:nvSpPr>
        <p:spPr>
          <a:xfrm>
            <a:off x="8672513" y="6129339"/>
            <a:ext cx="2586037" cy="500062"/>
          </a:xfrm>
          <a:prstGeom prst="wedgeRectCallout">
            <a:avLst>
              <a:gd name="adj1" fmla="val 31410"/>
              <a:gd name="adj2" fmla="val -128845"/>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Some constant value…</a:t>
            </a:r>
          </a:p>
        </p:txBody>
      </p:sp>
    </p:spTree>
    <p:extLst>
      <p:ext uri="{BB962C8B-B14F-4D97-AF65-F5344CB8AC3E}">
        <p14:creationId xmlns:p14="http://schemas.microsoft.com/office/powerpoint/2010/main" val="62651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13E3-5A0C-4796-A600-526B794A4530}"/>
              </a:ext>
            </a:extLst>
          </p:cNvPr>
          <p:cNvSpPr>
            <a:spLocks noGrp="1"/>
          </p:cNvSpPr>
          <p:nvPr>
            <p:ph type="title"/>
          </p:nvPr>
        </p:nvSpPr>
        <p:spPr/>
        <p:txBody>
          <a:bodyPr/>
          <a:lstStyle/>
          <a:p>
            <a:r>
              <a:rPr lang="en-GB" dirty="0"/>
              <a:t>Numerical integration – Euler’s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C62F4D-5C1D-4478-8969-AE477D8888E7}"/>
                  </a:ext>
                </a:extLst>
              </p:cNvPr>
              <p:cNvSpPr>
                <a:spLocks noGrp="1"/>
              </p:cNvSpPr>
              <p:nvPr>
                <p:ph idx="1"/>
              </p:nvPr>
            </p:nvSpPr>
            <p:spPr>
              <a:xfrm>
                <a:off x="685802" y="2142067"/>
                <a:ext cx="5865606" cy="3649133"/>
              </a:xfrm>
            </p:spPr>
            <p:txBody>
              <a:bodyPr/>
              <a:lstStyle/>
              <a:p>
                <a:r>
                  <a:rPr lang="en-GB" dirty="0"/>
                  <a:t>Given the values of </a:t>
                </a:r>
                <a14:m>
                  <m:oMath xmlns:m="http://schemas.openxmlformats.org/officeDocument/2006/math">
                    <m:r>
                      <a:rPr lang="en-GB" i="1">
                        <a:latin typeface="Cambria Math" panose="02040503050406030204" pitchFamily="18" charset="0"/>
                      </a:rPr>
                      <m:t>𝑥</m:t>
                    </m:r>
                  </m:oMath>
                </a14:m>
                <a:r>
                  <a:rPr lang="en-GB" dirty="0"/>
                  <a:t> and </a:t>
                </a:r>
                <a14:m>
                  <m:oMath xmlns:m="http://schemas.openxmlformats.org/officeDocument/2006/math">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i="1">
                            <a:latin typeface="Cambria Math" panose="02040503050406030204" pitchFamily="18" charset="0"/>
                          </a:rPr>
                          <m:t>𝑥</m:t>
                        </m:r>
                      </m:num>
                      <m:den>
                        <m:r>
                          <m:rPr>
                            <m:sty m:val="p"/>
                          </m:rPr>
                          <a:rPr lang="en-GB">
                            <a:latin typeface="Cambria Math" panose="02040503050406030204" pitchFamily="18" charset="0"/>
                          </a:rPr>
                          <m:t>d</m:t>
                        </m:r>
                        <m:r>
                          <a:rPr lang="en-GB" i="1">
                            <a:latin typeface="Cambria Math" panose="02040503050406030204" pitchFamily="18" charset="0"/>
                          </a:rPr>
                          <m:t>𝑡</m:t>
                        </m:r>
                      </m:den>
                    </m:f>
                  </m:oMath>
                </a14:m>
                <a:r>
                  <a:rPr lang="en-GB" dirty="0"/>
                  <a:t> at time </a:t>
                </a:r>
                <a14:m>
                  <m:oMath xmlns:m="http://schemas.openxmlformats.org/officeDocument/2006/math">
                    <m:r>
                      <a:rPr lang="en-GB" i="1">
                        <a:latin typeface="Cambria Math" panose="02040503050406030204" pitchFamily="18" charset="0"/>
                      </a:rPr>
                      <m:t>𝑡</m:t>
                    </m:r>
                  </m:oMath>
                </a14:m>
                <a:r>
                  <a:rPr lang="en-GB" dirty="0"/>
                  <a:t>, we can estimate the value of </a:t>
                </a:r>
                <a14:m>
                  <m:oMath xmlns:m="http://schemas.openxmlformats.org/officeDocument/2006/math">
                    <m:r>
                      <a:rPr lang="en-GB" i="1">
                        <a:latin typeface="Cambria Math" panose="02040503050406030204" pitchFamily="18" charset="0"/>
                      </a:rPr>
                      <m:t>𝑥</m:t>
                    </m:r>
                  </m:oMath>
                </a14:m>
                <a:r>
                  <a:rPr lang="en-GB" dirty="0"/>
                  <a:t> at time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h</m:t>
                    </m:r>
                  </m:oMath>
                </a14:m>
                <a:r>
                  <a:rPr lang="en-GB" dirty="0"/>
                  <a:t> for small </a:t>
                </a:r>
                <a14:m>
                  <m:oMath xmlns:m="http://schemas.openxmlformats.org/officeDocument/2006/math">
                    <m:r>
                      <a:rPr lang="en-GB" i="1">
                        <a:latin typeface="Cambria Math" panose="02040503050406030204" pitchFamily="18" charset="0"/>
                      </a:rPr>
                      <m:t>h</m:t>
                    </m:r>
                  </m:oMath>
                </a14:m>
                <a:r>
                  <a:rPr lang="en-GB" dirty="0"/>
                  <a:t>:</a:t>
                </a:r>
                <a:br>
                  <a:rPr lang="en-GB" i="1" dirty="0">
                    <a:latin typeface="Cambria Math" panose="02040503050406030204" pitchFamily="18" charset="0"/>
                  </a:rPr>
                </a:br>
                <a14:m>
                  <m:oMath xmlns:m="http://schemas.openxmlformats.org/officeDocument/2006/math">
                    <m:r>
                      <a:rPr lang="en-GB" i="1" smtClean="0">
                        <a:solidFill>
                          <a:schemeClr val="accent4"/>
                        </a:solidFill>
                        <a:latin typeface="Cambria Math" panose="02040503050406030204" pitchFamily="18" charset="0"/>
                      </a:rPr>
                      <m:t>𝑥</m:t>
                    </m:r>
                    <m:d>
                      <m:dPr>
                        <m:ctrlPr>
                          <a:rPr lang="en-GB" i="1">
                            <a:solidFill>
                              <a:schemeClr val="accent4"/>
                            </a:solidFill>
                            <a:latin typeface="Cambria Math" panose="02040503050406030204" pitchFamily="18" charset="0"/>
                          </a:rPr>
                        </m:ctrlPr>
                      </m:dPr>
                      <m:e>
                        <m:r>
                          <a:rPr lang="en-GB" i="1">
                            <a:solidFill>
                              <a:schemeClr val="accent4"/>
                            </a:solidFill>
                            <a:latin typeface="Cambria Math" panose="02040503050406030204" pitchFamily="18" charset="0"/>
                          </a:rPr>
                          <m:t>𝑡</m:t>
                        </m:r>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h</m:t>
                        </m:r>
                      </m:e>
                    </m:d>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𝑥</m:t>
                    </m:r>
                    <m:d>
                      <m:dPr>
                        <m:ctrlPr>
                          <a:rPr lang="en-GB" i="1">
                            <a:solidFill>
                              <a:schemeClr val="accent4"/>
                            </a:solidFill>
                            <a:latin typeface="Cambria Math" panose="02040503050406030204" pitchFamily="18" charset="0"/>
                          </a:rPr>
                        </m:ctrlPr>
                      </m:dPr>
                      <m:e>
                        <m:r>
                          <a:rPr lang="en-GB" i="1">
                            <a:solidFill>
                              <a:schemeClr val="accent4"/>
                            </a:solidFill>
                            <a:latin typeface="Cambria Math" panose="02040503050406030204" pitchFamily="18" charset="0"/>
                          </a:rPr>
                          <m:t>𝑡</m:t>
                        </m:r>
                      </m:e>
                    </m:d>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h</m:t>
                    </m:r>
                    <m:f>
                      <m:fPr>
                        <m:ctrlPr>
                          <a:rPr lang="en-GB" i="1">
                            <a:solidFill>
                              <a:schemeClr val="accent4"/>
                            </a:solidFill>
                            <a:latin typeface="Cambria Math" panose="02040503050406030204" pitchFamily="18" charset="0"/>
                          </a:rPr>
                        </m:ctrlPr>
                      </m:fPr>
                      <m:num>
                        <m:r>
                          <m:rPr>
                            <m:sty m:val="p"/>
                          </m:rPr>
                          <a:rPr lang="en-GB">
                            <a:solidFill>
                              <a:schemeClr val="accent4"/>
                            </a:solidFill>
                            <a:latin typeface="Cambria Math" panose="02040503050406030204" pitchFamily="18" charset="0"/>
                          </a:rPr>
                          <m:t>d</m:t>
                        </m:r>
                        <m:r>
                          <a:rPr lang="en-GB" i="1">
                            <a:solidFill>
                              <a:schemeClr val="accent4"/>
                            </a:solidFill>
                            <a:latin typeface="Cambria Math" panose="02040503050406030204" pitchFamily="18" charset="0"/>
                          </a:rPr>
                          <m:t>𝑥</m:t>
                        </m:r>
                      </m:num>
                      <m:den>
                        <m:r>
                          <m:rPr>
                            <m:sty m:val="p"/>
                          </m:rPr>
                          <a:rPr lang="en-GB">
                            <a:solidFill>
                              <a:schemeClr val="accent4"/>
                            </a:solidFill>
                            <a:latin typeface="Cambria Math" panose="02040503050406030204" pitchFamily="18" charset="0"/>
                          </a:rPr>
                          <m:t>d</m:t>
                        </m:r>
                        <m:r>
                          <a:rPr lang="en-GB" i="1">
                            <a:solidFill>
                              <a:schemeClr val="accent4"/>
                            </a:solidFill>
                            <a:latin typeface="Cambria Math" panose="02040503050406030204" pitchFamily="18" charset="0"/>
                          </a:rPr>
                          <m:t>𝑡</m:t>
                        </m:r>
                      </m:den>
                    </m:f>
                  </m:oMath>
                </a14:m>
                <a:endParaRPr lang="en-GB" dirty="0"/>
              </a:p>
              <a:p>
                <a:r>
                  <a:rPr lang="en-GB" dirty="0"/>
                  <a:t>Demonstration </a:t>
                </a:r>
                <a:r>
                  <a:rPr lang="en-GB" dirty="0">
                    <a:hlinkClick r:id="rId3"/>
                  </a:rPr>
                  <a:t>here</a:t>
                </a:r>
                <a:br>
                  <a:rPr lang="en-GB" dirty="0"/>
                </a:br>
                <a:endParaRPr lang="en-GB" dirty="0"/>
              </a:p>
            </p:txBody>
          </p:sp>
        </mc:Choice>
        <mc:Fallback xmlns="">
          <p:sp>
            <p:nvSpPr>
              <p:cNvPr id="3" name="Content Placeholder 2">
                <a:extLst>
                  <a:ext uri="{FF2B5EF4-FFF2-40B4-BE49-F238E27FC236}">
                    <a16:creationId xmlns:a16="http://schemas.microsoft.com/office/drawing/2014/main" id="{56C62F4D-5C1D-4478-8969-AE477D8888E7}"/>
                  </a:ext>
                </a:extLst>
              </p:cNvPr>
              <p:cNvSpPr>
                <a:spLocks noGrp="1" noRot="1" noChangeAspect="1" noMove="1" noResize="1" noEditPoints="1" noAdjustHandles="1" noChangeArrowheads="1" noChangeShapeType="1" noTextEdit="1"/>
              </p:cNvSpPr>
              <p:nvPr>
                <p:ph idx="1"/>
              </p:nvPr>
            </p:nvSpPr>
            <p:spPr>
              <a:xfrm>
                <a:off x="685802" y="2142067"/>
                <a:ext cx="5865606" cy="3649133"/>
              </a:xfrm>
              <a:blipFill>
                <a:blip r:embed="rId4"/>
                <a:stretch>
                  <a:fillRect l="-1871"/>
                </a:stretch>
              </a:blipFill>
            </p:spPr>
            <p:txBody>
              <a:bodyPr/>
              <a:lstStyle/>
              <a:p>
                <a:r>
                  <a:rPr lang="en-GB">
                    <a:noFill/>
                  </a:rPr>
                  <a:t> </a:t>
                </a:r>
              </a:p>
            </p:txBody>
          </p:sp>
        </mc:Fallback>
      </mc:AlternateContent>
      <p:pic>
        <p:nvPicPr>
          <p:cNvPr id="4" name="Picture 3" descr="A diagram showing the area under a curve.">
            <a:extLst>
              <a:ext uri="{FF2B5EF4-FFF2-40B4-BE49-F238E27FC236}">
                <a16:creationId xmlns:a16="http://schemas.microsoft.com/office/drawing/2014/main" id="{082F7735-6D20-448A-B874-3F5DC13E26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8083" y="2379310"/>
            <a:ext cx="5203685" cy="3126408"/>
          </a:xfrm>
          <a:prstGeom prst="rect">
            <a:avLst/>
          </a:prstGeom>
        </p:spPr>
      </p:pic>
      <p:sp>
        <p:nvSpPr>
          <p:cNvPr id="5" name="Speech Bubble: Rectangle 4">
            <a:extLst>
              <a:ext uri="{FF2B5EF4-FFF2-40B4-BE49-F238E27FC236}">
                <a16:creationId xmlns:a16="http://schemas.microsoft.com/office/drawing/2014/main" id="{C6EB5B54-2F23-4BAD-9069-FA5A3ED19969}"/>
              </a:ext>
              <a:ext uri="{C183D7F6-B498-43B3-948B-1728B52AA6E4}">
                <adec:decorative xmlns:adec="http://schemas.microsoft.com/office/drawing/2017/decorative" val="1"/>
              </a:ext>
            </a:extLst>
          </p:cNvPr>
          <p:cNvSpPr/>
          <p:nvPr/>
        </p:nvSpPr>
        <p:spPr>
          <a:xfrm>
            <a:off x="6551408" y="264848"/>
            <a:ext cx="3215699" cy="571240"/>
          </a:xfrm>
          <a:prstGeom prst="wedgeRectCallout">
            <a:avLst>
              <a:gd name="adj1" fmla="val -60682"/>
              <a:gd name="adj2" fmla="val 101547"/>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dirty="0">
                <a:solidFill>
                  <a:schemeClr val="tx1"/>
                </a:solidFill>
              </a:rPr>
              <a:t>Leonhard Euler (1707-1783), Swiss mathematician</a:t>
            </a:r>
          </a:p>
        </p:txBody>
      </p:sp>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697816DA-7215-4694-9EF3-DDF3BDD3ADD1}"/>
                  </a:ext>
                  <a:ext uri="{C183D7F6-B498-43B3-948B-1728B52AA6E4}">
                    <adec:decorative xmlns:adec="http://schemas.microsoft.com/office/drawing/2017/decorative" val="1"/>
                  </a:ext>
                </a:extLst>
              </p:cNvPr>
              <p:cNvSpPr/>
              <p:nvPr/>
            </p:nvSpPr>
            <p:spPr>
              <a:xfrm>
                <a:off x="4257675" y="5329773"/>
                <a:ext cx="1838325" cy="966520"/>
              </a:xfrm>
              <a:prstGeom prst="wedgeRectCallout">
                <a:avLst>
                  <a:gd name="adj1" fmla="val -20646"/>
                  <a:gd name="adj2" fmla="val -134607"/>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How much </a:t>
                </a:r>
                <a14:m>
                  <m:oMath xmlns:m="http://schemas.openxmlformats.org/officeDocument/2006/math">
                    <m:r>
                      <a:rPr lang="en-GB" i="1" dirty="0" smtClean="0">
                        <a:solidFill>
                          <a:schemeClr val="tx1"/>
                        </a:solidFill>
                        <a:latin typeface="Cambria Math" panose="02040503050406030204" pitchFamily="18" charset="0"/>
                      </a:rPr>
                      <m:t>𝑥</m:t>
                    </m:r>
                  </m:oMath>
                </a14:m>
                <a:r>
                  <a:rPr lang="en-GB" dirty="0">
                    <a:solidFill>
                      <a:schemeClr val="tx1"/>
                    </a:solidFill>
                  </a:rPr>
                  <a:t> changes by if </a:t>
                </a:r>
                <a14:m>
                  <m:oMath xmlns:m="http://schemas.openxmlformats.org/officeDocument/2006/math">
                    <m:r>
                      <a:rPr lang="en-GB" i="1" dirty="0" smtClean="0">
                        <a:solidFill>
                          <a:schemeClr val="tx1"/>
                        </a:solidFill>
                        <a:latin typeface="Cambria Math" panose="02040503050406030204" pitchFamily="18" charset="0"/>
                      </a:rPr>
                      <m:t>𝑡</m:t>
                    </m:r>
                  </m:oMath>
                </a14:m>
                <a:r>
                  <a:rPr lang="en-GB" dirty="0">
                    <a:solidFill>
                      <a:schemeClr val="tx1"/>
                    </a:solidFill>
                  </a:rPr>
                  <a:t> changes by </a:t>
                </a:r>
                <a14:m>
                  <m:oMath xmlns:m="http://schemas.openxmlformats.org/officeDocument/2006/math">
                    <m:r>
                      <a:rPr lang="en-GB" i="1" dirty="0" smtClean="0">
                        <a:solidFill>
                          <a:schemeClr val="tx1"/>
                        </a:solidFill>
                        <a:latin typeface="Cambria Math" panose="02040503050406030204" pitchFamily="18" charset="0"/>
                      </a:rPr>
                      <m:t>h</m:t>
                    </m:r>
                  </m:oMath>
                </a14:m>
                <a:endParaRPr lang="en-GB" dirty="0">
                  <a:solidFill>
                    <a:schemeClr val="tx1"/>
                  </a:solidFill>
                </a:endParaRPr>
              </a:p>
            </p:txBody>
          </p:sp>
        </mc:Choice>
        <mc:Fallback xmlns="">
          <p:sp>
            <p:nvSpPr>
              <p:cNvPr id="6" name="Speech Bubble: Rectangle 5">
                <a:extLst>
                  <a:ext uri="{FF2B5EF4-FFF2-40B4-BE49-F238E27FC236}">
                    <a16:creationId xmlns:a16="http://schemas.microsoft.com/office/drawing/2014/main" id="{697816DA-7215-4694-9EF3-DDF3BDD3ADD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257675" y="5329773"/>
                <a:ext cx="1838325" cy="966520"/>
              </a:xfrm>
              <a:prstGeom prst="wedgeRectCallout">
                <a:avLst>
                  <a:gd name="adj1" fmla="val -20646"/>
                  <a:gd name="adj2" fmla="val -134607"/>
                </a:avLst>
              </a:prstGeom>
              <a:blipFill>
                <a:blip r:embed="rId6"/>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143285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88AA-4121-4E43-B3BB-42103EEFE550}"/>
              </a:ext>
            </a:extLst>
          </p:cNvPr>
          <p:cNvSpPr>
            <a:spLocks noGrp="1"/>
          </p:cNvSpPr>
          <p:nvPr>
            <p:ph type="title"/>
          </p:nvPr>
        </p:nvSpPr>
        <p:spPr/>
        <p:txBody>
          <a:bodyPr/>
          <a:lstStyle/>
          <a:p>
            <a:r>
              <a:rPr lang="en-GB" dirty="0"/>
              <a:t>Calculus with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52B58A-2822-4D10-90B1-1123A04B9F6D}"/>
                  </a:ext>
                </a:extLst>
              </p:cNvPr>
              <p:cNvSpPr>
                <a:spLocks noGrp="1"/>
              </p:cNvSpPr>
              <p:nvPr>
                <p:ph idx="1"/>
              </p:nvPr>
            </p:nvSpPr>
            <p:spPr/>
            <p:txBody>
              <a:bodyPr/>
              <a:lstStyle/>
              <a:p>
                <a:r>
                  <a:rPr lang="en-GB" dirty="0"/>
                  <a:t>The rate of change of a vector is also a vector</a:t>
                </a:r>
              </a:p>
              <a:p>
                <a:r>
                  <a:rPr lang="en-GB" dirty="0"/>
                  <a:t>If </a:t>
                </a:r>
                <a14:m>
                  <m:oMath xmlns:m="http://schemas.openxmlformats.org/officeDocument/2006/math">
                    <m:r>
                      <a:rPr lang="en-GB" b="1">
                        <a:latin typeface="Cambria Math" panose="02040503050406030204" pitchFamily="18" charset="0"/>
                      </a:rPr>
                      <m:t>𝐯</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ℝ</m:t>
                        </m:r>
                      </m:e>
                      <m:sup>
                        <m:r>
                          <a:rPr lang="en-GB" i="1">
                            <a:latin typeface="Cambria Math" panose="02040503050406030204" pitchFamily="18" charset="0"/>
                          </a:rPr>
                          <m:t>𝑛</m:t>
                        </m:r>
                      </m:sup>
                    </m:sSup>
                  </m:oMath>
                </a14:m>
                <a:r>
                  <a:rPr lang="en-GB" dirty="0"/>
                  <a:t> then </a:t>
                </a:r>
                <a14:m>
                  <m:oMath xmlns:m="http://schemas.openxmlformats.org/officeDocument/2006/math">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b="1">
                            <a:latin typeface="Cambria Math" panose="02040503050406030204" pitchFamily="18" charset="0"/>
                          </a:rPr>
                          <m:t>𝐯</m:t>
                        </m:r>
                      </m:num>
                      <m:den>
                        <m:r>
                          <m:rPr>
                            <m:sty m:val="p"/>
                          </m:rPr>
                          <a:rPr lang="en-GB">
                            <a:latin typeface="Cambria Math" panose="02040503050406030204" pitchFamily="18" charset="0"/>
                          </a:rPr>
                          <m:t>d</m:t>
                        </m:r>
                        <m:r>
                          <a:rPr lang="en-GB" i="1">
                            <a:latin typeface="Cambria Math" panose="02040503050406030204" pitchFamily="18" charset="0"/>
                          </a:rPr>
                          <m:t>𝑡</m:t>
                        </m:r>
                      </m:den>
                    </m:f>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ℝ</m:t>
                        </m:r>
                      </m:e>
                      <m:sup>
                        <m:r>
                          <a:rPr lang="en-GB" i="1">
                            <a:latin typeface="Cambria Math" panose="02040503050406030204" pitchFamily="18" charset="0"/>
                          </a:rPr>
                          <m:t>𝑛</m:t>
                        </m:r>
                      </m:sup>
                    </m:sSup>
                  </m:oMath>
                </a14:m>
                <a:endParaRPr lang="en-GB" dirty="0"/>
              </a:p>
              <a:p>
                <a:r>
                  <a:rPr lang="en-GB" dirty="0"/>
                  <a:t>Differentiate component-wise: if </a:t>
                </a:r>
                <a14:m>
                  <m:oMath xmlns:m="http://schemas.openxmlformats.org/officeDocument/2006/math">
                    <m:r>
                      <a:rPr lang="en-GB" b="1">
                        <a:latin typeface="Cambria Math" panose="02040503050406030204" pitchFamily="18" charset="0"/>
                      </a:rPr>
                      <m:t>𝐯</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oMath>
                </a14:m>
                <a:r>
                  <a:rPr lang="en-GB" dirty="0"/>
                  <a:t> then</a:t>
                </a:r>
                <a:br>
                  <a:rPr lang="en-GB" dirty="0"/>
                </a:br>
                <a14:m>
                  <m:oMath xmlns:m="http://schemas.openxmlformats.org/officeDocument/2006/math">
                    <m:f>
                      <m:fPr>
                        <m:ctrlPr>
                          <a:rPr lang="en-GB" i="1">
                            <a:latin typeface="Cambria Math" panose="02040503050406030204" pitchFamily="18" charset="0"/>
                          </a:rPr>
                        </m:ctrlPr>
                      </m:fPr>
                      <m:num>
                        <m:r>
                          <m:rPr>
                            <m:sty m:val="p"/>
                          </m:rPr>
                          <a:rPr lang="en-GB">
                            <a:latin typeface="Cambria Math" panose="02040503050406030204" pitchFamily="18" charset="0"/>
                          </a:rPr>
                          <m:t>d</m:t>
                        </m:r>
                        <m:r>
                          <a:rPr lang="en-GB" b="1">
                            <a:latin typeface="Cambria Math" panose="02040503050406030204" pitchFamily="18" charset="0"/>
                          </a:rPr>
                          <m:t>𝐯</m:t>
                        </m:r>
                      </m:num>
                      <m:den>
                        <m:r>
                          <m:rPr>
                            <m:sty m:val="p"/>
                          </m:rPr>
                          <a:rPr lang="en-GB">
                            <a:latin typeface="Cambria Math" panose="02040503050406030204" pitchFamily="18" charset="0"/>
                          </a:rPr>
                          <m:t>d</m:t>
                        </m:r>
                        <m:r>
                          <a:rPr lang="en-GB" i="1">
                            <a:latin typeface="Cambria Math" panose="02040503050406030204" pitchFamily="18" charset="0"/>
                          </a:rPr>
                          <m:t>𝑡</m:t>
                        </m:r>
                      </m:den>
                    </m:f>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f>
                                <m:fPr>
                                  <m:type m:val="skw"/>
                                  <m:ctrlPr>
                                    <a:rPr lang="en-GB" i="1">
                                      <a:latin typeface="Cambria Math" panose="02040503050406030204" pitchFamily="18" charset="0"/>
                                    </a:rPr>
                                  </m:ctrlPr>
                                </m:fPr>
                                <m:num>
                                  <m:r>
                                    <m:rPr>
                                      <m:sty m:val="p"/>
                                    </m:rPr>
                                    <a:rPr lang="en-GB">
                                      <a:latin typeface="Cambria Math" panose="02040503050406030204" pitchFamily="18" charset="0"/>
                                    </a:rPr>
                                    <m:t>d</m:t>
                                  </m:r>
                                  <m:r>
                                    <a:rPr lang="en-GB" i="1">
                                      <a:latin typeface="Cambria Math" panose="02040503050406030204" pitchFamily="18" charset="0"/>
                                    </a:rPr>
                                    <m:t>𝑥</m:t>
                                  </m:r>
                                </m:num>
                                <m:den>
                                  <m:r>
                                    <m:rPr>
                                      <m:sty m:val="p"/>
                                    </m:rPr>
                                    <a:rPr lang="en-GB">
                                      <a:latin typeface="Cambria Math" panose="02040503050406030204" pitchFamily="18" charset="0"/>
                                    </a:rPr>
                                    <m:t>d</m:t>
                                  </m:r>
                                  <m:r>
                                    <a:rPr lang="en-GB" i="1">
                                      <a:latin typeface="Cambria Math" panose="02040503050406030204" pitchFamily="18" charset="0"/>
                                    </a:rPr>
                                    <m:t>𝑡</m:t>
                                  </m:r>
                                </m:den>
                              </m:f>
                            </m:e>
                          </m:mr>
                          <m:mr>
                            <m:e>
                              <m:f>
                                <m:fPr>
                                  <m:type m:val="skw"/>
                                  <m:ctrlPr>
                                    <a:rPr lang="en-GB" i="1">
                                      <a:latin typeface="Cambria Math" panose="02040503050406030204" pitchFamily="18" charset="0"/>
                                    </a:rPr>
                                  </m:ctrlPr>
                                </m:fPr>
                                <m:num>
                                  <m:r>
                                    <m:rPr>
                                      <m:sty m:val="p"/>
                                    </m:rPr>
                                    <a:rPr lang="en-GB">
                                      <a:latin typeface="Cambria Math" panose="02040503050406030204" pitchFamily="18" charset="0"/>
                                    </a:rPr>
                                    <m:t>d</m:t>
                                  </m:r>
                                  <m:r>
                                    <a:rPr lang="en-GB" i="1">
                                      <a:latin typeface="Cambria Math" panose="02040503050406030204" pitchFamily="18" charset="0"/>
                                    </a:rPr>
                                    <m:t>𝑦</m:t>
                                  </m:r>
                                </m:num>
                                <m:den>
                                  <m:r>
                                    <m:rPr>
                                      <m:sty m:val="p"/>
                                    </m:rPr>
                                    <a:rPr lang="en-GB">
                                      <a:latin typeface="Cambria Math" panose="02040503050406030204" pitchFamily="18" charset="0"/>
                                    </a:rPr>
                                    <m:t>d</m:t>
                                  </m:r>
                                  <m:r>
                                    <a:rPr lang="en-GB" i="1">
                                      <a:latin typeface="Cambria Math" panose="02040503050406030204" pitchFamily="18" charset="0"/>
                                    </a:rPr>
                                    <m:t>𝑡</m:t>
                                  </m:r>
                                </m:den>
                              </m:f>
                            </m:e>
                          </m:mr>
                        </m:m>
                      </m:e>
                    </m:d>
                  </m:oMath>
                </a14:m>
                <a:endParaRPr lang="en-GB" dirty="0"/>
              </a:p>
            </p:txBody>
          </p:sp>
        </mc:Choice>
        <mc:Fallback xmlns="">
          <p:sp>
            <p:nvSpPr>
              <p:cNvPr id="3" name="Content Placeholder 2">
                <a:extLst>
                  <a:ext uri="{FF2B5EF4-FFF2-40B4-BE49-F238E27FC236}">
                    <a16:creationId xmlns:a16="http://schemas.microsoft.com/office/drawing/2014/main" id="{7852B58A-2822-4D10-90B1-1123A04B9F6D}"/>
                  </a:ext>
                </a:extLst>
              </p:cNvPr>
              <p:cNvSpPr>
                <a:spLocks noGrp="1" noRot="1" noChangeAspect="1" noMove="1" noResize="1" noEditPoints="1" noAdjustHandles="1" noChangeArrowheads="1" noChangeShapeType="1" noTextEdit="1"/>
              </p:cNvSpPr>
              <p:nvPr>
                <p:ph idx="1"/>
              </p:nvPr>
            </p:nvSpPr>
            <p:spPr>
              <a:blipFill>
                <a:blip r:embed="rId3"/>
                <a:stretch>
                  <a:fillRect l="-1084" t="-1669"/>
                </a:stretch>
              </a:blipFill>
            </p:spPr>
            <p:txBody>
              <a:bodyPr/>
              <a:lstStyle/>
              <a:p>
                <a:r>
                  <a:rPr lang="en-GB">
                    <a:noFill/>
                  </a:rPr>
                  <a:t> </a:t>
                </a:r>
              </a:p>
            </p:txBody>
          </p:sp>
        </mc:Fallback>
      </mc:AlternateContent>
    </p:spTree>
    <p:extLst>
      <p:ext uri="{BB962C8B-B14F-4D97-AF65-F5344CB8AC3E}">
        <p14:creationId xmlns:p14="http://schemas.microsoft.com/office/powerpoint/2010/main" val="327514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4551</TotalTime>
  <Words>2924</Words>
  <Application>Microsoft Office PowerPoint</Application>
  <PresentationFormat>Widescreen</PresentationFormat>
  <Paragraphs>185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Nova</vt:lpstr>
      <vt:lpstr>Arial Nova Light</vt:lpstr>
      <vt:lpstr>Calibri</vt:lpstr>
      <vt:lpstr>Cambria Math</vt:lpstr>
      <vt:lpstr>Wingdings</vt:lpstr>
      <vt:lpstr>Celestial</vt:lpstr>
      <vt:lpstr>Week 4: Mechanics I Part 1: Calculus</vt:lpstr>
      <vt:lpstr>Objectives</vt:lpstr>
      <vt:lpstr>Recap: functions and graphs</vt:lpstr>
      <vt:lpstr>Graph properties: tangent and rate of change</vt:lpstr>
      <vt:lpstr>Derivatives</vt:lpstr>
      <vt:lpstr>Derivatives: example</vt:lpstr>
      <vt:lpstr>Integrals</vt:lpstr>
      <vt:lpstr>Numerical integration – Euler’s method</vt:lpstr>
      <vt:lpstr>Calculus with vectors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4 Part 1</dc:title>
  <dc:creator>Bergel, Kate</dc:creator>
  <cp:lastModifiedBy>Bergel, Kate</cp:lastModifiedBy>
  <cp:revision>63</cp:revision>
  <dcterms:created xsi:type="dcterms:W3CDTF">2020-09-04T07:50:32Z</dcterms:created>
  <dcterms:modified xsi:type="dcterms:W3CDTF">2020-10-02T13:58:09Z</dcterms:modified>
</cp:coreProperties>
</file>