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2"/>
  </p:notesMasterIdLst>
  <p:sldIdLst>
    <p:sldId id="256" r:id="rId2"/>
    <p:sldId id="257" r:id="rId3"/>
    <p:sldId id="380" r:id="rId4"/>
    <p:sldId id="372" r:id="rId5"/>
    <p:sldId id="373" r:id="rId6"/>
    <p:sldId id="374" r:id="rId7"/>
    <p:sldId id="375" r:id="rId8"/>
    <p:sldId id="376" r:id="rId9"/>
    <p:sldId id="377" r:id="rId10"/>
    <p:sldId id="3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5C00"/>
    <a:srgbClr val="FF00FF"/>
    <a:srgbClr val="FCD9D3"/>
    <a:srgbClr val="DFF5EF"/>
    <a:srgbClr val="FFE6D3"/>
    <a:srgbClr val="374A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2" autoAdjust="0"/>
    <p:restoredTop sz="76748" autoAdjust="0"/>
  </p:normalViewPr>
  <p:slideViewPr>
    <p:cSldViewPr snapToGrid="0">
      <p:cViewPr varScale="1">
        <p:scale>
          <a:sx n="62" d="100"/>
          <a:sy n="62" d="100"/>
        </p:scale>
        <p:origin x="893" y="43"/>
      </p:cViewPr>
      <p:guideLst/>
    </p:cSldViewPr>
  </p:slideViewPr>
  <p:notesTextViewPr>
    <p:cViewPr>
      <p:scale>
        <a:sx n="100" d="100"/>
        <a:sy n="100" d="100"/>
      </p:scale>
      <p:origin x="0" y="-64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2DEE9-9293-4490-8F66-A05790B90834}" type="datetimeFigureOut">
              <a:rPr lang="en-GB" smtClean="0"/>
              <a:t>14/10/2020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78481-FA28-4FA6-B042-ACE270DC45B3}" type="slidenum">
              <a:rPr lang="en-GB" smtClean="0"/>
              <a:t>‹#›</a:t>
            </a:fld>
            <a:endParaRPr lang="en-GB"/>
          </a:p>
        </p:txBody>
      </p:sp>
    </p:spTree>
    <p:extLst>
      <p:ext uri="{BB962C8B-B14F-4D97-AF65-F5344CB8AC3E}">
        <p14:creationId xmlns:p14="http://schemas.microsoft.com/office/powerpoint/2010/main" val="72421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part of this week’s lecture, we looked at how to tell if one object intersects another, which means that they’re both trying to occupy the same point in space. In this section, we’ll continue the idea of comparing the positions in space,</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want to write this in code, we might be tempted to write something like</a:t>
            </a:r>
          </a:p>
          <a:p>
            <a:endParaRPr lang="en-GB" dirty="0"/>
          </a:p>
          <a:p>
            <a:r>
              <a:rPr lang="en-GB" dirty="0"/>
              <a:t>This, treating each case separately. This is OK, but we can actually do something neater if we</a:t>
            </a:r>
          </a:p>
          <a:p>
            <a:endParaRPr lang="en-GB" dirty="0"/>
          </a:p>
          <a:p>
            <a:r>
              <a:rPr lang="en-GB" dirty="0"/>
              <a:t>Clamp the value of t, which means that if it’s less than zero we set it equal to zero, and if it’s greater than 1 we set it to 1 – which will give us that q = a or b as appropriate. Some libraries contain a clamp function we could use, but if there isn’t one it’s still possible to do it on a single line, using the</a:t>
            </a:r>
          </a:p>
          <a:p>
            <a:endParaRPr lang="en-GB" dirty="0"/>
          </a:p>
          <a:p>
            <a:r>
              <a:rPr lang="en-GB" dirty="0"/>
              <a:t>Min and max functions like so. The general form to clamp a value x between a minimum value of m and a maximum of n is</a:t>
            </a:r>
          </a:p>
          <a:p>
            <a:endParaRPr lang="en-GB" dirty="0"/>
          </a:p>
          <a:p>
            <a:r>
              <a:rPr lang="en-GB" dirty="0"/>
              <a:t>to take the </a:t>
            </a:r>
            <a:r>
              <a:rPr lang="en-GB" i="1" dirty="0"/>
              <a:t>minimum</a:t>
            </a:r>
            <a:r>
              <a:rPr lang="en-GB" dirty="0"/>
              <a:t> of the actual value of x and the highest value we want to let it be, n, which clamps it to the top end of the range, then take the maximum of that result and the lowest value we’ll allow x be, m, to clamp to the bottom end. / So now we’ve seen how to find out how close a point is to a line, which we can use as part of our intersection tests, and also factors into the computations of collision response, which is how we simulate the effects of collisions on the behaviour of objects (and get them to stop intersecting); this is the subject of the next part of the lecture.</a:t>
            </a:r>
          </a:p>
        </p:txBody>
      </p:sp>
      <p:sp>
        <p:nvSpPr>
          <p:cNvPr id="4" name="Slide Number Placeholder 3"/>
          <p:cNvSpPr>
            <a:spLocks noGrp="1"/>
          </p:cNvSpPr>
          <p:nvPr>
            <p:ph type="sldNum" sz="quarter" idx="5"/>
          </p:nvPr>
        </p:nvSpPr>
        <p:spPr/>
        <p:txBody>
          <a:bodyPr/>
          <a:lstStyle/>
          <a:p>
            <a:fld id="{6F178481-FA28-4FA6-B042-ACE270DC45B3}" type="slidenum">
              <a:rPr lang="en-GB" smtClean="0"/>
              <a:t>10</a:t>
            </a:fld>
            <a:endParaRPr lang="en-GB"/>
          </a:p>
        </p:txBody>
      </p:sp>
    </p:spTree>
    <p:extLst>
      <p:ext uri="{BB962C8B-B14F-4D97-AF65-F5344CB8AC3E}">
        <p14:creationId xmlns:p14="http://schemas.microsoft.com/office/powerpoint/2010/main" val="158994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the geometric principles and vector arithmetic we looked at in previous weeks to calculate the distance between a point and a line. As part of this, we’ll see a neat way to clamp values in code.</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last video, we considered how we could tell if a line segment passes through a circle,</a:t>
            </a:r>
          </a:p>
          <a:p>
            <a:endParaRPr lang="en-GB" dirty="0"/>
          </a:p>
          <a:p>
            <a:r>
              <a:rPr lang="en-GB" dirty="0"/>
              <a:t>Concluding that it happens when the shortest distance between the line segment and the centre of the circle is less than or equal to the radius of the circle. We can find the perpendicular distance by projecting a vector from the centre of the circle to any point on the line onto the line normal, but that doesn’t work when the circle</a:t>
            </a:r>
          </a:p>
          <a:p>
            <a:endParaRPr lang="en-GB" dirty="0"/>
          </a:p>
          <a:p>
            <a:r>
              <a:rPr lang="en-GB" dirty="0"/>
              <a:t>Goes past the end of the line segment, in which case the shortest distance will be the distance from the centre to the closest end point.</a:t>
            </a:r>
          </a:p>
          <a:p>
            <a:endParaRPr lang="en-GB" dirty="0"/>
          </a:p>
          <a:p>
            <a:r>
              <a:rPr lang="en-GB" dirty="0"/>
              <a:t>So we need to find what the closest point to the circle centre along the line segment actually is.</a:t>
            </a:r>
          </a:p>
        </p:txBody>
      </p:sp>
      <p:sp>
        <p:nvSpPr>
          <p:cNvPr id="4" name="Slide Number Placeholder 3"/>
          <p:cNvSpPr>
            <a:spLocks noGrp="1"/>
          </p:cNvSpPr>
          <p:nvPr>
            <p:ph type="sldNum" sz="quarter" idx="5"/>
          </p:nvPr>
        </p:nvSpPr>
        <p:spPr/>
        <p:txBody>
          <a:bodyPr/>
          <a:lstStyle/>
          <a:p>
            <a:fld id="{6F178481-FA28-4FA6-B042-ACE270DC45B3}" type="slidenum">
              <a:rPr lang="en-GB" smtClean="0"/>
              <a:t>3</a:t>
            </a:fld>
            <a:endParaRPr lang="en-GB"/>
          </a:p>
        </p:txBody>
      </p:sp>
    </p:spTree>
    <p:extLst>
      <p:ext uri="{BB962C8B-B14F-4D97-AF65-F5344CB8AC3E}">
        <p14:creationId xmlns:p14="http://schemas.microsoft.com/office/powerpoint/2010/main" val="267542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going to lose the circle for the rest of the slides so we can focus on just a point,</a:t>
            </a:r>
          </a:p>
          <a:p>
            <a:endParaRPr lang="en-GB" dirty="0"/>
          </a:p>
          <a:p>
            <a:r>
              <a:rPr lang="en-GB" dirty="0"/>
              <a:t>which we’ll call p, and start by considering and infinite line through two points, a and b. We’ve already mentioned one way to compute the</a:t>
            </a:r>
          </a:p>
          <a:p>
            <a:endParaRPr lang="en-GB" dirty="0"/>
          </a:p>
          <a:p>
            <a:r>
              <a:rPr lang="en-GB" dirty="0"/>
              <a:t>Shortest distance between the point and the line, using the normal to the line; now we’ll see a slightly different method that also allows us to calculate the point on the line that is closest to p.</a:t>
            </a:r>
          </a:p>
        </p:txBody>
      </p:sp>
      <p:sp>
        <p:nvSpPr>
          <p:cNvPr id="4" name="Slide Number Placeholder 3"/>
          <p:cNvSpPr>
            <a:spLocks noGrp="1"/>
          </p:cNvSpPr>
          <p:nvPr>
            <p:ph type="sldNum" sz="quarter" idx="5"/>
          </p:nvPr>
        </p:nvSpPr>
        <p:spPr/>
        <p:txBody>
          <a:bodyPr/>
          <a:lstStyle/>
          <a:p>
            <a:fld id="{6F178481-FA28-4FA6-B042-ACE270DC45B3}" type="slidenum">
              <a:rPr lang="en-GB" smtClean="0"/>
              <a:t>4</a:t>
            </a:fld>
            <a:endParaRPr lang="en-GB"/>
          </a:p>
        </p:txBody>
      </p:sp>
    </p:spTree>
    <p:extLst>
      <p:ext uri="{BB962C8B-B14F-4D97-AF65-F5344CB8AC3E}">
        <p14:creationId xmlns:p14="http://schemas.microsoft.com/office/powerpoint/2010/main" val="249367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call this point</a:t>
            </a:r>
          </a:p>
          <a:p>
            <a:endParaRPr lang="en-GB" dirty="0"/>
          </a:p>
          <a:p>
            <a:r>
              <a:rPr lang="en-GB" dirty="0"/>
              <a:t>Q, and since</a:t>
            </a:r>
          </a:p>
          <a:p>
            <a:endParaRPr lang="en-GB" dirty="0"/>
          </a:p>
          <a:p>
            <a:r>
              <a:rPr lang="en-GB" dirty="0"/>
              <a:t>the line from q to p is perpendicular to the line through a and b,</a:t>
            </a:r>
          </a:p>
          <a:p>
            <a:endParaRPr lang="en-GB" dirty="0"/>
          </a:p>
          <a:p>
            <a:r>
              <a:rPr lang="en-GB" dirty="0"/>
              <a:t>We can construct a right-angled triangle between q, p and a.</a:t>
            </a:r>
          </a:p>
        </p:txBody>
      </p:sp>
      <p:sp>
        <p:nvSpPr>
          <p:cNvPr id="4" name="Slide Number Placeholder 3"/>
          <p:cNvSpPr>
            <a:spLocks noGrp="1"/>
          </p:cNvSpPr>
          <p:nvPr>
            <p:ph type="sldNum" sz="quarter" idx="5"/>
          </p:nvPr>
        </p:nvSpPr>
        <p:spPr/>
        <p:txBody>
          <a:bodyPr/>
          <a:lstStyle/>
          <a:p>
            <a:fld id="{6F178481-FA28-4FA6-B042-ACE270DC45B3}" type="slidenum">
              <a:rPr lang="en-GB" smtClean="0"/>
              <a:t>5</a:t>
            </a:fld>
            <a:endParaRPr lang="en-GB"/>
          </a:p>
        </p:txBody>
      </p:sp>
    </p:spTree>
    <p:extLst>
      <p:ext uri="{BB962C8B-B14F-4D97-AF65-F5344CB8AC3E}">
        <p14:creationId xmlns:p14="http://schemas.microsoft.com/office/powerpoint/2010/main" val="412316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Applying our knowledge of trigonometry in right-angled triangles,</a:t>
            </a:r>
          </a:p>
          <a:p>
            <a:endParaRPr lang="en-GB" dirty="0"/>
          </a:p>
          <a:p>
            <a:r>
              <a:rPr lang="en-GB" dirty="0"/>
              <a:t>We can call the angle at point a theta, and see that its cosine is equal to the</a:t>
            </a:r>
          </a:p>
          <a:p>
            <a:endParaRPr lang="en-GB" dirty="0"/>
          </a:p>
          <a:p>
            <a:r>
              <a:rPr lang="en-GB" dirty="0"/>
              <a:t>length of the vector between a and q – the adjacent side - divided by the</a:t>
            </a:r>
          </a:p>
          <a:p>
            <a:endParaRPr lang="en-GB" dirty="0"/>
          </a:p>
          <a:p>
            <a:r>
              <a:rPr lang="en-GB" dirty="0"/>
              <a:t>length of the vector from a to p, the hypotenuse.</a:t>
            </a:r>
          </a:p>
          <a:p>
            <a:endParaRPr lang="en-GB" dirty="0"/>
          </a:p>
          <a:p>
            <a:r>
              <a:rPr lang="en-GB" dirty="0"/>
              <a:t>We can also find an expression including cosine theta using the geometric definition of the dot product of the</a:t>
            </a:r>
          </a:p>
          <a:p>
            <a:endParaRPr lang="en-GB" dirty="0"/>
          </a:p>
          <a:p>
            <a:r>
              <a:rPr lang="en-GB" dirty="0"/>
              <a:t>vector from a to p with the</a:t>
            </a:r>
          </a:p>
          <a:p>
            <a:endParaRPr lang="en-GB" dirty="0"/>
          </a:p>
          <a:p>
            <a:r>
              <a:rPr lang="en-GB" dirty="0"/>
              <a:t>vector from a to b.</a:t>
            </a:r>
          </a:p>
          <a:p>
            <a:endParaRPr lang="en-GB" dirty="0"/>
          </a:p>
          <a:p>
            <a:r>
              <a:rPr lang="en-GB" dirty="0"/>
              <a:t>If we substitute our trigonometric ratio for cosine theta into the dot product expression,</a:t>
            </a:r>
          </a:p>
          <a:p>
            <a:endParaRPr lang="en-GB" dirty="0"/>
          </a:p>
          <a:p>
            <a:r>
              <a:rPr lang="en-GB" dirty="0"/>
              <a:t>Noticing that the magnitude of p – a terms cancel out,</a:t>
            </a:r>
          </a:p>
          <a:p>
            <a:endParaRPr lang="en-GB" dirty="0"/>
          </a:p>
          <a:p>
            <a:r>
              <a:rPr lang="en-GB" dirty="0"/>
              <a:t>we can rearrange what’s left to give the distance from q to a as the dot product of p – a with b – a, divided by the distance from a to b.</a:t>
            </a:r>
          </a:p>
        </p:txBody>
      </p:sp>
      <p:sp>
        <p:nvSpPr>
          <p:cNvPr id="4" name="Slide Number Placeholder 3"/>
          <p:cNvSpPr>
            <a:spLocks noGrp="1"/>
          </p:cNvSpPr>
          <p:nvPr>
            <p:ph type="sldNum" sz="quarter" idx="5"/>
          </p:nvPr>
        </p:nvSpPr>
        <p:spPr/>
        <p:txBody>
          <a:bodyPr/>
          <a:lstStyle/>
          <a:p>
            <a:fld id="{6F178481-FA28-4FA6-B042-ACE270DC45B3}" type="slidenum">
              <a:rPr lang="en-GB" smtClean="0"/>
              <a:t>6</a:t>
            </a:fld>
            <a:endParaRPr lang="en-GB"/>
          </a:p>
        </p:txBody>
      </p:sp>
    </p:spTree>
    <p:extLst>
      <p:ext uri="{BB962C8B-B14F-4D97-AF65-F5344CB8AC3E}">
        <p14:creationId xmlns:p14="http://schemas.microsoft.com/office/powerpoint/2010/main" val="487930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all we need to know to find the position of q:</a:t>
            </a:r>
          </a:p>
          <a:p>
            <a:endParaRPr lang="en-GB" dirty="0"/>
          </a:p>
          <a:p>
            <a:r>
              <a:rPr lang="en-GB" dirty="0"/>
              <a:t>Since it lies on the same line as a and b,</a:t>
            </a:r>
          </a:p>
          <a:p>
            <a:endParaRPr lang="en-GB" dirty="0"/>
          </a:p>
          <a:p>
            <a:r>
              <a:rPr lang="en-GB" dirty="0"/>
              <a:t>We can find the vector from a to q by multiplying its length, which we found on the previous slide, by the</a:t>
            </a:r>
          </a:p>
          <a:p>
            <a:endParaRPr lang="en-GB" dirty="0"/>
          </a:p>
          <a:p>
            <a:r>
              <a:rPr lang="en-GB" dirty="0"/>
              <a:t>unit vector in the direction from a to b; remember that to find a unit vector, you just divide a vector by its length.</a:t>
            </a:r>
          </a:p>
          <a:p>
            <a:endParaRPr lang="en-GB" dirty="0"/>
          </a:p>
          <a:p>
            <a:r>
              <a:rPr lang="en-GB" dirty="0"/>
              <a:t>If we substitute in the expression for the magnitude of q – a from the previous slide, we get an expression for q as a plus a scalar value given by the dot product of p – a with b – a divided by the squared magnitude of b – a. multiplied by the vector from b to a.</a:t>
            </a:r>
          </a:p>
          <a:p>
            <a:endParaRPr lang="en-GB" dirty="0"/>
          </a:p>
          <a:p>
            <a:r>
              <a:rPr lang="en-GB" dirty="0"/>
              <a:t>Now we have the position of q, we can find the distance between it and p as the magnitude of the vector q – p. If we go back now to the expression for q, and call this scalar value from the dot product, say, </a:t>
            </a:r>
          </a:p>
          <a:p>
            <a:endParaRPr lang="en-GB" dirty="0"/>
          </a:p>
          <a:p>
            <a:r>
              <a:rPr lang="en-GB" dirty="0"/>
              <a:t>T, you might see that it that the expression resembles how we wrote the vector equation of a line…</a:t>
            </a:r>
          </a:p>
          <a:p>
            <a:endParaRPr lang="en-GB" dirty="0"/>
          </a:p>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7</a:t>
            </a:fld>
            <a:endParaRPr lang="en-GB"/>
          </a:p>
        </p:txBody>
      </p:sp>
    </p:spTree>
    <p:extLst>
      <p:ext uri="{BB962C8B-B14F-4D97-AF65-F5344CB8AC3E}">
        <p14:creationId xmlns:p14="http://schemas.microsoft.com/office/powerpoint/2010/main" val="57453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reminder, we defined a line parametrically by realising that</a:t>
            </a:r>
          </a:p>
          <a:p>
            <a:endParaRPr lang="en-GB" dirty="0"/>
          </a:p>
          <a:p>
            <a:r>
              <a:rPr lang="en-GB" dirty="0"/>
              <a:t>you can get to any point on it by first going to a, and then going some distance along the vector from a to b, with that distance represented by the parameter t.</a:t>
            </a:r>
          </a:p>
          <a:p>
            <a:endParaRPr lang="en-GB" dirty="0"/>
          </a:p>
          <a:p>
            <a:r>
              <a:rPr lang="en-GB" dirty="0"/>
              <a:t>When t is 0, the point is at a, </a:t>
            </a:r>
          </a:p>
          <a:p>
            <a:endParaRPr lang="en-GB" dirty="0"/>
          </a:p>
          <a:p>
            <a:r>
              <a:rPr lang="en-GB" dirty="0"/>
              <a:t>And when t is 1, the point is at b.</a:t>
            </a:r>
          </a:p>
          <a:p>
            <a:endParaRPr lang="en-GB" dirty="0"/>
          </a:p>
          <a:p>
            <a:r>
              <a:rPr lang="en-GB" dirty="0"/>
              <a:t>For t between zero and 1, the point is somewhere between a and b, and</a:t>
            </a:r>
          </a:p>
          <a:p>
            <a:endParaRPr lang="en-GB" dirty="0"/>
          </a:p>
          <a:p>
            <a:r>
              <a:rPr lang="en-GB" dirty="0"/>
              <a:t>Outside of this range, the point is somewhere beyond</a:t>
            </a:r>
          </a:p>
          <a:p>
            <a:endParaRPr lang="en-GB" dirty="0"/>
          </a:p>
          <a:p>
            <a:r>
              <a:rPr lang="en-GB" dirty="0"/>
              <a:t>The line segment that is defined between the points.</a:t>
            </a:r>
          </a:p>
        </p:txBody>
      </p:sp>
      <p:sp>
        <p:nvSpPr>
          <p:cNvPr id="4" name="Slide Number Placeholder 3"/>
          <p:cNvSpPr>
            <a:spLocks noGrp="1"/>
          </p:cNvSpPr>
          <p:nvPr>
            <p:ph type="sldNum" sz="quarter" idx="5"/>
          </p:nvPr>
        </p:nvSpPr>
        <p:spPr/>
        <p:txBody>
          <a:bodyPr/>
          <a:lstStyle/>
          <a:p>
            <a:fld id="{6F178481-FA28-4FA6-B042-ACE270DC45B3}" type="slidenum">
              <a:rPr lang="en-GB" smtClean="0"/>
              <a:t>8</a:t>
            </a:fld>
            <a:endParaRPr lang="en-GB"/>
          </a:p>
        </p:txBody>
      </p:sp>
    </p:spTree>
    <p:extLst>
      <p:ext uri="{BB962C8B-B14F-4D97-AF65-F5344CB8AC3E}">
        <p14:creationId xmlns:p14="http://schemas.microsoft.com/office/powerpoint/2010/main" val="48709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helpfully gives us a way to determine whether our point</a:t>
            </a:r>
          </a:p>
          <a:p>
            <a:endParaRPr lang="en-GB" dirty="0"/>
          </a:p>
          <a:p>
            <a:r>
              <a:rPr lang="en-GB" dirty="0"/>
              <a:t>q is on the finite segment of the line between a and b – we just need to see whether the</a:t>
            </a:r>
          </a:p>
          <a:p>
            <a:endParaRPr lang="en-GB" dirty="0"/>
          </a:p>
          <a:p>
            <a:r>
              <a:rPr lang="en-GB" dirty="0"/>
              <a:t>scalar expression we identified earlier as the value of the parameter t is between 0 and 1. If it is, then </a:t>
            </a:r>
          </a:p>
          <a:p>
            <a:endParaRPr lang="en-GB" dirty="0"/>
          </a:p>
          <a:p>
            <a:r>
              <a:rPr lang="en-GB" dirty="0"/>
              <a:t>The shortest distance between the point and the line is the distance between p and q.</a:t>
            </a:r>
          </a:p>
          <a:p>
            <a:endParaRPr lang="en-GB" dirty="0"/>
          </a:p>
          <a:p>
            <a:r>
              <a:rPr lang="en-GB" dirty="0"/>
              <a:t>If q is out beyond b, so that the t scalar is greater than 1, then the shortest distance to the actual line segment will be </a:t>
            </a:r>
          </a:p>
          <a:p>
            <a:endParaRPr lang="en-GB" dirty="0"/>
          </a:p>
          <a:p>
            <a:r>
              <a:rPr lang="en-GB" dirty="0"/>
              <a:t>Between b and p. Likewise, if</a:t>
            </a:r>
          </a:p>
          <a:p>
            <a:endParaRPr lang="en-GB" dirty="0"/>
          </a:p>
          <a:p>
            <a:r>
              <a:rPr lang="en-GB" dirty="0"/>
              <a:t>Q is the other side of a, with t less than 0, then the shortest distance is between a and p.</a:t>
            </a:r>
          </a:p>
        </p:txBody>
      </p:sp>
      <p:sp>
        <p:nvSpPr>
          <p:cNvPr id="4" name="Slide Number Placeholder 3"/>
          <p:cNvSpPr>
            <a:spLocks noGrp="1"/>
          </p:cNvSpPr>
          <p:nvPr>
            <p:ph type="sldNum" sz="quarter" idx="5"/>
          </p:nvPr>
        </p:nvSpPr>
        <p:spPr/>
        <p:txBody>
          <a:bodyPr/>
          <a:lstStyle/>
          <a:p>
            <a:fld id="{6F178481-FA28-4FA6-B042-ACE270DC45B3}" type="slidenum">
              <a:rPr lang="en-GB" smtClean="0"/>
              <a:t>9</a:t>
            </a:fld>
            <a:endParaRPr lang="en-GB"/>
          </a:p>
        </p:txBody>
      </p:sp>
    </p:spTree>
    <p:extLst>
      <p:ext uri="{BB962C8B-B14F-4D97-AF65-F5344CB8AC3E}">
        <p14:creationId xmlns:p14="http://schemas.microsoft.com/office/powerpoint/2010/main" val="3420423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0.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2.png"/><Relationship Id="rId7"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14.png"/><Relationship Id="rId5" Type="http://schemas.openxmlformats.org/officeDocument/2006/relationships/image" Target="../media/image60.png"/><Relationship Id="rId10" Type="http://schemas.openxmlformats.org/officeDocument/2006/relationships/image" Target="../media/image13.png"/><Relationship Id="rId4" Type="http://schemas.openxmlformats.org/officeDocument/2006/relationships/image" Target="../media/image50.png"/><Relationship Id="rId9" Type="http://schemas.openxmlformats.org/officeDocument/2006/relationships/image" Target="../media/image120.png"/></Relationships>
</file>

<file path=ppt/slides/_rels/slide7.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60.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20.png"/><Relationship Id="rId5" Type="http://schemas.openxmlformats.org/officeDocument/2006/relationships/image" Target="../media/image17.png"/><Relationship Id="rId10" Type="http://schemas.openxmlformats.org/officeDocument/2006/relationships/image" Target="../media/image110.png"/><Relationship Id="rId4" Type="http://schemas.openxmlformats.org/officeDocument/2006/relationships/image" Target="../media/image16.png"/><Relationship Id="rId9" Type="http://schemas.openxmlformats.org/officeDocument/2006/relationships/image" Target="../media/image90.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0.png"/><Relationship Id="rId7"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23.png"/><Relationship Id="rId5" Type="http://schemas.openxmlformats.org/officeDocument/2006/relationships/image" Target="../media/image60.png"/><Relationship Id="rId10" Type="http://schemas.openxmlformats.org/officeDocument/2006/relationships/image" Target="../media/image22.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0.png"/><Relationship Id="rId10" Type="http://schemas.openxmlformats.org/officeDocument/2006/relationships/image" Target="../media/image27.png"/><Relationship Id="rId4" Type="http://schemas.openxmlformats.org/officeDocument/2006/relationships/image" Target="../media/image50.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3255818" y="1964267"/>
            <a:ext cx="7904307" cy="2421464"/>
          </a:xfrm>
        </p:spPr>
        <p:txBody>
          <a:bodyPr/>
          <a:lstStyle/>
          <a:p>
            <a:r>
              <a:rPr lang="en-US" i="1" dirty="0"/>
              <a:t>Week 5: Mechanics II</a:t>
            </a:r>
            <a:br>
              <a:rPr lang="en-US" dirty="0"/>
            </a:br>
            <a:r>
              <a:rPr lang="en-US" b="1" dirty="0"/>
              <a:t>Part 2: Calculating Distances</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431689" y="4385732"/>
            <a:ext cx="7728436"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CC9B-0268-451D-AF22-29773991DCB7}"/>
              </a:ext>
            </a:extLst>
          </p:cNvPr>
          <p:cNvSpPr>
            <a:spLocks noGrp="1"/>
          </p:cNvSpPr>
          <p:nvPr>
            <p:ph type="title"/>
          </p:nvPr>
        </p:nvSpPr>
        <p:spPr/>
        <p:txBody>
          <a:bodyPr/>
          <a:lstStyle/>
          <a:p>
            <a:r>
              <a:rPr lang="en-GB" dirty="0"/>
              <a:t>Computing the distance for all cases</a:t>
            </a:r>
          </a:p>
        </p:txBody>
      </p:sp>
      <p:sp>
        <p:nvSpPr>
          <p:cNvPr id="5" name="Content Placeholder 4">
            <a:extLst>
              <a:ext uri="{FF2B5EF4-FFF2-40B4-BE49-F238E27FC236}">
                <a16:creationId xmlns:a16="http://schemas.microsoft.com/office/drawing/2014/main" id="{FDB224F2-BE99-466F-BE05-1B2C2350C338}"/>
              </a:ext>
              <a:ext uri="{C183D7F6-B498-43B3-948B-1728B52AA6E4}">
                <adec:decorative xmlns:adec="http://schemas.microsoft.com/office/drawing/2017/decorative" val="1"/>
              </a:ext>
            </a:extLst>
          </p:cNvPr>
          <p:cNvSpPr>
            <a:spLocks noGrp="1"/>
          </p:cNvSpPr>
          <p:nvPr>
            <p:ph sz="half" idx="1"/>
          </p:nvPr>
        </p:nvSpPr>
        <p:spPr>
          <a:xfrm>
            <a:off x="685802" y="2142067"/>
            <a:ext cx="4995334" cy="2650067"/>
          </a:xfrm>
          <a:custGeom>
            <a:avLst/>
            <a:gdLst>
              <a:gd name="connsiteX0" fmla="*/ 0 w 4995334"/>
              <a:gd name="connsiteY0" fmla="*/ 0 h 2650067"/>
              <a:gd name="connsiteX1" fmla="*/ 624417 w 4995334"/>
              <a:gd name="connsiteY1" fmla="*/ 0 h 2650067"/>
              <a:gd name="connsiteX2" fmla="*/ 1348740 w 4995334"/>
              <a:gd name="connsiteY2" fmla="*/ 0 h 2650067"/>
              <a:gd name="connsiteX3" fmla="*/ 2023110 w 4995334"/>
              <a:gd name="connsiteY3" fmla="*/ 0 h 2650067"/>
              <a:gd name="connsiteX4" fmla="*/ 2747434 w 4995334"/>
              <a:gd name="connsiteY4" fmla="*/ 0 h 2650067"/>
              <a:gd name="connsiteX5" fmla="*/ 3321897 w 4995334"/>
              <a:gd name="connsiteY5" fmla="*/ 0 h 2650067"/>
              <a:gd name="connsiteX6" fmla="*/ 3996267 w 4995334"/>
              <a:gd name="connsiteY6" fmla="*/ 0 h 2650067"/>
              <a:gd name="connsiteX7" fmla="*/ 4995334 w 4995334"/>
              <a:gd name="connsiteY7" fmla="*/ 0 h 2650067"/>
              <a:gd name="connsiteX8" fmla="*/ 4995334 w 4995334"/>
              <a:gd name="connsiteY8" fmla="*/ 583015 h 2650067"/>
              <a:gd name="connsiteX9" fmla="*/ 4995334 w 4995334"/>
              <a:gd name="connsiteY9" fmla="*/ 1272032 h 2650067"/>
              <a:gd name="connsiteX10" fmla="*/ 4995334 w 4995334"/>
              <a:gd name="connsiteY10" fmla="*/ 1881548 h 2650067"/>
              <a:gd name="connsiteX11" fmla="*/ 4995334 w 4995334"/>
              <a:gd name="connsiteY11" fmla="*/ 2650067 h 2650067"/>
              <a:gd name="connsiteX12" fmla="*/ 4271011 w 4995334"/>
              <a:gd name="connsiteY12" fmla="*/ 2650067 h 2650067"/>
              <a:gd name="connsiteX13" fmla="*/ 3646594 w 4995334"/>
              <a:gd name="connsiteY13" fmla="*/ 2650067 h 2650067"/>
              <a:gd name="connsiteX14" fmla="*/ 3172037 w 4995334"/>
              <a:gd name="connsiteY14" fmla="*/ 2650067 h 2650067"/>
              <a:gd name="connsiteX15" fmla="*/ 2447714 w 4995334"/>
              <a:gd name="connsiteY15" fmla="*/ 2650067 h 2650067"/>
              <a:gd name="connsiteX16" fmla="*/ 1973157 w 4995334"/>
              <a:gd name="connsiteY16" fmla="*/ 2650067 h 2650067"/>
              <a:gd name="connsiteX17" fmla="*/ 1248834 w 4995334"/>
              <a:gd name="connsiteY17" fmla="*/ 2650067 h 2650067"/>
              <a:gd name="connsiteX18" fmla="*/ 574463 w 4995334"/>
              <a:gd name="connsiteY18" fmla="*/ 2650067 h 2650067"/>
              <a:gd name="connsiteX19" fmla="*/ 0 w 4995334"/>
              <a:gd name="connsiteY19" fmla="*/ 2650067 h 2650067"/>
              <a:gd name="connsiteX20" fmla="*/ 0 w 4995334"/>
              <a:gd name="connsiteY20" fmla="*/ 1934549 h 2650067"/>
              <a:gd name="connsiteX21" fmla="*/ 0 w 4995334"/>
              <a:gd name="connsiteY21" fmla="*/ 1351534 h 2650067"/>
              <a:gd name="connsiteX22" fmla="*/ 0 w 4995334"/>
              <a:gd name="connsiteY22" fmla="*/ 662517 h 2650067"/>
              <a:gd name="connsiteX23" fmla="*/ 0 w 4995334"/>
              <a:gd name="connsiteY23" fmla="*/ 0 h 265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95334" h="2650067" fill="none" extrusionOk="0">
                <a:moveTo>
                  <a:pt x="0" y="0"/>
                </a:moveTo>
                <a:cubicBezTo>
                  <a:pt x="294727" y="8770"/>
                  <a:pt x="460569" y="11560"/>
                  <a:pt x="624417" y="0"/>
                </a:cubicBezTo>
                <a:cubicBezTo>
                  <a:pt x="788265" y="-11560"/>
                  <a:pt x="1037512" y="-269"/>
                  <a:pt x="1348740" y="0"/>
                </a:cubicBezTo>
                <a:cubicBezTo>
                  <a:pt x="1659968" y="269"/>
                  <a:pt x="1696333" y="-9723"/>
                  <a:pt x="2023110" y="0"/>
                </a:cubicBezTo>
                <a:cubicBezTo>
                  <a:pt x="2349887" y="9723"/>
                  <a:pt x="2585737" y="18325"/>
                  <a:pt x="2747434" y="0"/>
                </a:cubicBezTo>
                <a:cubicBezTo>
                  <a:pt x="2909131" y="-18325"/>
                  <a:pt x="3098496" y="26970"/>
                  <a:pt x="3321897" y="0"/>
                </a:cubicBezTo>
                <a:cubicBezTo>
                  <a:pt x="3545298" y="-26970"/>
                  <a:pt x="3806303" y="-23717"/>
                  <a:pt x="3996267" y="0"/>
                </a:cubicBezTo>
                <a:cubicBezTo>
                  <a:pt x="4186231" y="23717"/>
                  <a:pt x="4672952" y="-6685"/>
                  <a:pt x="4995334" y="0"/>
                </a:cubicBezTo>
                <a:cubicBezTo>
                  <a:pt x="4978166" y="234641"/>
                  <a:pt x="4975832" y="364480"/>
                  <a:pt x="4995334" y="583015"/>
                </a:cubicBezTo>
                <a:cubicBezTo>
                  <a:pt x="5014836" y="801550"/>
                  <a:pt x="5024780" y="945520"/>
                  <a:pt x="4995334" y="1272032"/>
                </a:cubicBezTo>
                <a:cubicBezTo>
                  <a:pt x="4965888" y="1598544"/>
                  <a:pt x="5012208" y="1675635"/>
                  <a:pt x="4995334" y="1881548"/>
                </a:cubicBezTo>
                <a:cubicBezTo>
                  <a:pt x="4978460" y="2087461"/>
                  <a:pt x="5010830" y="2435623"/>
                  <a:pt x="4995334" y="2650067"/>
                </a:cubicBezTo>
                <a:cubicBezTo>
                  <a:pt x="4682454" y="2636159"/>
                  <a:pt x="4548214" y="2629642"/>
                  <a:pt x="4271011" y="2650067"/>
                </a:cubicBezTo>
                <a:cubicBezTo>
                  <a:pt x="3993808" y="2670492"/>
                  <a:pt x="3778938" y="2670797"/>
                  <a:pt x="3646594" y="2650067"/>
                </a:cubicBezTo>
                <a:cubicBezTo>
                  <a:pt x="3514250" y="2629337"/>
                  <a:pt x="3327744" y="2641863"/>
                  <a:pt x="3172037" y="2650067"/>
                </a:cubicBezTo>
                <a:cubicBezTo>
                  <a:pt x="3016330" y="2658271"/>
                  <a:pt x="2656279" y="2672915"/>
                  <a:pt x="2447714" y="2650067"/>
                </a:cubicBezTo>
                <a:cubicBezTo>
                  <a:pt x="2239149" y="2627219"/>
                  <a:pt x="2071240" y="2644977"/>
                  <a:pt x="1973157" y="2650067"/>
                </a:cubicBezTo>
                <a:cubicBezTo>
                  <a:pt x="1875074" y="2655157"/>
                  <a:pt x="1519993" y="2661502"/>
                  <a:pt x="1248834" y="2650067"/>
                </a:cubicBezTo>
                <a:cubicBezTo>
                  <a:pt x="977675" y="2638632"/>
                  <a:pt x="880731" y="2656954"/>
                  <a:pt x="574463" y="2650067"/>
                </a:cubicBezTo>
                <a:cubicBezTo>
                  <a:pt x="268195" y="2643180"/>
                  <a:pt x="272033" y="2651969"/>
                  <a:pt x="0" y="2650067"/>
                </a:cubicBezTo>
                <a:cubicBezTo>
                  <a:pt x="27864" y="2304314"/>
                  <a:pt x="18382" y="2139267"/>
                  <a:pt x="0" y="1934549"/>
                </a:cubicBezTo>
                <a:cubicBezTo>
                  <a:pt x="-18382" y="1729831"/>
                  <a:pt x="-28969" y="1555030"/>
                  <a:pt x="0" y="1351534"/>
                </a:cubicBezTo>
                <a:cubicBezTo>
                  <a:pt x="28969" y="1148039"/>
                  <a:pt x="27884" y="931143"/>
                  <a:pt x="0" y="662517"/>
                </a:cubicBezTo>
                <a:cubicBezTo>
                  <a:pt x="-27884" y="393891"/>
                  <a:pt x="9397" y="181974"/>
                  <a:pt x="0" y="0"/>
                </a:cubicBezTo>
                <a:close/>
              </a:path>
              <a:path w="4995334" h="2650067" stroke="0" extrusionOk="0">
                <a:moveTo>
                  <a:pt x="0" y="0"/>
                </a:moveTo>
                <a:cubicBezTo>
                  <a:pt x="246849" y="21512"/>
                  <a:pt x="463352" y="-3387"/>
                  <a:pt x="724323" y="0"/>
                </a:cubicBezTo>
                <a:cubicBezTo>
                  <a:pt x="985294" y="3387"/>
                  <a:pt x="1263417" y="-19259"/>
                  <a:pt x="1448647" y="0"/>
                </a:cubicBezTo>
                <a:cubicBezTo>
                  <a:pt x="1633877" y="19259"/>
                  <a:pt x="1789286" y="16964"/>
                  <a:pt x="1923204" y="0"/>
                </a:cubicBezTo>
                <a:cubicBezTo>
                  <a:pt x="2057122" y="-16964"/>
                  <a:pt x="2253332" y="9417"/>
                  <a:pt x="2547620" y="0"/>
                </a:cubicBezTo>
                <a:cubicBezTo>
                  <a:pt x="2841908" y="-9417"/>
                  <a:pt x="2991313" y="14972"/>
                  <a:pt x="3221990" y="0"/>
                </a:cubicBezTo>
                <a:cubicBezTo>
                  <a:pt x="3452667" y="-14972"/>
                  <a:pt x="3498444" y="535"/>
                  <a:pt x="3696547" y="0"/>
                </a:cubicBezTo>
                <a:cubicBezTo>
                  <a:pt x="3894650" y="-535"/>
                  <a:pt x="3960083" y="-11259"/>
                  <a:pt x="4221057" y="0"/>
                </a:cubicBezTo>
                <a:cubicBezTo>
                  <a:pt x="4482031" y="11259"/>
                  <a:pt x="4636389" y="-35113"/>
                  <a:pt x="4995334" y="0"/>
                </a:cubicBezTo>
                <a:cubicBezTo>
                  <a:pt x="5001956" y="206449"/>
                  <a:pt x="4984028" y="489203"/>
                  <a:pt x="4995334" y="636016"/>
                </a:cubicBezTo>
                <a:cubicBezTo>
                  <a:pt x="5006640" y="782829"/>
                  <a:pt x="4991815" y="1106099"/>
                  <a:pt x="4995334" y="1245531"/>
                </a:cubicBezTo>
                <a:cubicBezTo>
                  <a:pt x="4998853" y="1384964"/>
                  <a:pt x="4991663" y="1735205"/>
                  <a:pt x="4995334" y="1908048"/>
                </a:cubicBezTo>
                <a:cubicBezTo>
                  <a:pt x="4999005" y="2080891"/>
                  <a:pt x="4984543" y="2450756"/>
                  <a:pt x="4995334" y="2650067"/>
                </a:cubicBezTo>
                <a:cubicBezTo>
                  <a:pt x="4697081" y="2640763"/>
                  <a:pt x="4467554" y="2658838"/>
                  <a:pt x="4271011" y="2650067"/>
                </a:cubicBezTo>
                <a:cubicBezTo>
                  <a:pt x="4074468" y="2641296"/>
                  <a:pt x="3742794" y="2661563"/>
                  <a:pt x="3596640" y="2650067"/>
                </a:cubicBezTo>
                <a:cubicBezTo>
                  <a:pt x="3450486" y="2638571"/>
                  <a:pt x="3264702" y="2644710"/>
                  <a:pt x="3122084" y="2650067"/>
                </a:cubicBezTo>
                <a:cubicBezTo>
                  <a:pt x="2979466" y="2655424"/>
                  <a:pt x="2746966" y="2634259"/>
                  <a:pt x="2647527" y="2650067"/>
                </a:cubicBezTo>
                <a:cubicBezTo>
                  <a:pt x="2548088" y="2665875"/>
                  <a:pt x="2232353" y="2652341"/>
                  <a:pt x="1923204" y="2650067"/>
                </a:cubicBezTo>
                <a:cubicBezTo>
                  <a:pt x="1614055" y="2647793"/>
                  <a:pt x="1531607" y="2646548"/>
                  <a:pt x="1398694" y="2650067"/>
                </a:cubicBezTo>
                <a:cubicBezTo>
                  <a:pt x="1265781" y="2653587"/>
                  <a:pt x="1092218" y="2633257"/>
                  <a:pt x="824230" y="2650067"/>
                </a:cubicBezTo>
                <a:cubicBezTo>
                  <a:pt x="556242" y="2666877"/>
                  <a:pt x="265388" y="2674710"/>
                  <a:pt x="0" y="2650067"/>
                </a:cubicBezTo>
                <a:cubicBezTo>
                  <a:pt x="-10287" y="2409588"/>
                  <a:pt x="-9225" y="2253781"/>
                  <a:pt x="0" y="1987550"/>
                </a:cubicBezTo>
                <a:cubicBezTo>
                  <a:pt x="9225" y="1721319"/>
                  <a:pt x="-29452" y="1587887"/>
                  <a:pt x="0" y="1378035"/>
                </a:cubicBezTo>
                <a:cubicBezTo>
                  <a:pt x="29452" y="1168184"/>
                  <a:pt x="33660" y="922701"/>
                  <a:pt x="0" y="662517"/>
                </a:cubicBezTo>
                <a:cubicBezTo>
                  <a:pt x="-33660" y="402333"/>
                  <a:pt x="28090" y="152739"/>
                  <a:pt x="0" y="0"/>
                </a:cubicBezTo>
                <a:close/>
              </a:path>
            </a:pathLst>
          </a:custGeom>
          <a:ln>
            <a:solidFill>
              <a:schemeClr val="accent4">
                <a:lumMod val="20000"/>
                <a:lumOff val="80000"/>
              </a:schemeClr>
            </a:solidFill>
            <a:prstDash val="sysDot"/>
            <a:extLst>
              <a:ext uri="{C807C97D-BFC1-408E-A445-0C87EB9F89A2}">
                <ask:lineSketchStyleProps xmlns:ask="http://schemas.microsoft.com/office/drawing/2018/sketchyshapes" sd="564975658">
                  <ask:type>
                    <ask:lineSketchFreehand/>
                  </ask:type>
                </ask:lineSketchStyleProps>
              </a:ext>
            </a:extLst>
          </a:ln>
        </p:spPr>
        <p:txBody>
          <a:bodyPr anchor="t">
            <a:normAutofit lnSpcReduction="10000"/>
          </a:bodyPr>
          <a:lstStyle/>
          <a:p>
            <a:pPr marL="0" indent="0">
              <a:buNone/>
            </a:pPr>
            <a:r>
              <a:rPr lang="en-GB" sz="2000" dirty="0">
                <a:latin typeface="Consolas" panose="020B0609020204030204" pitchFamily="49" charset="0"/>
              </a:rPr>
              <a:t>if (t &lt; 0)</a:t>
            </a:r>
          </a:p>
          <a:p>
            <a:pPr marL="0" indent="0">
              <a:buNone/>
            </a:pPr>
            <a:r>
              <a:rPr lang="en-GB" sz="2000" dirty="0">
                <a:latin typeface="Consolas" panose="020B0609020204030204" pitchFamily="49" charset="0"/>
              </a:rPr>
              <a:t>	d = (a – p).magnitude();</a:t>
            </a:r>
          </a:p>
          <a:p>
            <a:pPr marL="0" indent="0">
              <a:buNone/>
            </a:pPr>
            <a:r>
              <a:rPr lang="en-GB" sz="2000" dirty="0">
                <a:latin typeface="Consolas" panose="020B0609020204030204" pitchFamily="49" charset="0"/>
              </a:rPr>
              <a:t>else if (t &gt; 1)</a:t>
            </a:r>
          </a:p>
          <a:p>
            <a:pPr marL="0" indent="0">
              <a:buNone/>
            </a:pPr>
            <a:r>
              <a:rPr lang="en-GB" sz="2000" dirty="0">
                <a:latin typeface="Consolas" panose="020B0609020204030204" pitchFamily="49" charset="0"/>
              </a:rPr>
              <a:t>	d = (b – p).magnitude();</a:t>
            </a:r>
          </a:p>
          <a:p>
            <a:pPr marL="0" indent="0">
              <a:buNone/>
            </a:pPr>
            <a:r>
              <a:rPr lang="en-GB" sz="2000" dirty="0">
                <a:latin typeface="Consolas" panose="020B0609020204030204" pitchFamily="49" charset="0"/>
              </a:rPr>
              <a:t>else</a:t>
            </a:r>
          </a:p>
          <a:p>
            <a:pPr marL="0" indent="0">
              <a:buNone/>
            </a:pPr>
            <a:r>
              <a:rPr lang="en-GB" sz="2000" dirty="0">
                <a:latin typeface="Consolas" panose="020B0609020204030204" pitchFamily="49" charset="0"/>
              </a:rPr>
              <a:t>	d = (q – p).magnitude();</a:t>
            </a:r>
          </a:p>
          <a:p>
            <a:pPr marL="0" indent="0">
              <a:buNone/>
            </a:pPr>
            <a:endParaRPr lang="en-GB" dirty="0"/>
          </a:p>
        </p:txBody>
      </p:sp>
      <p:sp>
        <p:nvSpPr>
          <p:cNvPr id="6" name="Content Placeholder 5">
            <a:extLst>
              <a:ext uri="{FF2B5EF4-FFF2-40B4-BE49-F238E27FC236}">
                <a16:creationId xmlns:a16="http://schemas.microsoft.com/office/drawing/2014/main" id="{3B207AC4-1764-4B07-A058-0F49125733FC}"/>
              </a:ext>
              <a:ext uri="{C183D7F6-B498-43B3-948B-1728B52AA6E4}">
                <adec:decorative xmlns:adec="http://schemas.microsoft.com/office/drawing/2017/decorative" val="1"/>
              </a:ext>
            </a:extLst>
          </p:cNvPr>
          <p:cNvSpPr>
            <a:spLocks noGrp="1"/>
          </p:cNvSpPr>
          <p:nvPr>
            <p:ph sz="half" idx="2"/>
          </p:nvPr>
        </p:nvSpPr>
        <p:spPr>
          <a:xfrm>
            <a:off x="5821895" y="2142068"/>
            <a:ext cx="4995332" cy="1456268"/>
          </a:xfrm>
          <a:custGeom>
            <a:avLst/>
            <a:gdLst>
              <a:gd name="connsiteX0" fmla="*/ 0 w 4995332"/>
              <a:gd name="connsiteY0" fmla="*/ 0 h 1456268"/>
              <a:gd name="connsiteX1" fmla="*/ 674370 w 4995332"/>
              <a:gd name="connsiteY1" fmla="*/ 0 h 1456268"/>
              <a:gd name="connsiteX2" fmla="*/ 1348740 w 4995332"/>
              <a:gd name="connsiteY2" fmla="*/ 0 h 1456268"/>
              <a:gd name="connsiteX3" fmla="*/ 1823296 w 4995332"/>
              <a:gd name="connsiteY3" fmla="*/ 0 h 1456268"/>
              <a:gd name="connsiteX4" fmla="*/ 2397759 w 4995332"/>
              <a:gd name="connsiteY4" fmla="*/ 0 h 1456268"/>
              <a:gd name="connsiteX5" fmla="*/ 3022176 w 4995332"/>
              <a:gd name="connsiteY5" fmla="*/ 0 h 1456268"/>
              <a:gd name="connsiteX6" fmla="*/ 3696546 w 4995332"/>
              <a:gd name="connsiteY6" fmla="*/ 0 h 1456268"/>
              <a:gd name="connsiteX7" fmla="*/ 4221056 w 4995332"/>
              <a:gd name="connsiteY7" fmla="*/ 0 h 1456268"/>
              <a:gd name="connsiteX8" fmla="*/ 4995332 w 4995332"/>
              <a:gd name="connsiteY8" fmla="*/ 0 h 1456268"/>
              <a:gd name="connsiteX9" fmla="*/ 4995332 w 4995332"/>
              <a:gd name="connsiteY9" fmla="*/ 514548 h 1456268"/>
              <a:gd name="connsiteX10" fmla="*/ 4995332 w 4995332"/>
              <a:gd name="connsiteY10" fmla="*/ 956283 h 1456268"/>
              <a:gd name="connsiteX11" fmla="*/ 4995332 w 4995332"/>
              <a:gd name="connsiteY11" fmla="*/ 1456268 h 1456268"/>
              <a:gd name="connsiteX12" fmla="*/ 4370916 w 4995332"/>
              <a:gd name="connsiteY12" fmla="*/ 1456268 h 1456268"/>
              <a:gd name="connsiteX13" fmla="*/ 3796452 w 4995332"/>
              <a:gd name="connsiteY13" fmla="*/ 1456268 h 1456268"/>
              <a:gd name="connsiteX14" fmla="*/ 3072129 w 4995332"/>
              <a:gd name="connsiteY14" fmla="*/ 1456268 h 1456268"/>
              <a:gd name="connsiteX15" fmla="*/ 2347806 w 4995332"/>
              <a:gd name="connsiteY15" fmla="*/ 1456268 h 1456268"/>
              <a:gd name="connsiteX16" fmla="*/ 1873250 w 4995332"/>
              <a:gd name="connsiteY16" fmla="*/ 1456268 h 1456268"/>
              <a:gd name="connsiteX17" fmla="*/ 1198880 w 4995332"/>
              <a:gd name="connsiteY17" fmla="*/ 1456268 h 1456268"/>
              <a:gd name="connsiteX18" fmla="*/ 674370 w 4995332"/>
              <a:gd name="connsiteY18" fmla="*/ 1456268 h 1456268"/>
              <a:gd name="connsiteX19" fmla="*/ 0 w 4995332"/>
              <a:gd name="connsiteY19" fmla="*/ 1456268 h 1456268"/>
              <a:gd name="connsiteX20" fmla="*/ 0 w 4995332"/>
              <a:gd name="connsiteY20" fmla="*/ 970845 h 1456268"/>
              <a:gd name="connsiteX21" fmla="*/ 0 w 4995332"/>
              <a:gd name="connsiteY21" fmla="*/ 456297 h 1456268"/>
              <a:gd name="connsiteX22" fmla="*/ 0 w 4995332"/>
              <a:gd name="connsiteY22" fmla="*/ 0 h 145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95332" h="1456268" fill="none" extrusionOk="0">
                <a:moveTo>
                  <a:pt x="0" y="0"/>
                </a:moveTo>
                <a:cubicBezTo>
                  <a:pt x="197219" y="-25455"/>
                  <a:pt x="526158" y="26690"/>
                  <a:pt x="674370" y="0"/>
                </a:cubicBezTo>
                <a:cubicBezTo>
                  <a:pt x="822582" y="-26690"/>
                  <a:pt x="1173077" y="-22667"/>
                  <a:pt x="1348740" y="0"/>
                </a:cubicBezTo>
                <a:cubicBezTo>
                  <a:pt x="1524403" y="22667"/>
                  <a:pt x="1631218" y="17109"/>
                  <a:pt x="1823296" y="0"/>
                </a:cubicBezTo>
                <a:cubicBezTo>
                  <a:pt x="2015374" y="-17109"/>
                  <a:pt x="2114033" y="4724"/>
                  <a:pt x="2397759" y="0"/>
                </a:cubicBezTo>
                <a:cubicBezTo>
                  <a:pt x="2681485" y="-4724"/>
                  <a:pt x="2762771" y="30686"/>
                  <a:pt x="3022176" y="0"/>
                </a:cubicBezTo>
                <a:cubicBezTo>
                  <a:pt x="3281581" y="-30686"/>
                  <a:pt x="3500195" y="-12873"/>
                  <a:pt x="3696546" y="0"/>
                </a:cubicBezTo>
                <a:cubicBezTo>
                  <a:pt x="3892897" y="12873"/>
                  <a:pt x="4107324" y="-13479"/>
                  <a:pt x="4221056" y="0"/>
                </a:cubicBezTo>
                <a:cubicBezTo>
                  <a:pt x="4334788" y="13479"/>
                  <a:pt x="4738655" y="-21025"/>
                  <a:pt x="4995332" y="0"/>
                </a:cubicBezTo>
                <a:cubicBezTo>
                  <a:pt x="5013626" y="165265"/>
                  <a:pt x="5015928" y="321951"/>
                  <a:pt x="4995332" y="514548"/>
                </a:cubicBezTo>
                <a:cubicBezTo>
                  <a:pt x="4974736" y="707145"/>
                  <a:pt x="5014031" y="825245"/>
                  <a:pt x="4995332" y="956283"/>
                </a:cubicBezTo>
                <a:cubicBezTo>
                  <a:pt x="4976633" y="1087321"/>
                  <a:pt x="5009859" y="1210303"/>
                  <a:pt x="4995332" y="1456268"/>
                </a:cubicBezTo>
                <a:cubicBezTo>
                  <a:pt x="4742605" y="1456733"/>
                  <a:pt x="4680131" y="1484012"/>
                  <a:pt x="4370916" y="1456268"/>
                </a:cubicBezTo>
                <a:cubicBezTo>
                  <a:pt x="4061701" y="1428524"/>
                  <a:pt x="3918125" y="1479578"/>
                  <a:pt x="3796452" y="1456268"/>
                </a:cubicBezTo>
                <a:cubicBezTo>
                  <a:pt x="3674779" y="1432958"/>
                  <a:pt x="3384234" y="1458173"/>
                  <a:pt x="3072129" y="1456268"/>
                </a:cubicBezTo>
                <a:cubicBezTo>
                  <a:pt x="2760024" y="1454363"/>
                  <a:pt x="2501509" y="1453854"/>
                  <a:pt x="2347806" y="1456268"/>
                </a:cubicBezTo>
                <a:cubicBezTo>
                  <a:pt x="2194103" y="1458682"/>
                  <a:pt x="2023237" y="1465362"/>
                  <a:pt x="1873250" y="1456268"/>
                </a:cubicBezTo>
                <a:cubicBezTo>
                  <a:pt x="1723263" y="1447174"/>
                  <a:pt x="1346918" y="1457688"/>
                  <a:pt x="1198880" y="1456268"/>
                </a:cubicBezTo>
                <a:cubicBezTo>
                  <a:pt x="1050842" y="1454849"/>
                  <a:pt x="817317" y="1431200"/>
                  <a:pt x="674370" y="1456268"/>
                </a:cubicBezTo>
                <a:cubicBezTo>
                  <a:pt x="531423" y="1481337"/>
                  <a:pt x="257357" y="1442927"/>
                  <a:pt x="0" y="1456268"/>
                </a:cubicBezTo>
                <a:cubicBezTo>
                  <a:pt x="1288" y="1294792"/>
                  <a:pt x="-4943" y="1100548"/>
                  <a:pt x="0" y="970845"/>
                </a:cubicBezTo>
                <a:cubicBezTo>
                  <a:pt x="4943" y="841142"/>
                  <a:pt x="23731" y="612798"/>
                  <a:pt x="0" y="456297"/>
                </a:cubicBezTo>
                <a:cubicBezTo>
                  <a:pt x="-23731" y="299796"/>
                  <a:pt x="9195" y="155683"/>
                  <a:pt x="0" y="0"/>
                </a:cubicBezTo>
                <a:close/>
              </a:path>
              <a:path w="4995332" h="1456268" stroke="0" extrusionOk="0">
                <a:moveTo>
                  <a:pt x="0" y="0"/>
                </a:moveTo>
                <a:cubicBezTo>
                  <a:pt x="213248" y="28804"/>
                  <a:pt x="491261" y="32623"/>
                  <a:pt x="724323" y="0"/>
                </a:cubicBezTo>
                <a:cubicBezTo>
                  <a:pt x="957385" y="-32623"/>
                  <a:pt x="1037738" y="1504"/>
                  <a:pt x="1248833" y="0"/>
                </a:cubicBezTo>
                <a:cubicBezTo>
                  <a:pt x="1459928" y="-1504"/>
                  <a:pt x="1509006" y="5863"/>
                  <a:pt x="1723390" y="0"/>
                </a:cubicBezTo>
                <a:cubicBezTo>
                  <a:pt x="1937774" y="-5863"/>
                  <a:pt x="2096106" y="-14246"/>
                  <a:pt x="2397759" y="0"/>
                </a:cubicBezTo>
                <a:cubicBezTo>
                  <a:pt x="2699412" y="14246"/>
                  <a:pt x="2944413" y="-15877"/>
                  <a:pt x="3122083" y="0"/>
                </a:cubicBezTo>
                <a:cubicBezTo>
                  <a:pt x="3299753" y="15877"/>
                  <a:pt x="3499936" y="-17647"/>
                  <a:pt x="3696546" y="0"/>
                </a:cubicBezTo>
                <a:cubicBezTo>
                  <a:pt x="3893156" y="17647"/>
                  <a:pt x="4220941" y="-11299"/>
                  <a:pt x="4420869" y="0"/>
                </a:cubicBezTo>
                <a:cubicBezTo>
                  <a:pt x="4620797" y="11299"/>
                  <a:pt x="4729408" y="-3185"/>
                  <a:pt x="4995332" y="0"/>
                </a:cubicBezTo>
                <a:cubicBezTo>
                  <a:pt x="4996874" y="100538"/>
                  <a:pt x="5011678" y="376405"/>
                  <a:pt x="4995332" y="499985"/>
                </a:cubicBezTo>
                <a:cubicBezTo>
                  <a:pt x="4978986" y="623565"/>
                  <a:pt x="4990791" y="731554"/>
                  <a:pt x="4995332" y="956283"/>
                </a:cubicBezTo>
                <a:cubicBezTo>
                  <a:pt x="4999873" y="1181012"/>
                  <a:pt x="4972199" y="1213808"/>
                  <a:pt x="4995332" y="1456268"/>
                </a:cubicBezTo>
                <a:cubicBezTo>
                  <a:pt x="4666202" y="1452769"/>
                  <a:pt x="4496975" y="1451801"/>
                  <a:pt x="4320962" y="1456268"/>
                </a:cubicBezTo>
                <a:cubicBezTo>
                  <a:pt x="4144949" y="1460736"/>
                  <a:pt x="3897275" y="1441044"/>
                  <a:pt x="3746499" y="1456268"/>
                </a:cubicBezTo>
                <a:cubicBezTo>
                  <a:pt x="3595723" y="1471492"/>
                  <a:pt x="3368625" y="1473427"/>
                  <a:pt x="3221989" y="1456268"/>
                </a:cubicBezTo>
                <a:cubicBezTo>
                  <a:pt x="3075353" y="1439110"/>
                  <a:pt x="2646354" y="1477107"/>
                  <a:pt x="2497666" y="1456268"/>
                </a:cubicBezTo>
                <a:cubicBezTo>
                  <a:pt x="2348978" y="1435429"/>
                  <a:pt x="2149809" y="1457364"/>
                  <a:pt x="2023109" y="1456268"/>
                </a:cubicBezTo>
                <a:cubicBezTo>
                  <a:pt x="1896409" y="1455172"/>
                  <a:pt x="1484673" y="1430894"/>
                  <a:pt x="1348740" y="1456268"/>
                </a:cubicBezTo>
                <a:cubicBezTo>
                  <a:pt x="1212807" y="1481642"/>
                  <a:pt x="1098356" y="1434983"/>
                  <a:pt x="874183" y="1456268"/>
                </a:cubicBezTo>
                <a:cubicBezTo>
                  <a:pt x="650010" y="1477553"/>
                  <a:pt x="330536" y="1475607"/>
                  <a:pt x="0" y="1456268"/>
                </a:cubicBezTo>
                <a:cubicBezTo>
                  <a:pt x="10136" y="1244094"/>
                  <a:pt x="16827" y="1154679"/>
                  <a:pt x="0" y="985408"/>
                </a:cubicBezTo>
                <a:cubicBezTo>
                  <a:pt x="-16827" y="816137"/>
                  <a:pt x="-13928" y="718387"/>
                  <a:pt x="0" y="499985"/>
                </a:cubicBezTo>
                <a:cubicBezTo>
                  <a:pt x="13928" y="281583"/>
                  <a:pt x="12480" y="203599"/>
                  <a:pt x="0" y="0"/>
                </a:cubicBezTo>
                <a:close/>
              </a:path>
            </a:pathLst>
          </a:custGeom>
          <a:ln>
            <a:solidFill>
              <a:schemeClr val="accent4">
                <a:lumMod val="20000"/>
                <a:lumOff val="80000"/>
              </a:schemeClr>
            </a:solidFill>
            <a:prstDash val="sysDot"/>
            <a:extLst>
              <a:ext uri="{C807C97D-BFC1-408E-A445-0C87EB9F89A2}">
                <ask:lineSketchStyleProps xmlns:ask="http://schemas.microsoft.com/office/drawing/2018/sketchyshapes" sd="3305199053">
                  <ask:type>
                    <ask:lineSketchFreehand/>
                  </ask:type>
                </ask:lineSketchStyleProps>
              </a:ext>
            </a:extLst>
          </a:ln>
        </p:spPr>
        <p:txBody>
          <a:bodyPr anchor="t">
            <a:normAutofit lnSpcReduction="10000"/>
          </a:bodyPr>
          <a:lstStyle/>
          <a:p>
            <a:pPr marL="0" indent="0">
              <a:buNone/>
            </a:pPr>
            <a:r>
              <a:rPr lang="en-GB" sz="2000" dirty="0">
                <a:latin typeface="Consolas" panose="020B0609020204030204" pitchFamily="49" charset="0"/>
              </a:rPr>
              <a:t>t = max(0, min(1, t));</a:t>
            </a:r>
          </a:p>
          <a:p>
            <a:pPr marL="0" indent="0">
              <a:buNone/>
            </a:pPr>
            <a:r>
              <a:rPr lang="en-GB" sz="2000" dirty="0">
                <a:latin typeface="Consolas" panose="020B0609020204030204" pitchFamily="49" charset="0"/>
              </a:rPr>
              <a:t>q = a + t(b – a);</a:t>
            </a:r>
          </a:p>
          <a:p>
            <a:pPr marL="0" indent="0">
              <a:buNone/>
            </a:pPr>
            <a:r>
              <a:rPr lang="en-GB" sz="2000" dirty="0">
                <a:latin typeface="Consolas" panose="020B0609020204030204" pitchFamily="49" charset="0"/>
              </a:rPr>
              <a:t>d = (q – p).magnitude();</a:t>
            </a:r>
          </a:p>
          <a:p>
            <a:pPr marL="0" indent="0">
              <a:buNone/>
            </a:pPr>
            <a:endParaRPr lang="en-GB" dirty="0">
              <a:latin typeface="Consolas" panose="020B0609020204030204" pitchFamily="49" charset="0"/>
            </a:endParaRPr>
          </a:p>
          <a:p>
            <a:pPr marL="0" indent="0">
              <a:buNone/>
            </a:pPr>
            <a:endParaRPr lang="en-GB"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9" name="Cloud 8">
                <a:extLst>
                  <a:ext uri="{FF2B5EF4-FFF2-40B4-BE49-F238E27FC236}">
                    <a16:creationId xmlns:a16="http://schemas.microsoft.com/office/drawing/2014/main" id="{488109E5-059D-4EAD-8FC6-F314BE6C18B9}"/>
                  </a:ext>
                  <a:ext uri="{C183D7F6-B498-43B3-948B-1728B52AA6E4}">
                    <adec:decorative xmlns:adec="http://schemas.microsoft.com/office/drawing/2017/decorative" val="1"/>
                  </a:ext>
                </a:extLst>
              </p:cNvPr>
              <p:cNvSpPr/>
              <p:nvPr/>
            </p:nvSpPr>
            <p:spPr>
              <a:xfrm>
                <a:off x="685805" y="4792134"/>
                <a:ext cx="9559631" cy="1774921"/>
              </a:xfrm>
              <a:prstGeom prst="cloud">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400" dirty="0"/>
                  <a:t>If we </a:t>
                </a:r>
                <a:r>
                  <a:rPr lang="en-GB" sz="2400" dirty="0">
                    <a:solidFill>
                      <a:schemeClr val="accent4"/>
                    </a:solidFill>
                  </a:rPr>
                  <a:t>clamp</a:t>
                </a:r>
                <a:r>
                  <a:rPr lang="en-GB" sz="2400" dirty="0"/>
                  <a:t> </a:t>
                </a:r>
                <a14:m>
                  <m:oMath xmlns:m="http://schemas.openxmlformats.org/officeDocument/2006/math">
                    <m:r>
                      <a:rPr lang="en-GB" sz="2400" i="1">
                        <a:latin typeface="Cambria Math" panose="02040503050406030204" pitchFamily="18" charset="0"/>
                      </a:rPr>
                      <m:t>0≤</m:t>
                    </m:r>
                    <m:r>
                      <a:rPr lang="en-GB" sz="2400" i="1">
                        <a:latin typeface="Cambria Math" panose="02040503050406030204" pitchFamily="18" charset="0"/>
                      </a:rPr>
                      <m:t>𝑡</m:t>
                    </m:r>
                    <m:r>
                      <a:rPr lang="en-GB" sz="2400" i="1">
                        <a:latin typeface="Cambria Math" panose="02040503050406030204" pitchFamily="18" charset="0"/>
                      </a:rPr>
                      <m:t>≤1</m:t>
                    </m:r>
                  </m:oMath>
                </a14:m>
                <a:r>
                  <a:rPr lang="en-GB" sz="2400" dirty="0"/>
                  <a:t> then we can just use </a:t>
                </a:r>
                <a14:m>
                  <m:oMath xmlns:m="http://schemas.openxmlformats.org/officeDocument/2006/math">
                    <m:d>
                      <m:dPr>
                        <m:begChr m:val="‖"/>
                        <m:endChr m:val="‖"/>
                        <m:ctrlPr>
                          <a:rPr lang="en-GB" sz="2400" i="1">
                            <a:latin typeface="Cambria Math" panose="02040503050406030204" pitchFamily="18" charset="0"/>
                          </a:rPr>
                        </m:ctrlPr>
                      </m:dPr>
                      <m:e>
                        <m:r>
                          <a:rPr lang="en-GB" sz="2400" b="1">
                            <a:latin typeface="Cambria Math" panose="02040503050406030204" pitchFamily="18" charset="0"/>
                          </a:rPr>
                          <m:t>𝐪</m:t>
                        </m:r>
                        <m:r>
                          <a:rPr lang="en-GB" sz="2400" i="1">
                            <a:latin typeface="Cambria Math" panose="02040503050406030204" pitchFamily="18" charset="0"/>
                          </a:rPr>
                          <m:t>−</m:t>
                        </m:r>
                        <m:r>
                          <a:rPr lang="en-GB" sz="2400" b="1">
                            <a:latin typeface="Cambria Math" panose="02040503050406030204" pitchFamily="18" charset="0"/>
                          </a:rPr>
                          <m:t>𝐩</m:t>
                        </m:r>
                      </m:e>
                    </m:d>
                  </m:oMath>
                </a14:m>
                <a:r>
                  <a:rPr lang="en-GB" sz="2400" dirty="0"/>
                  <a:t> in all cases (since </a:t>
                </a:r>
                <a14:m>
                  <m:oMath xmlns:m="http://schemas.openxmlformats.org/officeDocument/2006/math">
                    <m:r>
                      <a:rPr lang="en-GB" sz="2400" i="1">
                        <a:latin typeface="Cambria Math" panose="02040503050406030204" pitchFamily="18" charset="0"/>
                      </a:rPr>
                      <m:t>𝑡</m:t>
                    </m:r>
                    <m:r>
                      <a:rPr lang="en-GB" sz="2400" i="1">
                        <a:latin typeface="Cambria Math" panose="02040503050406030204" pitchFamily="18" charset="0"/>
                      </a:rPr>
                      <m:t>=0</m:t>
                    </m:r>
                  </m:oMath>
                </a14:m>
                <a:r>
                  <a:rPr lang="en-GB" sz="2400" dirty="0"/>
                  <a:t> gives </a:t>
                </a:r>
                <a14:m>
                  <m:oMath xmlns:m="http://schemas.openxmlformats.org/officeDocument/2006/math">
                    <m:r>
                      <a:rPr lang="en-GB" sz="2400" b="1">
                        <a:latin typeface="Cambria Math" panose="02040503050406030204" pitchFamily="18" charset="0"/>
                      </a:rPr>
                      <m:t>𝐪</m:t>
                    </m:r>
                    <m:r>
                      <a:rPr lang="en-GB" sz="2400" i="1">
                        <a:latin typeface="Cambria Math" panose="02040503050406030204" pitchFamily="18" charset="0"/>
                      </a:rPr>
                      <m:t>=</m:t>
                    </m:r>
                    <m:r>
                      <a:rPr lang="en-GB" sz="2400" b="1" i="0" smtClean="0">
                        <a:latin typeface="Cambria Math" panose="02040503050406030204" pitchFamily="18" charset="0"/>
                      </a:rPr>
                      <m:t>𝐚</m:t>
                    </m:r>
                  </m:oMath>
                </a14:m>
                <a:r>
                  <a:rPr lang="en-GB" sz="2400" dirty="0"/>
                  <a:t> and </a:t>
                </a:r>
                <a14:m>
                  <m:oMath xmlns:m="http://schemas.openxmlformats.org/officeDocument/2006/math">
                    <m:r>
                      <a:rPr lang="en-GB" sz="2400" i="1">
                        <a:latin typeface="Cambria Math" panose="02040503050406030204" pitchFamily="18" charset="0"/>
                      </a:rPr>
                      <m:t>𝑡</m:t>
                    </m:r>
                    <m:r>
                      <a:rPr lang="en-GB" sz="2400" i="1">
                        <a:latin typeface="Cambria Math" panose="02040503050406030204" pitchFamily="18" charset="0"/>
                      </a:rPr>
                      <m:t>=1</m:t>
                    </m:r>
                  </m:oMath>
                </a14:m>
                <a:r>
                  <a:rPr lang="en-GB" sz="2400" dirty="0"/>
                  <a:t> gives </a:t>
                </a:r>
                <a14:m>
                  <m:oMath xmlns:m="http://schemas.openxmlformats.org/officeDocument/2006/math">
                    <m:r>
                      <a:rPr lang="en-GB" sz="2400" b="1">
                        <a:latin typeface="Cambria Math" panose="02040503050406030204" pitchFamily="18" charset="0"/>
                      </a:rPr>
                      <m:t>𝐪</m:t>
                    </m:r>
                    <m:r>
                      <a:rPr lang="en-GB" sz="2400" i="1">
                        <a:latin typeface="Cambria Math" panose="02040503050406030204" pitchFamily="18" charset="0"/>
                      </a:rPr>
                      <m:t>=</m:t>
                    </m:r>
                    <m:r>
                      <a:rPr lang="en-GB" sz="2400" b="1" i="0" smtClean="0">
                        <a:latin typeface="Cambria Math" panose="02040503050406030204" pitchFamily="18" charset="0"/>
                      </a:rPr>
                      <m:t>𝐛</m:t>
                    </m:r>
                  </m:oMath>
                </a14:m>
                <a:r>
                  <a:rPr lang="en-GB" sz="2400" dirty="0"/>
                  <a:t>)</a:t>
                </a:r>
              </a:p>
            </p:txBody>
          </p:sp>
        </mc:Choice>
        <mc:Fallback xmlns="">
          <p:sp>
            <p:nvSpPr>
              <p:cNvPr id="9" name="Cloud 8">
                <a:extLst>
                  <a:ext uri="{FF2B5EF4-FFF2-40B4-BE49-F238E27FC236}">
                    <a16:creationId xmlns:a16="http://schemas.microsoft.com/office/drawing/2014/main" id="{488109E5-059D-4EAD-8FC6-F314BE6C18B9}"/>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85805" y="4792134"/>
                <a:ext cx="9559631" cy="1774921"/>
              </a:xfrm>
              <a:prstGeom prst="cloud">
                <a:avLst/>
              </a:prstGeom>
              <a:blipFill>
                <a:blip r:embed="rId3"/>
                <a:stretch>
                  <a:fillRect/>
                </a:stretch>
              </a:blipFill>
              <a:ln/>
            </p:spPr>
            <p:txBody>
              <a:bodyPr/>
              <a:lstStyle/>
              <a:p>
                <a:r>
                  <a:rPr lang="en-GB">
                    <a:noFill/>
                  </a:rPr>
                  <a:t> </a:t>
                </a:r>
              </a:p>
            </p:txBody>
          </p:sp>
        </mc:Fallback>
      </mc:AlternateContent>
      <p:sp>
        <p:nvSpPr>
          <p:cNvPr id="10" name="Speech Bubble: Rectangle 9">
            <a:extLst>
              <a:ext uri="{FF2B5EF4-FFF2-40B4-BE49-F238E27FC236}">
                <a16:creationId xmlns:a16="http://schemas.microsoft.com/office/drawing/2014/main" id="{E4E88551-15C7-4307-9A6D-9B6E67EC5773}"/>
              </a:ext>
              <a:ext uri="{C183D7F6-B498-43B3-948B-1728B52AA6E4}">
                <adec:decorative xmlns:adec="http://schemas.microsoft.com/office/drawing/2017/decorative" val="1"/>
              </a:ext>
            </a:extLst>
          </p:cNvPr>
          <p:cNvSpPr/>
          <p:nvPr/>
        </p:nvSpPr>
        <p:spPr>
          <a:xfrm>
            <a:off x="8510154" y="533399"/>
            <a:ext cx="3179618" cy="1287303"/>
          </a:xfrm>
          <a:prstGeom prst="wedgeRectCallout">
            <a:avLst>
              <a:gd name="adj1" fmla="val -38480"/>
              <a:gd name="adj2" fmla="val 66778"/>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dirty="0"/>
              <a:t>To clamp a value </a:t>
            </a:r>
            <a:r>
              <a:rPr lang="en-GB" i="1" dirty="0">
                <a:latin typeface="Consolas" panose="020B0609020204030204" pitchFamily="49" charset="0"/>
              </a:rPr>
              <a:t>x</a:t>
            </a:r>
            <a:r>
              <a:rPr lang="en-GB" dirty="0"/>
              <a:t> between </a:t>
            </a:r>
            <a:r>
              <a:rPr lang="en-GB" i="1" dirty="0">
                <a:latin typeface="Consolas" panose="020B0609020204030204" pitchFamily="49" charset="0"/>
              </a:rPr>
              <a:t>m</a:t>
            </a:r>
            <a:r>
              <a:rPr lang="en-GB" dirty="0"/>
              <a:t> and </a:t>
            </a:r>
            <a:r>
              <a:rPr lang="en-GB" i="1" dirty="0">
                <a:latin typeface="Consolas" panose="020B0609020204030204" pitchFamily="49" charset="0"/>
              </a:rPr>
              <a:t>m</a:t>
            </a:r>
            <a:r>
              <a:rPr lang="en-GB" dirty="0"/>
              <a:t>: </a:t>
            </a:r>
            <a:r>
              <a:rPr lang="en-GB" dirty="0">
                <a:latin typeface="Consolas" panose="020B0609020204030204" pitchFamily="49" charset="0"/>
              </a:rPr>
              <a:t>max(m, min(x, n))</a:t>
            </a:r>
          </a:p>
        </p:txBody>
      </p:sp>
      <p:sp>
        <p:nvSpPr>
          <p:cNvPr id="13" name="Cross 12">
            <a:extLst>
              <a:ext uri="{FF2B5EF4-FFF2-40B4-BE49-F238E27FC236}">
                <a16:creationId xmlns:a16="http://schemas.microsoft.com/office/drawing/2014/main" id="{EC7D1693-37B8-4FA9-A19D-11950FDDBE02}"/>
              </a:ext>
              <a:ext uri="{C183D7F6-B498-43B3-948B-1728B52AA6E4}">
                <adec:decorative xmlns:adec="http://schemas.microsoft.com/office/drawing/2017/decorative" val="1"/>
              </a:ext>
            </a:extLst>
          </p:cNvPr>
          <p:cNvSpPr/>
          <p:nvPr/>
        </p:nvSpPr>
        <p:spPr>
          <a:xfrm rot="2699998">
            <a:off x="1416381" y="1757025"/>
            <a:ext cx="3420154" cy="3420154"/>
          </a:xfrm>
          <a:prstGeom prst="plus">
            <a:avLst>
              <a:gd name="adj" fmla="val 47482"/>
            </a:avLst>
          </a:prstGeom>
          <a:solidFill>
            <a:srgbClr val="D85C00">
              <a:alpha val="50196"/>
            </a:srgbClr>
          </a:solidFill>
          <a:ln>
            <a:solidFill>
              <a:schemeClr val="accent5">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Tree>
    <p:extLst>
      <p:ext uri="{BB962C8B-B14F-4D97-AF65-F5344CB8AC3E}">
        <p14:creationId xmlns:p14="http://schemas.microsoft.com/office/powerpoint/2010/main" val="33487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b="1" dirty="0">
                <a:solidFill>
                  <a:schemeClr val="accent4"/>
                </a:solidFill>
              </a:rPr>
              <a:t>Apply </a:t>
            </a:r>
            <a:r>
              <a:rPr lang="en-US" sz="2800" dirty="0"/>
              <a:t>geometric principles and vector arithmetic to </a:t>
            </a:r>
            <a:r>
              <a:rPr lang="en-US" sz="2800" b="1" dirty="0">
                <a:solidFill>
                  <a:schemeClr val="accent4"/>
                </a:solidFill>
              </a:rPr>
              <a:t>calculate</a:t>
            </a:r>
            <a:r>
              <a:rPr lang="en-US" sz="2800" dirty="0"/>
              <a:t> the distance between a point and a line</a:t>
            </a:r>
          </a:p>
          <a:p>
            <a:pPr lvl="0"/>
            <a:r>
              <a:rPr lang="en-US" sz="2800" b="1" dirty="0">
                <a:solidFill>
                  <a:schemeClr val="accent4"/>
                </a:solidFill>
              </a:rPr>
              <a:t>Recall</a:t>
            </a:r>
            <a:r>
              <a:rPr lang="en-US" sz="2800" dirty="0"/>
              <a:t> a simple method to clamp values in code</a:t>
            </a:r>
          </a:p>
          <a:p>
            <a:pPr lvl="0"/>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AF0B-534E-434B-95A0-AD54C6DF2B73}"/>
              </a:ext>
            </a:extLst>
          </p:cNvPr>
          <p:cNvSpPr>
            <a:spLocks noGrp="1"/>
          </p:cNvSpPr>
          <p:nvPr>
            <p:ph type="title"/>
          </p:nvPr>
        </p:nvSpPr>
        <p:spPr/>
        <p:txBody>
          <a:bodyPr/>
          <a:lstStyle/>
          <a:p>
            <a:r>
              <a:rPr lang="en-GB" dirty="0"/>
              <a:t>Recap: Circle and line segment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F4DA8C-0133-4F1B-90D6-DEF4C1A1F657}"/>
                  </a:ext>
                </a:extLst>
              </p:cNvPr>
              <p:cNvSpPr>
                <a:spLocks noGrp="1"/>
              </p:cNvSpPr>
              <p:nvPr>
                <p:ph idx="1"/>
              </p:nvPr>
            </p:nvSpPr>
            <p:spPr>
              <a:xfrm>
                <a:off x="1097279" y="2108201"/>
                <a:ext cx="6022405" cy="4292599"/>
              </a:xfrm>
            </p:spPr>
            <p:txBody>
              <a:bodyPr>
                <a:normAutofit/>
              </a:bodyPr>
              <a:lstStyle/>
              <a:p>
                <a:r>
                  <a:rPr lang="en-GB" dirty="0"/>
                  <a:t>The two collide if and only if the </a:t>
                </a:r>
                <a:r>
                  <a:rPr lang="en-GB" dirty="0">
                    <a:solidFill>
                      <a:schemeClr val="accent4"/>
                    </a:solidFill>
                  </a:rPr>
                  <a:t>shortest distance </a:t>
                </a:r>
                <a:r>
                  <a:rPr lang="en-GB" dirty="0"/>
                  <a:t>between </a:t>
                </a:r>
                <a14:m>
                  <m:oMath xmlns:m="http://schemas.openxmlformats.org/officeDocument/2006/math">
                    <m:r>
                      <a:rPr lang="en-GB" b="1" i="0" dirty="0" smtClean="0">
                        <a:latin typeface="Cambria Math" panose="02040503050406030204" pitchFamily="18" charset="0"/>
                      </a:rPr>
                      <m:t>𝐜</m:t>
                    </m:r>
                  </m:oMath>
                </a14:m>
                <a:r>
                  <a:rPr lang="en-GB" dirty="0"/>
                  <a:t> and the line is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r>
                  <a:rPr lang="en-GB" dirty="0"/>
                  <a:t>The shortest distance may not be the perpendicular distance…</a:t>
                </a:r>
              </a:p>
              <a:p>
                <a:r>
                  <a:rPr lang="en-GB" dirty="0"/>
                  <a:t>Need to find the closest point on the line segment to </a:t>
                </a:r>
                <a14:m>
                  <m:oMath xmlns:m="http://schemas.openxmlformats.org/officeDocument/2006/math">
                    <m:r>
                      <a:rPr lang="en-GB" b="1" dirty="0">
                        <a:latin typeface="Cambria Math" panose="02040503050406030204" pitchFamily="18" charset="0"/>
                      </a:rPr>
                      <m:t>𝐜</m:t>
                    </m:r>
                  </m:oMath>
                </a14:m>
                <a:r>
                  <a:rPr lang="en-GB" dirty="0"/>
                  <a:t>.</a:t>
                </a:r>
              </a:p>
            </p:txBody>
          </p:sp>
        </mc:Choice>
        <mc:Fallback xmlns="">
          <p:sp>
            <p:nvSpPr>
              <p:cNvPr id="3" name="Content Placeholder 2">
                <a:extLst>
                  <a:ext uri="{FF2B5EF4-FFF2-40B4-BE49-F238E27FC236}">
                    <a16:creationId xmlns:a16="http://schemas.microsoft.com/office/drawing/2014/main" id="{F0F4DA8C-0133-4F1B-90D6-DEF4C1A1F657}"/>
                  </a:ext>
                </a:extLst>
              </p:cNvPr>
              <p:cNvSpPr>
                <a:spLocks noGrp="1" noRot="1" noChangeAspect="1" noMove="1" noResize="1" noEditPoints="1" noAdjustHandles="1" noChangeArrowheads="1" noChangeShapeType="1" noTextEdit="1"/>
              </p:cNvSpPr>
              <p:nvPr>
                <p:ph idx="1"/>
              </p:nvPr>
            </p:nvSpPr>
            <p:spPr>
              <a:xfrm>
                <a:off x="1097279" y="2108201"/>
                <a:ext cx="6022405" cy="4292599"/>
              </a:xfrm>
              <a:blipFill>
                <a:blip r:embed="rId3"/>
                <a:stretch>
                  <a:fillRect l="-1721" t="-1563"/>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305AFEF6-8480-4BF0-86C9-C8FAD2EB0A48}"/>
              </a:ext>
              <a:ext uri="{C183D7F6-B498-43B3-948B-1728B52AA6E4}">
                <adec:decorative xmlns:adec="http://schemas.microsoft.com/office/drawing/2017/decorative" val="1"/>
              </a:ext>
            </a:extLst>
          </p:cNvPr>
          <p:cNvGrpSpPr/>
          <p:nvPr/>
        </p:nvGrpSpPr>
        <p:grpSpPr>
          <a:xfrm>
            <a:off x="8391210" y="3848457"/>
            <a:ext cx="2257678" cy="2257678"/>
            <a:chOff x="8391210" y="3848457"/>
            <a:chExt cx="2257678" cy="2257678"/>
          </a:xfrm>
        </p:grpSpPr>
        <p:sp>
          <p:nvSpPr>
            <p:cNvPr id="4" name="Oval 3">
              <a:extLst>
                <a:ext uri="{FF2B5EF4-FFF2-40B4-BE49-F238E27FC236}">
                  <a16:creationId xmlns:a16="http://schemas.microsoft.com/office/drawing/2014/main" id="{295C57C0-2139-40F1-BF29-40BBAA006C63}"/>
                </a:ext>
                <a:ext uri="{C183D7F6-B498-43B3-948B-1728B52AA6E4}">
                  <adec:decorative xmlns:adec="http://schemas.microsoft.com/office/drawing/2017/decorative" val="1"/>
                </a:ext>
              </a:extLst>
            </p:cNvPr>
            <p:cNvSpPr/>
            <p:nvPr/>
          </p:nvSpPr>
          <p:spPr>
            <a:xfrm>
              <a:off x="8391210" y="3848457"/>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Multiplication Sign 4">
              <a:extLst>
                <a:ext uri="{FF2B5EF4-FFF2-40B4-BE49-F238E27FC236}">
                  <a16:creationId xmlns:a16="http://schemas.microsoft.com/office/drawing/2014/main" id="{A7DF59B4-1EAC-4CDF-89FD-33969E1700C3}"/>
                </a:ext>
              </a:extLst>
            </p:cNvPr>
            <p:cNvSpPr/>
            <p:nvPr/>
          </p:nvSpPr>
          <p:spPr>
            <a:xfrm>
              <a:off x="9431037" y="4888284"/>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4B0C0A95-6425-4330-8D44-5C765C4038EC}"/>
                </a:ext>
              </a:extLst>
            </p:cNvPr>
            <p:cNvCxnSpPr>
              <a:cxnSpLocks/>
              <a:endCxn id="4" idx="7"/>
            </p:cNvCxnSpPr>
            <p:nvPr/>
          </p:nvCxnSpPr>
          <p:spPr>
            <a:xfrm flipV="1">
              <a:off x="9518559" y="4179086"/>
              <a:ext cx="799700" cy="796412"/>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0D261C7-3965-4DB4-A7C0-93B5707E4DFB}"/>
                    </a:ext>
                  </a:extLst>
                </p:cNvPr>
                <p:cNvSpPr txBox="1"/>
                <p:nvPr/>
              </p:nvSpPr>
              <p:spPr>
                <a:xfrm>
                  <a:off x="9133125" y="4865616"/>
                  <a:ext cx="4106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50000"/>
                              </a:schemeClr>
                            </a:solidFill>
                            <a:latin typeface="Cambria Math" panose="02040503050406030204" pitchFamily="18" charset="0"/>
                          </a:rPr>
                          <m:t>𝐜</m:t>
                        </m:r>
                      </m:oMath>
                    </m:oMathPara>
                  </a14:m>
                  <a:endParaRPr lang="en-GB" b="1" dirty="0"/>
                </a:p>
              </p:txBody>
            </p:sp>
          </mc:Choice>
          <mc:Fallback xmlns="">
            <p:sp>
              <p:nvSpPr>
                <p:cNvPr id="7" name="TextBox 6">
                  <a:extLst>
                    <a:ext uri="{FF2B5EF4-FFF2-40B4-BE49-F238E27FC236}">
                      <a16:creationId xmlns:a16="http://schemas.microsoft.com/office/drawing/2014/main" id="{80D261C7-3965-4DB4-A7C0-93B5707E4DFB}"/>
                    </a:ext>
                  </a:extLst>
                </p:cNvPr>
                <p:cNvSpPr txBox="1">
                  <a:spLocks noRot="1" noChangeAspect="1" noMove="1" noResize="1" noEditPoints="1" noAdjustHandles="1" noChangeArrowheads="1" noChangeShapeType="1" noTextEdit="1"/>
                </p:cNvSpPr>
                <p:nvPr/>
              </p:nvSpPr>
              <p:spPr>
                <a:xfrm>
                  <a:off x="9133125" y="4865616"/>
                  <a:ext cx="410689"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6FB6BC6-2209-4291-BEBE-897ED73EB158}"/>
                    </a:ext>
                  </a:extLst>
                </p:cNvPr>
                <p:cNvSpPr txBox="1"/>
                <p:nvPr/>
              </p:nvSpPr>
              <p:spPr>
                <a:xfrm>
                  <a:off x="9484230" y="4198779"/>
                  <a:ext cx="4222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50000"/>
                              </a:schemeClr>
                            </a:solidFill>
                            <a:latin typeface="Cambria Math" panose="02040503050406030204" pitchFamily="18" charset="0"/>
                          </a:rPr>
                          <m:t>𝑟</m:t>
                        </m:r>
                      </m:oMath>
                    </m:oMathPara>
                  </a14:m>
                  <a:endParaRPr lang="en-GB" dirty="0"/>
                </a:p>
              </p:txBody>
            </p:sp>
          </mc:Choice>
          <mc:Fallback xmlns="">
            <p:sp>
              <p:nvSpPr>
                <p:cNvPr id="8" name="TextBox 7">
                  <a:extLst>
                    <a:ext uri="{FF2B5EF4-FFF2-40B4-BE49-F238E27FC236}">
                      <a16:creationId xmlns:a16="http://schemas.microsoft.com/office/drawing/2014/main" id="{86FB6BC6-2209-4291-BEBE-897ED73EB158}"/>
                    </a:ext>
                  </a:extLst>
                </p:cNvPr>
                <p:cNvSpPr txBox="1">
                  <a:spLocks noRot="1" noChangeAspect="1" noMove="1" noResize="1" noEditPoints="1" noAdjustHandles="1" noChangeArrowheads="1" noChangeShapeType="1" noTextEdit="1"/>
                </p:cNvSpPr>
                <p:nvPr/>
              </p:nvSpPr>
              <p:spPr>
                <a:xfrm>
                  <a:off x="9484230" y="4198779"/>
                  <a:ext cx="422231" cy="461665"/>
                </a:xfrm>
                <a:prstGeom prst="rect">
                  <a:avLst/>
                </a:prstGeom>
                <a:blipFill>
                  <a:blip r:embed="rId5"/>
                  <a:stretch>
                    <a:fillRect/>
                  </a:stretch>
                </a:blipFill>
              </p:spPr>
              <p:txBody>
                <a:bodyPr/>
                <a:lstStyle/>
                <a:p>
                  <a:r>
                    <a:rPr lang="en-GB">
                      <a:noFill/>
                    </a:rPr>
                    <a:t> </a:t>
                  </a:r>
                </a:p>
              </p:txBody>
            </p:sp>
          </mc:Fallback>
        </mc:AlternateContent>
      </p:grpSp>
      <p:cxnSp>
        <p:nvCxnSpPr>
          <p:cNvPr id="11" name="Straight Connector 10">
            <a:extLst>
              <a:ext uri="{FF2B5EF4-FFF2-40B4-BE49-F238E27FC236}">
                <a16:creationId xmlns:a16="http://schemas.microsoft.com/office/drawing/2014/main" id="{86A8610F-28C3-4AD2-B75E-9762974AAF71}"/>
              </a:ext>
              <a:ext uri="{C183D7F6-B498-43B3-948B-1728B52AA6E4}">
                <adec:decorative xmlns:adec="http://schemas.microsoft.com/office/drawing/2017/decorative" val="1"/>
              </a:ext>
            </a:extLst>
          </p:cNvPr>
          <p:cNvCxnSpPr>
            <a:cxnSpLocks/>
          </p:cNvCxnSpPr>
          <p:nvPr/>
        </p:nvCxnSpPr>
        <p:spPr>
          <a:xfrm>
            <a:off x="8909753" y="2933337"/>
            <a:ext cx="2528887" cy="286512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Multiplication Sign 11">
            <a:extLst>
              <a:ext uri="{FF2B5EF4-FFF2-40B4-BE49-F238E27FC236}">
                <a16:creationId xmlns:a16="http://schemas.microsoft.com/office/drawing/2014/main" id="{BDF5780F-DD70-403E-B50D-9BD93E99417E}"/>
              </a:ext>
              <a:ext uri="{C183D7F6-B498-43B3-948B-1728B52AA6E4}">
                <adec:decorative xmlns:adec="http://schemas.microsoft.com/office/drawing/2017/decorative" val="1"/>
              </a:ext>
            </a:extLst>
          </p:cNvPr>
          <p:cNvSpPr/>
          <p:nvPr/>
        </p:nvSpPr>
        <p:spPr>
          <a:xfrm>
            <a:off x="8834378" y="2828881"/>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78FEC6D-1D40-4376-A4D6-10C7FD38BF80}"/>
                  </a:ext>
                </a:extLst>
              </p:cNvPr>
              <p:cNvSpPr txBox="1"/>
              <p:nvPr/>
            </p:nvSpPr>
            <p:spPr>
              <a:xfrm>
                <a:off x="8820523" y="2426371"/>
                <a:ext cx="4283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sz="2400" b="1" dirty="0">
                  <a:solidFill>
                    <a:srgbClr val="FFFF00"/>
                  </a:solidFill>
                </a:endParaRPr>
              </a:p>
            </p:txBody>
          </p:sp>
        </mc:Choice>
        <mc:Fallback xmlns="">
          <p:sp>
            <p:nvSpPr>
              <p:cNvPr id="13" name="TextBox 12">
                <a:extLst>
                  <a:ext uri="{FF2B5EF4-FFF2-40B4-BE49-F238E27FC236}">
                    <a16:creationId xmlns:a16="http://schemas.microsoft.com/office/drawing/2014/main" id="{078FEC6D-1D40-4376-A4D6-10C7FD38BF80}"/>
                  </a:ext>
                </a:extLst>
              </p:cNvPr>
              <p:cNvSpPr txBox="1">
                <a:spLocks noRot="1" noChangeAspect="1" noMove="1" noResize="1" noEditPoints="1" noAdjustHandles="1" noChangeArrowheads="1" noChangeShapeType="1" noTextEdit="1"/>
              </p:cNvSpPr>
              <p:nvPr/>
            </p:nvSpPr>
            <p:spPr>
              <a:xfrm>
                <a:off x="8820523" y="2426371"/>
                <a:ext cx="428322" cy="461665"/>
              </a:xfrm>
              <a:prstGeom prst="rect">
                <a:avLst/>
              </a:prstGeom>
              <a:blipFill>
                <a:blip r:embed="rId6"/>
                <a:stretch>
                  <a:fillRect/>
                </a:stretch>
              </a:blipFill>
            </p:spPr>
            <p:txBody>
              <a:bodyPr/>
              <a:lstStyle/>
              <a:p>
                <a:r>
                  <a:rPr lang="en-GB">
                    <a:noFill/>
                  </a:rPr>
                  <a:t> </a:t>
                </a:r>
              </a:p>
            </p:txBody>
          </p:sp>
        </mc:Fallback>
      </mc:AlternateContent>
      <p:sp>
        <p:nvSpPr>
          <p:cNvPr id="14" name="Multiplication Sign 13">
            <a:extLst>
              <a:ext uri="{FF2B5EF4-FFF2-40B4-BE49-F238E27FC236}">
                <a16:creationId xmlns:a16="http://schemas.microsoft.com/office/drawing/2014/main" id="{C4833641-B7A4-417B-88A3-3638C8851E56}"/>
              </a:ext>
              <a:ext uri="{C183D7F6-B498-43B3-948B-1728B52AA6E4}">
                <adec:decorative xmlns:adec="http://schemas.microsoft.com/office/drawing/2017/decorative" val="1"/>
              </a:ext>
            </a:extLst>
          </p:cNvPr>
          <p:cNvSpPr/>
          <p:nvPr/>
        </p:nvSpPr>
        <p:spPr>
          <a:xfrm>
            <a:off x="11367038" y="5724781"/>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855274-5E8B-48BB-A7E0-B7639212DA68}"/>
                  </a:ext>
                </a:extLst>
              </p:cNvPr>
              <p:cNvSpPr txBox="1"/>
              <p:nvPr/>
            </p:nvSpPr>
            <p:spPr>
              <a:xfrm>
                <a:off x="11483486" y="5493948"/>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15" name="TextBox 14">
                <a:extLst>
                  <a:ext uri="{FF2B5EF4-FFF2-40B4-BE49-F238E27FC236}">
                    <a16:creationId xmlns:a16="http://schemas.microsoft.com/office/drawing/2014/main" id="{04855274-5E8B-48BB-A7E0-B7639212DA68}"/>
                  </a:ext>
                </a:extLst>
              </p:cNvPr>
              <p:cNvSpPr txBox="1">
                <a:spLocks noRot="1" noChangeAspect="1" noMove="1" noResize="1" noEditPoints="1" noAdjustHandles="1" noChangeArrowheads="1" noChangeShapeType="1" noTextEdit="1"/>
              </p:cNvSpPr>
              <p:nvPr/>
            </p:nvSpPr>
            <p:spPr>
              <a:xfrm>
                <a:off x="11483486" y="5493948"/>
                <a:ext cx="447558" cy="461665"/>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853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64" presetClass="path" presetSubtype="0" accel="50000" decel="50000" fill="hold" nodeType="withEffect">
                                  <p:stCondLst>
                                    <p:cond delay="0"/>
                                  </p:stCondLst>
                                  <p:childTnLst>
                                    <p:animMotion origin="layout" path="M 6.25E-7 -4.44444E-6 L -0.15443 -0.32916 " pathEditMode="relative" rAng="0" ptsTypes="AA">
                                      <p:cBhvr>
                                        <p:cTn id="14" dur="2000" fill="hold"/>
                                        <p:tgtEl>
                                          <p:spTgt spid="10"/>
                                        </p:tgtEl>
                                        <p:attrNameLst>
                                          <p:attrName>ppt_x</p:attrName>
                                          <p:attrName>ppt_y</p:attrName>
                                        </p:attrNameLst>
                                      </p:cBhvr>
                                      <p:rCtr x="-7721" y="-16458"/>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6AD4-1E8C-4608-96D9-845DB076B855}"/>
              </a:ext>
            </a:extLst>
          </p:cNvPr>
          <p:cNvSpPr>
            <a:spLocks noGrp="1"/>
          </p:cNvSpPr>
          <p:nvPr>
            <p:ph type="title"/>
          </p:nvPr>
        </p:nvSpPr>
        <p:spPr/>
        <p:txBody>
          <a:bodyPr/>
          <a:lstStyle/>
          <a:p>
            <a:r>
              <a:rPr lang="en-GB" dirty="0"/>
              <a:t>Distance between a point and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C78AA-8F1D-4588-9184-58E077DD4A50}"/>
                  </a:ext>
                </a:extLst>
              </p:cNvPr>
              <p:cNvSpPr>
                <a:spLocks noGrp="1"/>
              </p:cNvSpPr>
              <p:nvPr>
                <p:ph idx="1"/>
              </p:nvPr>
            </p:nvSpPr>
            <p:spPr>
              <a:xfrm>
                <a:off x="1097280" y="2108201"/>
                <a:ext cx="5333153" cy="3760891"/>
              </a:xfrm>
            </p:spPr>
            <p:txBody>
              <a:bodyPr/>
              <a:lstStyle/>
              <a:p>
                <a:r>
                  <a:rPr lang="en-GB" dirty="0"/>
                  <a:t>Given a point </a:t>
                </a:r>
                <a14:m>
                  <m:oMath xmlns:m="http://schemas.openxmlformats.org/officeDocument/2006/math">
                    <m:r>
                      <a:rPr lang="en-GB" b="1" i="0" dirty="0" smtClean="0">
                        <a:latin typeface="Cambria Math" panose="02040503050406030204" pitchFamily="18" charset="0"/>
                      </a:rPr>
                      <m:t>𝐩</m:t>
                    </m:r>
                  </m:oMath>
                </a14:m>
                <a:r>
                  <a:rPr lang="en-GB" dirty="0"/>
                  <a:t> and an infinite line through </a:t>
                </a:r>
                <a14:m>
                  <m:oMath xmlns:m="http://schemas.openxmlformats.org/officeDocument/2006/math">
                    <m:r>
                      <a:rPr lang="en-GB" b="1" i="0" dirty="0" smtClean="0">
                        <a:latin typeface="Cambria Math" panose="02040503050406030204" pitchFamily="18" charset="0"/>
                      </a:rPr>
                      <m:t>𝐚</m:t>
                    </m:r>
                  </m:oMath>
                </a14:m>
                <a:r>
                  <a:rPr lang="en-GB" dirty="0"/>
                  <a:t> and </a:t>
                </a:r>
                <a14:m>
                  <m:oMath xmlns:m="http://schemas.openxmlformats.org/officeDocument/2006/math">
                    <m:r>
                      <a:rPr lang="en-GB" b="1" i="0" dirty="0" smtClean="0">
                        <a:latin typeface="Cambria Math" panose="02040503050406030204" pitchFamily="18" charset="0"/>
                      </a:rPr>
                      <m:t>𝐛</m:t>
                    </m:r>
                  </m:oMath>
                </a14:m>
                <a:endParaRPr lang="en-GB" b="1" dirty="0"/>
              </a:p>
              <a:p>
                <a:r>
                  <a:rPr lang="en-GB" dirty="0"/>
                  <a:t>What is the (shortest) distance between the point and the line?</a:t>
                </a:r>
              </a:p>
            </p:txBody>
          </p:sp>
        </mc:Choice>
        <mc:Fallback xmlns="">
          <p:sp>
            <p:nvSpPr>
              <p:cNvPr id="3" name="Content Placeholder 2">
                <a:extLst>
                  <a:ext uri="{FF2B5EF4-FFF2-40B4-BE49-F238E27FC236}">
                    <a16:creationId xmlns:a16="http://schemas.microsoft.com/office/drawing/2014/main" id="{5AFC78AA-8F1D-4588-9184-58E077DD4A50}"/>
                  </a:ext>
                </a:extLst>
              </p:cNvPr>
              <p:cNvSpPr>
                <a:spLocks noGrp="1" noRot="1" noChangeAspect="1" noMove="1" noResize="1" noEditPoints="1" noAdjustHandles="1" noChangeArrowheads="1" noChangeShapeType="1" noTextEdit="1"/>
              </p:cNvSpPr>
              <p:nvPr>
                <p:ph idx="1"/>
              </p:nvPr>
            </p:nvSpPr>
            <p:spPr>
              <a:xfrm>
                <a:off x="1097280" y="2108201"/>
                <a:ext cx="5333153" cy="3760891"/>
              </a:xfrm>
              <a:blipFill>
                <a:blip r:embed="rId3"/>
                <a:stretch>
                  <a:fillRect l="-1943" t="-1783" r="-2057"/>
                </a:stretch>
              </a:blipFill>
            </p:spPr>
            <p:txBody>
              <a:bodyPr/>
              <a:lstStyle/>
              <a:p>
                <a:r>
                  <a:rPr lang="en-GB">
                    <a:noFill/>
                  </a:rPr>
                  <a:t> </a:t>
                </a:r>
              </a:p>
            </p:txBody>
          </p:sp>
        </mc:Fallback>
      </mc:AlternateContent>
      <p:cxnSp>
        <p:nvCxnSpPr>
          <p:cNvPr id="11" name="Straight Connector 10">
            <a:extLst>
              <a:ext uri="{FF2B5EF4-FFF2-40B4-BE49-F238E27FC236}">
                <a16:creationId xmlns:a16="http://schemas.microsoft.com/office/drawing/2014/main" id="{1CF3711B-6677-4B64-A33E-A8DF31433F4C}"/>
              </a:ext>
              <a:ext uri="{C183D7F6-B498-43B3-948B-1728B52AA6E4}">
                <adec:decorative xmlns:adec="http://schemas.microsoft.com/office/drawing/2017/decorative" val="1"/>
              </a:ext>
            </a:extLst>
          </p:cNvPr>
          <p:cNvCxnSpPr>
            <a:cxnSpLocks/>
          </p:cNvCxnSpPr>
          <p:nvPr/>
        </p:nvCxnSpPr>
        <p:spPr>
          <a:xfrm>
            <a:off x="6766560" y="1874520"/>
            <a:ext cx="4130040" cy="469687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589BB3E-600E-4E68-B389-93097F16EA39}"/>
              </a:ext>
              <a:ext uri="{C183D7F6-B498-43B3-948B-1728B52AA6E4}">
                <adec:decorative xmlns:adec="http://schemas.microsoft.com/office/drawing/2017/decorative" val="1"/>
              </a:ext>
            </a:extLst>
          </p:cNvPr>
          <p:cNvGrpSpPr/>
          <p:nvPr/>
        </p:nvGrpSpPr>
        <p:grpSpPr>
          <a:xfrm>
            <a:off x="9680843" y="2455316"/>
            <a:ext cx="572382" cy="461665"/>
            <a:chOff x="9680843" y="2455316"/>
            <a:chExt cx="572382" cy="461665"/>
          </a:xfrm>
        </p:grpSpPr>
        <p:sp>
          <p:nvSpPr>
            <p:cNvPr id="4" name="Multiplication Sign 3">
              <a:extLst>
                <a:ext uri="{FF2B5EF4-FFF2-40B4-BE49-F238E27FC236}">
                  <a16:creationId xmlns:a16="http://schemas.microsoft.com/office/drawing/2014/main" id="{17C81EAD-EEE2-456A-B25A-FB935CEEB5FF}"/>
                </a:ext>
              </a:extLst>
            </p:cNvPr>
            <p:cNvSpPr/>
            <p:nvPr/>
          </p:nvSpPr>
          <p:spPr>
            <a:xfrm>
              <a:off x="9680843" y="268614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B461EA-8D52-4BE1-94AE-B6CED5D763A6}"/>
                    </a:ext>
                  </a:extLst>
                </p:cNvPr>
                <p:cNvSpPr txBox="1"/>
                <p:nvPr/>
              </p:nvSpPr>
              <p:spPr>
                <a:xfrm>
                  <a:off x="9804064" y="2455316"/>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𝐩</m:t>
                        </m:r>
                      </m:oMath>
                    </m:oMathPara>
                  </a14:m>
                  <a:endParaRPr lang="en-GB" sz="2400" b="1" dirty="0">
                    <a:solidFill>
                      <a:srgbClr val="FFFF00"/>
                    </a:solidFill>
                  </a:endParaRPr>
                </a:p>
              </p:txBody>
            </p:sp>
          </mc:Choice>
          <mc:Fallback xmlns="">
            <p:sp>
              <p:nvSpPr>
                <p:cNvPr id="5" name="TextBox 4">
                  <a:extLst>
                    <a:ext uri="{FF2B5EF4-FFF2-40B4-BE49-F238E27FC236}">
                      <a16:creationId xmlns:a16="http://schemas.microsoft.com/office/drawing/2014/main" id="{43B461EA-8D52-4BE1-94AE-B6CED5D763A6}"/>
                    </a:ext>
                  </a:extLst>
                </p:cNvPr>
                <p:cNvSpPr txBox="1">
                  <a:spLocks noRot="1" noChangeAspect="1" noMove="1" noResize="1" noEditPoints="1" noAdjustHandles="1" noChangeArrowheads="1" noChangeShapeType="1" noTextEdit="1"/>
                </p:cNvSpPr>
                <p:nvPr/>
              </p:nvSpPr>
              <p:spPr>
                <a:xfrm>
                  <a:off x="9804064" y="2455316"/>
                  <a:ext cx="449161" cy="461665"/>
                </a:xfrm>
                <a:prstGeom prst="rect">
                  <a:avLst/>
                </a:prstGeom>
                <a:blipFill>
                  <a:blip r:embed="rId4"/>
                  <a:stretch>
                    <a:fillRect b="-13158"/>
                  </a:stretch>
                </a:blipFill>
              </p:spPr>
              <p:txBody>
                <a:bodyPr/>
                <a:lstStyle/>
                <a:p>
                  <a:r>
                    <a:rPr lang="en-GB">
                      <a:noFill/>
                    </a:rPr>
                    <a:t> </a:t>
                  </a:r>
                </a:p>
              </p:txBody>
            </p:sp>
          </mc:Fallback>
        </mc:AlternateContent>
      </p:grpSp>
      <p:sp>
        <p:nvSpPr>
          <p:cNvPr id="6" name="Multiplication Sign 5">
            <a:extLst>
              <a:ext uri="{FF2B5EF4-FFF2-40B4-BE49-F238E27FC236}">
                <a16:creationId xmlns:a16="http://schemas.microsoft.com/office/drawing/2014/main" id="{EF108A54-91DF-4F56-8B8F-1307F98650A9}"/>
              </a:ext>
              <a:ext uri="{C183D7F6-B498-43B3-948B-1728B52AA6E4}">
                <adec:decorative xmlns:adec="http://schemas.microsoft.com/office/drawing/2017/decorative" val="1"/>
              </a:ext>
            </a:extLst>
          </p:cNvPr>
          <p:cNvSpPr/>
          <p:nvPr/>
        </p:nvSpPr>
        <p:spPr>
          <a:xfrm>
            <a:off x="7211683" y="239859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17DC87-4113-444B-902D-3846B2964C4D}"/>
                  </a:ext>
                </a:extLst>
              </p:cNvPr>
              <p:cNvSpPr txBox="1"/>
              <p:nvPr/>
            </p:nvSpPr>
            <p:spPr>
              <a:xfrm>
                <a:off x="6849424" y="231116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b="1" dirty="0"/>
              </a:p>
            </p:txBody>
          </p:sp>
        </mc:Choice>
        <mc:Fallback xmlns="">
          <p:sp>
            <p:nvSpPr>
              <p:cNvPr id="7" name="TextBox 6">
                <a:extLst>
                  <a:ext uri="{FF2B5EF4-FFF2-40B4-BE49-F238E27FC236}">
                    <a16:creationId xmlns:a16="http://schemas.microsoft.com/office/drawing/2014/main" id="{1417DC87-4113-444B-902D-3846B2964C4D}"/>
                  </a:ext>
                </a:extLst>
              </p:cNvPr>
              <p:cNvSpPr txBox="1">
                <a:spLocks noRot="1" noChangeAspect="1" noMove="1" noResize="1" noEditPoints="1" noAdjustHandles="1" noChangeArrowheads="1" noChangeShapeType="1" noTextEdit="1"/>
              </p:cNvSpPr>
              <p:nvPr/>
            </p:nvSpPr>
            <p:spPr>
              <a:xfrm>
                <a:off x="6849424" y="2311168"/>
                <a:ext cx="431528" cy="461665"/>
              </a:xfrm>
              <a:prstGeom prst="rect">
                <a:avLst/>
              </a:prstGeom>
              <a:blipFill>
                <a:blip r:embed="rId5"/>
                <a:stretch>
                  <a:fillRect/>
                </a:stretch>
              </a:blipFill>
            </p:spPr>
            <p:txBody>
              <a:bodyPr/>
              <a:lstStyle/>
              <a:p>
                <a:r>
                  <a:rPr lang="en-GB">
                    <a:noFill/>
                  </a:rPr>
                  <a:t> </a:t>
                </a:r>
              </a:p>
            </p:txBody>
          </p:sp>
        </mc:Fallback>
      </mc:AlternateContent>
      <p:sp>
        <p:nvSpPr>
          <p:cNvPr id="8" name="Multiplication Sign 7">
            <a:extLst>
              <a:ext uri="{FF2B5EF4-FFF2-40B4-BE49-F238E27FC236}">
                <a16:creationId xmlns:a16="http://schemas.microsoft.com/office/drawing/2014/main" id="{AB94DDFA-14E8-4D9C-BF67-8A00D6876F61}"/>
              </a:ext>
              <a:ext uri="{C183D7F6-B498-43B3-948B-1728B52AA6E4}">
                <adec:decorative xmlns:adec="http://schemas.microsoft.com/office/drawing/2017/decorative" val="1"/>
              </a:ext>
            </a:extLst>
          </p:cNvPr>
          <p:cNvSpPr/>
          <p:nvPr/>
        </p:nvSpPr>
        <p:spPr>
          <a:xfrm>
            <a:off x="9744343" y="526678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367F3E-5265-4E49-AD98-F061B3F91969}"/>
                  </a:ext>
                </a:extLst>
              </p:cNvPr>
              <p:cNvSpPr txBox="1"/>
              <p:nvPr/>
            </p:nvSpPr>
            <p:spPr>
              <a:xfrm>
                <a:off x="9425901" y="5266789"/>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9" name="TextBox 8">
                <a:extLst>
                  <a:ext uri="{FF2B5EF4-FFF2-40B4-BE49-F238E27FC236}">
                    <a16:creationId xmlns:a16="http://schemas.microsoft.com/office/drawing/2014/main" id="{60367F3E-5265-4E49-AD98-F061B3F91969}"/>
                  </a:ext>
                </a:extLst>
              </p:cNvPr>
              <p:cNvSpPr txBox="1">
                <a:spLocks noRot="1" noChangeAspect="1" noMove="1" noResize="1" noEditPoints="1" noAdjustHandles="1" noChangeArrowheads="1" noChangeShapeType="1" noTextEdit="1"/>
              </p:cNvSpPr>
              <p:nvPr/>
            </p:nvSpPr>
            <p:spPr>
              <a:xfrm>
                <a:off x="9425901" y="5266789"/>
                <a:ext cx="447558" cy="461665"/>
              </a:xfrm>
              <a:prstGeom prst="rect">
                <a:avLst/>
              </a:prstGeom>
              <a:blipFill>
                <a:blip r:embed="rId6"/>
                <a:stretch>
                  <a:fillRect/>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F107E307-BEDE-446C-9154-A1098F5E09A5}"/>
              </a:ext>
              <a:ext uri="{C183D7F6-B498-43B3-948B-1728B52AA6E4}">
                <adec:decorative xmlns:adec="http://schemas.microsoft.com/office/drawing/2017/decorative" val="1"/>
              </a:ext>
            </a:extLst>
          </p:cNvPr>
          <p:cNvGrpSpPr/>
          <p:nvPr/>
        </p:nvGrpSpPr>
        <p:grpSpPr>
          <a:xfrm>
            <a:off x="8524170" y="2772833"/>
            <a:ext cx="1244247" cy="1072092"/>
            <a:chOff x="8524170" y="2772833"/>
            <a:chExt cx="1244247" cy="1072092"/>
          </a:xfrm>
        </p:grpSpPr>
        <p:cxnSp>
          <p:nvCxnSpPr>
            <p:cNvPr id="15" name="Straight Arrow Connector 14">
              <a:extLst>
                <a:ext uri="{FF2B5EF4-FFF2-40B4-BE49-F238E27FC236}">
                  <a16:creationId xmlns:a16="http://schemas.microsoft.com/office/drawing/2014/main" id="{FBCA4B8E-44FE-4D94-9BFA-BBE7B4BDF65B}"/>
                </a:ext>
              </a:extLst>
            </p:cNvPr>
            <p:cNvCxnSpPr>
              <a:cxnSpLocks/>
            </p:cNvCxnSpPr>
            <p:nvPr/>
          </p:nvCxnSpPr>
          <p:spPr>
            <a:xfrm flipH="1">
              <a:off x="8524170" y="2772833"/>
              <a:ext cx="1244247" cy="1072092"/>
            </a:xfrm>
            <a:prstGeom prst="straightConnector1">
              <a:avLst/>
            </a:prstGeom>
            <a:ln>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4DCB4C-4A95-4656-819F-A00464571FF3}"/>
                </a:ext>
              </a:extLst>
            </p:cNvPr>
            <p:cNvSpPr txBox="1"/>
            <p:nvPr/>
          </p:nvSpPr>
          <p:spPr>
            <a:xfrm>
              <a:off x="9146293" y="3209446"/>
              <a:ext cx="354584" cy="461665"/>
            </a:xfrm>
            <a:prstGeom prst="rect">
              <a:avLst/>
            </a:prstGeom>
            <a:noFill/>
          </p:spPr>
          <p:txBody>
            <a:bodyPr wrap="none" rtlCol="0">
              <a:spAutoFit/>
            </a:bodyPr>
            <a:lstStyle/>
            <a:p>
              <a:r>
                <a:rPr lang="en-GB" sz="2400" dirty="0">
                  <a:solidFill>
                    <a:schemeClr val="accent6">
                      <a:lumMod val="40000"/>
                      <a:lumOff val="60000"/>
                    </a:schemeClr>
                  </a:solidFill>
                </a:rPr>
                <a:t>?</a:t>
              </a:r>
            </a:p>
          </p:txBody>
        </p:sp>
      </p:grpSp>
    </p:spTree>
    <p:extLst>
      <p:ext uri="{BB962C8B-B14F-4D97-AF65-F5344CB8AC3E}">
        <p14:creationId xmlns:p14="http://schemas.microsoft.com/office/powerpoint/2010/main" val="66207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F02A064-1D11-4BC2-BCCA-F864EBD6F86F}"/>
              </a:ext>
              <a:ext uri="{C183D7F6-B498-43B3-948B-1728B52AA6E4}">
                <adec:decorative xmlns:adec="http://schemas.microsoft.com/office/drawing/2017/decorative" val="1"/>
              </a:ext>
            </a:extLst>
          </p:cNvPr>
          <p:cNvGrpSpPr/>
          <p:nvPr/>
        </p:nvGrpSpPr>
        <p:grpSpPr>
          <a:xfrm>
            <a:off x="7722423" y="1735689"/>
            <a:ext cx="1642817" cy="2088724"/>
            <a:chOff x="7722423" y="1735689"/>
            <a:chExt cx="1642817" cy="2088724"/>
          </a:xfrm>
        </p:grpSpPr>
        <p:sp>
          <p:nvSpPr>
            <p:cNvPr id="10" name="Right Triangle 9">
              <a:extLst>
                <a:ext uri="{FF2B5EF4-FFF2-40B4-BE49-F238E27FC236}">
                  <a16:creationId xmlns:a16="http://schemas.microsoft.com/office/drawing/2014/main" id="{03CB28EE-21E4-4B2C-8C12-5A96E90579DD}"/>
                </a:ext>
              </a:extLst>
            </p:cNvPr>
            <p:cNvSpPr/>
            <p:nvPr/>
          </p:nvSpPr>
          <p:spPr>
            <a:xfrm rot="19134624">
              <a:off x="7722423" y="1735689"/>
              <a:ext cx="1642817" cy="1811059"/>
            </a:xfrm>
            <a:prstGeom prst="rtTriangle">
              <a:avLst/>
            </a:prstGeom>
            <a:solidFill>
              <a:srgbClr val="FCD9D3">
                <a:alpha val="40000"/>
              </a:srgbClr>
            </a:solid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D9B6395-5ECA-4B85-9FC6-29FD33C9E76B}"/>
                </a:ext>
              </a:extLst>
            </p:cNvPr>
            <p:cNvSpPr/>
            <p:nvPr/>
          </p:nvSpPr>
          <p:spPr>
            <a:xfrm rot="19140000">
              <a:off x="8447163" y="3646389"/>
              <a:ext cx="178024" cy="17802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474B6AD4-1E8C-4608-96D9-845DB076B855}"/>
              </a:ext>
            </a:extLst>
          </p:cNvPr>
          <p:cNvSpPr>
            <a:spLocks noGrp="1"/>
          </p:cNvSpPr>
          <p:nvPr>
            <p:ph type="title"/>
          </p:nvPr>
        </p:nvSpPr>
        <p:spPr/>
        <p:txBody>
          <a:bodyPr/>
          <a:lstStyle/>
          <a:p>
            <a:r>
              <a:rPr lang="en-GB" dirty="0"/>
              <a:t>Distance between a point and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C78AA-8F1D-4588-9184-58E077DD4A50}"/>
                  </a:ext>
                </a:extLst>
              </p:cNvPr>
              <p:cNvSpPr>
                <a:spLocks noGrp="1"/>
              </p:cNvSpPr>
              <p:nvPr>
                <p:ph idx="1"/>
              </p:nvPr>
            </p:nvSpPr>
            <p:spPr>
              <a:xfrm>
                <a:off x="1097280" y="2108201"/>
                <a:ext cx="5333153" cy="3760891"/>
              </a:xfrm>
            </p:spPr>
            <p:txBody>
              <a:bodyPr/>
              <a:lstStyle/>
              <a:p>
                <a:r>
                  <a:rPr lang="en-GB" dirty="0"/>
                  <a:t>Let </a:t>
                </a:r>
                <a14:m>
                  <m:oMath xmlns:m="http://schemas.openxmlformats.org/officeDocument/2006/math">
                    <m:r>
                      <a:rPr lang="en-GB" b="1" i="0" dirty="0" smtClean="0">
                        <a:latin typeface="Cambria Math" panose="02040503050406030204" pitchFamily="18" charset="0"/>
                      </a:rPr>
                      <m:t>𝐪</m:t>
                    </m:r>
                  </m:oMath>
                </a14:m>
                <a:r>
                  <a:rPr lang="en-GB" dirty="0"/>
                  <a:t> be the point on the line that is closest to </a:t>
                </a:r>
                <a14:m>
                  <m:oMath xmlns:m="http://schemas.openxmlformats.org/officeDocument/2006/math">
                    <m:r>
                      <a:rPr lang="en-GB" b="1" i="0" dirty="0" smtClean="0">
                        <a:latin typeface="Cambria Math" panose="02040503050406030204" pitchFamily="18" charset="0"/>
                      </a:rPr>
                      <m:t>𝐩</m:t>
                    </m:r>
                  </m:oMath>
                </a14:m>
                <a:endParaRPr lang="en-GB" b="1" dirty="0"/>
              </a:p>
              <a:p>
                <a:r>
                  <a:rPr lang="en-GB" dirty="0"/>
                  <a:t>Then the line from </a:t>
                </a:r>
                <a14:m>
                  <m:oMath xmlns:m="http://schemas.openxmlformats.org/officeDocument/2006/math">
                    <m:r>
                      <a:rPr lang="en-GB" b="1" i="0" dirty="0" smtClean="0">
                        <a:latin typeface="Cambria Math" panose="02040503050406030204" pitchFamily="18" charset="0"/>
                      </a:rPr>
                      <m:t>𝐪</m:t>
                    </m:r>
                  </m:oMath>
                </a14:m>
                <a:r>
                  <a:rPr lang="en-GB" dirty="0"/>
                  <a:t> to </a:t>
                </a:r>
                <a14:m>
                  <m:oMath xmlns:m="http://schemas.openxmlformats.org/officeDocument/2006/math">
                    <m:r>
                      <a:rPr lang="en-GB" b="1" i="0" dirty="0" smtClean="0">
                        <a:latin typeface="Cambria Math" panose="02040503050406030204" pitchFamily="18" charset="0"/>
                      </a:rPr>
                      <m:t>𝐩</m:t>
                    </m:r>
                  </m:oMath>
                </a14:m>
                <a:r>
                  <a:rPr lang="en-GB" dirty="0"/>
                  <a:t> must be perpendicular to the line through </a:t>
                </a:r>
                <a14:m>
                  <m:oMath xmlns:m="http://schemas.openxmlformats.org/officeDocument/2006/math">
                    <m:r>
                      <a:rPr lang="en-GB" b="1" i="0" dirty="0" smtClean="0">
                        <a:latin typeface="Cambria Math" panose="02040503050406030204" pitchFamily="18" charset="0"/>
                      </a:rPr>
                      <m:t>𝐚</m:t>
                    </m:r>
                  </m:oMath>
                </a14:m>
                <a:r>
                  <a:rPr lang="en-GB" dirty="0"/>
                  <a:t> and </a:t>
                </a:r>
                <a14:m>
                  <m:oMath xmlns:m="http://schemas.openxmlformats.org/officeDocument/2006/math">
                    <m:r>
                      <a:rPr lang="en-GB" b="1" i="0" dirty="0" smtClean="0">
                        <a:latin typeface="Cambria Math" panose="02040503050406030204" pitchFamily="18" charset="0"/>
                      </a:rPr>
                      <m:t>𝐛</m:t>
                    </m:r>
                  </m:oMath>
                </a14:m>
                <a:endParaRPr lang="en-GB" b="1" dirty="0"/>
              </a:p>
              <a:p>
                <a:r>
                  <a:rPr lang="en-GB" dirty="0"/>
                  <a:t>Thus we have a right-angled triangle as shown</a:t>
                </a:r>
              </a:p>
            </p:txBody>
          </p:sp>
        </mc:Choice>
        <mc:Fallback xmlns="">
          <p:sp>
            <p:nvSpPr>
              <p:cNvPr id="3" name="Content Placeholder 2">
                <a:extLst>
                  <a:ext uri="{FF2B5EF4-FFF2-40B4-BE49-F238E27FC236}">
                    <a16:creationId xmlns:a16="http://schemas.microsoft.com/office/drawing/2014/main" id="{5AFC78AA-8F1D-4588-9184-58E077DD4A50}"/>
                  </a:ext>
                </a:extLst>
              </p:cNvPr>
              <p:cNvSpPr>
                <a:spLocks noGrp="1" noRot="1" noChangeAspect="1" noMove="1" noResize="1" noEditPoints="1" noAdjustHandles="1" noChangeArrowheads="1" noChangeShapeType="1" noTextEdit="1"/>
              </p:cNvSpPr>
              <p:nvPr>
                <p:ph idx="1"/>
              </p:nvPr>
            </p:nvSpPr>
            <p:spPr>
              <a:xfrm>
                <a:off x="1097280" y="2108201"/>
                <a:ext cx="5333153" cy="3760891"/>
              </a:xfrm>
              <a:blipFill>
                <a:blip r:embed="rId3"/>
                <a:stretch>
                  <a:fillRect l="-1943" t="-1783" r="-2171"/>
                </a:stretch>
              </a:blipFill>
            </p:spPr>
            <p:txBody>
              <a:bodyPr/>
              <a:lstStyle/>
              <a:p>
                <a:r>
                  <a:rPr lang="en-GB">
                    <a:noFill/>
                  </a:rPr>
                  <a:t> </a:t>
                </a:r>
              </a:p>
            </p:txBody>
          </p:sp>
        </mc:Fallback>
      </mc:AlternateContent>
      <p:grpSp>
        <p:nvGrpSpPr>
          <p:cNvPr id="25" name="Group 24">
            <a:extLst>
              <a:ext uri="{FF2B5EF4-FFF2-40B4-BE49-F238E27FC236}">
                <a16:creationId xmlns:a16="http://schemas.microsoft.com/office/drawing/2014/main" id="{D001FB4B-163B-48BC-B6A4-441953954B88}"/>
              </a:ext>
              <a:ext uri="{C183D7F6-B498-43B3-948B-1728B52AA6E4}">
                <adec:decorative xmlns:adec="http://schemas.microsoft.com/office/drawing/2017/decorative" val="1"/>
              </a:ext>
            </a:extLst>
          </p:cNvPr>
          <p:cNvGrpSpPr/>
          <p:nvPr/>
        </p:nvGrpSpPr>
        <p:grpSpPr>
          <a:xfrm>
            <a:off x="6766560" y="1874520"/>
            <a:ext cx="4130040" cy="4696877"/>
            <a:chOff x="6766560" y="1874520"/>
            <a:chExt cx="4130040" cy="4696877"/>
          </a:xfrm>
        </p:grpSpPr>
        <p:cxnSp>
          <p:nvCxnSpPr>
            <p:cNvPr id="26" name="Straight Connector 25">
              <a:extLst>
                <a:ext uri="{FF2B5EF4-FFF2-40B4-BE49-F238E27FC236}">
                  <a16:creationId xmlns:a16="http://schemas.microsoft.com/office/drawing/2014/main" id="{6DEBF3EB-47BA-4F92-B38E-1378B0BEF8A7}"/>
                </a:ext>
                <a:ext uri="{C183D7F6-B498-43B3-948B-1728B52AA6E4}">
                  <adec:decorative xmlns:adec="http://schemas.microsoft.com/office/drawing/2017/decorative" val="1"/>
                </a:ext>
              </a:extLst>
            </p:cNvPr>
            <p:cNvCxnSpPr>
              <a:cxnSpLocks/>
            </p:cNvCxnSpPr>
            <p:nvPr/>
          </p:nvCxnSpPr>
          <p:spPr>
            <a:xfrm>
              <a:off x="6766560" y="1874520"/>
              <a:ext cx="4130040" cy="469687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Multiplication Sign 26">
              <a:extLst>
                <a:ext uri="{FF2B5EF4-FFF2-40B4-BE49-F238E27FC236}">
                  <a16:creationId xmlns:a16="http://schemas.microsoft.com/office/drawing/2014/main" id="{F3AC4F2A-D364-4CCB-B525-AD466A17A068}"/>
                </a:ext>
              </a:extLst>
            </p:cNvPr>
            <p:cNvSpPr/>
            <p:nvPr/>
          </p:nvSpPr>
          <p:spPr>
            <a:xfrm>
              <a:off x="9680843" y="268614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89A0F22-BB81-4AF5-983B-EDA1C8842D15}"/>
                    </a:ext>
                  </a:extLst>
                </p:cNvPr>
                <p:cNvSpPr txBox="1"/>
                <p:nvPr/>
              </p:nvSpPr>
              <p:spPr>
                <a:xfrm>
                  <a:off x="9804064" y="2455316"/>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𝐩</m:t>
                        </m:r>
                      </m:oMath>
                    </m:oMathPara>
                  </a14:m>
                  <a:endParaRPr lang="en-GB" sz="2400" b="1" dirty="0">
                    <a:solidFill>
                      <a:srgbClr val="FFFF00"/>
                    </a:solidFill>
                  </a:endParaRPr>
                </a:p>
              </p:txBody>
            </p:sp>
          </mc:Choice>
          <mc:Fallback xmlns="">
            <p:sp>
              <p:nvSpPr>
                <p:cNvPr id="28" name="TextBox 27">
                  <a:extLst>
                    <a:ext uri="{FF2B5EF4-FFF2-40B4-BE49-F238E27FC236}">
                      <a16:creationId xmlns:a16="http://schemas.microsoft.com/office/drawing/2014/main" id="{389A0F22-BB81-4AF5-983B-EDA1C8842D15}"/>
                    </a:ext>
                  </a:extLst>
                </p:cNvPr>
                <p:cNvSpPr txBox="1">
                  <a:spLocks noRot="1" noChangeAspect="1" noMove="1" noResize="1" noEditPoints="1" noAdjustHandles="1" noChangeArrowheads="1" noChangeShapeType="1" noTextEdit="1"/>
                </p:cNvSpPr>
                <p:nvPr/>
              </p:nvSpPr>
              <p:spPr>
                <a:xfrm>
                  <a:off x="9804064" y="2455316"/>
                  <a:ext cx="449161" cy="461665"/>
                </a:xfrm>
                <a:prstGeom prst="rect">
                  <a:avLst/>
                </a:prstGeom>
                <a:blipFill>
                  <a:blip r:embed="rId4"/>
                  <a:stretch>
                    <a:fillRect b="-13158"/>
                  </a:stretch>
                </a:blipFill>
              </p:spPr>
              <p:txBody>
                <a:bodyPr/>
                <a:lstStyle/>
                <a:p>
                  <a:r>
                    <a:rPr lang="en-GB">
                      <a:noFill/>
                    </a:rPr>
                    <a:t> </a:t>
                  </a:r>
                </a:p>
              </p:txBody>
            </p:sp>
          </mc:Fallback>
        </mc:AlternateContent>
        <p:sp>
          <p:nvSpPr>
            <p:cNvPr id="29" name="Multiplication Sign 28">
              <a:extLst>
                <a:ext uri="{FF2B5EF4-FFF2-40B4-BE49-F238E27FC236}">
                  <a16:creationId xmlns:a16="http://schemas.microsoft.com/office/drawing/2014/main" id="{DA61974F-C8E8-44C1-8340-8308563359E3}"/>
                </a:ext>
              </a:extLst>
            </p:cNvPr>
            <p:cNvSpPr/>
            <p:nvPr/>
          </p:nvSpPr>
          <p:spPr>
            <a:xfrm>
              <a:off x="7211683" y="239859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AC47CB9-F3C4-4E7F-8421-6D0EB96D9AC3}"/>
                    </a:ext>
                  </a:extLst>
                </p:cNvPr>
                <p:cNvSpPr txBox="1"/>
                <p:nvPr/>
              </p:nvSpPr>
              <p:spPr>
                <a:xfrm>
                  <a:off x="6849424" y="231116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b="1" dirty="0"/>
                </a:p>
              </p:txBody>
            </p:sp>
          </mc:Choice>
          <mc:Fallback xmlns="">
            <p:sp>
              <p:nvSpPr>
                <p:cNvPr id="30" name="TextBox 29">
                  <a:extLst>
                    <a:ext uri="{FF2B5EF4-FFF2-40B4-BE49-F238E27FC236}">
                      <a16:creationId xmlns:a16="http://schemas.microsoft.com/office/drawing/2014/main" id="{1AC47CB9-F3C4-4E7F-8421-6D0EB96D9AC3}"/>
                    </a:ext>
                  </a:extLst>
                </p:cNvPr>
                <p:cNvSpPr txBox="1">
                  <a:spLocks noRot="1" noChangeAspect="1" noMove="1" noResize="1" noEditPoints="1" noAdjustHandles="1" noChangeArrowheads="1" noChangeShapeType="1" noTextEdit="1"/>
                </p:cNvSpPr>
                <p:nvPr/>
              </p:nvSpPr>
              <p:spPr>
                <a:xfrm>
                  <a:off x="6849424" y="2311168"/>
                  <a:ext cx="431528" cy="461665"/>
                </a:xfrm>
                <a:prstGeom prst="rect">
                  <a:avLst/>
                </a:prstGeom>
                <a:blipFill>
                  <a:blip r:embed="rId5"/>
                  <a:stretch>
                    <a:fillRect/>
                  </a:stretch>
                </a:blipFill>
              </p:spPr>
              <p:txBody>
                <a:bodyPr/>
                <a:lstStyle/>
                <a:p>
                  <a:r>
                    <a:rPr lang="en-GB">
                      <a:noFill/>
                    </a:rPr>
                    <a:t> </a:t>
                  </a:r>
                </a:p>
              </p:txBody>
            </p:sp>
          </mc:Fallback>
        </mc:AlternateContent>
        <p:sp>
          <p:nvSpPr>
            <p:cNvPr id="31" name="Multiplication Sign 30">
              <a:extLst>
                <a:ext uri="{FF2B5EF4-FFF2-40B4-BE49-F238E27FC236}">
                  <a16:creationId xmlns:a16="http://schemas.microsoft.com/office/drawing/2014/main" id="{8E65F9C8-5C18-4001-B9C6-BB0753DCCF6F}"/>
                </a:ext>
              </a:extLst>
            </p:cNvPr>
            <p:cNvSpPr/>
            <p:nvPr/>
          </p:nvSpPr>
          <p:spPr>
            <a:xfrm>
              <a:off x="9744343" y="526678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E1827C0-599E-4E9A-B868-2EA5053218D6}"/>
                    </a:ext>
                  </a:extLst>
                </p:cNvPr>
                <p:cNvSpPr txBox="1"/>
                <p:nvPr/>
              </p:nvSpPr>
              <p:spPr>
                <a:xfrm>
                  <a:off x="9425901" y="5266789"/>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32" name="TextBox 31">
                  <a:extLst>
                    <a:ext uri="{FF2B5EF4-FFF2-40B4-BE49-F238E27FC236}">
                      <a16:creationId xmlns:a16="http://schemas.microsoft.com/office/drawing/2014/main" id="{BE1827C0-599E-4E9A-B868-2EA5053218D6}"/>
                    </a:ext>
                  </a:extLst>
                </p:cNvPr>
                <p:cNvSpPr txBox="1">
                  <a:spLocks noRot="1" noChangeAspect="1" noMove="1" noResize="1" noEditPoints="1" noAdjustHandles="1" noChangeArrowheads="1" noChangeShapeType="1" noTextEdit="1"/>
                </p:cNvSpPr>
                <p:nvPr/>
              </p:nvSpPr>
              <p:spPr>
                <a:xfrm>
                  <a:off x="9425901" y="5266789"/>
                  <a:ext cx="447558" cy="461665"/>
                </a:xfrm>
                <a:prstGeom prst="rect">
                  <a:avLst/>
                </a:prstGeom>
                <a:blipFill>
                  <a:blip r:embed="rId6"/>
                  <a:stretch>
                    <a:fillRect/>
                  </a:stretch>
                </a:blipFill>
              </p:spPr>
              <p:txBody>
                <a:bodyPr/>
                <a:lstStyle/>
                <a:p>
                  <a:r>
                    <a:rPr lang="en-GB">
                      <a:noFill/>
                    </a:rPr>
                    <a:t> </a:t>
                  </a:r>
                </a:p>
              </p:txBody>
            </p:sp>
          </mc:Fallback>
        </mc:AlternateContent>
      </p:grpSp>
      <p:grpSp>
        <p:nvGrpSpPr>
          <p:cNvPr id="13" name="Group 12">
            <a:extLst>
              <a:ext uri="{FF2B5EF4-FFF2-40B4-BE49-F238E27FC236}">
                <a16:creationId xmlns:a16="http://schemas.microsoft.com/office/drawing/2014/main" id="{CE61E61F-2E76-402B-8D5D-9A89479AF470}"/>
              </a:ext>
              <a:ext uri="{C183D7F6-B498-43B3-948B-1728B52AA6E4}">
                <adec:decorative xmlns:adec="http://schemas.microsoft.com/office/drawing/2017/decorative" val="1"/>
              </a:ext>
            </a:extLst>
          </p:cNvPr>
          <p:cNvGrpSpPr/>
          <p:nvPr/>
        </p:nvGrpSpPr>
        <p:grpSpPr>
          <a:xfrm>
            <a:off x="8088617" y="3757813"/>
            <a:ext cx="520507" cy="461665"/>
            <a:chOff x="8088617" y="3757813"/>
            <a:chExt cx="520507" cy="461665"/>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1DA0B5B-DF1C-4367-877E-D315CDFC04D8}"/>
                    </a:ext>
                  </a:extLst>
                </p:cNvPr>
                <p:cNvSpPr txBox="1"/>
                <p:nvPr/>
              </p:nvSpPr>
              <p:spPr>
                <a:xfrm>
                  <a:off x="8088617" y="3757813"/>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𝐪</m:t>
                        </m:r>
                      </m:oMath>
                    </m:oMathPara>
                  </a14:m>
                  <a:endParaRPr lang="en-GB" sz="2400" b="1" dirty="0">
                    <a:solidFill>
                      <a:srgbClr val="FFFF00"/>
                    </a:solidFill>
                  </a:endParaRPr>
                </a:p>
              </p:txBody>
            </p:sp>
          </mc:Choice>
          <mc:Fallback xmlns="">
            <p:sp>
              <p:nvSpPr>
                <p:cNvPr id="14" name="TextBox 13">
                  <a:extLst>
                    <a:ext uri="{FF2B5EF4-FFF2-40B4-BE49-F238E27FC236}">
                      <a16:creationId xmlns:a16="http://schemas.microsoft.com/office/drawing/2014/main" id="{C1DA0B5B-DF1C-4367-877E-D315CDFC04D8}"/>
                    </a:ext>
                  </a:extLst>
                </p:cNvPr>
                <p:cNvSpPr txBox="1">
                  <a:spLocks noRot="1" noChangeAspect="1" noMove="1" noResize="1" noEditPoints="1" noAdjustHandles="1" noChangeArrowheads="1" noChangeShapeType="1" noTextEdit="1"/>
                </p:cNvSpPr>
                <p:nvPr/>
              </p:nvSpPr>
              <p:spPr>
                <a:xfrm>
                  <a:off x="8088617" y="3757813"/>
                  <a:ext cx="447558" cy="461665"/>
                </a:xfrm>
                <a:prstGeom prst="rect">
                  <a:avLst/>
                </a:prstGeom>
                <a:blipFill>
                  <a:blip r:embed="rId7"/>
                  <a:stretch>
                    <a:fillRect b="-13158"/>
                  </a:stretch>
                </a:blipFill>
              </p:spPr>
              <p:txBody>
                <a:bodyPr/>
                <a:lstStyle/>
                <a:p>
                  <a:r>
                    <a:rPr lang="en-GB">
                      <a:noFill/>
                    </a:rPr>
                    <a:t> </a:t>
                  </a:r>
                </a:p>
              </p:txBody>
            </p:sp>
          </mc:Fallback>
        </mc:AlternateContent>
        <p:sp>
          <p:nvSpPr>
            <p:cNvPr id="18" name="Multiplication Sign 17">
              <a:extLst>
                <a:ext uri="{FF2B5EF4-FFF2-40B4-BE49-F238E27FC236}">
                  <a16:creationId xmlns:a16="http://schemas.microsoft.com/office/drawing/2014/main" id="{9FF97D40-27B3-45F2-AB69-9E3131562833}"/>
                </a:ext>
              </a:extLst>
            </p:cNvPr>
            <p:cNvSpPr/>
            <p:nvPr/>
          </p:nvSpPr>
          <p:spPr>
            <a:xfrm>
              <a:off x="8431100" y="37804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4" name="Straight Arrow Connector 33">
            <a:extLst>
              <a:ext uri="{FF2B5EF4-FFF2-40B4-BE49-F238E27FC236}">
                <a16:creationId xmlns:a16="http://schemas.microsoft.com/office/drawing/2014/main" id="{66E04CFD-7BB4-48FF-B048-D970F6159DC2}"/>
              </a:ext>
              <a:ext uri="{C183D7F6-B498-43B3-948B-1728B52AA6E4}">
                <adec:decorative xmlns:adec="http://schemas.microsoft.com/office/drawing/2017/decorative" val="1"/>
              </a:ext>
            </a:extLst>
          </p:cNvPr>
          <p:cNvCxnSpPr>
            <a:cxnSpLocks/>
          </p:cNvCxnSpPr>
          <p:nvPr/>
        </p:nvCxnSpPr>
        <p:spPr>
          <a:xfrm flipH="1">
            <a:off x="8524170" y="2772833"/>
            <a:ext cx="1244247" cy="1072092"/>
          </a:xfrm>
          <a:prstGeom prst="straightConnector1">
            <a:avLst/>
          </a:prstGeom>
          <a:ln>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79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6AD4-1E8C-4608-96D9-845DB076B855}"/>
              </a:ext>
            </a:extLst>
          </p:cNvPr>
          <p:cNvSpPr>
            <a:spLocks noGrp="1"/>
          </p:cNvSpPr>
          <p:nvPr>
            <p:ph type="title"/>
          </p:nvPr>
        </p:nvSpPr>
        <p:spPr/>
        <p:txBody>
          <a:bodyPr/>
          <a:lstStyle/>
          <a:p>
            <a:r>
              <a:rPr lang="en-GB" dirty="0"/>
              <a:t>Distance between a point and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C78AA-8F1D-4588-9184-58E077DD4A50}"/>
                  </a:ext>
                  <a:ext uri="{C183D7F6-B498-43B3-948B-1728B52AA6E4}">
                    <adec:decorative xmlns:adec="http://schemas.microsoft.com/office/drawing/2017/decorative" val="0"/>
                  </a:ext>
                </a:extLst>
              </p:cNvPr>
              <p:cNvSpPr>
                <a:spLocks noGrp="1"/>
              </p:cNvSpPr>
              <p:nvPr>
                <p:ph idx="1"/>
              </p:nvPr>
            </p:nvSpPr>
            <p:spPr>
              <a:xfrm>
                <a:off x="1097279" y="2108201"/>
                <a:ext cx="7922957" cy="4334163"/>
              </a:xfrm>
            </p:spPr>
            <p:txBody>
              <a:bodyPr>
                <a:normAutofit fontScale="92500" lnSpcReduction="20000"/>
              </a:bodyPr>
              <a:lstStyle/>
              <a:p>
                <a:r>
                  <a:rPr lang="en-GB" dirty="0"/>
                  <a:t>Let </a:t>
                </a:r>
                <a14:m>
                  <m:oMath xmlns:m="http://schemas.openxmlformats.org/officeDocument/2006/math">
                    <m:r>
                      <a:rPr lang="en-GB" b="0" i="1" smtClean="0">
                        <a:latin typeface="Cambria Math" panose="02040503050406030204" pitchFamily="18" charset="0"/>
                      </a:rPr>
                      <m:t>𝜃</m:t>
                    </m:r>
                  </m:oMath>
                </a14:m>
                <a:r>
                  <a:rPr lang="en-GB" dirty="0"/>
                  <a:t> be the angle shown, then</a:t>
                </a:r>
                <a:br>
                  <a:rPr lang="en-GB" dirty="0"/>
                </a:br>
                <a:r>
                  <a:rPr lang="en-GB" dirty="0"/>
                  <a:t>by SOH </a:t>
                </a:r>
                <a:r>
                  <a:rPr lang="en-GB" dirty="0">
                    <a:solidFill>
                      <a:schemeClr val="accent4"/>
                    </a:solidFill>
                  </a:rPr>
                  <a:t>CAH</a:t>
                </a:r>
                <a:r>
                  <a:rPr lang="en-GB" dirty="0"/>
                  <a:t> TOA:</a:t>
                </a:r>
                <a:br>
                  <a:rPr lang="en-GB" dirty="0"/>
                </a:b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𝜃</m:t>
                        </m:r>
                      </m:e>
                    </m:func>
                    <m:r>
                      <a:rPr lang="en-GB" b="0" i="1" smtClean="0">
                        <a:latin typeface="Cambria Math" panose="02040503050406030204" pitchFamily="18" charset="0"/>
                      </a:rPr>
                      <m:t>=</m:t>
                    </m:r>
                    <m:f>
                      <m:fPr>
                        <m:ctrlPr>
                          <a:rPr lang="en-GB" b="0"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r>
                              <a:rPr lang="en-GB" b="1" i="0" smtClean="0">
                                <a:latin typeface="Cambria Math" panose="02040503050406030204" pitchFamily="18" charset="0"/>
                              </a:rPr>
                              <m:t>𝐪</m:t>
                            </m:r>
                            <m:r>
                              <a:rPr lang="en-GB" b="0" i="1" smtClean="0">
                                <a:latin typeface="Cambria Math" panose="02040503050406030204" pitchFamily="18" charset="0"/>
                              </a:rPr>
                              <m:t>−</m:t>
                            </m:r>
                            <m:r>
                              <a:rPr lang="en-GB" b="1" i="0" smtClean="0">
                                <a:latin typeface="Cambria Math" panose="02040503050406030204" pitchFamily="18" charset="0"/>
                              </a:rPr>
                              <m:t>𝐚</m:t>
                            </m:r>
                          </m:e>
                        </m:d>
                      </m:num>
                      <m:den>
                        <m:d>
                          <m:dPr>
                            <m:begChr m:val="‖"/>
                            <m:endChr m:val="‖"/>
                            <m:ctrlPr>
                              <a:rPr lang="en-GB" b="0" i="1" smtClean="0">
                                <a:latin typeface="Cambria Math" panose="02040503050406030204" pitchFamily="18" charset="0"/>
                              </a:rPr>
                            </m:ctrlPr>
                          </m:dPr>
                          <m:e>
                            <m:r>
                              <a:rPr lang="en-GB" b="1" i="0" smtClean="0">
                                <a:latin typeface="Cambria Math" panose="02040503050406030204" pitchFamily="18" charset="0"/>
                              </a:rPr>
                              <m:t>𝐩</m:t>
                            </m:r>
                            <m:r>
                              <a:rPr lang="en-GB" b="0" i="1" smtClean="0">
                                <a:latin typeface="Cambria Math" panose="02040503050406030204" pitchFamily="18" charset="0"/>
                              </a:rPr>
                              <m:t>−</m:t>
                            </m:r>
                            <m:r>
                              <a:rPr lang="en-GB" b="1" i="0" smtClean="0">
                                <a:latin typeface="Cambria Math" panose="02040503050406030204" pitchFamily="18" charset="0"/>
                              </a:rPr>
                              <m:t>𝐚</m:t>
                            </m:r>
                          </m:e>
                        </m:d>
                      </m:den>
                    </m:f>
                  </m:oMath>
                </a14:m>
                <a:endParaRPr lang="en-GB" dirty="0"/>
              </a:p>
              <a:p>
                <a:r>
                  <a:rPr lang="en-GB" dirty="0"/>
                  <a:t>But also by dot product:</a:t>
                </a:r>
                <a:br>
                  <a:rPr lang="en-GB" dirty="0"/>
                </a:br>
                <a14:m>
                  <m:oMath xmlns:m="http://schemas.openxmlformats.org/officeDocument/2006/math">
                    <m:d>
                      <m:dPr>
                        <m:ctrlPr>
                          <a:rPr lang="en-GB" b="0" i="1" smtClean="0">
                            <a:latin typeface="Cambria Math" panose="02040503050406030204" pitchFamily="18" charset="0"/>
                          </a:rPr>
                        </m:ctrlPr>
                      </m:dPr>
                      <m:e>
                        <m:r>
                          <a:rPr lang="en-GB" b="1" i="0" smtClean="0">
                            <a:latin typeface="Cambria Math" panose="02040503050406030204" pitchFamily="18" charset="0"/>
                          </a:rPr>
                          <m:t>𝐩</m:t>
                        </m:r>
                        <m:r>
                          <a:rPr lang="en-GB" b="0" i="1" smtClean="0">
                            <a:latin typeface="Cambria Math" panose="02040503050406030204" pitchFamily="18" charset="0"/>
                          </a:rPr>
                          <m:t>−</m:t>
                        </m:r>
                        <m:r>
                          <a:rPr lang="en-GB" b="1" i="0" smtClean="0">
                            <a:latin typeface="Cambria Math" panose="02040503050406030204" pitchFamily="18" charset="0"/>
                          </a:rPr>
                          <m:t>𝐚</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1" i="0" smtClean="0">
                            <a:latin typeface="Cambria Math" panose="02040503050406030204" pitchFamily="18" charset="0"/>
                          </a:rPr>
                          <m:t>𝐛</m:t>
                        </m:r>
                        <m:r>
                          <a:rPr lang="en-GB" b="0" i="1" smtClean="0">
                            <a:latin typeface="Cambria Math" panose="02040503050406030204" pitchFamily="18" charset="0"/>
                          </a:rPr>
                          <m:t>−</m:t>
                        </m:r>
                        <m:r>
                          <a:rPr lang="en-GB" b="1" i="0" smtClean="0">
                            <a:latin typeface="Cambria Math" panose="02040503050406030204" pitchFamily="18" charset="0"/>
                          </a:rPr>
                          <m:t>𝐚</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1" i="0" smtClean="0">
                            <a:latin typeface="Cambria Math" panose="02040503050406030204" pitchFamily="18" charset="0"/>
                          </a:rPr>
                          <m:t>𝐩</m:t>
                        </m:r>
                        <m:r>
                          <a:rPr lang="en-GB" b="0" i="1" smtClean="0">
                            <a:latin typeface="Cambria Math" panose="02040503050406030204" pitchFamily="18" charset="0"/>
                          </a:rPr>
                          <m:t>−</m:t>
                        </m:r>
                        <m:r>
                          <a:rPr lang="en-GB" b="1" i="0" smtClean="0">
                            <a:latin typeface="Cambria Math" panose="02040503050406030204" pitchFamily="18" charset="0"/>
                          </a:rPr>
                          <m:t>𝐚</m:t>
                        </m:r>
                      </m:e>
                    </m:d>
                    <m:d>
                      <m:dPr>
                        <m:begChr m:val="‖"/>
                        <m:endChr m:val="‖"/>
                        <m:ctrlPr>
                          <a:rPr lang="en-GB" b="0" i="1" smtClean="0">
                            <a:latin typeface="Cambria Math" panose="02040503050406030204" pitchFamily="18" charset="0"/>
                          </a:rPr>
                        </m:ctrlPr>
                      </m:dPr>
                      <m:e>
                        <m:r>
                          <a:rPr lang="en-GB" b="1" i="0" smtClean="0">
                            <a:latin typeface="Cambria Math" panose="02040503050406030204" pitchFamily="18" charset="0"/>
                          </a:rPr>
                          <m:t>𝐛</m:t>
                        </m:r>
                        <m:r>
                          <a:rPr lang="en-GB" b="0" i="1" smtClean="0">
                            <a:latin typeface="Cambria Math" panose="02040503050406030204" pitchFamily="18" charset="0"/>
                          </a:rPr>
                          <m:t>−</m:t>
                        </m:r>
                        <m:r>
                          <a:rPr lang="en-GB" b="1" i="0" smtClean="0">
                            <a:latin typeface="Cambria Math" panose="02040503050406030204" pitchFamily="18" charset="0"/>
                          </a:rPr>
                          <m:t>𝐚</m:t>
                        </m:r>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𝜃</m:t>
                        </m:r>
                      </m:e>
                    </m:func>
                  </m:oMath>
                </a14:m>
                <a:endParaRPr lang="en-GB" dirty="0"/>
              </a:p>
              <a:p>
                <a:r>
                  <a:rPr lang="en-GB" dirty="0"/>
                  <a:t>Substituting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oMath>
                </a14:m>
                <a:r>
                  <a:rPr lang="en-GB" dirty="0"/>
                  <a:t>:</a:t>
                </a:r>
                <a:br>
                  <a:rPr lang="en-GB" dirty="0"/>
                </a:br>
                <a14:m>
                  <m:oMath xmlns:m="http://schemas.openxmlformats.org/officeDocument/2006/math">
                    <m:d>
                      <m:dPr>
                        <m:ctrlPr>
                          <a:rPr lang="en-GB" i="1">
                            <a:latin typeface="Cambria Math" panose="02040503050406030204" pitchFamily="18" charset="0"/>
                          </a:rPr>
                        </m:ctrlPr>
                      </m:dPr>
                      <m:e>
                        <m:r>
                          <a:rPr lang="en-GB" b="1">
                            <a:latin typeface="Cambria Math" panose="02040503050406030204" pitchFamily="18" charset="0"/>
                          </a:rPr>
                          <m:t>𝐩</m:t>
                        </m:r>
                        <m:r>
                          <a:rPr lang="en-GB" i="1">
                            <a:latin typeface="Cambria Math" panose="02040503050406030204" pitchFamily="18" charset="0"/>
                          </a:rPr>
                          <m:t>−</m:t>
                        </m:r>
                        <m:r>
                          <a:rPr lang="en-GB" b="1">
                            <a:latin typeface="Cambria Math" panose="02040503050406030204" pitchFamily="18" charset="0"/>
                          </a:rPr>
                          <m:t>𝐚</m:t>
                        </m:r>
                      </m:e>
                    </m:d>
                    <m:r>
                      <a:rPr lang="en-GB" i="1">
                        <a:latin typeface="Cambria Math" panose="02040503050406030204" pitchFamily="18" charset="0"/>
                      </a:rPr>
                      <m:t>⋅</m:t>
                    </m:r>
                    <m:d>
                      <m:dPr>
                        <m:ctrlPr>
                          <a:rPr lang="en-GB" i="1">
                            <a:latin typeface="Cambria Math" panose="02040503050406030204" pitchFamily="18" charset="0"/>
                          </a:rPr>
                        </m:ctrlPr>
                      </m:dPr>
                      <m:e>
                        <m:r>
                          <a:rPr lang="en-GB" b="1">
                            <a:latin typeface="Cambria Math" panose="02040503050406030204" pitchFamily="18" charset="0"/>
                          </a:rPr>
                          <m:t>𝐛</m:t>
                        </m:r>
                        <m:r>
                          <a:rPr lang="en-GB" i="1">
                            <a:latin typeface="Cambria Math" panose="02040503050406030204" pitchFamily="18" charset="0"/>
                          </a:rPr>
                          <m:t>−</m:t>
                        </m:r>
                        <m:r>
                          <a:rPr lang="en-GB" b="1">
                            <a:latin typeface="Cambria Math" panose="02040503050406030204" pitchFamily="18" charset="0"/>
                          </a:rPr>
                          <m:t>𝐚</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b="1">
                            <a:latin typeface="Cambria Math" panose="02040503050406030204" pitchFamily="18" charset="0"/>
                          </a:rPr>
                          <m:t>𝐩</m:t>
                        </m:r>
                        <m:r>
                          <a:rPr lang="en-GB" i="1">
                            <a:latin typeface="Cambria Math" panose="02040503050406030204" pitchFamily="18" charset="0"/>
                          </a:rPr>
                          <m:t>−</m:t>
                        </m:r>
                        <m:r>
                          <a:rPr lang="en-GB" b="1">
                            <a:latin typeface="Cambria Math" panose="02040503050406030204" pitchFamily="18" charset="0"/>
                          </a:rPr>
                          <m:t>𝐚</m:t>
                        </m:r>
                      </m:e>
                    </m:d>
                    <m:d>
                      <m:dPr>
                        <m:begChr m:val="‖"/>
                        <m:endChr m:val="‖"/>
                        <m:ctrlPr>
                          <a:rPr lang="en-GB" i="1">
                            <a:latin typeface="Cambria Math" panose="02040503050406030204" pitchFamily="18" charset="0"/>
                          </a:rPr>
                        </m:ctrlPr>
                      </m:dPr>
                      <m:e>
                        <m:r>
                          <a:rPr lang="en-GB" b="1">
                            <a:latin typeface="Cambria Math" panose="02040503050406030204" pitchFamily="18" charset="0"/>
                          </a:rPr>
                          <m:t>𝐛</m:t>
                        </m:r>
                        <m:r>
                          <a:rPr lang="en-GB" i="1">
                            <a:latin typeface="Cambria Math" panose="02040503050406030204" pitchFamily="18" charset="0"/>
                          </a:rPr>
                          <m:t>−</m:t>
                        </m:r>
                        <m:r>
                          <a:rPr lang="en-GB" b="1">
                            <a:latin typeface="Cambria Math" panose="02040503050406030204" pitchFamily="18" charset="0"/>
                          </a:rPr>
                          <m:t>𝐚</m:t>
                        </m:r>
                      </m:e>
                    </m:d>
                  </m:oMath>
                </a14:m>
                <a:r>
                  <a:rPr lang="en-GB" dirty="0"/>
                  <a:t> </a:t>
                </a:r>
                <a14:m>
                  <m:oMath xmlns:m="http://schemas.openxmlformats.org/officeDocument/2006/math">
                    <m:f>
                      <m:fPr>
                        <m:ctrlPr>
                          <a:rPr lang="en-GB" i="1">
                            <a:latin typeface="Cambria Math" panose="02040503050406030204" pitchFamily="18" charset="0"/>
                          </a:rPr>
                        </m:ctrlPr>
                      </m:fPr>
                      <m:num>
                        <m:d>
                          <m:dPr>
                            <m:begChr m:val="‖"/>
                            <m:endChr m:val="‖"/>
                            <m:ctrlPr>
                              <a:rPr lang="en-GB" i="1">
                                <a:latin typeface="Cambria Math" panose="02040503050406030204" pitchFamily="18" charset="0"/>
                              </a:rPr>
                            </m:ctrlPr>
                          </m:dPr>
                          <m:e>
                            <m:r>
                              <a:rPr lang="en-GB" b="1">
                                <a:latin typeface="Cambria Math" panose="02040503050406030204" pitchFamily="18" charset="0"/>
                              </a:rPr>
                              <m:t>𝐪</m:t>
                            </m:r>
                            <m:r>
                              <a:rPr lang="en-GB" i="1">
                                <a:latin typeface="Cambria Math" panose="02040503050406030204" pitchFamily="18" charset="0"/>
                              </a:rPr>
                              <m:t>−</m:t>
                            </m:r>
                            <m:r>
                              <a:rPr lang="en-GB" b="1">
                                <a:latin typeface="Cambria Math" panose="02040503050406030204" pitchFamily="18" charset="0"/>
                              </a:rPr>
                              <m:t>𝐚</m:t>
                            </m:r>
                          </m:e>
                        </m:d>
                      </m:num>
                      <m:den>
                        <m:d>
                          <m:dPr>
                            <m:begChr m:val="‖"/>
                            <m:endChr m:val="‖"/>
                            <m:ctrlPr>
                              <a:rPr lang="en-GB" i="1">
                                <a:latin typeface="Cambria Math" panose="02040503050406030204" pitchFamily="18" charset="0"/>
                              </a:rPr>
                            </m:ctrlPr>
                          </m:dPr>
                          <m:e>
                            <m:r>
                              <a:rPr lang="en-GB" b="1">
                                <a:latin typeface="Cambria Math" panose="02040503050406030204" pitchFamily="18" charset="0"/>
                              </a:rPr>
                              <m:t>𝐩</m:t>
                            </m:r>
                            <m:r>
                              <a:rPr lang="en-GB" i="1">
                                <a:latin typeface="Cambria Math" panose="02040503050406030204" pitchFamily="18" charset="0"/>
                              </a:rPr>
                              <m:t>−</m:t>
                            </m:r>
                            <m:r>
                              <a:rPr lang="en-GB" b="1">
                                <a:latin typeface="Cambria Math" panose="02040503050406030204" pitchFamily="18" charset="0"/>
                              </a:rPr>
                              <m:t>𝐚</m:t>
                            </m:r>
                          </m:e>
                        </m:d>
                      </m:den>
                    </m:f>
                  </m:oMath>
                </a14:m>
                <a:endParaRPr lang="en-GB" dirty="0"/>
              </a:p>
              <a:p>
                <a:r>
                  <a:rPr lang="en-GB" dirty="0"/>
                  <a:t>Rearranging:</a:t>
                </a:r>
                <a14:m>
                  <m:oMath xmlns:m="http://schemas.openxmlformats.org/officeDocument/2006/math">
                    <m:r>
                      <a:rPr lang="en-GB" b="0" i="0" smtClean="0">
                        <a:latin typeface="Cambria Math" panose="02040503050406030204" pitchFamily="18" charset="0"/>
                      </a:rPr>
                      <m:t> </m:t>
                    </m:r>
                    <m:d>
                      <m:dPr>
                        <m:begChr m:val="‖"/>
                        <m:endChr m:val="‖"/>
                        <m:ctrlPr>
                          <a:rPr lang="en-GB" i="1">
                            <a:latin typeface="Cambria Math" panose="02040503050406030204" pitchFamily="18" charset="0"/>
                          </a:rPr>
                        </m:ctrlPr>
                      </m:dPr>
                      <m:e>
                        <m:r>
                          <a:rPr lang="en-GB" b="1" i="0">
                            <a:latin typeface="Cambria Math" panose="02040503050406030204" pitchFamily="18" charset="0"/>
                          </a:rPr>
                          <m:t>𝐪</m:t>
                        </m:r>
                        <m:r>
                          <a:rPr lang="en-GB" i="1">
                            <a:latin typeface="Cambria Math" panose="02040503050406030204" pitchFamily="18" charset="0"/>
                          </a:rPr>
                          <m:t>−</m:t>
                        </m:r>
                        <m:r>
                          <a:rPr lang="en-GB" b="1" i="0" smtClean="0">
                            <a:latin typeface="Cambria Math" panose="02040503050406030204" pitchFamily="18" charset="0"/>
                          </a:rPr>
                          <m:t>𝐚</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d>
                          <m:dPr>
                            <m:ctrlPr>
                              <a:rPr lang="en-GB" i="1">
                                <a:latin typeface="Cambria Math" panose="02040503050406030204" pitchFamily="18" charset="0"/>
                              </a:rPr>
                            </m:ctrlPr>
                          </m:dPr>
                          <m:e>
                            <m:r>
                              <a:rPr lang="en-GB" b="1" i="0">
                                <a:latin typeface="Cambria Math" panose="02040503050406030204" pitchFamily="18" charset="0"/>
                              </a:rPr>
                              <m:t>𝐩</m:t>
                            </m:r>
                            <m:r>
                              <a:rPr lang="en-GB" i="1">
                                <a:latin typeface="Cambria Math" panose="02040503050406030204" pitchFamily="18" charset="0"/>
                              </a:rPr>
                              <m:t>−</m:t>
                            </m:r>
                            <m:r>
                              <a:rPr lang="en-GB" b="1" i="0" smtClean="0">
                                <a:latin typeface="Cambria Math" panose="02040503050406030204" pitchFamily="18" charset="0"/>
                              </a:rPr>
                              <m:t>𝐚</m:t>
                            </m:r>
                          </m:e>
                        </m:d>
                        <m:r>
                          <a:rPr lang="en-GB" i="1">
                            <a:latin typeface="Cambria Math" panose="02040503050406030204" pitchFamily="18" charset="0"/>
                          </a:rPr>
                          <m:t>⋅</m:t>
                        </m:r>
                        <m:d>
                          <m:dPr>
                            <m:ctrlPr>
                              <a:rPr lang="en-GB" i="1">
                                <a:latin typeface="Cambria Math" panose="02040503050406030204" pitchFamily="18" charset="0"/>
                              </a:rPr>
                            </m:ctrlPr>
                          </m:dPr>
                          <m:e>
                            <m:r>
                              <a:rPr lang="en-GB" b="1" i="0" smtClean="0">
                                <a:latin typeface="Cambria Math" panose="02040503050406030204" pitchFamily="18" charset="0"/>
                              </a:rPr>
                              <m:t>𝐛</m:t>
                            </m:r>
                            <m:r>
                              <a:rPr lang="en-GB" i="1">
                                <a:latin typeface="Cambria Math" panose="02040503050406030204" pitchFamily="18" charset="0"/>
                              </a:rPr>
                              <m:t>−</m:t>
                            </m:r>
                            <m:r>
                              <a:rPr lang="en-GB" b="1" i="0" smtClean="0">
                                <a:latin typeface="Cambria Math" panose="02040503050406030204" pitchFamily="18" charset="0"/>
                              </a:rPr>
                              <m:t>𝐚</m:t>
                            </m:r>
                          </m:e>
                        </m:d>
                      </m:num>
                      <m:den>
                        <m:d>
                          <m:dPr>
                            <m:begChr m:val="‖"/>
                            <m:endChr m:val="‖"/>
                            <m:ctrlPr>
                              <a:rPr lang="en-GB" i="1">
                                <a:latin typeface="Cambria Math" panose="02040503050406030204" pitchFamily="18" charset="0"/>
                              </a:rPr>
                            </m:ctrlPr>
                          </m:dPr>
                          <m:e>
                            <m:r>
                              <a:rPr lang="en-GB" b="1" i="0" smtClean="0">
                                <a:latin typeface="Cambria Math" panose="02040503050406030204" pitchFamily="18" charset="0"/>
                              </a:rPr>
                              <m:t>𝐛</m:t>
                            </m:r>
                            <m:r>
                              <a:rPr lang="en-GB" i="1">
                                <a:latin typeface="Cambria Math" panose="02040503050406030204" pitchFamily="18" charset="0"/>
                              </a:rPr>
                              <m:t>−</m:t>
                            </m:r>
                            <m:r>
                              <a:rPr lang="en-GB" b="1" i="0" smtClean="0">
                                <a:latin typeface="Cambria Math" panose="02040503050406030204" pitchFamily="18" charset="0"/>
                              </a:rPr>
                              <m:t>𝐚</m:t>
                            </m:r>
                          </m:e>
                        </m:d>
                      </m:den>
                    </m:f>
                  </m:oMath>
                </a14:m>
                <a:br>
                  <a:rPr lang="en-GB" sz="2000" dirty="0"/>
                </a:br>
                <a:endParaRPr lang="en-GB" sz="2000" dirty="0"/>
              </a:p>
            </p:txBody>
          </p:sp>
        </mc:Choice>
        <mc:Fallback xmlns="">
          <p:sp>
            <p:nvSpPr>
              <p:cNvPr id="3" name="Content Placeholder 2">
                <a:extLst>
                  <a:ext uri="{FF2B5EF4-FFF2-40B4-BE49-F238E27FC236}">
                    <a16:creationId xmlns:a16="http://schemas.microsoft.com/office/drawing/2014/main" id="{5AFC78AA-8F1D-4588-9184-58E077DD4A50}"/>
                  </a:ext>
                  <a:ext uri="{C183D7F6-B498-43B3-948B-1728B52AA6E4}">
                    <adec:decorative xmlns:adec="http://schemas.microsoft.com/office/drawing/2017/decorative" val="0"/>
                  </a:ext>
                </a:extLst>
              </p:cNvPr>
              <p:cNvSpPr>
                <a:spLocks noGrp="1" noRot="1" noChangeAspect="1" noMove="1" noResize="1" noEditPoints="1" noAdjustHandles="1" noChangeArrowheads="1" noChangeShapeType="1" noTextEdit="1"/>
              </p:cNvSpPr>
              <p:nvPr>
                <p:ph idx="1"/>
              </p:nvPr>
            </p:nvSpPr>
            <p:spPr>
              <a:xfrm>
                <a:off x="1097279" y="2108201"/>
                <a:ext cx="7922957" cy="4334163"/>
              </a:xfrm>
              <a:blipFill>
                <a:blip r:embed="rId3"/>
                <a:stretch>
                  <a:fillRect l="-1154" t="-3094"/>
                </a:stretch>
              </a:blipFill>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0049BC73-A211-4EA2-A545-ACCCBF303DD4}"/>
              </a:ext>
              <a:ext uri="{C183D7F6-B498-43B3-948B-1728B52AA6E4}">
                <adec:decorative xmlns:adec="http://schemas.microsoft.com/office/drawing/2017/decorative" val="1"/>
              </a:ext>
            </a:extLst>
          </p:cNvPr>
          <p:cNvGrpSpPr/>
          <p:nvPr/>
        </p:nvGrpSpPr>
        <p:grpSpPr>
          <a:xfrm>
            <a:off x="6766560" y="1735689"/>
            <a:ext cx="4130040" cy="4835708"/>
            <a:chOff x="6766560" y="1735689"/>
            <a:chExt cx="4130040" cy="4835708"/>
          </a:xfrm>
        </p:grpSpPr>
        <p:grpSp>
          <p:nvGrpSpPr>
            <p:cNvPr id="16" name="Group 15">
              <a:extLst>
                <a:ext uri="{FF2B5EF4-FFF2-40B4-BE49-F238E27FC236}">
                  <a16:creationId xmlns:a16="http://schemas.microsoft.com/office/drawing/2014/main" id="{06DA5877-424E-4A32-9788-F50F6656716C}"/>
                </a:ext>
              </a:extLst>
            </p:cNvPr>
            <p:cNvGrpSpPr/>
            <p:nvPr/>
          </p:nvGrpSpPr>
          <p:grpSpPr>
            <a:xfrm>
              <a:off x="7722423" y="1735689"/>
              <a:ext cx="1642817" cy="2088724"/>
              <a:chOff x="7722423" y="1735689"/>
              <a:chExt cx="1642817" cy="2088724"/>
            </a:xfrm>
          </p:grpSpPr>
          <p:sp>
            <p:nvSpPr>
              <p:cNvPr id="18" name="Right Triangle 17">
                <a:extLst>
                  <a:ext uri="{FF2B5EF4-FFF2-40B4-BE49-F238E27FC236}">
                    <a16:creationId xmlns:a16="http://schemas.microsoft.com/office/drawing/2014/main" id="{335F2286-633C-4FAD-9D59-C2956A781028}"/>
                  </a:ext>
                  <a:ext uri="{C183D7F6-B498-43B3-948B-1728B52AA6E4}">
                    <adec:decorative xmlns:adec="http://schemas.microsoft.com/office/drawing/2017/decorative" val="1"/>
                  </a:ext>
                </a:extLst>
              </p:cNvPr>
              <p:cNvSpPr/>
              <p:nvPr/>
            </p:nvSpPr>
            <p:spPr>
              <a:xfrm rot="19134624">
                <a:off x="7722423" y="1735689"/>
                <a:ext cx="1642817" cy="1811059"/>
              </a:xfrm>
              <a:prstGeom prst="rtTriangle">
                <a:avLst/>
              </a:prstGeom>
              <a:solidFill>
                <a:srgbClr val="FCD9D3">
                  <a:alpha val="40000"/>
                </a:srgbClr>
              </a:solid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FB3FD62-3A64-4D22-A00E-5F71D8005838}"/>
                  </a:ext>
                </a:extLst>
              </p:cNvPr>
              <p:cNvSpPr/>
              <p:nvPr/>
            </p:nvSpPr>
            <p:spPr>
              <a:xfrm rot="19140000">
                <a:off x="8447163" y="3646389"/>
                <a:ext cx="178024" cy="17802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5FF5F205-353D-4BED-A1B0-E62E44781B82}"/>
                </a:ext>
              </a:extLst>
            </p:cNvPr>
            <p:cNvGrpSpPr/>
            <p:nvPr/>
          </p:nvGrpSpPr>
          <p:grpSpPr>
            <a:xfrm>
              <a:off x="6766560" y="1874520"/>
              <a:ext cx="4130040" cy="4696877"/>
              <a:chOff x="6766560" y="1874520"/>
              <a:chExt cx="4130040" cy="4696877"/>
            </a:xfrm>
          </p:grpSpPr>
          <p:cxnSp>
            <p:nvCxnSpPr>
              <p:cNvPr id="21" name="Straight Connector 20">
                <a:extLst>
                  <a:ext uri="{FF2B5EF4-FFF2-40B4-BE49-F238E27FC236}">
                    <a16:creationId xmlns:a16="http://schemas.microsoft.com/office/drawing/2014/main" id="{CDBA5922-F68C-4010-BFCD-8B48792298A0}"/>
                  </a:ext>
                  <a:ext uri="{C183D7F6-B498-43B3-948B-1728B52AA6E4}">
                    <adec:decorative xmlns:adec="http://schemas.microsoft.com/office/drawing/2017/decorative" val="1"/>
                  </a:ext>
                </a:extLst>
              </p:cNvPr>
              <p:cNvCxnSpPr>
                <a:cxnSpLocks/>
              </p:cNvCxnSpPr>
              <p:nvPr/>
            </p:nvCxnSpPr>
            <p:spPr>
              <a:xfrm>
                <a:off x="6766560" y="1874520"/>
                <a:ext cx="4130040" cy="469687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ACB7BA38-9ECB-411F-8166-1CD25AB97338}"/>
                  </a:ext>
                </a:extLst>
              </p:cNvPr>
              <p:cNvSpPr/>
              <p:nvPr/>
            </p:nvSpPr>
            <p:spPr>
              <a:xfrm>
                <a:off x="9680843" y="268614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170C236-EE7D-44D6-8845-29B66CB9E4BA}"/>
                      </a:ext>
                    </a:extLst>
                  </p:cNvPr>
                  <p:cNvSpPr txBox="1"/>
                  <p:nvPr/>
                </p:nvSpPr>
                <p:spPr>
                  <a:xfrm>
                    <a:off x="9804064" y="2455316"/>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𝐩</m:t>
                          </m:r>
                        </m:oMath>
                      </m:oMathPara>
                    </a14:m>
                    <a:endParaRPr lang="en-GB" sz="2400" b="1" dirty="0">
                      <a:solidFill>
                        <a:srgbClr val="FFFF00"/>
                      </a:solidFill>
                    </a:endParaRPr>
                  </a:p>
                </p:txBody>
              </p:sp>
            </mc:Choice>
            <mc:Fallback xmlns="">
              <p:sp>
                <p:nvSpPr>
                  <p:cNvPr id="23" name="TextBox 22">
                    <a:extLst>
                      <a:ext uri="{FF2B5EF4-FFF2-40B4-BE49-F238E27FC236}">
                        <a16:creationId xmlns:a16="http://schemas.microsoft.com/office/drawing/2014/main" id="{E170C236-EE7D-44D6-8845-29B66CB9E4BA}"/>
                      </a:ext>
                    </a:extLst>
                  </p:cNvPr>
                  <p:cNvSpPr txBox="1">
                    <a:spLocks noRot="1" noChangeAspect="1" noMove="1" noResize="1" noEditPoints="1" noAdjustHandles="1" noChangeArrowheads="1" noChangeShapeType="1" noTextEdit="1"/>
                  </p:cNvSpPr>
                  <p:nvPr/>
                </p:nvSpPr>
                <p:spPr>
                  <a:xfrm>
                    <a:off x="9804064" y="2455316"/>
                    <a:ext cx="449161" cy="461665"/>
                  </a:xfrm>
                  <a:prstGeom prst="rect">
                    <a:avLst/>
                  </a:prstGeom>
                  <a:blipFill>
                    <a:blip r:embed="rId4"/>
                    <a:stretch>
                      <a:fillRect b="-13158"/>
                    </a:stretch>
                  </a:blipFill>
                </p:spPr>
                <p:txBody>
                  <a:bodyPr/>
                  <a:lstStyle/>
                  <a:p>
                    <a:r>
                      <a:rPr lang="en-GB">
                        <a:noFill/>
                      </a:rPr>
                      <a:t> </a:t>
                    </a:r>
                  </a:p>
                </p:txBody>
              </p:sp>
            </mc:Fallback>
          </mc:AlternateContent>
          <p:sp>
            <p:nvSpPr>
              <p:cNvPr id="24" name="Multiplication Sign 23">
                <a:extLst>
                  <a:ext uri="{FF2B5EF4-FFF2-40B4-BE49-F238E27FC236}">
                    <a16:creationId xmlns:a16="http://schemas.microsoft.com/office/drawing/2014/main" id="{4D6981F4-8F12-4138-BFE8-6AFD091F4733}"/>
                  </a:ext>
                </a:extLst>
              </p:cNvPr>
              <p:cNvSpPr/>
              <p:nvPr/>
            </p:nvSpPr>
            <p:spPr>
              <a:xfrm>
                <a:off x="7211683" y="239859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EDD5BB8-A041-43F1-AB29-1EEFA5530D7A}"/>
                      </a:ext>
                    </a:extLst>
                  </p:cNvPr>
                  <p:cNvSpPr txBox="1"/>
                  <p:nvPr/>
                </p:nvSpPr>
                <p:spPr>
                  <a:xfrm>
                    <a:off x="6849424" y="231116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b="1" dirty="0"/>
                  </a:p>
                </p:txBody>
              </p:sp>
            </mc:Choice>
            <mc:Fallback xmlns="">
              <p:sp>
                <p:nvSpPr>
                  <p:cNvPr id="25" name="TextBox 24">
                    <a:extLst>
                      <a:ext uri="{FF2B5EF4-FFF2-40B4-BE49-F238E27FC236}">
                        <a16:creationId xmlns:a16="http://schemas.microsoft.com/office/drawing/2014/main" id="{9EDD5BB8-A041-43F1-AB29-1EEFA5530D7A}"/>
                      </a:ext>
                    </a:extLst>
                  </p:cNvPr>
                  <p:cNvSpPr txBox="1">
                    <a:spLocks noRot="1" noChangeAspect="1" noMove="1" noResize="1" noEditPoints="1" noAdjustHandles="1" noChangeArrowheads="1" noChangeShapeType="1" noTextEdit="1"/>
                  </p:cNvSpPr>
                  <p:nvPr/>
                </p:nvSpPr>
                <p:spPr>
                  <a:xfrm>
                    <a:off x="6849424" y="2311168"/>
                    <a:ext cx="431528" cy="461665"/>
                  </a:xfrm>
                  <a:prstGeom prst="rect">
                    <a:avLst/>
                  </a:prstGeom>
                  <a:blipFill>
                    <a:blip r:embed="rId5"/>
                    <a:stretch>
                      <a:fillRect/>
                    </a:stretch>
                  </a:blipFill>
                </p:spPr>
                <p:txBody>
                  <a:bodyPr/>
                  <a:lstStyle/>
                  <a:p>
                    <a:r>
                      <a:rPr lang="en-GB">
                        <a:noFill/>
                      </a:rPr>
                      <a:t> </a:t>
                    </a:r>
                  </a:p>
                </p:txBody>
              </p:sp>
            </mc:Fallback>
          </mc:AlternateContent>
          <p:sp>
            <p:nvSpPr>
              <p:cNvPr id="26" name="Multiplication Sign 25">
                <a:extLst>
                  <a:ext uri="{FF2B5EF4-FFF2-40B4-BE49-F238E27FC236}">
                    <a16:creationId xmlns:a16="http://schemas.microsoft.com/office/drawing/2014/main" id="{A79A61A8-BA9D-453B-AC66-BAA365282C3A}"/>
                  </a:ext>
                </a:extLst>
              </p:cNvPr>
              <p:cNvSpPr/>
              <p:nvPr/>
            </p:nvSpPr>
            <p:spPr>
              <a:xfrm>
                <a:off x="9744343" y="526678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70AEA29-419A-46BA-9732-A7FD842D8AB5}"/>
                      </a:ext>
                    </a:extLst>
                  </p:cNvPr>
                  <p:cNvSpPr txBox="1"/>
                  <p:nvPr/>
                </p:nvSpPr>
                <p:spPr>
                  <a:xfrm>
                    <a:off x="9425901" y="5266789"/>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27" name="TextBox 26">
                    <a:extLst>
                      <a:ext uri="{FF2B5EF4-FFF2-40B4-BE49-F238E27FC236}">
                        <a16:creationId xmlns:a16="http://schemas.microsoft.com/office/drawing/2014/main" id="{570AEA29-419A-46BA-9732-A7FD842D8AB5}"/>
                      </a:ext>
                    </a:extLst>
                  </p:cNvPr>
                  <p:cNvSpPr txBox="1">
                    <a:spLocks noRot="1" noChangeAspect="1" noMove="1" noResize="1" noEditPoints="1" noAdjustHandles="1" noChangeArrowheads="1" noChangeShapeType="1" noTextEdit="1"/>
                  </p:cNvSpPr>
                  <p:nvPr/>
                </p:nvSpPr>
                <p:spPr>
                  <a:xfrm>
                    <a:off x="9425901" y="5266789"/>
                    <a:ext cx="447558" cy="461665"/>
                  </a:xfrm>
                  <a:prstGeom prst="rect">
                    <a:avLst/>
                  </a:prstGeom>
                  <a:blipFill>
                    <a:blip r:embed="rId6"/>
                    <a:stretch>
                      <a:fillRect/>
                    </a:stretch>
                  </a:blipFill>
                </p:spPr>
                <p:txBody>
                  <a:bodyPr/>
                  <a:lstStyle/>
                  <a:p>
                    <a:r>
                      <a:rPr lang="en-GB">
                        <a:noFill/>
                      </a:rPr>
                      <a:t> </a:t>
                    </a:r>
                  </a:p>
                </p:txBody>
              </p:sp>
            </mc:Fallback>
          </mc:AlternateContent>
        </p:grpSp>
        <p:grpSp>
          <p:nvGrpSpPr>
            <p:cNvPr id="28" name="Group 27">
              <a:extLst>
                <a:ext uri="{FF2B5EF4-FFF2-40B4-BE49-F238E27FC236}">
                  <a16:creationId xmlns:a16="http://schemas.microsoft.com/office/drawing/2014/main" id="{D31FC78A-154D-4C9F-8430-15FE279E6B5B}"/>
                </a:ext>
              </a:extLst>
            </p:cNvPr>
            <p:cNvGrpSpPr/>
            <p:nvPr/>
          </p:nvGrpSpPr>
          <p:grpSpPr>
            <a:xfrm>
              <a:off x="8088617" y="3757813"/>
              <a:ext cx="520507" cy="461665"/>
              <a:chOff x="8088617" y="3757813"/>
              <a:chExt cx="520507" cy="461665"/>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7D7B652-C8DC-4F59-AC0F-0CF5C8A5394B}"/>
                      </a:ext>
                    </a:extLst>
                  </p:cNvPr>
                  <p:cNvSpPr txBox="1"/>
                  <p:nvPr/>
                </p:nvSpPr>
                <p:spPr>
                  <a:xfrm>
                    <a:off x="8088617" y="3757813"/>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𝐪</m:t>
                          </m:r>
                        </m:oMath>
                      </m:oMathPara>
                    </a14:m>
                    <a:endParaRPr lang="en-GB" sz="2400" b="1" dirty="0">
                      <a:solidFill>
                        <a:srgbClr val="FFFF00"/>
                      </a:solidFill>
                    </a:endParaRPr>
                  </a:p>
                </p:txBody>
              </p:sp>
            </mc:Choice>
            <mc:Fallback xmlns="">
              <p:sp>
                <p:nvSpPr>
                  <p:cNvPr id="29" name="TextBox 28">
                    <a:extLst>
                      <a:ext uri="{FF2B5EF4-FFF2-40B4-BE49-F238E27FC236}">
                        <a16:creationId xmlns:a16="http://schemas.microsoft.com/office/drawing/2014/main" id="{17D7B652-C8DC-4F59-AC0F-0CF5C8A5394B}"/>
                      </a:ext>
                    </a:extLst>
                  </p:cNvPr>
                  <p:cNvSpPr txBox="1">
                    <a:spLocks noRot="1" noChangeAspect="1" noMove="1" noResize="1" noEditPoints="1" noAdjustHandles="1" noChangeArrowheads="1" noChangeShapeType="1" noTextEdit="1"/>
                  </p:cNvSpPr>
                  <p:nvPr/>
                </p:nvSpPr>
                <p:spPr>
                  <a:xfrm>
                    <a:off x="8088617" y="3757813"/>
                    <a:ext cx="447558" cy="461665"/>
                  </a:xfrm>
                  <a:prstGeom prst="rect">
                    <a:avLst/>
                  </a:prstGeom>
                  <a:blipFill>
                    <a:blip r:embed="rId7"/>
                    <a:stretch>
                      <a:fillRect b="-13158"/>
                    </a:stretch>
                  </a:blipFill>
                </p:spPr>
                <p:txBody>
                  <a:bodyPr/>
                  <a:lstStyle/>
                  <a:p>
                    <a:r>
                      <a:rPr lang="en-GB">
                        <a:noFill/>
                      </a:rPr>
                      <a:t> </a:t>
                    </a:r>
                  </a:p>
                </p:txBody>
              </p:sp>
            </mc:Fallback>
          </mc:AlternateContent>
          <p:sp>
            <p:nvSpPr>
              <p:cNvPr id="30" name="Multiplication Sign 29">
                <a:extLst>
                  <a:ext uri="{FF2B5EF4-FFF2-40B4-BE49-F238E27FC236}">
                    <a16:creationId xmlns:a16="http://schemas.microsoft.com/office/drawing/2014/main" id="{B4EFDBAF-7EBC-4AB9-982A-596B0975C618}"/>
                  </a:ext>
                </a:extLst>
              </p:cNvPr>
              <p:cNvSpPr/>
              <p:nvPr/>
            </p:nvSpPr>
            <p:spPr>
              <a:xfrm>
                <a:off x="8431100" y="37804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2" name="Group 31">
            <a:extLst>
              <a:ext uri="{FF2B5EF4-FFF2-40B4-BE49-F238E27FC236}">
                <a16:creationId xmlns:a16="http://schemas.microsoft.com/office/drawing/2014/main" id="{51C30C72-5480-40C8-A5FA-5B70F691CF81}"/>
              </a:ext>
              <a:ext uri="{C183D7F6-B498-43B3-948B-1728B52AA6E4}">
                <adec:decorative xmlns:adec="http://schemas.microsoft.com/office/drawing/2017/decorative" val="1"/>
              </a:ext>
            </a:extLst>
          </p:cNvPr>
          <p:cNvGrpSpPr/>
          <p:nvPr/>
        </p:nvGrpSpPr>
        <p:grpSpPr>
          <a:xfrm>
            <a:off x="6957558" y="2143566"/>
            <a:ext cx="1147227" cy="868116"/>
            <a:chOff x="6957558" y="2143566"/>
            <a:chExt cx="1147227" cy="868116"/>
          </a:xfrm>
        </p:grpSpPr>
        <p:sp>
          <p:nvSpPr>
            <p:cNvPr id="13" name="Arc 12">
              <a:extLst>
                <a:ext uri="{FF2B5EF4-FFF2-40B4-BE49-F238E27FC236}">
                  <a16:creationId xmlns:a16="http://schemas.microsoft.com/office/drawing/2014/main" id="{253AD3AF-161F-4CBE-AD3B-E696C67F680B}"/>
                </a:ext>
              </a:extLst>
            </p:cNvPr>
            <p:cNvSpPr/>
            <p:nvPr/>
          </p:nvSpPr>
          <p:spPr>
            <a:xfrm>
              <a:off x="6957558" y="2143566"/>
              <a:ext cx="771220" cy="771220"/>
            </a:xfrm>
            <a:prstGeom prst="arc">
              <a:avLst>
                <a:gd name="adj1" fmla="val 399591"/>
                <a:gd name="adj2" fmla="val 2763145"/>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06085BA-0CC3-4051-8362-7F157B9F8E4D}"/>
                    </a:ext>
                  </a:extLst>
                </p:cNvPr>
                <p:cNvSpPr txBox="1"/>
                <p:nvPr/>
              </p:nvSpPr>
              <p:spPr>
                <a:xfrm>
                  <a:off x="7652995" y="2550017"/>
                  <a:ext cx="4517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3"/>
                            </a:solidFill>
                            <a:latin typeface="Cambria Math" panose="02040503050406030204" pitchFamily="18" charset="0"/>
                          </a:rPr>
                          <m:t>𝜃</m:t>
                        </m:r>
                      </m:oMath>
                    </m:oMathPara>
                  </a14:m>
                  <a:endParaRPr lang="en-GB" sz="2400" dirty="0">
                    <a:solidFill>
                      <a:schemeClr val="accent3"/>
                    </a:solidFill>
                  </a:endParaRPr>
                </a:p>
              </p:txBody>
            </p:sp>
          </mc:Choice>
          <mc:Fallback xmlns="">
            <p:sp>
              <p:nvSpPr>
                <p:cNvPr id="17" name="TextBox 16">
                  <a:extLst>
                    <a:ext uri="{FF2B5EF4-FFF2-40B4-BE49-F238E27FC236}">
                      <a16:creationId xmlns:a16="http://schemas.microsoft.com/office/drawing/2014/main" id="{006085BA-0CC3-4051-8362-7F157B9F8E4D}"/>
                    </a:ext>
                  </a:extLst>
                </p:cNvPr>
                <p:cNvSpPr txBox="1">
                  <a:spLocks noRot="1" noChangeAspect="1" noMove="1" noResize="1" noEditPoints="1" noAdjustHandles="1" noChangeArrowheads="1" noChangeShapeType="1" noTextEdit="1"/>
                </p:cNvSpPr>
                <p:nvPr/>
              </p:nvSpPr>
              <p:spPr>
                <a:xfrm>
                  <a:off x="7652995" y="2550017"/>
                  <a:ext cx="451790" cy="461665"/>
                </a:xfrm>
                <a:prstGeom prst="rect">
                  <a:avLst/>
                </a:prstGeom>
                <a:blipFill>
                  <a:blip r:embed="rId8"/>
                  <a:stretch>
                    <a:fillRect/>
                  </a:stretch>
                </a:blipFill>
              </p:spPr>
              <p:txBody>
                <a:bodyPr/>
                <a:lstStyle/>
                <a:p>
                  <a:r>
                    <a:rPr lang="en-GB">
                      <a:noFill/>
                    </a:rPr>
                    <a:t> </a:t>
                  </a:r>
                </a:p>
              </p:txBody>
            </p:sp>
          </mc:Fallback>
        </mc:AlternateContent>
      </p:grpSp>
      <p:grpSp>
        <p:nvGrpSpPr>
          <p:cNvPr id="45" name="Group 44">
            <a:extLst>
              <a:ext uri="{FF2B5EF4-FFF2-40B4-BE49-F238E27FC236}">
                <a16:creationId xmlns:a16="http://schemas.microsoft.com/office/drawing/2014/main" id="{A0AA3A6B-127E-4F3B-B11F-548A9C15C412}"/>
              </a:ext>
              <a:ext uri="{C183D7F6-B498-43B3-948B-1728B52AA6E4}">
                <adec:decorative xmlns:adec="http://schemas.microsoft.com/office/drawing/2017/decorative" val="1"/>
              </a:ext>
            </a:extLst>
          </p:cNvPr>
          <p:cNvGrpSpPr/>
          <p:nvPr/>
        </p:nvGrpSpPr>
        <p:grpSpPr>
          <a:xfrm>
            <a:off x="7329601" y="1965529"/>
            <a:ext cx="2474463" cy="807304"/>
            <a:chOff x="7329601" y="1965529"/>
            <a:chExt cx="2474463" cy="807304"/>
          </a:xfrm>
        </p:grpSpPr>
        <p:cxnSp>
          <p:nvCxnSpPr>
            <p:cNvPr id="37" name="Straight Arrow Connector 36">
              <a:extLst>
                <a:ext uri="{FF2B5EF4-FFF2-40B4-BE49-F238E27FC236}">
                  <a16:creationId xmlns:a16="http://schemas.microsoft.com/office/drawing/2014/main" id="{24A0C9C3-BD87-43BA-BE3F-D1E549ABC174}"/>
                </a:ext>
              </a:extLst>
            </p:cNvPr>
            <p:cNvCxnSpPr>
              <a:cxnSpLocks/>
              <a:stCxn id="18" idx="0"/>
            </p:cNvCxnSpPr>
            <p:nvPr/>
          </p:nvCxnSpPr>
          <p:spPr>
            <a:xfrm>
              <a:off x="7329601" y="2498598"/>
              <a:ext cx="2474463" cy="274235"/>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84361B6-6AEE-461D-BF7A-91DAA0E39686}"/>
                    </a:ext>
                  </a:extLst>
                </p:cNvPr>
                <p:cNvSpPr txBox="1"/>
                <p:nvPr/>
              </p:nvSpPr>
              <p:spPr>
                <a:xfrm>
                  <a:off x="8159963" y="1965529"/>
                  <a:ext cx="9851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smtClean="0">
                            <a:solidFill>
                              <a:schemeClr val="accent5"/>
                            </a:solidFill>
                            <a:latin typeface="Cambria Math" panose="02040503050406030204" pitchFamily="18" charset="0"/>
                          </a:rPr>
                          <m:t>𝐩</m:t>
                        </m:r>
                        <m:r>
                          <a:rPr lang="en-GB" sz="2400" i="1">
                            <a:solidFill>
                              <a:schemeClr val="accent5"/>
                            </a:solidFill>
                            <a:latin typeface="Cambria Math" panose="02040503050406030204" pitchFamily="18" charset="0"/>
                          </a:rPr>
                          <m:t>−</m:t>
                        </m:r>
                        <m:r>
                          <a:rPr lang="en-GB" sz="2400" b="1">
                            <a:solidFill>
                              <a:schemeClr val="accent5"/>
                            </a:solidFill>
                            <a:latin typeface="Cambria Math" panose="02040503050406030204" pitchFamily="18" charset="0"/>
                          </a:rPr>
                          <m:t>𝐚</m:t>
                        </m:r>
                      </m:oMath>
                    </m:oMathPara>
                  </a14:m>
                  <a:endParaRPr lang="en-GB" sz="2400" b="1" dirty="0">
                    <a:solidFill>
                      <a:schemeClr val="accent5"/>
                    </a:solidFill>
                  </a:endParaRPr>
                </a:p>
              </p:txBody>
            </p:sp>
          </mc:Choice>
          <mc:Fallback xmlns="">
            <p:sp>
              <p:nvSpPr>
                <p:cNvPr id="42" name="TextBox 41">
                  <a:extLst>
                    <a:ext uri="{FF2B5EF4-FFF2-40B4-BE49-F238E27FC236}">
                      <a16:creationId xmlns:a16="http://schemas.microsoft.com/office/drawing/2014/main" id="{A84361B6-6AEE-461D-BF7A-91DAA0E39686}"/>
                    </a:ext>
                  </a:extLst>
                </p:cNvPr>
                <p:cNvSpPr txBox="1">
                  <a:spLocks noRot="1" noChangeAspect="1" noMove="1" noResize="1" noEditPoints="1" noAdjustHandles="1" noChangeArrowheads="1" noChangeShapeType="1" noTextEdit="1"/>
                </p:cNvSpPr>
                <p:nvPr/>
              </p:nvSpPr>
              <p:spPr>
                <a:xfrm>
                  <a:off x="8159963" y="1965529"/>
                  <a:ext cx="985141" cy="461665"/>
                </a:xfrm>
                <a:prstGeom prst="rect">
                  <a:avLst/>
                </a:prstGeom>
                <a:blipFill>
                  <a:blip r:embed="rId9"/>
                  <a:stretch>
                    <a:fillRect b="-14474"/>
                  </a:stretch>
                </a:blipFill>
              </p:spPr>
              <p:txBody>
                <a:bodyPr/>
                <a:lstStyle/>
                <a:p>
                  <a:r>
                    <a:rPr lang="en-GB">
                      <a:noFill/>
                    </a:rPr>
                    <a:t> </a:t>
                  </a:r>
                </a:p>
              </p:txBody>
            </p:sp>
          </mc:Fallback>
        </mc:AlternateContent>
      </p:grpSp>
      <p:grpSp>
        <p:nvGrpSpPr>
          <p:cNvPr id="54" name="Group 53">
            <a:extLst>
              <a:ext uri="{FF2B5EF4-FFF2-40B4-BE49-F238E27FC236}">
                <a16:creationId xmlns:a16="http://schemas.microsoft.com/office/drawing/2014/main" id="{3DE9DEA4-FBDA-42C9-A61F-B9A4F4E2626F}"/>
              </a:ext>
              <a:ext uri="{C183D7F6-B498-43B3-948B-1728B52AA6E4}">
                <adec:decorative xmlns:adec="http://schemas.microsoft.com/office/drawing/2017/decorative" val="1"/>
              </a:ext>
            </a:extLst>
          </p:cNvPr>
          <p:cNvGrpSpPr/>
          <p:nvPr/>
        </p:nvGrpSpPr>
        <p:grpSpPr>
          <a:xfrm>
            <a:off x="7329601" y="2498598"/>
            <a:ext cx="2517959" cy="2894974"/>
            <a:chOff x="7329601" y="2498598"/>
            <a:chExt cx="2517959" cy="2894974"/>
          </a:xfrm>
        </p:grpSpPr>
        <p:cxnSp>
          <p:nvCxnSpPr>
            <p:cNvPr id="46" name="Straight Arrow Connector 45">
              <a:extLst>
                <a:ext uri="{FF2B5EF4-FFF2-40B4-BE49-F238E27FC236}">
                  <a16:creationId xmlns:a16="http://schemas.microsoft.com/office/drawing/2014/main" id="{F9475A01-60A7-4E06-B69C-14E263561193}"/>
                </a:ext>
                <a:ext uri="{C183D7F6-B498-43B3-948B-1728B52AA6E4}">
                  <adec:decorative xmlns:adec="http://schemas.microsoft.com/office/drawing/2017/decorative" val="1"/>
                </a:ext>
              </a:extLst>
            </p:cNvPr>
            <p:cNvCxnSpPr>
              <a:cxnSpLocks/>
              <a:stCxn id="18" idx="0"/>
            </p:cNvCxnSpPr>
            <p:nvPr/>
          </p:nvCxnSpPr>
          <p:spPr>
            <a:xfrm>
              <a:off x="7329601" y="2498598"/>
              <a:ext cx="2517959" cy="2894974"/>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ECCD7B2-6D47-428F-BDFB-804CCCB3D112}"/>
                    </a:ext>
                  </a:extLst>
                </p:cNvPr>
                <p:cNvSpPr txBox="1"/>
                <p:nvPr/>
              </p:nvSpPr>
              <p:spPr>
                <a:xfrm>
                  <a:off x="8253181" y="4569354"/>
                  <a:ext cx="9851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𝐛</m:t>
                        </m:r>
                        <m:r>
                          <a:rPr lang="en-GB" sz="2400" i="1">
                            <a:solidFill>
                              <a:schemeClr val="accent3"/>
                            </a:solidFill>
                            <a:latin typeface="Cambria Math" panose="02040503050406030204" pitchFamily="18" charset="0"/>
                          </a:rPr>
                          <m:t>−</m:t>
                        </m:r>
                        <m:r>
                          <a:rPr lang="en-GB" sz="2400" b="1">
                            <a:solidFill>
                              <a:schemeClr val="accent3"/>
                            </a:solidFill>
                            <a:latin typeface="Cambria Math" panose="02040503050406030204" pitchFamily="18" charset="0"/>
                          </a:rPr>
                          <m:t>𝐚</m:t>
                        </m:r>
                      </m:oMath>
                    </m:oMathPara>
                  </a14:m>
                  <a:endParaRPr lang="en-GB" sz="2400" b="1" dirty="0">
                    <a:solidFill>
                      <a:schemeClr val="accent3"/>
                    </a:solidFill>
                  </a:endParaRPr>
                </a:p>
              </p:txBody>
            </p:sp>
          </mc:Choice>
          <mc:Fallback xmlns="">
            <p:sp>
              <p:nvSpPr>
                <p:cNvPr id="53" name="TextBox 52">
                  <a:extLst>
                    <a:ext uri="{FF2B5EF4-FFF2-40B4-BE49-F238E27FC236}">
                      <a16:creationId xmlns:a16="http://schemas.microsoft.com/office/drawing/2014/main" id="{4ECCD7B2-6D47-428F-BDFB-804CCCB3D112}"/>
                    </a:ext>
                  </a:extLst>
                </p:cNvPr>
                <p:cNvSpPr txBox="1">
                  <a:spLocks noRot="1" noChangeAspect="1" noMove="1" noResize="1" noEditPoints="1" noAdjustHandles="1" noChangeArrowheads="1" noChangeShapeType="1" noTextEdit="1"/>
                </p:cNvSpPr>
                <p:nvPr/>
              </p:nvSpPr>
              <p:spPr>
                <a:xfrm>
                  <a:off x="8253181" y="4569354"/>
                  <a:ext cx="985141" cy="461665"/>
                </a:xfrm>
                <a:prstGeom prst="rect">
                  <a:avLst/>
                </a:prstGeom>
                <a:blipFill>
                  <a:blip r:embed="rId10"/>
                  <a:stretch>
                    <a:fillRect/>
                  </a:stretch>
                </a:blipFill>
              </p:spPr>
              <p:txBody>
                <a:bodyPr/>
                <a:lstStyle/>
                <a:p>
                  <a:r>
                    <a:rPr lang="en-GB">
                      <a:noFill/>
                    </a:rPr>
                    <a:t> </a:t>
                  </a:r>
                </a:p>
              </p:txBody>
            </p:sp>
          </mc:Fallback>
        </mc:AlternateContent>
      </p:grpSp>
      <p:grpSp>
        <p:nvGrpSpPr>
          <p:cNvPr id="44" name="Group 43">
            <a:extLst>
              <a:ext uri="{FF2B5EF4-FFF2-40B4-BE49-F238E27FC236}">
                <a16:creationId xmlns:a16="http://schemas.microsoft.com/office/drawing/2014/main" id="{EFEEC79C-79C3-42E8-8CB4-FD06B1EB4347}"/>
              </a:ext>
              <a:ext uri="{C183D7F6-B498-43B3-948B-1728B52AA6E4}">
                <adec:decorative xmlns:adec="http://schemas.microsoft.com/office/drawing/2017/decorative" val="1"/>
              </a:ext>
            </a:extLst>
          </p:cNvPr>
          <p:cNvGrpSpPr/>
          <p:nvPr/>
        </p:nvGrpSpPr>
        <p:grpSpPr>
          <a:xfrm>
            <a:off x="6972052" y="2533866"/>
            <a:ext cx="1501805" cy="1289357"/>
            <a:chOff x="6972052" y="2533866"/>
            <a:chExt cx="1501805" cy="1289357"/>
          </a:xfrm>
        </p:grpSpPr>
        <p:cxnSp>
          <p:nvCxnSpPr>
            <p:cNvPr id="34" name="Straight Arrow Connector 33">
              <a:extLst>
                <a:ext uri="{FF2B5EF4-FFF2-40B4-BE49-F238E27FC236}">
                  <a16:creationId xmlns:a16="http://schemas.microsoft.com/office/drawing/2014/main" id="{AC167C81-0A3A-4B68-ACE4-3CA989977F65}"/>
                </a:ext>
              </a:extLst>
            </p:cNvPr>
            <p:cNvCxnSpPr>
              <a:cxnSpLocks/>
              <a:stCxn id="24" idx="2"/>
              <a:endCxn id="30" idx="0"/>
            </p:cNvCxnSpPr>
            <p:nvPr/>
          </p:nvCxnSpPr>
          <p:spPr>
            <a:xfrm>
              <a:off x="7346950" y="2533866"/>
              <a:ext cx="1126907" cy="128935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54CF0E6-0BF0-4BCB-BAB7-1CB005ABA936}"/>
                    </a:ext>
                  </a:extLst>
                </p:cNvPr>
                <p:cNvSpPr txBox="1"/>
                <p:nvPr/>
              </p:nvSpPr>
              <p:spPr>
                <a:xfrm>
                  <a:off x="6972052" y="3130939"/>
                  <a:ext cx="9851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solidFill>
                            <a:latin typeface="Cambria Math" panose="02040503050406030204" pitchFamily="18" charset="0"/>
                          </a:rPr>
                          <m:t>𝐪</m:t>
                        </m:r>
                        <m:r>
                          <a:rPr lang="en-GB" sz="2400" i="1">
                            <a:solidFill>
                              <a:schemeClr val="accent5"/>
                            </a:solidFill>
                            <a:latin typeface="Cambria Math" panose="02040503050406030204" pitchFamily="18" charset="0"/>
                          </a:rPr>
                          <m:t>−</m:t>
                        </m:r>
                        <m:r>
                          <a:rPr lang="en-GB" sz="2400" b="1">
                            <a:solidFill>
                              <a:schemeClr val="accent5"/>
                            </a:solidFill>
                            <a:latin typeface="Cambria Math" panose="02040503050406030204" pitchFamily="18" charset="0"/>
                          </a:rPr>
                          <m:t>𝐚</m:t>
                        </m:r>
                      </m:oMath>
                    </m:oMathPara>
                  </a14:m>
                  <a:endParaRPr lang="en-GB" sz="2400" b="1" dirty="0">
                    <a:solidFill>
                      <a:schemeClr val="accent5"/>
                    </a:solidFill>
                  </a:endParaRPr>
                </a:p>
              </p:txBody>
            </p:sp>
          </mc:Choice>
          <mc:Fallback xmlns="">
            <p:sp>
              <p:nvSpPr>
                <p:cNvPr id="43" name="TextBox 42">
                  <a:extLst>
                    <a:ext uri="{FF2B5EF4-FFF2-40B4-BE49-F238E27FC236}">
                      <a16:creationId xmlns:a16="http://schemas.microsoft.com/office/drawing/2014/main" id="{654CF0E6-0BF0-4BCB-BAB7-1CB005ABA936}"/>
                    </a:ext>
                  </a:extLst>
                </p:cNvPr>
                <p:cNvSpPr txBox="1">
                  <a:spLocks noRot="1" noChangeAspect="1" noMove="1" noResize="1" noEditPoints="1" noAdjustHandles="1" noChangeArrowheads="1" noChangeShapeType="1" noTextEdit="1"/>
                </p:cNvSpPr>
                <p:nvPr/>
              </p:nvSpPr>
              <p:spPr>
                <a:xfrm>
                  <a:off x="6972052" y="3130939"/>
                  <a:ext cx="985141" cy="461665"/>
                </a:xfrm>
                <a:prstGeom prst="rect">
                  <a:avLst/>
                </a:prstGeom>
                <a:blipFill>
                  <a:blip r:embed="rId11"/>
                  <a:stretch>
                    <a:fillRect b="-14667"/>
                  </a:stretch>
                </a:blipFill>
              </p:spPr>
              <p:txBody>
                <a:bodyPr/>
                <a:lstStyle/>
                <a:p>
                  <a:r>
                    <a:rPr lang="en-GB">
                      <a:noFill/>
                    </a:rPr>
                    <a:t> </a:t>
                  </a:r>
                </a:p>
              </p:txBody>
            </p:sp>
          </mc:Fallback>
        </mc:AlternateContent>
      </p:grpSp>
      <p:grpSp>
        <p:nvGrpSpPr>
          <p:cNvPr id="6" name="Group 5">
            <a:extLst>
              <a:ext uri="{FF2B5EF4-FFF2-40B4-BE49-F238E27FC236}">
                <a16:creationId xmlns:a16="http://schemas.microsoft.com/office/drawing/2014/main" id="{67C8EC7A-8C0E-46E6-9856-4FFA39D6DA32}"/>
              </a:ext>
              <a:ext uri="{C183D7F6-B498-43B3-948B-1728B52AA6E4}">
                <adec:decorative xmlns:adec="http://schemas.microsoft.com/office/drawing/2017/decorative" val="1"/>
              </a:ext>
            </a:extLst>
          </p:cNvPr>
          <p:cNvGrpSpPr/>
          <p:nvPr/>
        </p:nvGrpSpPr>
        <p:grpSpPr>
          <a:xfrm>
            <a:off x="3987514" y="4652263"/>
            <a:ext cx="3756782" cy="692499"/>
            <a:chOff x="3987514" y="4652263"/>
            <a:chExt cx="3756782" cy="692499"/>
          </a:xfrm>
        </p:grpSpPr>
        <p:sp>
          <p:nvSpPr>
            <p:cNvPr id="5" name="Multiplication Sign 4">
              <a:extLst>
                <a:ext uri="{FF2B5EF4-FFF2-40B4-BE49-F238E27FC236}">
                  <a16:creationId xmlns:a16="http://schemas.microsoft.com/office/drawing/2014/main" id="{7EAC8100-EFFF-4D97-B3AE-CD6407B31158}"/>
                </a:ext>
                <a:ext uri="{C183D7F6-B498-43B3-948B-1728B52AA6E4}">
                  <adec:decorative xmlns:adec="http://schemas.microsoft.com/office/drawing/2017/decorative" val="1"/>
                </a:ext>
              </a:extLst>
            </p:cNvPr>
            <p:cNvSpPr/>
            <p:nvPr/>
          </p:nvSpPr>
          <p:spPr>
            <a:xfrm>
              <a:off x="6170524" y="4883096"/>
              <a:ext cx="1573772" cy="461666"/>
            </a:xfrm>
            <a:prstGeom prst="mathMultiply">
              <a:avLst>
                <a:gd name="adj1" fmla="val 8655"/>
              </a:avLst>
            </a:prstGeom>
            <a:solidFill>
              <a:schemeClr val="accent6">
                <a:lumMod val="50000"/>
              </a:schemeClr>
            </a:solidFill>
            <a:ln>
              <a:solidFill>
                <a:schemeClr val="accent6">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
          <p:nvSpPr>
            <p:cNvPr id="33" name="Multiplication Sign 32">
              <a:extLst>
                <a:ext uri="{FF2B5EF4-FFF2-40B4-BE49-F238E27FC236}">
                  <a16:creationId xmlns:a16="http://schemas.microsoft.com/office/drawing/2014/main" id="{04BFE2B9-E3BC-48E3-9690-C174C4486E75}"/>
                </a:ext>
                <a:ext uri="{C183D7F6-B498-43B3-948B-1728B52AA6E4}">
                  <adec:decorative xmlns:adec="http://schemas.microsoft.com/office/drawing/2017/decorative" val="1"/>
                </a:ext>
              </a:extLst>
            </p:cNvPr>
            <p:cNvSpPr/>
            <p:nvPr/>
          </p:nvSpPr>
          <p:spPr>
            <a:xfrm>
              <a:off x="3987514" y="4652263"/>
              <a:ext cx="1573772" cy="461666"/>
            </a:xfrm>
            <a:prstGeom prst="mathMultiply">
              <a:avLst>
                <a:gd name="adj1" fmla="val 8655"/>
              </a:avLst>
            </a:prstGeom>
            <a:solidFill>
              <a:schemeClr val="accent6">
                <a:lumMod val="50000"/>
              </a:schemeClr>
            </a:solidFill>
            <a:ln>
              <a:solidFill>
                <a:schemeClr val="accent6">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grpSp>
    </p:spTree>
    <p:extLst>
      <p:ext uri="{BB962C8B-B14F-4D97-AF65-F5344CB8AC3E}">
        <p14:creationId xmlns:p14="http://schemas.microsoft.com/office/powerpoint/2010/main" val="205415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nodeType="clickEffect">
                                  <p:stCondLst>
                                    <p:cond delay="0"/>
                                  </p:stCondLst>
                                  <p:childTnLst>
                                    <p:animEffect transition="out" filter="fade">
                                      <p:cBhvr>
                                        <p:cTn id="27" dur="500" tmFilter="0, 0; .2, .5; .8, .5; 1, 0"/>
                                        <p:tgtEl>
                                          <p:spTgt spid="45"/>
                                        </p:tgtEl>
                                      </p:cBhvr>
                                    </p:animEffect>
                                    <p:animScale>
                                      <p:cBhvr>
                                        <p:cTn id="28" dur="250" autoRev="1" fill="hold"/>
                                        <p:tgtEl>
                                          <p:spTgt spid="45"/>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xit" presetSubtype="0" fill="hold" nodeType="with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6AD4-1E8C-4608-96D9-845DB076B855}"/>
              </a:ext>
            </a:extLst>
          </p:cNvPr>
          <p:cNvSpPr>
            <a:spLocks noGrp="1"/>
          </p:cNvSpPr>
          <p:nvPr>
            <p:ph type="title"/>
          </p:nvPr>
        </p:nvSpPr>
        <p:spPr/>
        <p:txBody>
          <a:bodyPr/>
          <a:lstStyle/>
          <a:p>
            <a:r>
              <a:rPr lang="en-GB" dirty="0"/>
              <a:t>Distance between a point and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C78AA-8F1D-4588-9184-58E077DD4A50}"/>
                  </a:ext>
                </a:extLst>
              </p:cNvPr>
              <p:cNvSpPr>
                <a:spLocks noGrp="1"/>
              </p:cNvSpPr>
              <p:nvPr>
                <p:ph idx="1"/>
              </p:nvPr>
            </p:nvSpPr>
            <p:spPr>
              <a:xfrm>
                <a:off x="1097280" y="2108201"/>
                <a:ext cx="8583562" cy="4597399"/>
              </a:xfrm>
            </p:spPr>
            <p:txBody>
              <a:bodyPr>
                <a:normAutofit lnSpcReduction="10000"/>
              </a:bodyPr>
              <a:lstStyle/>
              <a:p>
                <a:r>
                  <a:rPr lang="en-GB" dirty="0"/>
                  <a:t>Since </a:t>
                </a:r>
                <a14:m>
                  <m:oMath xmlns:m="http://schemas.openxmlformats.org/officeDocument/2006/math">
                    <m:r>
                      <a:rPr lang="en-GB" b="1" i="0" smtClean="0">
                        <a:latin typeface="Cambria Math" panose="02040503050406030204" pitchFamily="18" charset="0"/>
                      </a:rPr>
                      <m:t>𝐪</m:t>
                    </m:r>
                  </m:oMath>
                </a14:m>
                <a:r>
                  <a:rPr lang="en-GB" dirty="0"/>
                  <a:t> is on the line, we know</a:t>
                </a:r>
                <a:br>
                  <a:rPr lang="en-GB" dirty="0"/>
                </a:br>
                <a:r>
                  <a:rPr lang="en-GB" dirty="0"/>
                  <a:t>that the vector </a:t>
                </a:r>
                <a14:m>
                  <m:oMath xmlns:m="http://schemas.openxmlformats.org/officeDocument/2006/math">
                    <m:r>
                      <a:rPr lang="en-GB" b="1" i="0" smtClean="0">
                        <a:latin typeface="Cambria Math" panose="02040503050406030204" pitchFamily="18" charset="0"/>
                      </a:rPr>
                      <m:t>𝐪</m:t>
                    </m:r>
                    <m:r>
                      <a:rPr lang="en-GB" b="0" i="1" smtClean="0">
                        <a:latin typeface="Cambria Math" panose="02040503050406030204" pitchFamily="18" charset="0"/>
                      </a:rPr>
                      <m:t>−</m:t>
                    </m:r>
                    <m:r>
                      <a:rPr lang="en-GB" b="1" i="0" smtClean="0">
                        <a:latin typeface="Cambria Math" panose="02040503050406030204" pitchFamily="18" charset="0"/>
                      </a:rPr>
                      <m:t>𝐚</m:t>
                    </m:r>
                  </m:oMath>
                </a14:m>
                <a:r>
                  <a:rPr lang="en-GB" dirty="0"/>
                  <a:t> is parallel</a:t>
                </a:r>
                <a:br>
                  <a:rPr lang="en-GB" dirty="0"/>
                </a:br>
                <a:r>
                  <a:rPr lang="en-GB" dirty="0"/>
                  <a:t>to </a:t>
                </a:r>
                <a14:m>
                  <m:oMath xmlns:m="http://schemas.openxmlformats.org/officeDocument/2006/math">
                    <m:r>
                      <a:rPr lang="en-GB" b="1" i="0" smtClean="0">
                        <a:latin typeface="Cambria Math" panose="02040503050406030204" pitchFamily="18" charset="0"/>
                      </a:rPr>
                      <m:t>𝐛</m:t>
                    </m:r>
                    <m:r>
                      <a:rPr lang="en-GB" b="0" i="1" smtClean="0">
                        <a:latin typeface="Cambria Math" panose="02040503050406030204" pitchFamily="18" charset="0"/>
                      </a:rPr>
                      <m:t>−</m:t>
                    </m:r>
                    <m:r>
                      <a:rPr lang="en-GB" b="1" i="0" smtClean="0">
                        <a:latin typeface="Cambria Math" panose="02040503050406030204" pitchFamily="18" charset="0"/>
                      </a:rPr>
                      <m:t>𝐚</m:t>
                    </m:r>
                  </m:oMath>
                </a14:m>
                <a:endParaRPr lang="en-GB" b="1" dirty="0"/>
              </a:p>
              <a:p>
                <a:r>
                  <a:rPr lang="en-GB" dirty="0"/>
                  <a:t>In fact, </a:t>
                </a:r>
                <a:br>
                  <a:rPr lang="en-GB" sz="2000" b="1" i="0" dirty="0">
                    <a:latin typeface="Cambria Math" panose="02040503050406030204" pitchFamily="18" charset="0"/>
                  </a:rPr>
                </a:br>
                <a14:m>
                  <m:oMath xmlns:m="http://schemas.openxmlformats.org/officeDocument/2006/math">
                    <m:r>
                      <a:rPr lang="en-GB" sz="2400" b="1" i="0" smtClean="0">
                        <a:latin typeface="Cambria Math" panose="02040503050406030204" pitchFamily="18" charset="0"/>
                      </a:rPr>
                      <m:t>𝐪</m:t>
                    </m:r>
                    <m:r>
                      <a:rPr lang="en-GB" sz="2400" b="0" i="1" smtClean="0">
                        <a:latin typeface="Cambria Math" panose="02040503050406030204" pitchFamily="18" charset="0"/>
                      </a:rPr>
                      <m:t>−</m:t>
                    </m:r>
                    <m:r>
                      <a:rPr lang="en-GB" sz="2400" b="1" i="0" smtClean="0">
                        <a:latin typeface="Cambria Math" panose="02040503050406030204" pitchFamily="18" charset="0"/>
                      </a:rPr>
                      <m:t>𝐚</m:t>
                    </m:r>
                    <m:r>
                      <a:rPr lang="en-GB" sz="2400" b="0" i="0"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r>
                          <a:rPr lang="en-GB" sz="2400" b="1" i="0" smtClean="0">
                            <a:latin typeface="Cambria Math" panose="02040503050406030204" pitchFamily="18" charset="0"/>
                          </a:rPr>
                          <m:t>𝐪</m:t>
                        </m:r>
                        <m:r>
                          <a:rPr lang="en-GB" sz="2400" b="0" i="1" smtClean="0">
                            <a:latin typeface="Cambria Math" panose="02040503050406030204" pitchFamily="18" charset="0"/>
                          </a:rPr>
                          <m:t>−</m:t>
                        </m:r>
                        <m:r>
                          <a:rPr lang="en-GB" sz="2400" b="1" i="0" smtClean="0">
                            <a:latin typeface="Cambria Math" panose="02040503050406030204" pitchFamily="18" charset="0"/>
                          </a:rPr>
                          <m:t>𝐚</m:t>
                        </m:r>
                      </m:e>
                    </m:d>
                    <m:f>
                      <m:fPr>
                        <m:ctrlPr>
                          <a:rPr lang="en-GB" sz="2400" b="0" i="1" smtClean="0">
                            <a:latin typeface="Cambria Math" panose="02040503050406030204" pitchFamily="18" charset="0"/>
                          </a:rPr>
                        </m:ctrlPr>
                      </m:fPr>
                      <m:num>
                        <m:r>
                          <a:rPr lang="en-GB" sz="2400" b="1" i="0" smtClean="0">
                            <a:latin typeface="Cambria Math" panose="02040503050406030204" pitchFamily="18" charset="0"/>
                          </a:rPr>
                          <m:t>𝐛</m:t>
                        </m:r>
                        <m:r>
                          <a:rPr lang="en-GB" sz="2400" b="0" i="1" smtClean="0">
                            <a:latin typeface="Cambria Math" panose="02040503050406030204" pitchFamily="18" charset="0"/>
                          </a:rPr>
                          <m:t>−</m:t>
                        </m:r>
                        <m:r>
                          <a:rPr lang="en-GB" sz="2400" b="1" i="0" smtClean="0">
                            <a:latin typeface="Cambria Math" panose="02040503050406030204" pitchFamily="18" charset="0"/>
                          </a:rPr>
                          <m:t>𝐚</m:t>
                        </m:r>
                      </m:num>
                      <m:den>
                        <m:d>
                          <m:dPr>
                            <m:begChr m:val="‖"/>
                            <m:endChr m:val="‖"/>
                            <m:ctrlPr>
                              <a:rPr lang="en-GB" sz="2400" b="0" i="1" smtClean="0">
                                <a:latin typeface="Cambria Math" panose="02040503050406030204" pitchFamily="18" charset="0"/>
                              </a:rPr>
                            </m:ctrlPr>
                          </m:dPr>
                          <m:e>
                            <m:r>
                              <a:rPr lang="en-GB" sz="2400" b="1" i="0" smtClean="0">
                                <a:latin typeface="Cambria Math" panose="02040503050406030204" pitchFamily="18" charset="0"/>
                              </a:rPr>
                              <m:t>𝐛</m:t>
                            </m:r>
                            <m:r>
                              <a:rPr lang="en-GB" sz="2400" b="0" i="1" smtClean="0">
                                <a:latin typeface="Cambria Math" panose="02040503050406030204" pitchFamily="18" charset="0"/>
                              </a:rPr>
                              <m:t>−</m:t>
                            </m:r>
                            <m:r>
                              <a:rPr lang="en-GB" sz="2400" b="1" i="0" smtClean="0">
                                <a:latin typeface="Cambria Math" panose="02040503050406030204" pitchFamily="18" charset="0"/>
                              </a:rPr>
                              <m:t>𝐚</m:t>
                            </m:r>
                          </m:e>
                        </m:d>
                      </m:den>
                    </m:f>
                  </m:oMath>
                </a14:m>
                <a:endParaRPr lang="en-GB" sz="2000" dirty="0"/>
              </a:p>
              <a:p>
                <a:r>
                  <a:rPr lang="en-GB" dirty="0"/>
                  <a:t>Therefore</a:t>
                </a:r>
                <a:br>
                  <a:rPr lang="en-GB" sz="2000" dirty="0"/>
                </a:br>
                <a14:m>
                  <m:oMath xmlns:m="http://schemas.openxmlformats.org/officeDocument/2006/math">
                    <m:r>
                      <a:rPr lang="en-GB" sz="2400" b="1" i="0">
                        <a:latin typeface="Cambria Math" panose="02040503050406030204" pitchFamily="18" charset="0"/>
                      </a:rPr>
                      <m:t>𝐪</m:t>
                    </m:r>
                    <m:r>
                      <a:rPr lang="en-GB" sz="2400" i="1">
                        <a:latin typeface="Cambria Math" panose="02040503050406030204" pitchFamily="18" charset="0"/>
                      </a:rPr>
                      <m:t>=</m:t>
                    </m:r>
                    <m:r>
                      <a:rPr lang="en-GB" sz="2400" b="1" i="0" smtClean="0">
                        <a:latin typeface="Cambria Math" panose="02040503050406030204" pitchFamily="18" charset="0"/>
                      </a:rPr>
                      <m:t>𝐚</m:t>
                    </m:r>
                    <m:r>
                      <a:rPr lang="en-GB" sz="2400" b="0" i="1" smtClean="0">
                        <a:latin typeface="Cambria Math" panose="02040503050406030204" pitchFamily="18" charset="0"/>
                      </a:rPr>
                      <m:t>+</m:t>
                    </m:r>
                    <m:f>
                      <m:fPr>
                        <m:ctrlPr>
                          <a:rPr lang="en-GB" sz="2400" i="1">
                            <a:latin typeface="Cambria Math" panose="02040503050406030204" pitchFamily="18" charset="0"/>
                          </a:rPr>
                        </m:ctrlPr>
                      </m:fPr>
                      <m:num>
                        <m:d>
                          <m:dPr>
                            <m:ctrlPr>
                              <a:rPr lang="en-GB" sz="2400" i="1">
                                <a:latin typeface="Cambria Math" panose="02040503050406030204" pitchFamily="18" charset="0"/>
                              </a:rPr>
                            </m:ctrlPr>
                          </m:dPr>
                          <m:e>
                            <m:r>
                              <a:rPr lang="en-GB" sz="2400" b="1" i="0">
                                <a:latin typeface="Cambria Math" panose="02040503050406030204" pitchFamily="18" charset="0"/>
                              </a:rPr>
                              <m:t>𝐩</m:t>
                            </m:r>
                            <m:r>
                              <a:rPr lang="en-GB" sz="2400" i="1">
                                <a:latin typeface="Cambria Math" panose="02040503050406030204" pitchFamily="18" charset="0"/>
                              </a:rPr>
                              <m:t>−</m:t>
                            </m:r>
                            <m:r>
                              <a:rPr lang="en-GB" sz="2400" b="1" i="0" smtClean="0">
                                <a:latin typeface="Cambria Math" panose="02040503050406030204" pitchFamily="18" charset="0"/>
                              </a:rPr>
                              <m:t>𝐚</m:t>
                            </m:r>
                          </m:e>
                        </m:d>
                        <m:r>
                          <a:rPr lang="en-GB" sz="2400" i="1">
                            <a:latin typeface="Cambria Math" panose="02040503050406030204" pitchFamily="18" charset="0"/>
                          </a:rPr>
                          <m:t>⋅</m:t>
                        </m:r>
                        <m:d>
                          <m:dPr>
                            <m:ctrlPr>
                              <a:rPr lang="en-GB" sz="2400" i="1">
                                <a:latin typeface="Cambria Math" panose="02040503050406030204" pitchFamily="18" charset="0"/>
                              </a:rPr>
                            </m:ctrlPr>
                          </m:dPr>
                          <m:e>
                            <m:r>
                              <a:rPr lang="en-GB" sz="2400" b="1" i="0" smtClean="0">
                                <a:latin typeface="Cambria Math" panose="02040503050406030204" pitchFamily="18" charset="0"/>
                              </a:rPr>
                              <m:t>𝐛</m:t>
                            </m:r>
                            <m:r>
                              <a:rPr lang="en-GB" sz="2400" i="1">
                                <a:latin typeface="Cambria Math" panose="02040503050406030204" pitchFamily="18" charset="0"/>
                              </a:rPr>
                              <m:t>−</m:t>
                            </m:r>
                            <m:r>
                              <a:rPr lang="en-GB" sz="2400" b="1" i="0" smtClean="0">
                                <a:latin typeface="Cambria Math" panose="02040503050406030204" pitchFamily="18" charset="0"/>
                              </a:rPr>
                              <m:t>𝐚</m:t>
                            </m:r>
                          </m:e>
                        </m:d>
                      </m:num>
                      <m:den>
                        <m:sSup>
                          <m:sSupPr>
                            <m:ctrlPr>
                              <a:rPr lang="en-GB" sz="2400" b="0" i="1" smtClean="0">
                                <a:latin typeface="Cambria Math" panose="02040503050406030204" pitchFamily="18" charset="0"/>
                              </a:rPr>
                            </m:ctrlPr>
                          </m:sSupPr>
                          <m:e>
                            <m:d>
                              <m:dPr>
                                <m:begChr m:val="‖"/>
                                <m:endChr m:val="‖"/>
                                <m:ctrlPr>
                                  <a:rPr lang="en-GB" sz="2400" i="1">
                                    <a:latin typeface="Cambria Math" panose="02040503050406030204" pitchFamily="18" charset="0"/>
                                  </a:rPr>
                                </m:ctrlPr>
                              </m:dPr>
                              <m:e>
                                <m:r>
                                  <a:rPr lang="en-GB" sz="2400" b="1" i="0" smtClean="0">
                                    <a:latin typeface="Cambria Math" panose="02040503050406030204" pitchFamily="18" charset="0"/>
                                  </a:rPr>
                                  <m:t>𝐛</m:t>
                                </m:r>
                                <m:r>
                                  <a:rPr lang="en-GB" sz="2400" i="1">
                                    <a:latin typeface="Cambria Math" panose="02040503050406030204" pitchFamily="18" charset="0"/>
                                  </a:rPr>
                                  <m:t>−</m:t>
                                </m:r>
                                <m:r>
                                  <a:rPr lang="en-GB" sz="2400" b="1" i="0" smtClean="0">
                                    <a:latin typeface="Cambria Math" panose="02040503050406030204" pitchFamily="18" charset="0"/>
                                  </a:rPr>
                                  <m:t>𝐚</m:t>
                                </m:r>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r>
                      <a:rPr lang="en-GB" sz="2400" b="1" i="0" smtClean="0">
                        <a:latin typeface="Cambria Math" panose="02040503050406030204" pitchFamily="18" charset="0"/>
                      </a:rPr>
                      <m:t>𝐛</m:t>
                    </m:r>
                    <m:r>
                      <a:rPr lang="en-GB" sz="2400" b="0" i="1" smtClean="0">
                        <a:latin typeface="Cambria Math" panose="02040503050406030204" pitchFamily="18" charset="0"/>
                      </a:rPr>
                      <m:t>−</m:t>
                    </m:r>
                    <m:r>
                      <a:rPr lang="en-GB" sz="2400" b="1" i="0" smtClean="0">
                        <a:latin typeface="Cambria Math" panose="02040503050406030204" pitchFamily="18" charset="0"/>
                      </a:rPr>
                      <m:t>𝐚</m:t>
                    </m:r>
                    <m:r>
                      <a:rPr lang="en-GB" sz="2400" b="0" i="1" smtClean="0">
                        <a:latin typeface="Cambria Math" panose="02040503050406030204" pitchFamily="18" charset="0"/>
                      </a:rPr>
                      <m:t>)</m:t>
                    </m:r>
                  </m:oMath>
                </a14:m>
                <a:endParaRPr lang="en-GB" sz="2400" dirty="0"/>
              </a:p>
              <a:p>
                <a:r>
                  <a:rPr lang="en-GB" dirty="0"/>
                  <a:t>Knowing </a:t>
                </a:r>
                <a14:m>
                  <m:oMath xmlns:m="http://schemas.openxmlformats.org/officeDocument/2006/math">
                    <m:r>
                      <a:rPr lang="en-GB" b="1" i="0" dirty="0" smtClean="0">
                        <a:latin typeface="Cambria Math" panose="02040503050406030204" pitchFamily="18" charset="0"/>
                      </a:rPr>
                      <m:t>𝐪</m:t>
                    </m:r>
                  </m:oMath>
                </a14:m>
                <a:r>
                  <a:rPr lang="en-GB" dirty="0"/>
                  <a:t>, the distance between the point and the line is simply </a:t>
                </a: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r>
                          <a:rPr lang="en-GB" b="1" i="0" smtClean="0">
                            <a:solidFill>
                              <a:schemeClr val="accent4"/>
                            </a:solidFill>
                            <a:latin typeface="Cambria Math" panose="02040503050406030204" pitchFamily="18" charset="0"/>
                          </a:rPr>
                          <m:t>𝐪</m:t>
                        </m:r>
                        <m:r>
                          <a:rPr lang="en-GB" b="0" i="1"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𝐩</m:t>
                        </m:r>
                      </m:e>
                    </m:d>
                  </m:oMath>
                </a14:m>
                <a:endParaRPr lang="en-GB" dirty="0"/>
              </a:p>
            </p:txBody>
          </p:sp>
        </mc:Choice>
        <mc:Fallback xmlns="">
          <p:sp>
            <p:nvSpPr>
              <p:cNvPr id="3" name="Content Placeholder 2">
                <a:extLst>
                  <a:ext uri="{FF2B5EF4-FFF2-40B4-BE49-F238E27FC236}">
                    <a16:creationId xmlns:a16="http://schemas.microsoft.com/office/drawing/2014/main" id="{5AFC78AA-8F1D-4588-9184-58E077DD4A50}"/>
                  </a:ext>
                </a:extLst>
              </p:cNvPr>
              <p:cNvSpPr>
                <a:spLocks noGrp="1" noRot="1" noChangeAspect="1" noMove="1" noResize="1" noEditPoints="1" noAdjustHandles="1" noChangeArrowheads="1" noChangeShapeType="1" noTextEdit="1"/>
              </p:cNvSpPr>
              <p:nvPr>
                <p:ph idx="1"/>
              </p:nvPr>
            </p:nvSpPr>
            <p:spPr>
              <a:xfrm>
                <a:off x="1097280" y="2108201"/>
                <a:ext cx="8583562" cy="4597399"/>
              </a:xfrm>
              <a:blipFill>
                <a:blip r:embed="rId3"/>
                <a:stretch>
                  <a:fillRect l="-1207" t="-2387" r="-852" b="-1857"/>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DC8654B6-E916-41A4-BC96-1B41EE0D46A5}"/>
              </a:ext>
              <a:ext uri="{C183D7F6-B498-43B3-948B-1728B52AA6E4}">
                <adec:decorative xmlns:adec="http://schemas.microsoft.com/office/drawing/2017/decorative" val="1"/>
              </a:ext>
            </a:extLst>
          </p:cNvPr>
          <p:cNvGrpSpPr/>
          <p:nvPr/>
        </p:nvGrpSpPr>
        <p:grpSpPr>
          <a:xfrm>
            <a:off x="3423543" y="2997316"/>
            <a:ext cx="3613880" cy="1618025"/>
            <a:chOff x="3423543" y="2997316"/>
            <a:chExt cx="3613880" cy="1618025"/>
          </a:xfrm>
        </p:grpSpPr>
        <mc:AlternateContent xmlns:mc="http://schemas.openxmlformats.org/markup-compatibility/2006" xmlns:a14="http://schemas.microsoft.com/office/drawing/2010/main">
          <mc:Choice Requires="a14">
            <p:sp>
              <p:nvSpPr>
                <p:cNvPr id="15" name="Speech Bubble: Rectangle 14">
                  <a:extLst>
                    <a:ext uri="{FF2B5EF4-FFF2-40B4-BE49-F238E27FC236}">
                      <a16:creationId xmlns:a16="http://schemas.microsoft.com/office/drawing/2014/main" id="{374DCBA4-3273-44A1-A8D2-6929AEA986E2}"/>
                    </a:ext>
                    <a:ext uri="{C183D7F6-B498-43B3-948B-1728B52AA6E4}">
                      <adec:decorative xmlns:adec="http://schemas.microsoft.com/office/drawing/2017/decorative" val="1"/>
                    </a:ext>
                  </a:extLst>
                </p:cNvPr>
                <p:cNvSpPr/>
                <p:nvPr/>
              </p:nvSpPr>
              <p:spPr>
                <a:xfrm>
                  <a:off x="3423543" y="2997316"/>
                  <a:ext cx="2529418" cy="728910"/>
                </a:xfrm>
                <a:prstGeom prst="wedgeRectCallout">
                  <a:avLst>
                    <a:gd name="adj1" fmla="val 64082"/>
                    <a:gd name="adj2" fmla="val 47690"/>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Unit vector in the direction from </a:t>
                  </a:r>
                  <a14:m>
                    <m:oMath xmlns:m="http://schemas.openxmlformats.org/officeDocument/2006/math">
                      <m:r>
                        <a:rPr lang="en-GB" sz="2000" b="1" i="0" dirty="0" smtClean="0">
                          <a:solidFill>
                            <a:schemeClr val="tx1"/>
                          </a:solidFill>
                          <a:latin typeface="Cambria Math" panose="02040503050406030204" pitchFamily="18" charset="0"/>
                        </a:rPr>
                        <m:t>𝐚</m:t>
                      </m:r>
                    </m:oMath>
                  </a14:m>
                  <a:r>
                    <a:rPr lang="en-GB" sz="2000" dirty="0">
                      <a:solidFill>
                        <a:schemeClr val="tx1"/>
                      </a:solidFill>
                    </a:rPr>
                    <a:t> to </a:t>
                  </a:r>
                  <a14:m>
                    <m:oMath xmlns:m="http://schemas.openxmlformats.org/officeDocument/2006/math">
                      <m:r>
                        <a:rPr lang="en-GB" sz="2000" b="1" i="0" dirty="0" smtClean="0">
                          <a:solidFill>
                            <a:schemeClr val="tx1"/>
                          </a:solidFill>
                          <a:latin typeface="Cambria Math" panose="02040503050406030204" pitchFamily="18" charset="0"/>
                        </a:rPr>
                        <m:t>𝐛</m:t>
                      </m:r>
                    </m:oMath>
                  </a14:m>
                  <a:endParaRPr lang="en-GB" sz="2000" b="1" dirty="0">
                    <a:solidFill>
                      <a:schemeClr val="tx1"/>
                    </a:solidFill>
                  </a:endParaRPr>
                </a:p>
              </p:txBody>
            </p:sp>
          </mc:Choice>
          <mc:Fallback xmlns="">
            <p:sp>
              <p:nvSpPr>
                <p:cNvPr id="15" name="Speech Bubble: Rectangle 14">
                  <a:extLst>
                    <a:ext uri="{FF2B5EF4-FFF2-40B4-BE49-F238E27FC236}">
                      <a16:creationId xmlns:a16="http://schemas.microsoft.com/office/drawing/2014/main" id="{374DCBA4-3273-44A1-A8D2-6929AEA986E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423543" y="2997316"/>
                  <a:ext cx="2529418" cy="728910"/>
                </a:xfrm>
                <a:prstGeom prst="wedgeRectCallout">
                  <a:avLst>
                    <a:gd name="adj1" fmla="val 64082"/>
                    <a:gd name="adj2" fmla="val 47690"/>
                  </a:avLst>
                </a:prstGeom>
                <a:blipFill>
                  <a:blip r:embed="rId4"/>
                  <a:stretch>
                    <a:fillRect/>
                  </a:stretch>
                </a:blipFill>
                <a:ln/>
              </p:spPr>
              <p:txBody>
                <a:bodyPr/>
                <a:lstStyle/>
                <a:p>
                  <a:r>
                    <a:rPr lang="en-GB">
                      <a:noFill/>
                    </a:rPr>
                    <a:t> </a:t>
                  </a:r>
                </a:p>
              </p:txBody>
            </p:sp>
          </mc:Fallback>
        </mc:AlternateContent>
        <p:sp>
          <p:nvSpPr>
            <p:cNvPr id="6" name="Flowchart: Alternate Process 5">
              <a:extLst>
                <a:ext uri="{FF2B5EF4-FFF2-40B4-BE49-F238E27FC236}">
                  <a16:creationId xmlns:a16="http://schemas.microsoft.com/office/drawing/2014/main" id="{DB3B34A3-1072-44D5-8A7E-4A7BDCEEEA6D}"/>
                </a:ext>
              </a:extLst>
            </p:cNvPr>
            <p:cNvSpPr/>
            <p:nvPr/>
          </p:nvSpPr>
          <p:spPr>
            <a:xfrm>
              <a:off x="5952961" y="3726226"/>
              <a:ext cx="1084462" cy="889115"/>
            </a:xfrm>
            <a:custGeom>
              <a:avLst/>
              <a:gdLst>
                <a:gd name="connsiteX0" fmla="*/ 0 w 1084462"/>
                <a:gd name="connsiteY0" fmla="*/ 148186 h 889115"/>
                <a:gd name="connsiteX1" fmla="*/ 148186 w 1084462"/>
                <a:gd name="connsiteY1" fmla="*/ 0 h 889115"/>
                <a:gd name="connsiteX2" fmla="*/ 526469 w 1084462"/>
                <a:gd name="connsiteY2" fmla="*/ 0 h 889115"/>
                <a:gd name="connsiteX3" fmla="*/ 936276 w 1084462"/>
                <a:gd name="connsiteY3" fmla="*/ 0 h 889115"/>
                <a:gd name="connsiteX4" fmla="*/ 1084462 w 1084462"/>
                <a:gd name="connsiteY4" fmla="*/ 148186 h 889115"/>
                <a:gd name="connsiteX5" fmla="*/ 1084462 w 1084462"/>
                <a:gd name="connsiteY5" fmla="*/ 740929 h 889115"/>
                <a:gd name="connsiteX6" fmla="*/ 936276 w 1084462"/>
                <a:gd name="connsiteY6" fmla="*/ 889115 h 889115"/>
                <a:gd name="connsiteX7" fmla="*/ 550112 w 1084462"/>
                <a:gd name="connsiteY7" fmla="*/ 889115 h 889115"/>
                <a:gd name="connsiteX8" fmla="*/ 148186 w 1084462"/>
                <a:gd name="connsiteY8" fmla="*/ 889115 h 889115"/>
                <a:gd name="connsiteX9" fmla="*/ 0 w 1084462"/>
                <a:gd name="connsiteY9" fmla="*/ 740929 h 889115"/>
                <a:gd name="connsiteX10" fmla="*/ 0 w 1084462"/>
                <a:gd name="connsiteY10" fmla="*/ 148186 h 88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4462" h="889115" extrusionOk="0">
                  <a:moveTo>
                    <a:pt x="0" y="148186"/>
                  </a:moveTo>
                  <a:cubicBezTo>
                    <a:pt x="1044" y="50473"/>
                    <a:pt x="58323" y="6678"/>
                    <a:pt x="148186" y="0"/>
                  </a:cubicBezTo>
                  <a:cubicBezTo>
                    <a:pt x="227618" y="18529"/>
                    <a:pt x="397731" y="13068"/>
                    <a:pt x="526469" y="0"/>
                  </a:cubicBezTo>
                  <a:cubicBezTo>
                    <a:pt x="655207" y="-13068"/>
                    <a:pt x="829180" y="9499"/>
                    <a:pt x="936276" y="0"/>
                  </a:cubicBezTo>
                  <a:cubicBezTo>
                    <a:pt x="998926" y="-3242"/>
                    <a:pt x="1085577" y="69987"/>
                    <a:pt x="1084462" y="148186"/>
                  </a:cubicBezTo>
                  <a:cubicBezTo>
                    <a:pt x="1112696" y="285458"/>
                    <a:pt x="1062064" y="454764"/>
                    <a:pt x="1084462" y="740929"/>
                  </a:cubicBezTo>
                  <a:cubicBezTo>
                    <a:pt x="1088002" y="822054"/>
                    <a:pt x="1005884" y="894206"/>
                    <a:pt x="936276" y="889115"/>
                  </a:cubicBezTo>
                  <a:cubicBezTo>
                    <a:pt x="785540" y="896062"/>
                    <a:pt x="679603" y="906226"/>
                    <a:pt x="550112" y="889115"/>
                  </a:cubicBezTo>
                  <a:cubicBezTo>
                    <a:pt x="420621" y="872004"/>
                    <a:pt x="232615" y="872680"/>
                    <a:pt x="148186" y="889115"/>
                  </a:cubicBezTo>
                  <a:cubicBezTo>
                    <a:pt x="84560" y="883241"/>
                    <a:pt x="-13959" y="826322"/>
                    <a:pt x="0" y="740929"/>
                  </a:cubicBezTo>
                  <a:cubicBezTo>
                    <a:pt x="25434" y="520949"/>
                    <a:pt x="3334" y="328791"/>
                    <a:pt x="0" y="148186"/>
                  </a:cubicBezTo>
                  <a:close/>
                </a:path>
              </a:pathLst>
            </a:custGeom>
            <a:noFill/>
            <a:ln>
              <a:prstDash val="sysDot"/>
              <a:extLst>
                <a:ext uri="{C807C97D-BFC1-408E-A445-0C87EB9F89A2}">
                  <ask:lineSketchStyleProps xmlns:ask="http://schemas.microsoft.com/office/drawing/2018/sketchyshapes" sd="57663497">
                    <a:prstGeom prst="flowChartAlternateProcess">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l"/>
              <a:endParaRPr lang="en-GB" dirty="0">
                <a:solidFill>
                  <a:schemeClr val="tx1"/>
                </a:solidFill>
              </a:endParaRPr>
            </a:p>
          </p:txBody>
        </p:sp>
      </p:grpSp>
      <p:grpSp>
        <p:nvGrpSpPr>
          <p:cNvPr id="8" name="Group 7">
            <a:extLst>
              <a:ext uri="{FF2B5EF4-FFF2-40B4-BE49-F238E27FC236}">
                <a16:creationId xmlns:a16="http://schemas.microsoft.com/office/drawing/2014/main" id="{369B021A-09BA-4381-A027-33F003141E87}"/>
              </a:ext>
              <a:ext uri="{C183D7F6-B498-43B3-948B-1728B52AA6E4}">
                <adec:decorative xmlns:adec="http://schemas.microsoft.com/office/drawing/2017/decorative" val="1"/>
              </a:ext>
            </a:extLst>
          </p:cNvPr>
          <p:cNvGrpSpPr/>
          <p:nvPr/>
        </p:nvGrpSpPr>
        <p:grpSpPr>
          <a:xfrm>
            <a:off x="3423543" y="4537972"/>
            <a:ext cx="3097880" cy="1241092"/>
            <a:chOff x="3423543" y="4537972"/>
            <a:chExt cx="3097880" cy="1241092"/>
          </a:xfrm>
        </p:grpSpPr>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E883BB3E-925A-4879-84F8-89D33447753E}"/>
                    </a:ext>
                    <a:ext uri="{C183D7F6-B498-43B3-948B-1728B52AA6E4}">
                      <adec:decorative xmlns:adec="http://schemas.microsoft.com/office/drawing/2017/decorative" val="1"/>
                    </a:ext>
                  </a:extLst>
                </p:cNvPr>
                <p:cNvSpPr/>
                <p:nvPr/>
              </p:nvSpPr>
              <p:spPr>
                <a:xfrm>
                  <a:off x="3423543" y="4537972"/>
                  <a:ext cx="693203" cy="493047"/>
                </a:xfrm>
                <a:prstGeom prst="wedgeRectCallout">
                  <a:avLst>
                    <a:gd name="adj1" fmla="val 76970"/>
                    <a:gd name="adj2" fmla="val 32917"/>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400" b="0" dirty="0">
                      <a:solidFill>
                        <a:schemeClr val="tx1"/>
                      </a:solidFill>
                    </a:rPr>
                    <a:t>“</a:t>
                  </a:r>
                  <a14:m>
                    <m:oMath xmlns:m="http://schemas.openxmlformats.org/officeDocument/2006/math">
                      <m:r>
                        <a:rPr lang="en-GB" sz="2400" b="0" i="1" smtClean="0">
                          <a:solidFill>
                            <a:schemeClr val="tx1"/>
                          </a:solidFill>
                          <a:latin typeface="Cambria Math" panose="02040503050406030204" pitchFamily="18" charset="0"/>
                        </a:rPr>
                        <m:t>𝑡</m:t>
                      </m:r>
                    </m:oMath>
                  </a14:m>
                  <a:r>
                    <a:rPr lang="en-GB" sz="2400" dirty="0">
                      <a:solidFill>
                        <a:schemeClr val="tx1"/>
                      </a:solidFill>
                    </a:rPr>
                    <a:t>”</a:t>
                  </a:r>
                </a:p>
              </p:txBody>
            </p:sp>
          </mc:Choice>
          <mc:Fallback xmlns="">
            <p:sp>
              <p:nvSpPr>
                <p:cNvPr id="4" name="Speech Bubble: Rectangle 3">
                  <a:extLst>
                    <a:ext uri="{FF2B5EF4-FFF2-40B4-BE49-F238E27FC236}">
                      <a16:creationId xmlns:a16="http://schemas.microsoft.com/office/drawing/2014/main" id="{E883BB3E-925A-4879-84F8-89D33447753E}"/>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423543" y="4537972"/>
                  <a:ext cx="693203" cy="493047"/>
                </a:xfrm>
                <a:prstGeom prst="wedgeRectCallout">
                  <a:avLst>
                    <a:gd name="adj1" fmla="val 76970"/>
                    <a:gd name="adj2" fmla="val 32917"/>
                  </a:avLst>
                </a:prstGeom>
                <a:blipFill>
                  <a:blip r:embed="rId5"/>
                  <a:stretch>
                    <a:fillRect/>
                  </a:stretch>
                </a:blipFill>
                <a:ln/>
              </p:spPr>
              <p:txBody>
                <a:bodyPr/>
                <a:lstStyle/>
                <a:p>
                  <a:r>
                    <a:rPr lang="en-GB">
                      <a:noFill/>
                    </a:rPr>
                    <a:t> </a:t>
                  </a:r>
                </a:p>
              </p:txBody>
            </p:sp>
          </mc:Fallback>
        </mc:AlternateContent>
        <p:sp>
          <p:nvSpPr>
            <p:cNvPr id="35" name="Flowchart: Alternate Process 34">
              <a:extLst>
                <a:ext uri="{FF2B5EF4-FFF2-40B4-BE49-F238E27FC236}">
                  <a16:creationId xmlns:a16="http://schemas.microsoft.com/office/drawing/2014/main" id="{7AB79F43-B783-49AD-8E43-89229C98DB3C}"/>
                </a:ext>
              </a:extLst>
            </p:cNvPr>
            <p:cNvSpPr/>
            <p:nvPr/>
          </p:nvSpPr>
          <p:spPr>
            <a:xfrm>
              <a:off x="4304598" y="4889949"/>
              <a:ext cx="2216825" cy="889115"/>
            </a:xfrm>
            <a:custGeom>
              <a:avLst/>
              <a:gdLst>
                <a:gd name="connsiteX0" fmla="*/ 0 w 2216825"/>
                <a:gd name="connsiteY0" fmla="*/ 148186 h 889115"/>
                <a:gd name="connsiteX1" fmla="*/ 148186 w 2216825"/>
                <a:gd name="connsiteY1" fmla="*/ 0 h 889115"/>
                <a:gd name="connsiteX2" fmla="*/ 749928 w 2216825"/>
                <a:gd name="connsiteY2" fmla="*/ 0 h 889115"/>
                <a:gd name="connsiteX3" fmla="*/ 1351670 w 2216825"/>
                <a:gd name="connsiteY3" fmla="*/ 0 h 889115"/>
                <a:gd name="connsiteX4" fmla="*/ 2068639 w 2216825"/>
                <a:gd name="connsiteY4" fmla="*/ 0 h 889115"/>
                <a:gd name="connsiteX5" fmla="*/ 2216825 w 2216825"/>
                <a:gd name="connsiteY5" fmla="*/ 148186 h 889115"/>
                <a:gd name="connsiteX6" fmla="*/ 2216825 w 2216825"/>
                <a:gd name="connsiteY6" fmla="*/ 740929 h 889115"/>
                <a:gd name="connsiteX7" fmla="*/ 2068639 w 2216825"/>
                <a:gd name="connsiteY7" fmla="*/ 889115 h 889115"/>
                <a:gd name="connsiteX8" fmla="*/ 1428488 w 2216825"/>
                <a:gd name="connsiteY8" fmla="*/ 889115 h 889115"/>
                <a:gd name="connsiteX9" fmla="*/ 788337 w 2216825"/>
                <a:gd name="connsiteY9" fmla="*/ 889115 h 889115"/>
                <a:gd name="connsiteX10" fmla="*/ 148186 w 2216825"/>
                <a:gd name="connsiteY10" fmla="*/ 889115 h 889115"/>
                <a:gd name="connsiteX11" fmla="*/ 0 w 2216825"/>
                <a:gd name="connsiteY11" fmla="*/ 740929 h 889115"/>
                <a:gd name="connsiteX12" fmla="*/ 0 w 2216825"/>
                <a:gd name="connsiteY12" fmla="*/ 148186 h 88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6825" h="889115" extrusionOk="0">
                  <a:moveTo>
                    <a:pt x="0" y="148186"/>
                  </a:moveTo>
                  <a:cubicBezTo>
                    <a:pt x="1044" y="50473"/>
                    <a:pt x="58323" y="6678"/>
                    <a:pt x="148186" y="0"/>
                  </a:cubicBezTo>
                  <a:cubicBezTo>
                    <a:pt x="290350" y="-5484"/>
                    <a:pt x="617305" y="17945"/>
                    <a:pt x="749928" y="0"/>
                  </a:cubicBezTo>
                  <a:cubicBezTo>
                    <a:pt x="882551" y="-17945"/>
                    <a:pt x="1159534" y="20974"/>
                    <a:pt x="1351670" y="0"/>
                  </a:cubicBezTo>
                  <a:cubicBezTo>
                    <a:pt x="1543806" y="-20974"/>
                    <a:pt x="1869214" y="-3124"/>
                    <a:pt x="2068639" y="0"/>
                  </a:cubicBezTo>
                  <a:cubicBezTo>
                    <a:pt x="2157317" y="-10393"/>
                    <a:pt x="2216647" y="63483"/>
                    <a:pt x="2216825" y="148186"/>
                  </a:cubicBezTo>
                  <a:cubicBezTo>
                    <a:pt x="2222394" y="371536"/>
                    <a:pt x="2202129" y="524870"/>
                    <a:pt x="2216825" y="740929"/>
                  </a:cubicBezTo>
                  <a:cubicBezTo>
                    <a:pt x="2218120" y="834038"/>
                    <a:pt x="2158496" y="888523"/>
                    <a:pt x="2068639" y="889115"/>
                  </a:cubicBezTo>
                  <a:cubicBezTo>
                    <a:pt x="1820849" y="874662"/>
                    <a:pt x="1726667" y="858732"/>
                    <a:pt x="1428488" y="889115"/>
                  </a:cubicBezTo>
                  <a:cubicBezTo>
                    <a:pt x="1130309" y="919498"/>
                    <a:pt x="992799" y="902905"/>
                    <a:pt x="788337" y="889115"/>
                  </a:cubicBezTo>
                  <a:cubicBezTo>
                    <a:pt x="583875" y="875325"/>
                    <a:pt x="405688" y="859312"/>
                    <a:pt x="148186" y="889115"/>
                  </a:cubicBezTo>
                  <a:cubicBezTo>
                    <a:pt x="71393" y="891564"/>
                    <a:pt x="1806" y="823649"/>
                    <a:pt x="0" y="740929"/>
                  </a:cubicBezTo>
                  <a:cubicBezTo>
                    <a:pt x="-6772" y="601035"/>
                    <a:pt x="20713" y="406270"/>
                    <a:pt x="0" y="148186"/>
                  </a:cubicBezTo>
                  <a:close/>
                </a:path>
              </a:pathLst>
            </a:custGeom>
            <a:noFill/>
            <a:ln>
              <a:prstDash val="sysDot"/>
              <a:extLst>
                <a:ext uri="{C807C97D-BFC1-408E-A445-0C87EB9F89A2}">
                  <ask:lineSketchStyleProps xmlns:ask="http://schemas.microsoft.com/office/drawing/2018/sketchyshapes" sd="57663497">
                    <a:prstGeom prst="flowChartAlternateProcess">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l"/>
              <a:endParaRPr lang="en-GB" dirty="0">
                <a:solidFill>
                  <a:schemeClr val="tx1"/>
                </a:solidFill>
              </a:endParaRPr>
            </a:p>
          </p:txBody>
        </p:sp>
      </p:grpSp>
      <p:grpSp>
        <p:nvGrpSpPr>
          <p:cNvPr id="9" name="Group 8">
            <a:extLst>
              <a:ext uri="{FF2B5EF4-FFF2-40B4-BE49-F238E27FC236}">
                <a16:creationId xmlns:a16="http://schemas.microsoft.com/office/drawing/2014/main" id="{B31AC7D0-28D4-45C5-AF93-997535AA2434}"/>
              </a:ext>
              <a:ext uri="{C183D7F6-B498-43B3-948B-1728B52AA6E4}">
                <adec:decorative xmlns:adec="http://schemas.microsoft.com/office/drawing/2017/decorative" val="1"/>
              </a:ext>
            </a:extLst>
          </p:cNvPr>
          <p:cNvGrpSpPr/>
          <p:nvPr/>
        </p:nvGrpSpPr>
        <p:grpSpPr>
          <a:xfrm>
            <a:off x="6766560" y="1735689"/>
            <a:ext cx="4130040" cy="4835708"/>
            <a:chOff x="6766560" y="1735689"/>
            <a:chExt cx="4130040" cy="4835708"/>
          </a:xfrm>
        </p:grpSpPr>
        <p:grpSp>
          <p:nvGrpSpPr>
            <p:cNvPr id="36" name="Group 35">
              <a:extLst>
                <a:ext uri="{FF2B5EF4-FFF2-40B4-BE49-F238E27FC236}">
                  <a16:creationId xmlns:a16="http://schemas.microsoft.com/office/drawing/2014/main" id="{2A235FA6-AC3B-433E-82B9-2F29804A12FE}"/>
                </a:ext>
                <a:ext uri="{C183D7F6-B498-43B3-948B-1728B52AA6E4}">
                  <adec:decorative xmlns:adec="http://schemas.microsoft.com/office/drawing/2017/decorative" val="1"/>
                </a:ext>
              </a:extLst>
            </p:cNvPr>
            <p:cNvGrpSpPr/>
            <p:nvPr/>
          </p:nvGrpSpPr>
          <p:grpSpPr>
            <a:xfrm>
              <a:off x="6766560" y="1735689"/>
              <a:ext cx="4130040" cy="4835708"/>
              <a:chOff x="6766560" y="1735689"/>
              <a:chExt cx="4130040" cy="4835708"/>
            </a:xfrm>
          </p:grpSpPr>
          <p:grpSp>
            <p:nvGrpSpPr>
              <p:cNvPr id="37" name="Group 36">
                <a:extLst>
                  <a:ext uri="{FF2B5EF4-FFF2-40B4-BE49-F238E27FC236}">
                    <a16:creationId xmlns:a16="http://schemas.microsoft.com/office/drawing/2014/main" id="{D51A83EE-0757-478E-9C94-172D72938BF1}"/>
                  </a:ext>
                </a:extLst>
              </p:cNvPr>
              <p:cNvGrpSpPr/>
              <p:nvPr/>
            </p:nvGrpSpPr>
            <p:grpSpPr>
              <a:xfrm>
                <a:off x="7722423" y="1735689"/>
                <a:ext cx="1642817" cy="2088724"/>
                <a:chOff x="7722423" y="1735689"/>
                <a:chExt cx="1642817" cy="2088724"/>
              </a:xfrm>
            </p:grpSpPr>
            <p:sp>
              <p:nvSpPr>
                <p:cNvPr id="56" name="Right Triangle 55">
                  <a:extLst>
                    <a:ext uri="{FF2B5EF4-FFF2-40B4-BE49-F238E27FC236}">
                      <a16:creationId xmlns:a16="http://schemas.microsoft.com/office/drawing/2014/main" id="{541D4E8E-6D73-420E-9FE4-498DFCF77080}"/>
                    </a:ext>
                    <a:ext uri="{C183D7F6-B498-43B3-948B-1728B52AA6E4}">
                      <adec:decorative xmlns:adec="http://schemas.microsoft.com/office/drawing/2017/decorative" val="1"/>
                    </a:ext>
                  </a:extLst>
                </p:cNvPr>
                <p:cNvSpPr/>
                <p:nvPr/>
              </p:nvSpPr>
              <p:spPr>
                <a:xfrm rot="19134624">
                  <a:off x="7722423" y="1735689"/>
                  <a:ext cx="1642817" cy="1811059"/>
                </a:xfrm>
                <a:prstGeom prst="rtTriangle">
                  <a:avLst/>
                </a:prstGeom>
                <a:solidFill>
                  <a:srgbClr val="FCD9D3">
                    <a:alpha val="40000"/>
                  </a:srgbClr>
                </a:solid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AA91DD-D7E5-4106-B88A-482EF6360D3D}"/>
                    </a:ext>
                  </a:extLst>
                </p:cNvPr>
                <p:cNvSpPr/>
                <p:nvPr/>
              </p:nvSpPr>
              <p:spPr>
                <a:xfrm rot="19140000">
                  <a:off x="8447163" y="3646389"/>
                  <a:ext cx="178024" cy="17802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id="{9DEF309B-88D9-41F8-9F92-ADD101C702A4}"/>
                  </a:ext>
                </a:extLst>
              </p:cNvPr>
              <p:cNvGrpSpPr/>
              <p:nvPr/>
            </p:nvGrpSpPr>
            <p:grpSpPr>
              <a:xfrm>
                <a:off x="6766560" y="1874520"/>
                <a:ext cx="4130040" cy="4696877"/>
                <a:chOff x="6766560" y="1874520"/>
                <a:chExt cx="4130040" cy="4696877"/>
              </a:xfrm>
            </p:grpSpPr>
            <p:cxnSp>
              <p:nvCxnSpPr>
                <p:cNvPr id="49" name="Straight Connector 48">
                  <a:extLst>
                    <a:ext uri="{FF2B5EF4-FFF2-40B4-BE49-F238E27FC236}">
                      <a16:creationId xmlns:a16="http://schemas.microsoft.com/office/drawing/2014/main" id="{31C65606-516B-4DCF-B9CC-64AB927CBD5C}"/>
                    </a:ext>
                    <a:ext uri="{C183D7F6-B498-43B3-948B-1728B52AA6E4}">
                      <adec:decorative xmlns:adec="http://schemas.microsoft.com/office/drawing/2017/decorative" val="1"/>
                    </a:ext>
                  </a:extLst>
                </p:cNvPr>
                <p:cNvCxnSpPr>
                  <a:cxnSpLocks/>
                </p:cNvCxnSpPr>
                <p:nvPr/>
              </p:nvCxnSpPr>
              <p:spPr>
                <a:xfrm>
                  <a:off x="6766560" y="1874520"/>
                  <a:ext cx="4130040" cy="469687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0" name="Multiplication Sign 49">
                  <a:extLst>
                    <a:ext uri="{FF2B5EF4-FFF2-40B4-BE49-F238E27FC236}">
                      <a16:creationId xmlns:a16="http://schemas.microsoft.com/office/drawing/2014/main" id="{D673E151-6191-46EF-9C7D-0D0F9C133C62}"/>
                    </a:ext>
                  </a:extLst>
                </p:cNvPr>
                <p:cNvSpPr/>
                <p:nvPr/>
              </p:nvSpPr>
              <p:spPr>
                <a:xfrm>
                  <a:off x="9680843" y="268614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BAC69FD-E5E5-4472-B87B-8964B7D7078E}"/>
                        </a:ext>
                      </a:extLst>
                    </p:cNvPr>
                    <p:cNvSpPr txBox="1"/>
                    <p:nvPr/>
                  </p:nvSpPr>
                  <p:spPr>
                    <a:xfrm>
                      <a:off x="9804064" y="2455316"/>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𝐩</m:t>
                            </m:r>
                          </m:oMath>
                        </m:oMathPara>
                      </a14:m>
                      <a:endParaRPr lang="en-GB" sz="2400" b="1" dirty="0">
                        <a:solidFill>
                          <a:srgbClr val="FFFF00"/>
                        </a:solidFill>
                      </a:endParaRPr>
                    </a:p>
                  </p:txBody>
                </p:sp>
              </mc:Choice>
              <mc:Fallback xmlns="">
                <p:sp>
                  <p:nvSpPr>
                    <p:cNvPr id="23" name="TextBox 22">
                      <a:extLst>
                        <a:ext uri="{FF2B5EF4-FFF2-40B4-BE49-F238E27FC236}">
                          <a16:creationId xmlns:a16="http://schemas.microsoft.com/office/drawing/2014/main" id="{E170C236-EE7D-44D6-8845-29B66CB9E4BA}"/>
                        </a:ext>
                      </a:extLst>
                    </p:cNvPr>
                    <p:cNvSpPr txBox="1">
                      <a:spLocks noRot="1" noChangeAspect="1" noMove="1" noResize="1" noEditPoints="1" noAdjustHandles="1" noChangeArrowheads="1" noChangeShapeType="1" noTextEdit="1"/>
                    </p:cNvSpPr>
                    <p:nvPr/>
                  </p:nvSpPr>
                  <p:spPr>
                    <a:xfrm>
                      <a:off x="9804064" y="2455316"/>
                      <a:ext cx="449161" cy="461665"/>
                    </a:xfrm>
                    <a:prstGeom prst="rect">
                      <a:avLst/>
                    </a:prstGeom>
                    <a:blipFill>
                      <a:blip r:embed="rId6"/>
                      <a:stretch>
                        <a:fillRect b="-13158"/>
                      </a:stretch>
                    </a:blipFill>
                  </p:spPr>
                  <p:txBody>
                    <a:bodyPr/>
                    <a:lstStyle/>
                    <a:p>
                      <a:r>
                        <a:rPr lang="en-GB">
                          <a:noFill/>
                        </a:rPr>
                        <a:t> </a:t>
                      </a:r>
                    </a:p>
                  </p:txBody>
                </p:sp>
              </mc:Fallback>
            </mc:AlternateContent>
            <p:sp>
              <p:nvSpPr>
                <p:cNvPr id="52" name="Multiplication Sign 51">
                  <a:extLst>
                    <a:ext uri="{FF2B5EF4-FFF2-40B4-BE49-F238E27FC236}">
                      <a16:creationId xmlns:a16="http://schemas.microsoft.com/office/drawing/2014/main" id="{437F6CA9-FB3C-4731-A528-B9FE758A8BC4}"/>
                    </a:ext>
                  </a:extLst>
                </p:cNvPr>
                <p:cNvSpPr/>
                <p:nvPr/>
              </p:nvSpPr>
              <p:spPr>
                <a:xfrm>
                  <a:off x="7211683" y="239859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2F62A7C-8163-45C5-8777-C1930EEA8A55}"/>
                        </a:ext>
                      </a:extLst>
                    </p:cNvPr>
                    <p:cNvSpPr txBox="1"/>
                    <p:nvPr/>
                  </p:nvSpPr>
                  <p:spPr>
                    <a:xfrm>
                      <a:off x="6849424" y="231116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b="1" dirty="0"/>
                    </a:p>
                  </p:txBody>
                </p:sp>
              </mc:Choice>
              <mc:Fallback xmlns="">
                <p:sp>
                  <p:nvSpPr>
                    <p:cNvPr id="25" name="TextBox 24">
                      <a:extLst>
                        <a:ext uri="{FF2B5EF4-FFF2-40B4-BE49-F238E27FC236}">
                          <a16:creationId xmlns:a16="http://schemas.microsoft.com/office/drawing/2014/main" id="{9EDD5BB8-A041-43F1-AB29-1EEFA5530D7A}"/>
                        </a:ext>
                      </a:extLst>
                    </p:cNvPr>
                    <p:cNvSpPr txBox="1">
                      <a:spLocks noRot="1" noChangeAspect="1" noMove="1" noResize="1" noEditPoints="1" noAdjustHandles="1" noChangeArrowheads="1" noChangeShapeType="1" noTextEdit="1"/>
                    </p:cNvSpPr>
                    <p:nvPr/>
                  </p:nvSpPr>
                  <p:spPr>
                    <a:xfrm>
                      <a:off x="6849424" y="2311168"/>
                      <a:ext cx="431528" cy="461665"/>
                    </a:xfrm>
                    <a:prstGeom prst="rect">
                      <a:avLst/>
                    </a:prstGeom>
                    <a:blipFill>
                      <a:blip r:embed="rId7"/>
                      <a:stretch>
                        <a:fillRect/>
                      </a:stretch>
                    </a:blipFill>
                  </p:spPr>
                  <p:txBody>
                    <a:bodyPr/>
                    <a:lstStyle/>
                    <a:p>
                      <a:r>
                        <a:rPr lang="en-GB">
                          <a:noFill/>
                        </a:rPr>
                        <a:t> </a:t>
                      </a:r>
                    </a:p>
                  </p:txBody>
                </p:sp>
              </mc:Fallback>
            </mc:AlternateContent>
            <p:sp>
              <p:nvSpPr>
                <p:cNvPr id="54" name="Multiplication Sign 53">
                  <a:extLst>
                    <a:ext uri="{FF2B5EF4-FFF2-40B4-BE49-F238E27FC236}">
                      <a16:creationId xmlns:a16="http://schemas.microsoft.com/office/drawing/2014/main" id="{8F769E80-AD88-42B1-A346-EED411994E8D}"/>
                    </a:ext>
                  </a:extLst>
                </p:cNvPr>
                <p:cNvSpPr/>
                <p:nvPr/>
              </p:nvSpPr>
              <p:spPr>
                <a:xfrm>
                  <a:off x="9744343" y="526678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5295EDD-7C3F-4C16-8F27-4EA76D26BBE5}"/>
                        </a:ext>
                      </a:extLst>
                    </p:cNvPr>
                    <p:cNvSpPr txBox="1"/>
                    <p:nvPr/>
                  </p:nvSpPr>
                  <p:spPr>
                    <a:xfrm>
                      <a:off x="9425901" y="5266789"/>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27" name="TextBox 26">
                      <a:extLst>
                        <a:ext uri="{FF2B5EF4-FFF2-40B4-BE49-F238E27FC236}">
                          <a16:creationId xmlns:a16="http://schemas.microsoft.com/office/drawing/2014/main" id="{570AEA29-419A-46BA-9732-A7FD842D8AB5}"/>
                        </a:ext>
                      </a:extLst>
                    </p:cNvPr>
                    <p:cNvSpPr txBox="1">
                      <a:spLocks noRot="1" noChangeAspect="1" noMove="1" noResize="1" noEditPoints="1" noAdjustHandles="1" noChangeArrowheads="1" noChangeShapeType="1" noTextEdit="1"/>
                    </p:cNvSpPr>
                    <p:nvPr/>
                  </p:nvSpPr>
                  <p:spPr>
                    <a:xfrm>
                      <a:off x="9425901" y="5266789"/>
                      <a:ext cx="447558" cy="461665"/>
                    </a:xfrm>
                    <a:prstGeom prst="rect">
                      <a:avLst/>
                    </a:prstGeom>
                    <a:blipFill>
                      <a:blip r:embed="rId8"/>
                      <a:stretch>
                        <a:fillRect/>
                      </a:stretch>
                    </a:blipFill>
                  </p:spPr>
                  <p:txBody>
                    <a:bodyPr/>
                    <a:lstStyle/>
                    <a:p>
                      <a:r>
                        <a:rPr lang="en-GB">
                          <a:noFill/>
                        </a:rPr>
                        <a:t> </a:t>
                      </a:r>
                    </a:p>
                  </p:txBody>
                </p:sp>
              </mc:Fallback>
            </mc:AlternateContent>
          </p:grpSp>
          <p:grpSp>
            <p:nvGrpSpPr>
              <p:cNvPr id="46" name="Group 45">
                <a:extLst>
                  <a:ext uri="{FF2B5EF4-FFF2-40B4-BE49-F238E27FC236}">
                    <a16:creationId xmlns:a16="http://schemas.microsoft.com/office/drawing/2014/main" id="{D7B27D6B-11AF-480D-9DC0-4F060175CB7A}"/>
                  </a:ext>
                </a:extLst>
              </p:cNvPr>
              <p:cNvGrpSpPr/>
              <p:nvPr/>
            </p:nvGrpSpPr>
            <p:grpSpPr>
              <a:xfrm>
                <a:off x="8088617" y="3757813"/>
                <a:ext cx="520507" cy="461665"/>
                <a:chOff x="8088617" y="3757813"/>
                <a:chExt cx="520507" cy="461665"/>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EF4AC7-30C6-4845-A7FC-DF7D932151BC}"/>
                        </a:ext>
                      </a:extLst>
                    </p:cNvPr>
                    <p:cNvSpPr txBox="1"/>
                    <p:nvPr/>
                  </p:nvSpPr>
                  <p:spPr>
                    <a:xfrm>
                      <a:off x="8088617" y="3757813"/>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𝐪</m:t>
                            </m:r>
                          </m:oMath>
                        </m:oMathPara>
                      </a14:m>
                      <a:endParaRPr lang="en-GB" sz="2400" b="1" dirty="0">
                        <a:solidFill>
                          <a:srgbClr val="FFFF00"/>
                        </a:solidFill>
                      </a:endParaRPr>
                    </a:p>
                  </p:txBody>
                </p:sp>
              </mc:Choice>
              <mc:Fallback xmlns="">
                <p:sp>
                  <p:nvSpPr>
                    <p:cNvPr id="29" name="TextBox 28">
                      <a:extLst>
                        <a:ext uri="{FF2B5EF4-FFF2-40B4-BE49-F238E27FC236}">
                          <a16:creationId xmlns:a16="http://schemas.microsoft.com/office/drawing/2014/main" id="{17D7B652-C8DC-4F59-AC0F-0CF5C8A5394B}"/>
                        </a:ext>
                      </a:extLst>
                    </p:cNvPr>
                    <p:cNvSpPr txBox="1">
                      <a:spLocks noRot="1" noChangeAspect="1" noMove="1" noResize="1" noEditPoints="1" noAdjustHandles="1" noChangeArrowheads="1" noChangeShapeType="1" noTextEdit="1"/>
                    </p:cNvSpPr>
                    <p:nvPr/>
                  </p:nvSpPr>
                  <p:spPr>
                    <a:xfrm>
                      <a:off x="8088617" y="3757813"/>
                      <a:ext cx="447558" cy="461665"/>
                    </a:xfrm>
                    <a:prstGeom prst="rect">
                      <a:avLst/>
                    </a:prstGeom>
                    <a:blipFill>
                      <a:blip r:embed="rId9"/>
                      <a:stretch>
                        <a:fillRect b="-13158"/>
                      </a:stretch>
                    </a:blipFill>
                  </p:spPr>
                  <p:txBody>
                    <a:bodyPr/>
                    <a:lstStyle/>
                    <a:p>
                      <a:r>
                        <a:rPr lang="en-GB">
                          <a:noFill/>
                        </a:rPr>
                        <a:t> </a:t>
                      </a:r>
                    </a:p>
                  </p:txBody>
                </p:sp>
              </mc:Fallback>
            </mc:AlternateContent>
            <p:sp>
              <p:nvSpPr>
                <p:cNvPr id="48" name="Multiplication Sign 47">
                  <a:extLst>
                    <a:ext uri="{FF2B5EF4-FFF2-40B4-BE49-F238E27FC236}">
                      <a16:creationId xmlns:a16="http://schemas.microsoft.com/office/drawing/2014/main" id="{CEDE96EF-2275-4001-9AF2-44768CE40D35}"/>
                    </a:ext>
                  </a:extLst>
                </p:cNvPr>
                <p:cNvSpPr/>
                <p:nvPr/>
              </p:nvSpPr>
              <p:spPr>
                <a:xfrm>
                  <a:off x="8431100" y="37804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8" name="Group 57">
              <a:extLst>
                <a:ext uri="{FF2B5EF4-FFF2-40B4-BE49-F238E27FC236}">
                  <a16:creationId xmlns:a16="http://schemas.microsoft.com/office/drawing/2014/main" id="{B1443D1C-362F-433F-8241-7C1A610CA156}"/>
                </a:ext>
                <a:ext uri="{C183D7F6-B498-43B3-948B-1728B52AA6E4}">
                  <adec:decorative xmlns:adec="http://schemas.microsoft.com/office/drawing/2017/decorative" val="1"/>
                </a:ext>
              </a:extLst>
            </p:cNvPr>
            <p:cNvGrpSpPr/>
            <p:nvPr/>
          </p:nvGrpSpPr>
          <p:grpSpPr>
            <a:xfrm>
              <a:off x="6957558" y="2143566"/>
              <a:ext cx="1147227" cy="868116"/>
              <a:chOff x="6957558" y="2143566"/>
              <a:chExt cx="1147227" cy="868116"/>
            </a:xfrm>
          </p:grpSpPr>
          <p:sp>
            <p:nvSpPr>
              <p:cNvPr id="59" name="Arc 58">
                <a:extLst>
                  <a:ext uri="{FF2B5EF4-FFF2-40B4-BE49-F238E27FC236}">
                    <a16:creationId xmlns:a16="http://schemas.microsoft.com/office/drawing/2014/main" id="{53F565AE-9F02-4391-977D-004CE3D97C4C}"/>
                  </a:ext>
                </a:extLst>
              </p:cNvPr>
              <p:cNvSpPr/>
              <p:nvPr/>
            </p:nvSpPr>
            <p:spPr>
              <a:xfrm>
                <a:off x="6957558" y="2143566"/>
                <a:ext cx="771220" cy="771220"/>
              </a:xfrm>
              <a:prstGeom prst="arc">
                <a:avLst>
                  <a:gd name="adj1" fmla="val 399591"/>
                  <a:gd name="adj2" fmla="val 2763145"/>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9D00AE3-6988-4EF9-B8EE-91F5F33A963B}"/>
                      </a:ext>
                    </a:extLst>
                  </p:cNvPr>
                  <p:cNvSpPr txBox="1"/>
                  <p:nvPr/>
                </p:nvSpPr>
                <p:spPr>
                  <a:xfrm>
                    <a:off x="7652995" y="2550017"/>
                    <a:ext cx="4517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3"/>
                              </a:solidFill>
                              <a:latin typeface="Cambria Math" panose="02040503050406030204" pitchFamily="18" charset="0"/>
                            </a:rPr>
                            <m:t>𝜃</m:t>
                          </m:r>
                        </m:oMath>
                      </m:oMathPara>
                    </a14:m>
                    <a:endParaRPr lang="en-GB" sz="2400" dirty="0">
                      <a:solidFill>
                        <a:schemeClr val="accent3"/>
                      </a:solidFill>
                    </a:endParaRPr>
                  </a:p>
                </p:txBody>
              </p:sp>
            </mc:Choice>
            <mc:Fallback xmlns="">
              <p:sp>
                <p:nvSpPr>
                  <p:cNvPr id="17" name="TextBox 16">
                    <a:extLst>
                      <a:ext uri="{FF2B5EF4-FFF2-40B4-BE49-F238E27FC236}">
                        <a16:creationId xmlns:a16="http://schemas.microsoft.com/office/drawing/2014/main" id="{006085BA-0CC3-4051-8362-7F157B9F8E4D}"/>
                      </a:ext>
                    </a:extLst>
                  </p:cNvPr>
                  <p:cNvSpPr txBox="1">
                    <a:spLocks noRot="1" noChangeAspect="1" noMove="1" noResize="1" noEditPoints="1" noAdjustHandles="1" noChangeArrowheads="1" noChangeShapeType="1" noTextEdit="1"/>
                  </p:cNvSpPr>
                  <p:nvPr/>
                </p:nvSpPr>
                <p:spPr>
                  <a:xfrm>
                    <a:off x="7652995" y="2550017"/>
                    <a:ext cx="451790" cy="461665"/>
                  </a:xfrm>
                  <a:prstGeom prst="rect">
                    <a:avLst/>
                  </a:prstGeom>
                  <a:blipFill>
                    <a:blip r:embed="rId10"/>
                    <a:stretch>
                      <a:fillRect/>
                    </a:stretch>
                  </a:blipFill>
                </p:spPr>
                <p:txBody>
                  <a:bodyPr/>
                  <a:lstStyle/>
                  <a:p>
                    <a:r>
                      <a:rPr lang="en-GB">
                        <a:noFill/>
                      </a:rPr>
                      <a:t> </a:t>
                    </a:r>
                  </a:p>
                </p:txBody>
              </p:sp>
            </mc:Fallback>
          </mc:AlternateContent>
        </p:grpSp>
        <p:grpSp>
          <p:nvGrpSpPr>
            <p:cNvPr id="61" name="Group 60">
              <a:extLst>
                <a:ext uri="{FF2B5EF4-FFF2-40B4-BE49-F238E27FC236}">
                  <a16:creationId xmlns:a16="http://schemas.microsoft.com/office/drawing/2014/main" id="{AC4EAED5-6316-4F41-A75A-A1D76DF99932}"/>
                </a:ext>
                <a:ext uri="{C183D7F6-B498-43B3-948B-1728B52AA6E4}">
                  <adec:decorative xmlns:adec="http://schemas.microsoft.com/office/drawing/2017/decorative" val="1"/>
                </a:ext>
              </a:extLst>
            </p:cNvPr>
            <p:cNvGrpSpPr/>
            <p:nvPr/>
          </p:nvGrpSpPr>
          <p:grpSpPr>
            <a:xfrm>
              <a:off x="7329601" y="1965529"/>
              <a:ext cx="2474463" cy="807304"/>
              <a:chOff x="7329601" y="1965529"/>
              <a:chExt cx="2474463" cy="807304"/>
            </a:xfrm>
          </p:grpSpPr>
          <p:cxnSp>
            <p:nvCxnSpPr>
              <p:cNvPr id="62" name="Straight Arrow Connector 61">
                <a:extLst>
                  <a:ext uri="{FF2B5EF4-FFF2-40B4-BE49-F238E27FC236}">
                    <a16:creationId xmlns:a16="http://schemas.microsoft.com/office/drawing/2014/main" id="{1A1966A9-B76D-4893-9213-63738B79E0B5}"/>
                  </a:ext>
                </a:extLst>
              </p:cNvPr>
              <p:cNvCxnSpPr>
                <a:cxnSpLocks/>
                <a:stCxn id="56" idx="0"/>
              </p:cNvCxnSpPr>
              <p:nvPr/>
            </p:nvCxnSpPr>
            <p:spPr>
              <a:xfrm>
                <a:off x="7329601" y="2498598"/>
                <a:ext cx="2474463" cy="274235"/>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DB5EBB6-CC94-4BAF-9E0C-60BEC19B2379}"/>
                      </a:ext>
                    </a:extLst>
                  </p:cNvPr>
                  <p:cNvSpPr txBox="1"/>
                  <p:nvPr/>
                </p:nvSpPr>
                <p:spPr>
                  <a:xfrm>
                    <a:off x="8159963" y="1965529"/>
                    <a:ext cx="9851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smtClean="0">
                              <a:solidFill>
                                <a:schemeClr val="accent5"/>
                              </a:solidFill>
                              <a:latin typeface="Cambria Math" panose="02040503050406030204" pitchFamily="18" charset="0"/>
                            </a:rPr>
                            <m:t>𝐩</m:t>
                          </m:r>
                          <m:r>
                            <a:rPr lang="en-GB" sz="2400" i="1">
                              <a:solidFill>
                                <a:schemeClr val="accent5"/>
                              </a:solidFill>
                              <a:latin typeface="Cambria Math" panose="02040503050406030204" pitchFamily="18" charset="0"/>
                            </a:rPr>
                            <m:t>−</m:t>
                          </m:r>
                          <m:r>
                            <a:rPr lang="en-GB" sz="2400" b="1">
                              <a:solidFill>
                                <a:schemeClr val="accent5"/>
                              </a:solidFill>
                              <a:latin typeface="Cambria Math" panose="02040503050406030204" pitchFamily="18" charset="0"/>
                            </a:rPr>
                            <m:t>𝐚</m:t>
                          </m:r>
                        </m:oMath>
                      </m:oMathPara>
                    </a14:m>
                    <a:endParaRPr lang="en-GB" sz="2400" b="1" dirty="0">
                      <a:solidFill>
                        <a:schemeClr val="accent5"/>
                      </a:solidFill>
                    </a:endParaRPr>
                  </a:p>
                </p:txBody>
              </p:sp>
            </mc:Choice>
            <mc:Fallback xmlns="">
              <p:sp>
                <p:nvSpPr>
                  <p:cNvPr id="42" name="TextBox 41">
                    <a:extLst>
                      <a:ext uri="{FF2B5EF4-FFF2-40B4-BE49-F238E27FC236}">
                        <a16:creationId xmlns:a16="http://schemas.microsoft.com/office/drawing/2014/main" id="{A84361B6-6AEE-461D-BF7A-91DAA0E39686}"/>
                      </a:ext>
                    </a:extLst>
                  </p:cNvPr>
                  <p:cNvSpPr txBox="1">
                    <a:spLocks noRot="1" noChangeAspect="1" noMove="1" noResize="1" noEditPoints="1" noAdjustHandles="1" noChangeArrowheads="1" noChangeShapeType="1" noTextEdit="1"/>
                  </p:cNvSpPr>
                  <p:nvPr/>
                </p:nvSpPr>
                <p:spPr>
                  <a:xfrm>
                    <a:off x="8159963" y="1965529"/>
                    <a:ext cx="985141" cy="461665"/>
                  </a:xfrm>
                  <a:prstGeom prst="rect">
                    <a:avLst/>
                  </a:prstGeom>
                  <a:blipFill>
                    <a:blip r:embed="rId11"/>
                    <a:stretch>
                      <a:fillRect b="-14474"/>
                    </a:stretch>
                  </a:blipFill>
                </p:spPr>
                <p:txBody>
                  <a:bodyPr/>
                  <a:lstStyle/>
                  <a:p>
                    <a:r>
                      <a:rPr lang="en-GB">
                        <a:noFill/>
                      </a:rPr>
                      <a:t> </a:t>
                    </a:r>
                  </a:p>
                </p:txBody>
              </p:sp>
            </mc:Fallback>
          </mc:AlternateContent>
        </p:grpSp>
        <p:cxnSp>
          <p:nvCxnSpPr>
            <p:cNvPr id="65" name="Straight Arrow Connector 64">
              <a:extLst>
                <a:ext uri="{FF2B5EF4-FFF2-40B4-BE49-F238E27FC236}">
                  <a16:creationId xmlns:a16="http://schemas.microsoft.com/office/drawing/2014/main" id="{829B1102-278A-4D66-95C8-BB128A20D510}"/>
                </a:ext>
                <a:ext uri="{C183D7F6-B498-43B3-948B-1728B52AA6E4}">
                  <adec:decorative xmlns:adec="http://schemas.microsoft.com/office/drawing/2017/decorative" val="1"/>
                </a:ext>
              </a:extLst>
            </p:cNvPr>
            <p:cNvCxnSpPr>
              <a:cxnSpLocks/>
              <a:stCxn id="56" idx="0"/>
            </p:cNvCxnSpPr>
            <p:nvPr/>
          </p:nvCxnSpPr>
          <p:spPr>
            <a:xfrm>
              <a:off x="7329601" y="2498598"/>
              <a:ext cx="2517959" cy="2894974"/>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B44E09A-809B-453E-A803-6A92D783EE80}"/>
                </a:ext>
                <a:ext uri="{C183D7F6-B498-43B3-948B-1728B52AA6E4}">
                  <adec:decorative xmlns:adec="http://schemas.microsoft.com/office/drawing/2017/decorative" val="1"/>
                </a:ext>
              </a:extLst>
            </p:cNvPr>
            <p:cNvCxnSpPr>
              <a:cxnSpLocks/>
              <a:stCxn id="52" idx="2"/>
              <a:endCxn id="48" idx="0"/>
            </p:cNvCxnSpPr>
            <p:nvPr/>
          </p:nvCxnSpPr>
          <p:spPr>
            <a:xfrm>
              <a:off x="7346950" y="2533866"/>
              <a:ext cx="1126907" cy="128935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DBFE80F3-1B2D-489F-9189-A0F068064F6D}"/>
              </a:ext>
            </a:extLst>
          </p:cNvPr>
          <p:cNvGrpSpPr/>
          <p:nvPr/>
        </p:nvGrpSpPr>
        <p:grpSpPr>
          <a:xfrm>
            <a:off x="6972052" y="3130939"/>
            <a:ext cx="2266270" cy="1900080"/>
            <a:chOff x="6972052" y="3130939"/>
            <a:chExt cx="2266270" cy="190008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474E4A9-0219-44E5-9335-271DBB577A84}"/>
                    </a:ext>
                    <a:ext uri="{C183D7F6-B498-43B3-948B-1728B52AA6E4}">
                      <adec:decorative xmlns:adec="http://schemas.microsoft.com/office/drawing/2017/decorative" val="1"/>
                    </a:ext>
                  </a:extLst>
                </p:cNvPr>
                <p:cNvSpPr txBox="1"/>
                <p:nvPr/>
              </p:nvSpPr>
              <p:spPr>
                <a:xfrm>
                  <a:off x="8253181" y="4569354"/>
                  <a:ext cx="9851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𝐛</m:t>
                        </m:r>
                        <m:r>
                          <a:rPr lang="en-GB" sz="2400" i="1">
                            <a:solidFill>
                              <a:schemeClr val="accent3"/>
                            </a:solidFill>
                            <a:latin typeface="Cambria Math" panose="02040503050406030204" pitchFamily="18" charset="0"/>
                          </a:rPr>
                          <m:t>−</m:t>
                        </m:r>
                        <m:r>
                          <a:rPr lang="en-GB" sz="2400" b="1">
                            <a:solidFill>
                              <a:schemeClr val="accent3"/>
                            </a:solidFill>
                            <a:latin typeface="Cambria Math" panose="02040503050406030204" pitchFamily="18" charset="0"/>
                          </a:rPr>
                          <m:t>𝐚</m:t>
                        </m:r>
                      </m:oMath>
                    </m:oMathPara>
                  </a14:m>
                  <a:endParaRPr lang="en-GB" sz="2400" b="1" dirty="0">
                    <a:solidFill>
                      <a:schemeClr val="accent3"/>
                    </a:solidFill>
                  </a:endParaRPr>
                </a:p>
              </p:txBody>
            </p:sp>
          </mc:Choice>
          <mc:Fallback xmlns="">
            <p:sp>
              <p:nvSpPr>
                <p:cNvPr id="71" name="TextBox 70">
                  <a:extLst>
                    <a:ext uri="{FF2B5EF4-FFF2-40B4-BE49-F238E27FC236}">
                      <a16:creationId xmlns:a16="http://schemas.microsoft.com/office/drawing/2014/main" id="{9474E4A9-0219-44E5-9335-271DBB577A8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253181" y="4569354"/>
                  <a:ext cx="985141" cy="461665"/>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420BE41-9157-41BA-B83B-5554096D2D64}"/>
                    </a:ext>
                    <a:ext uri="{C183D7F6-B498-43B3-948B-1728B52AA6E4}">
                      <adec:decorative xmlns:adec="http://schemas.microsoft.com/office/drawing/2017/decorative" val="1"/>
                    </a:ext>
                  </a:extLst>
                </p:cNvPr>
                <p:cNvSpPr txBox="1"/>
                <p:nvPr/>
              </p:nvSpPr>
              <p:spPr>
                <a:xfrm>
                  <a:off x="6972052" y="3130939"/>
                  <a:ext cx="9851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solidFill>
                            <a:latin typeface="Cambria Math" panose="02040503050406030204" pitchFamily="18" charset="0"/>
                          </a:rPr>
                          <m:t>𝐪</m:t>
                        </m:r>
                        <m:r>
                          <a:rPr lang="en-GB" sz="2400" i="1">
                            <a:solidFill>
                              <a:schemeClr val="accent5"/>
                            </a:solidFill>
                            <a:latin typeface="Cambria Math" panose="02040503050406030204" pitchFamily="18" charset="0"/>
                          </a:rPr>
                          <m:t>−</m:t>
                        </m:r>
                        <m:r>
                          <a:rPr lang="en-GB" sz="2400" b="1">
                            <a:solidFill>
                              <a:schemeClr val="accent5"/>
                            </a:solidFill>
                            <a:latin typeface="Cambria Math" panose="02040503050406030204" pitchFamily="18" charset="0"/>
                          </a:rPr>
                          <m:t>𝐚</m:t>
                        </m:r>
                      </m:oMath>
                    </m:oMathPara>
                  </a14:m>
                  <a:endParaRPr lang="en-GB" sz="2400" b="1" dirty="0">
                    <a:solidFill>
                      <a:schemeClr val="accent5"/>
                    </a:solidFill>
                  </a:endParaRPr>
                </a:p>
              </p:txBody>
            </p:sp>
          </mc:Choice>
          <mc:Fallback xmlns="">
            <p:sp>
              <p:nvSpPr>
                <p:cNvPr id="72" name="TextBox 71">
                  <a:extLst>
                    <a:ext uri="{FF2B5EF4-FFF2-40B4-BE49-F238E27FC236}">
                      <a16:creationId xmlns:a16="http://schemas.microsoft.com/office/drawing/2014/main" id="{5420BE41-9157-41BA-B83B-5554096D2D6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972052" y="3130939"/>
                  <a:ext cx="985141" cy="461665"/>
                </a:xfrm>
                <a:prstGeom prst="rect">
                  <a:avLst/>
                </a:prstGeom>
                <a:blipFill>
                  <a:blip r:embed="rId13"/>
                  <a:stretch>
                    <a:fillRect b="-14667"/>
                  </a:stretch>
                </a:blipFill>
              </p:spPr>
              <p:txBody>
                <a:bodyPr/>
                <a:lstStyle/>
                <a:p>
                  <a:r>
                    <a:rPr lang="en-GB">
                      <a:noFill/>
                    </a:rPr>
                    <a:t> </a:t>
                  </a:r>
                </a:p>
              </p:txBody>
            </p:sp>
          </mc:Fallback>
        </mc:AlternateContent>
      </p:grpSp>
    </p:spTree>
    <p:extLst>
      <p:ext uri="{BB962C8B-B14F-4D97-AF65-F5344CB8AC3E}">
        <p14:creationId xmlns:p14="http://schemas.microsoft.com/office/powerpoint/2010/main" val="253776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70"/>
                                        </p:tgtEl>
                                      </p:cBhvr>
                                    </p:animEffect>
                                    <p:animScale>
                                      <p:cBhvr>
                                        <p:cTn id="9" dur="250" autoRev="1" fill="hold"/>
                                        <p:tgtEl>
                                          <p:spTgt spid="70"/>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6AD4-1E8C-4608-96D9-845DB076B855}"/>
              </a:ext>
            </a:extLst>
          </p:cNvPr>
          <p:cNvSpPr>
            <a:spLocks noGrp="1"/>
          </p:cNvSpPr>
          <p:nvPr>
            <p:ph type="title"/>
          </p:nvPr>
        </p:nvSpPr>
        <p:spPr/>
        <p:txBody>
          <a:bodyPr/>
          <a:lstStyle/>
          <a:p>
            <a:r>
              <a:rPr lang="en-GB" dirty="0"/>
              <a:t>Recap: Parametric form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C78AA-8F1D-4588-9184-58E077DD4A50}"/>
                  </a:ext>
                </a:extLst>
              </p:cNvPr>
              <p:cNvSpPr>
                <a:spLocks noGrp="1"/>
              </p:cNvSpPr>
              <p:nvPr>
                <p:ph idx="1"/>
              </p:nvPr>
            </p:nvSpPr>
            <p:spPr>
              <a:xfrm>
                <a:off x="1097280" y="2108201"/>
                <a:ext cx="5839915" cy="3760891"/>
              </a:xfrm>
            </p:spPr>
            <p:txBody>
              <a:bodyPr>
                <a:normAutofit/>
              </a:bodyPr>
              <a:lstStyle/>
              <a:p>
                <a:r>
                  <a:rPr lang="en-GB" sz="2400" dirty="0"/>
                  <a:t>Any point on the line between </a:t>
                </a:r>
                <a14:m>
                  <m:oMath xmlns:m="http://schemas.openxmlformats.org/officeDocument/2006/math">
                    <m:r>
                      <a:rPr lang="en-GB" sz="2400" b="1" i="0" smtClean="0">
                        <a:latin typeface="Cambria Math" panose="02040503050406030204" pitchFamily="18" charset="0"/>
                      </a:rPr>
                      <m:t>𝐚</m:t>
                    </m:r>
                  </m:oMath>
                </a14:m>
                <a:r>
                  <a:rPr lang="en-GB" sz="2400" dirty="0"/>
                  <a:t> and </a:t>
                </a:r>
                <a14:m>
                  <m:oMath xmlns:m="http://schemas.openxmlformats.org/officeDocument/2006/math">
                    <m:r>
                      <a:rPr lang="en-GB" sz="2400" b="1" i="0" dirty="0" smtClean="0">
                        <a:latin typeface="Cambria Math" panose="02040503050406030204" pitchFamily="18" charset="0"/>
                      </a:rPr>
                      <m:t>𝐛</m:t>
                    </m:r>
                  </m:oMath>
                </a14:m>
                <a:r>
                  <a:rPr lang="en-GB" sz="2400" dirty="0"/>
                  <a:t> can be written as</a:t>
                </a:r>
                <a:br>
                  <a:rPr lang="en-GB" sz="2400" dirty="0"/>
                </a:br>
                <a14:m>
                  <m:oMath xmlns:m="http://schemas.openxmlformats.org/officeDocument/2006/math">
                    <m:r>
                      <a:rPr lang="en-GB" sz="2400" b="1" i="0" smtClean="0">
                        <a:latin typeface="Cambria Math" panose="02040503050406030204" pitchFamily="18" charset="0"/>
                      </a:rPr>
                      <m:t>𝐚</m:t>
                    </m:r>
                    <m:r>
                      <a:rPr lang="en-GB" sz="2400" b="0" i="1" smtClean="0">
                        <a:latin typeface="Cambria Math" panose="02040503050406030204" pitchFamily="18" charset="0"/>
                      </a:rPr>
                      <m:t>+</m:t>
                    </m:r>
                    <m:r>
                      <a:rPr lang="en-GB" sz="2400" b="0" i="1" smtClean="0">
                        <a:latin typeface="Cambria Math" panose="02040503050406030204" pitchFamily="18" charset="0"/>
                      </a:rPr>
                      <m:t>𝑡</m:t>
                    </m:r>
                    <m:d>
                      <m:dPr>
                        <m:ctrlPr>
                          <a:rPr lang="en-GB" sz="2400" b="0" i="1" smtClean="0">
                            <a:latin typeface="Cambria Math" panose="02040503050406030204" pitchFamily="18" charset="0"/>
                          </a:rPr>
                        </m:ctrlPr>
                      </m:dPr>
                      <m:e>
                        <m:r>
                          <a:rPr lang="en-GB" sz="2400" b="1" i="0" smtClean="0">
                            <a:latin typeface="Cambria Math" panose="02040503050406030204" pitchFamily="18" charset="0"/>
                          </a:rPr>
                          <m:t>𝐛</m:t>
                        </m:r>
                        <m:r>
                          <a:rPr lang="en-GB" sz="2400" b="0" i="1" smtClean="0">
                            <a:latin typeface="Cambria Math" panose="02040503050406030204" pitchFamily="18" charset="0"/>
                          </a:rPr>
                          <m:t>−</m:t>
                        </m:r>
                        <m:r>
                          <a:rPr lang="en-GB" sz="2400" b="1" i="0" smtClean="0">
                            <a:latin typeface="Cambria Math" panose="02040503050406030204" pitchFamily="18" charset="0"/>
                          </a:rPr>
                          <m:t>𝐚</m:t>
                        </m:r>
                      </m:e>
                    </m:d>
                  </m:oMath>
                </a14:m>
                <a:r>
                  <a:rPr lang="en-GB" sz="2400" dirty="0"/>
                  <a:t> for some scalar </a:t>
                </a:r>
                <a14:m>
                  <m:oMath xmlns:m="http://schemas.openxmlformats.org/officeDocument/2006/math">
                    <m:r>
                      <a:rPr lang="en-GB" sz="2400" b="0" i="1" smtClean="0">
                        <a:latin typeface="Cambria Math" panose="02040503050406030204" pitchFamily="18" charset="0"/>
                      </a:rPr>
                      <m:t>𝑡</m:t>
                    </m:r>
                  </m:oMath>
                </a14:m>
                <a:endParaRPr lang="en-GB" sz="2400" dirty="0"/>
              </a:p>
              <a:p>
                <a14:m>
                  <m:oMath xmlns:m="http://schemas.openxmlformats.org/officeDocument/2006/math">
                    <m:r>
                      <a:rPr lang="en-GB" sz="2400" b="0" i="1" smtClean="0">
                        <a:latin typeface="Cambria Math" panose="02040503050406030204" pitchFamily="18" charset="0"/>
                      </a:rPr>
                      <m:t>0≤</m:t>
                    </m:r>
                    <m:r>
                      <a:rPr lang="en-GB" sz="2400" b="0" i="1" smtClean="0">
                        <a:latin typeface="Cambria Math" panose="02040503050406030204" pitchFamily="18" charset="0"/>
                      </a:rPr>
                      <m:t>𝑡</m:t>
                    </m:r>
                    <m:r>
                      <a:rPr lang="en-GB" sz="2400" b="0" i="1" smtClean="0">
                        <a:latin typeface="Cambria Math" panose="02040503050406030204" pitchFamily="18" charset="0"/>
                      </a:rPr>
                      <m:t>≤1</m:t>
                    </m:r>
                  </m:oMath>
                </a14:m>
                <a:r>
                  <a:rPr lang="en-GB" sz="2400" dirty="0"/>
                  <a:t> for points between </a:t>
                </a:r>
                <a14:m>
                  <m:oMath xmlns:m="http://schemas.openxmlformats.org/officeDocument/2006/math">
                    <m:r>
                      <a:rPr lang="en-GB" sz="2400" b="1" i="0" dirty="0" smtClean="0">
                        <a:latin typeface="Cambria Math" panose="02040503050406030204" pitchFamily="18" charset="0"/>
                      </a:rPr>
                      <m:t>𝐚</m:t>
                    </m:r>
                  </m:oMath>
                </a14:m>
                <a:r>
                  <a:rPr lang="en-GB" sz="2400" dirty="0"/>
                  <a:t> and </a:t>
                </a:r>
                <a14:m>
                  <m:oMath xmlns:m="http://schemas.openxmlformats.org/officeDocument/2006/math">
                    <m:r>
                      <a:rPr lang="en-GB" sz="2400" b="1" i="0" dirty="0" smtClean="0">
                        <a:latin typeface="Cambria Math" panose="02040503050406030204" pitchFamily="18" charset="0"/>
                      </a:rPr>
                      <m:t>𝐛</m:t>
                    </m:r>
                  </m:oMath>
                </a14:m>
                <a:endParaRPr lang="en-GB" sz="2000" dirty="0"/>
              </a:p>
              <a:p>
                <a:r>
                  <a:rPr lang="en-GB" sz="2400" dirty="0"/>
                  <a:t>Restricting </a:t>
                </a:r>
                <a14:m>
                  <m:oMath xmlns:m="http://schemas.openxmlformats.org/officeDocument/2006/math">
                    <m:r>
                      <a:rPr lang="en-GB" sz="2400" i="1">
                        <a:latin typeface="Cambria Math" panose="02040503050406030204" pitchFamily="18" charset="0"/>
                      </a:rPr>
                      <m:t>0≤</m:t>
                    </m:r>
                    <m:r>
                      <a:rPr lang="en-GB" sz="2400" i="1">
                        <a:latin typeface="Cambria Math" panose="02040503050406030204" pitchFamily="18" charset="0"/>
                      </a:rPr>
                      <m:t>𝑡</m:t>
                    </m:r>
                    <m:r>
                      <a:rPr lang="en-GB" sz="2400" i="1">
                        <a:latin typeface="Cambria Math" panose="02040503050406030204" pitchFamily="18" charset="0"/>
                      </a:rPr>
                      <m:t>≤1</m:t>
                    </m:r>
                  </m:oMath>
                </a14:m>
                <a:r>
                  <a:rPr lang="en-GB" sz="2400" dirty="0"/>
                  <a:t> gives a </a:t>
                </a:r>
                <a:r>
                  <a:rPr lang="en-GB" sz="2400" dirty="0">
                    <a:solidFill>
                      <a:schemeClr val="accent4"/>
                    </a:solidFill>
                  </a:rPr>
                  <a:t>line segment</a:t>
                </a:r>
                <a:endParaRPr lang="en-GB" dirty="0">
                  <a:solidFill>
                    <a:schemeClr val="accent4"/>
                  </a:solidFill>
                </a:endParaRPr>
              </a:p>
            </p:txBody>
          </p:sp>
        </mc:Choice>
        <mc:Fallback xmlns="">
          <p:sp>
            <p:nvSpPr>
              <p:cNvPr id="3" name="Content Placeholder 2">
                <a:extLst>
                  <a:ext uri="{FF2B5EF4-FFF2-40B4-BE49-F238E27FC236}">
                    <a16:creationId xmlns:a16="http://schemas.microsoft.com/office/drawing/2014/main" id="{5AFC78AA-8F1D-4588-9184-58E077DD4A50}"/>
                  </a:ext>
                </a:extLst>
              </p:cNvPr>
              <p:cNvSpPr>
                <a:spLocks noGrp="1" noRot="1" noChangeAspect="1" noMove="1" noResize="1" noEditPoints="1" noAdjustHandles="1" noChangeArrowheads="1" noChangeShapeType="1" noTextEdit="1"/>
              </p:cNvSpPr>
              <p:nvPr>
                <p:ph idx="1"/>
              </p:nvPr>
            </p:nvSpPr>
            <p:spPr>
              <a:xfrm>
                <a:off x="1097280" y="2108201"/>
                <a:ext cx="5839915" cy="3760891"/>
              </a:xfrm>
              <a:blipFill>
                <a:blip r:embed="rId3"/>
                <a:stretch>
                  <a:fillRect l="-1357" t="-1297"/>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7C22FE7B-A7A8-4654-B9FC-05D920343898}"/>
              </a:ext>
              <a:ext uri="{C183D7F6-B498-43B3-948B-1728B52AA6E4}">
                <adec:decorative xmlns:adec="http://schemas.microsoft.com/office/drawing/2017/decorative" val="1"/>
              </a:ext>
            </a:extLst>
          </p:cNvPr>
          <p:cNvGrpSpPr/>
          <p:nvPr/>
        </p:nvGrpSpPr>
        <p:grpSpPr>
          <a:xfrm>
            <a:off x="6766560" y="1874520"/>
            <a:ext cx="4130040" cy="4696877"/>
            <a:chOff x="6766560" y="1874520"/>
            <a:chExt cx="4130040" cy="4696877"/>
          </a:xfrm>
        </p:grpSpPr>
        <p:cxnSp>
          <p:nvCxnSpPr>
            <p:cNvPr id="12" name="Straight Connector 11">
              <a:extLst>
                <a:ext uri="{FF2B5EF4-FFF2-40B4-BE49-F238E27FC236}">
                  <a16:creationId xmlns:a16="http://schemas.microsoft.com/office/drawing/2014/main" id="{C177F154-43C5-4961-A740-7947A0C87B91}"/>
                </a:ext>
                <a:ext uri="{C183D7F6-B498-43B3-948B-1728B52AA6E4}">
                  <adec:decorative xmlns:adec="http://schemas.microsoft.com/office/drawing/2017/decorative" val="1"/>
                </a:ext>
              </a:extLst>
            </p:cNvPr>
            <p:cNvCxnSpPr>
              <a:cxnSpLocks/>
            </p:cNvCxnSpPr>
            <p:nvPr/>
          </p:nvCxnSpPr>
          <p:spPr>
            <a:xfrm>
              <a:off x="6766560" y="1874520"/>
              <a:ext cx="4130040" cy="469687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Multiplication Sign 14">
              <a:extLst>
                <a:ext uri="{FF2B5EF4-FFF2-40B4-BE49-F238E27FC236}">
                  <a16:creationId xmlns:a16="http://schemas.microsoft.com/office/drawing/2014/main" id="{16173178-DDD3-464A-993C-9F6139009D21}"/>
                </a:ext>
              </a:extLst>
            </p:cNvPr>
            <p:cNvSpPr/>
            <p:nvPr/>
          </p:nvSpPr>
          <p:spPr>
            <a:xfrm>
              <a:off x="7211683" y="239859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4FD7336-2244-4D1E-831D-E8F37684FAA6}"/>
                    </a:ext>
                  </a:extLst>
                </p:cNvPr>
                <p:cNvSpPr txBox="1"/>
                <p:nvPr/>
              </p:nvSpPr>
              <p:spPr>
                <a:xfrm>
                  <a:off x="6849424" y="231116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b="1" dirty="0"/>
                </a:p>
              </p:txBody>
            </p:sp>
          </mc:Choice>
          <mc:Fallback xmlns="">
            <p:sp>
              <p:nvSpPr>
                <p:cNvPr id="7" name="TextBox 6">
                  <a:extLst>
                    <a:ext uri="{FF2B5EF4-FFF2-40B4-BE49-F238E27FC236}">
                      <a16:creationId xmlns:a16="http://schemas.microsoft.com/office/drawing/2014/main" id="{1417DC87-4113-444B-902D-3846B2964C4D}"/>
                    </a:ext>
                  </a:extLst>
                </p:cNvPr>
                <p:cNvSpPr txBox="1">
                  <a:spLocks noRot="1" noChangeAspect="1" noMove="1" noResize="1" noEditPoints="1" noAdjustHandles="1" noChangeArrowheads="1" noChangeShapeType="1" noTextEdit="1"/>
                </p:cNvSpPr>
                <p:nvPr/>
              </p:nvSpPr>
              <p:spPr>
                <a:xfrm>
                  <a:off x="6849424" y="2311168"/>
                  <a:ext cx="431528" cy="461665"/>
                </a:xfrm>
                <a:prstGeom prst="rect">
                  <a:avLst/>
                </a:prstGeom>
                <a:blipFill>
                  <a:blip r:embed="rId5"/>
                  <a:stretch>
                    <a:fillRect/>
                  </a:stretch>
                </a:blipFill>
              </p:spPr>
              <p:txBody>
                <a:bodyPr/>
                <a:lstStyle/>
                <a:p>
                  <a:r>
                    <a:rPr lang="en-GB">
                      <a:noFill/>
                    </a:rPr>
                    <a:t> </a:t>
                  </a:r>
                </a:p>
              </p:txBody>
            </p:sp>
          </mc:Fallback>
        </mc:AlternateContent>
        <p:sp>
          <p:nvSpPr>
            <p:cNvPr id="18" name="Multiplication Sign 17">
              <a:extLst>
                <a:ext uri="{FF2B5EF4-FFF2-40B4-BE49-F238E27FC236}">
                  <a16:creationId xmlns:a16="http://schemas.microsoft.com/office/drawing/2014/main" id="{A4711A75-097C-4327-84E6-25B547643847}"/>
                </a:ext>
              </a:extLst>
            </p:cNvPr>
            <p:cNvSpPr/>
            <p:nvPr/>
          </p:nvSpPr>
          <p:spPr>
            <a:xfrm>
              <a:off x="9744343" y="526678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6697790-D0DC-44D4-A7E3-5D6D97264F3F}"/>
                    </a:ext>
                  </a:extLst>
                </p:cNvPr>
                <p:cNvSpPr txBox="1"/>
                <p:nvPr/>
              </p:nvSpPr>
              <p:spPr>
                <a:xfrm>
                  <a:off x="9425901" y="5266789"/>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9" name="TextBox 8">
                  <a:extLst>
                    <a:ext uri="{FF2B5EF4-FFF2-40B4-BE49-F238E27FC236}">
                      <a16:creationId xmlns:a16="http://schemas.microsoft.com/office/drawing/2014/main" id="{60367F3E-5265-4E49-AD98-F061B3F91969}"/>
                    </a:ext>
                  </a:extLst>
                </p:cNvPr>
                <p:cNvSpPr txBox="1">
                  <a:spLocks noRot="1" noChangeAspect="1" noMove="1" noResize="1" noEditPoints="1" noAdjustHandles="1" noChangeArrowheads="1" noChangeShapeType="1" noTextEdit="1"/>
                </p:cNvSpPr>
                <p:nvPr/>
              </p:nvSpPr>
              <p:spPr>
                <a:xfrm>
                  <a:off x="9425901" y="5266789"/>
                  <a:ext cx="447558" cy="461665"/>
                </a:xfrm>
                <a:prstGeom prst="rect">
                  <a:avLst/>
                </a:prstGeom>
                <a:blipFill>
                  <a:blip r:embed="rId6"/>
                  <a:stretch>
                    <a:fillRect/>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42A62F8D-9634-42C3-8C68-B46929F73D43}"/>
              </a:ext>
              <a:ext uri="{C183D7F6-B498-43B3-948B-1728B52AA6E4}">
                <adec:decorative xmlns:adec="http://schemas.microsoft.com/office/drawing/2017/decorative" val="1"/>
              </a:ext>
            </a:extLst>
          </p:cNvPr>
          <p:cNvGrpSpPr/>
          <p:nvPr/>
        </p:nvGrpSpPr>
        <p:grpSpPr>
          <a:xfrm>
            <a:off x="7346950" y="2533866"/>
            <a:ext cx="1677980" cy="2122954"/>
            <a:chOff x="7346950" y="2533866"/>
            <a:chExt cx="1677980" cy="2122954"/>
          </a:xfrm>
        </p:grpSpPr>
        <p:cxnSp>
          <p:nvCxnSpPr>
            <p:cNvPr id="5" name="Straight Arrow Connector 4">
              <a:extLst>
                <a:ext uri="{FF2B5EF4-FFF2-40B4-BE49-F238E27FC236}">
                  <a16:creationId xmlns:a16="http://schemas.microsoft.com/office/drawing/2014/main" id="{3B19F364-05F8-40D1-844E-288B03734226}"/>
                </a:ext>
              </a:extLst>
            </p:cNvPr>
            <p:cNvCxnSpPr>
              <a:stCxn id="15" idx="2"/>
            </p:cNvCxnSpPr>
            <p:nvPr/>
          </p:nvCxnSpPr>
          <p:spPr>
            <a:xfrm>
              <a:off x="7346950" y="2533866"/>
              <a:ext cx="1446854" cy="1629572"/>
            </a:xfrm>
            <a:prstGeom prst="straightConnector1">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56C8017-41B6-4161-A66F-FAA05C738FAF}"/>
                </a:ext>
              </a:extLst>
            </p:cNvPr>
            <p:cNvGrpSpPr/>
            <p:nvPr/>
          </p:nvGrpSpPr>
          <p:grpSpPr>
            <a:xfrm>
              <a:off x="7656607" y="4074426"/>
              <a:ext cx="1368323" cy="582394"/>
              <a:chOff x="7656607" y="4074426"/>
              <a:chExt cx="1368323" cy="58239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D222EF-E19F-4A2C-96FE-782D390169E9}"/>
                      </a:ext>
                    </a:extLst>
                  </p:cNvPr>
                  <p:cNvSpPr txBox="1"/>
                  <p:nvPr/>
                </p:nvSpPr>
                <p:spPr>
                  <a:xfrm>
                    <a:off x="7656607" y="4195155"/>
                    <a:ext cx="136832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rgbClr val="FFFF00"/>
                              </a:solidFill>
                              <a:latin typeface="Cambria Math" panose="02040503050406030204" pitchFamily="18" charset="0"/>
                            </a:rPr>
                            <m:t>𝑡</m:t>
                          </m:r>
                          <m:d>
                            <m:dPr>
                              <m:ctrlPr>
                                <a:rPr lang="en-GB" sz="2400" i="1">
                                  <a:solidFill>
                                    <a:srgbClr val="FFFF00"/>
                                  </a:solidFill>
                                  <a:latin typeface="Cambria Math" panose="02040503050406030204" pitchFamily="18" charset="0"/>
                                </a:rPr>
                              </m:ctrlPr>
                            </m:dPr>
                            <m:e>
                              <m:r>
                                <a:rPr lang="en-GB" sz="2400" b="1">
                                  <a:solidFill>
                                    <a:srgbClr val="FFFF00"/>
                                  </a:solidFill>
                                  <a:latin typeface="Cambria Math" panose="02040503050406030204" pitchFamily="18" charset="0"/>
                                </a:rPr>
                                <m:t>𝐛</m:t>
                              </m:r>
                              <m:r>
                                <a:rPr lang="en-GB" sz="2400" i="1">
                                  <a:solidFill>
                                    <a:srgbClr val="FFFF00"/>
                                  </a:solidFill>
                                  <a:latin typeface="Cambria Math" panose="02040503050406030204" pitchFamily="18" charset="0"/>
                                </a:rPr>
                                <m:t>−</m:t>
                              </m:r>
                              <m:r>
                                <a:rPr lang="en-GB" sz="2400" b="1">
                                  <a:solidFill>
                                    <a:srgbClr val="FFFF00"/>
                                  </a:solidFill>
                                  <a:latin typeface="Cambria Math" panose="02040503050406030204" pitchFamily="18" charset="0"/>
                                </a:rPr>
                                <m:t>𝐚</m:t>
                              </m:r>
                            </m:e>
                          </m:d>
                        </m:oMath>
                      </m:oMathPara>
                    </a14:m>
                    <a:endParaRPr lang="en-GB" sz="2400" b="1" dirty="0">
                      <a:solidFill>
                        <a:srgbClr val="FFFF00"/>
                      </a:solidFill>
                    </a:endParaRPr>
                  </a:p>
                </p:txBody>
              </p:sp>
            </mc:Choice>
            <mc:Fallback xmlns="">
              <p:sp>
                <p:nvSpPr>
                  <p:cNvPr id="21" name="TextBox 20">
                    <a:extLst>
                      <a:ext uri="{FF2B5EF4-FFF2-40B4-BE49-F238E27FC236}">
                        <a16:creationId xmlns:a16="http://schemas.microsoft.com/office/drawing/2014/main" id="{63D222EF-E19F-4A2C-96FE-782D390169E9}"/>
                      </a:ext>
                    </a:extLst>
                  </p:cNvPr>
                  <p:cNvSpPr txBox="1">
                    <a:spLocks noRot="1" noChangeAspect="1" noMove="1" noResize="1" noEditPoints="1" noAdjustHandles="1" noChangeArrowheads="1" noChangeShapeType="1" noTextEdit="1"/>
                  </p:cNvSpPr>
                  <p:nvPr/>
                </p:nvSpPr>
                <p:spPr>
                  <a:xfrm>
                    <a:off x="7656607" y="4195155"/>
                    <a:ext cx="1368323" cy="461665"/>
                  </a:xfrm>
                  <a:prstGeom prst="rect">
                    <a:avLst/>
                  </a:prstGeom>
                  <a:blipFill>
                    <a:blip r:embed="rId7"/>
                    <a:stretch>
                      <a:fillRect/>
                    </a:stretch>
                  </a:blipFill>
                </p:spPr>
                <p:txBody>
                  <a:bodyPr/>
                  <a:lstStyle/>
                  <a:p>
                    <a:r>
                      <a:rPr lang="en-GB">
                        <a:noFill/>
                      </a:rPr>
                      <a:t> </a:t>
                    </a:r>
                  </a:p>
                </p:txBody>
              </p:sp>
            </mc:Fallback>
          </mc:AlternateContent>
          <p:sp>
            <p:nvSpPr>
              <p:cNvPr id="22" name="Multiplication Sign 21">
                <a:extLst>
                  <a:ext uri="{FF2B5EF4-FFF2-40B4-BE49-F238E27FC236}">
                    <a16:creationId xmlns:a16="http://schemas.microsoft.com/office/drawing/2014/main" id="{8B503568-0C06-459C-93D8-A55C20AFDB4E}"/>
                  </a:ext>
                </a:extLst>
              </p:cNvPr>
              <p:cNvSpPr/>
              <p:nvPr/>
            </p:nvSpPr>
            <p:spPr>
              <a:xfrm>
                <a:off x="8704792" y="407442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C75328-B84D-4D19-9E41-025FB65179AD}"/>
                  </a:ext>
                </a:extLst>
              </p:cNvPr>
              <p:cNvSpPr txBox="1"/>
              <p:nvPr/>
            </p:nvSpPr>
            <p:spPr>
              <a:xfrm>
                <a:off x="7384738" y="2122558"/>
                <a:ext cx="9690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6">
                              <a:lumMod val="40000"/>
                              <a:lumOff val="60000"/>
                            </a:schemeClr>
                          </a:solidFill>
                          <a:latin typeface="Cambria Math" panose="02040503050406030204" pitchFamily="18" charset="0"/>
                        </a:rPr>
                        <m:t>𝑡</m:t>
                      </m:r>
                      <m:r>
                        <a:rPr lang="en-GB" sz="2400" b="0" i="1" dirty="0" smtClean="0">
                          <a:solidFill>
                            <a:schemeClr val="accent6">
                              <a:lumMod val="40000"/>
                              <a:lumOff val="60000"/>
                            </a:schemeClr>
                          </a:solidFill>
                          <a:latin typeface="Cambria Math" panose="02040503050406030204" pitchFamily="18" charset="0"/>
                        </a:rPr>
                        <m:t>=0</m:t>
                      </m:r>
                    </m:oMath>
                  </m:oMathPara>
                </a14:m>
                <a:endParaRPr lang="en-GB" sz="2400" dirty="0">
                  <a:solidFill>
                    <a:schemeClr val="accent6">
                      <a:lumMod val="40000"/>
                      <a:lumOff val="60000"/>
                    </a:schemeClr>
                  </a:solidFill>
                </a:endParaRPr>
              </a:p>
            </p:txBody>
          </p:sp>
        </mc:Choice>
        <mc:Fallback xmlns="">
          <p:sp>
            <p:nvSpPr>
              <p:cNvPr id="23" name="TextBox 22">
                <a:extLst>
                  <a:ext uri="{FF2B5EF4-FFF2-40B4-BE49-F238E27FC236}">
                    <a16:creationId xmlns:a16="http://schemas.microsoft.com/office/drawing/2014/main" id="{71C75328-B84D-4D19-9E41-025FB65179AD}"/>
                  </a:ext>
                </a:extLst>
              </p:cNvPr>
              <p:cNvSpPr txBox="1">
                <a:spLocks noRot="1" noChangeAspect="1" noMove="1" noResize="1" noEditPoints="1" noAdjustHandles="1" noChangeArrowheads="1" noChangeShapeType="1" noTextEdit="1"/>
              </p:cNvSpPr>
              <p:nvPr/>
            </p:nvSpPr>
            <p:spPr>
              <a:xfrm>
                <a:off x="7384738" y="2122558"/>
                <a:ext cx="969048" cy="46166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6E34E58-D15E-4FDE-886D-9D49A42E5B86}"/>
                  </a:ext>
                </a:extLst>
              </p:cNvPr>
              <p:cNvSpPr txBox="1"/>
              <p:nvPr/>
            </p:nvSpPr>
            <p:spPr>
              <a:xfrm>
                <a:off x="9886157" y="5033994"/>
                <a:ext cx="9690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6">
                              <a:lumMod val="40000"/>
                              <a:lumOff val="60000"/>
                            </a:schemeClr>
                          </a:solidFill>
                          <a:latin typeface="Cambria Math" panose="02040503050406030204" pitchFamily="18" charset="0"/>
                        </a:rPr>
                        <m:t>𝑡</m:t>
                      </m:r>
                      <m:r>
                        <a:rPr lang="en-GB" sz="2400" b="0" i="1" dirty="0" smtClean="0">
                          <a:solidFill>
                            <a:schemeClr val="accent6">
                              <a:lumMod val="40000"/>
                              <a:lumOff val="60000"/>
                            </a:schemeClr>
                          </a:solidFill>
                          <a:latin typeface="Cambria Math" panose="02040503050406030204" pitchFamily="18" charset="0"/>
                        </a:rPr>
                        <m:t>=1</m:t>
                      </m:r>
                    </m:oMath>
                  </m:oMathPara>
                </a14:m>
                <a:endParaRPr lang="en-GB" sz="2400" dirty="0">
                  <a:solidFill>
                    <a:schemeClr val="accent6">
                      <a:lumMod val="40000"/>
                      <a:lumOff val="60000"/>
                    </a:schemeClr>
                  </a:solidFill>
                </a:endParaRPr>
              </a:p>
            </p:txBody>
          </p:sp>
        </mc:Choice>
        <mc:Fallback xmlns="">
          <p:sp>
            <p:nvSpPr>
              <p:cNvPr id="24" name="TextBox 23">
                <a:extLst>
                  <a:ext uri="{FF2B5EF4-FFF2-40B4-BE49-F238E27FC236}">
                    <a16:creationId xmlns:a16="http://schemas.microsoft.com/office/drawing/2014/main" id="{66E34E58-D15E-4FDE-886D-9D49A42E5B86}"/>
                  </a:ext>
                </a:extLst>
              </p:cNvPr>
              <p:cNvSpPr txBox="1">
                <a:spLocks noRot="1" noChangeAspect="1" noMove="1" noResize="1" noEditPoints="1" noAdjustHandles="1" noChangeArrowheads="1" noChangeShapeType="1" noTextEdit="1"/>
              </p:cNvSpPr>
              <p:nvPr/>
            </p:nvSpPr>
            <p:spPr>
              <a:xfrm>
                <a:off x="9886157" y="5033994"/>
                <a:ext cx="969048" cy="461665"/>
              </a:xfrm>
              <a:prstGeom prst="rect">
                <a:avLst/>
              </a:prstGeom>
              <a:blipFill>
                <a:blip r:embed="rId9"/>
                <a:stretch>
                  <a:fillRect/>
                </a:stretch>
              </a:blipFill>
            </p:spPr>
            <p:txBody>
              <a:bodyPr/>
              <a:lstStyle/>
              <a:p>
                <a:r>
                  <a:rPr lang="en-GB">
                    <a:noFill/>
                  </a:rPr>
                  <a:t> </a:t>
                </a:r>
              </a:p>
            </p:txBody>
          </p:sp>
        </mc:Fallback>
      </mc:AlternateContent>
      <p:grpSp>
        <p:nvGrpSpPr>
          <p:cNvPr id="28" name="Group 27">
            <a:extLst>
              <a:ext uri="{FF2B5EF4-FFF2-40B4-BE49-F238E27FC236}">
                <a16:creationId xmlns:a16="http://schemas.microsoft.com/office/drawing/2014/main" id="{0054EF35-2C29-4D46-A993-4CA97716E406}"/>
              </a:ext>
              <a:ext uri="{C183D7F6-B498-43B3-948B-1728B52AA6E4}">
                <adec:decorative xmlns:adec="http://schemas.microsoft.com/office/drawing/2017/decorative" val="1"/>
              </a:ext>
            </a:extLst>
          </p:cNvPr>
          <p:cNvGrpSpPr/>
          <p:nvPr/>
        </p:nvGrpSpPr>
        <p:grpSpPr>
          <a:xfrm>
            <a:off x="6942145" y="1650796"/>
            <a:ext cx="4399186" cy="4449128"/>
            <a:chOff x="6942145" y="1650796"/>
            <a:chExt cx="4399186" cy="4449128"/>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1C6745-5775-4B50-9197-FB77BBBBA208}"/>
                    </a:ext>
                  </a:extLst>
                </p:cNvPr>
                <p:cNvSpPr txBox="1"/>
                <p:nvPr/>
              </p:nvSpPr>
              <p:spPr>
                <a:xfrm>
                  <a:off x="6942145" y="1650796"/>
                  <a:ext cx="9690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6">
                                <a:lumMod val="40000"/>
                                <a:lumOff val="60000"/>
                              </a:schemeClr>
                            </a:solidFill>
                            <a:latin typeface="Cambria Math" panose="02040503050406030204" pitchFamily="18" charset="0"/>
                          </a:rPr>
                          <m:t>𝑡</m:t>
                        </m:r>
                        <m:r>
                          <a:rPr lang="en-GB" sz="2400" b="0" i="1" dirty="0" smtClean="0">
                            <a:solidFill>
                              <a:schemeClr val="accent6">
                                <a:lumMod val="40000"/>
                                <a:lumOff val="60000"/>
                              </a:schemeClr>
                            </a:solidFill>
                            <a:latin typeface="Cambria Math" panose="02040503050406030204" pitchFamily="18" charset="0"/>
                          </a:rPr>
                          <m:t>&lt;0</m:t>
                        </m:r>
                      </m:oMath>
                    </m:oMathPara>
                  </a14:m>
                  <a:endParaRPr lang="en-GB" sz="2400"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C91C6745-5775-4B50-9197-FB77BBBBA208}"/>
                    </a:ext>
                  </a:extLst>
                </p:cNvPr>
                <p:cNvSpPr txBox="1">
                  <a:spLocks noRot="1" noChangeAspect="1" noMove="1" noResize="1" noEditPoints="1" noAdjustHandles="1" noChangeArrowheads="1" noChangeShapeType="1" noTextEdit="1"/>
                </p:cNvSpPr>
                <p:nvPr/>
              </p:nvSpPr>
              <p:spPr>
                <a:xfrm>
                  <a:off x="6942145" y="1650796"/>
                  <a:ext cx="969048" cy="46166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DEFA30B-E8F3-4ACA-BB3C-1D452AB97B82}"/>
                    </a:ext>
                  </a:extLst>
                </p:cNvPr>
                <p:cNvSpPr txBox="1"/>
                <p:nvPr/>
              </p:nvSpPr>
              <p:spPr>
                <a:xfrm>
                  <a:off x="10370681" y="5638259"/>
                  <a:ext cx="9706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6">
                                <a:lumMod val="40000"/>
                                <a:lumOff val="60000"/>
                              </a:schemeClr>
                            </a:solidFill>
                            <a:latin typeface="Cambria Math" panose="02040503050406030204" pitchFamily="18" charset="0"/>
                          </a:rPr>
                          <m:t>𝑡</m:t>
                        </m:r>
                        <m:r>
                          <a:rPr lang="en-GB" sz="2400" b="0" i="1" dirty="0" smtClean="0">
                            <a:solidFill>
                              <a:schemeClr val="accent6">
                                <a:lumMod val="40000"/>
                                <a:lumOff val="60000"/>
                              </a:schemeClr>
                            </a:solidFill>
                            <a:latin typeface="Cambria Math" panose="02040503050406030204" pitchFamily="18" charset="0"/>
                          </a:rPr>
                          <m:t>&gt;1</m:t>
                        </m:r>
                      </m:oMath>
                    </m:oMathPara>
                  </a14:m>
                  <a:endParaRPr lang="en-GB" sz="2400" dirty="0">
                    <a:solidFill>
                      <a:schemeClr val="accent6">
                        <a:lumMod val="40000"/>
                        <a:lumOff val="60000"/>
                      </a:schemeClr>
                    </a:solidFill>
                  </a:endParaRPr>
                </a:p>
              </p:txBody>
            </p:sp>
          </mc:Choice>
          <mc:Fallback xmlns="">
            <p:sp>
              <p:nvSpPr>
                <p:cNvPr id="27" name="TextBox 26">
                  <a:extLst>
                    <a:ext uri="{FF2B5EF4-FFF2-40B4-BE49-F238E27FC236}">
                      <a16:creationId xmlns:a16="http://schemas.microsoft.com/office/drawing/2014/main" id="{6DEFA30B-E8F3-4ACA-BB3C-1D452AB97B82}"/>
                    </a:ext>
                  </a:extLst>
                </p:cNvPr>
                <p:cNvSpPr txBox="1">
                  <a:spLocks noRot="1" noChangeAspect="1" noMove="1" noResize="1" noEditPoints="1" noAdjustHandles="1" noChangeArrowheads="1" noChangeShapeType="1" noTextEdit="1"/>
                </p:cNvSpPr>
                <p:nvPr/>
              </p:nvSpPr>
              <p:spPr>
                <a:xfrm>
                  <a:off x="10370681" y="5638259"/>
                  <a:ext cx="970650" cy="461665"/>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73413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up)">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CF3711B-6677-4B64-A33E-A8DF31433F4C}"/>
              </a:ext>
              <a:ext uri="{C183D7F6-B498-43B3-948B-1728B52AA6E4}">
                <adec:decorative xmlns:adec="http://schemas.microsoft.com/office/drawing/2017/decorative" val="1"/>
              </a:ext>
            </a:extLst>
          </p:cNvPr>
          <p:cNvCxnSpPr>
            <a:cxnSpLocks/>
          </p:cNvCxnSpPr>
          <p:nvPr/>
        </p:nvCxnSpPr>
        <p:spPr>
          <a:xfrm>
            <a:off x="7300913" y="2489200"/>
            <a:ext cx="2528887" cy="286512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4B6AD4-1E8C-4608-96D9-845DB076B855}"/>
              </a:ext>
            </a:extLst>
          </p:cNvPr>
          <p:cNvSpPr>
            <a:spLocks noGrp="1"/>
          </p:cNvSpPr>
          <p:nvPr>
            <p:ph type="title"/>
          </p:nvPr>
        </p:nvSpPr>
        <p:spPr/>
        <p:txBody>
          <a:bodyPr/>
          <a:lstStyle/>
          <a:p>
            <a:r>
              <a:rPr lang="en-GB" dirty="0"/>
              <a:t>Distance between a point and a line segment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C78AA-8F1D-4588-9184-58E077DD4A50}"/>
                  </a:ext>
                </a:extLst>
              </p:cNvPr>
              <p:cNvSpPr>
                <a:spLocks noGrp="1"/>
              </p:cNvSpPr>
              <p:nvPr>
                <p:ph idx="1"/>
              </p:nvPr>
            </p:nvSpPr>
            <p:spPr>
              <a:xfrm>
                <a:off x="1097280" y="2108201"/>
                <a:ext cx="5839915" cy="3760891"/>
              </a:xfrm>
            </p:spPr>
            <p:txBody>
              <a:bodyPr>
                <a:normAutofit fontScale="92500" lnSpcReduction="10000"/>
              </a:bodyPr>
              <a:lstStyle/>
              <a:p>
                <a:r>
                  <a:rPr lang="en-GB" dirty="0"/>
                  <a:t>Consider the point </a:t>
                </a:r>
                <a14:m>
                  <m:oMath xmlns:m="http://schemas.openxmlformats.org/officeDocument/2006/math">
                    <m:r>
                      <a:rPr lang="en-GB" b="1" i="0" dirty="0" smtClean="0">
                        <a:latin typeface="Cambria Math" panose="02040503050406030204" pitchFamily="18" charset="0"/>
                      </a:rPr>
                      <m:t>𝐪</m:t>
                    </m:r>
                  </m:oMath>
                </a14:m>
                <a:r>
                  <a:rPr lang="en-GB" dirty="0"/>
                  <a:t> we just found</a:t>
                </a:r>
              </a:p>
              <a:p>
                <a:r>
                  <a:rPr lang="en-GB" dirty="0"/>
                  <a:t>If </a:t>
                </a:r>
                <a14:m>
                  <m:oMath xmlns:m="http://schemas.openxmlformats.org/officeDocument/2006/math">
                    <m:r>
                      <a:rPr lang="en-GB" b="1" i="0" dirty="0" smtClean="0">
                        <a:latin typeface="Cambria Math" panose="02040503050406030204" pitchFamily="18" charset="0"/>
                      </a:rPr>
                      <m:t>𝐪</m:t>
                    </m:r>
                  </m:oMath>
                </a14:m>
                <a:r>
                  <a:rPr lang="en-GB" dirty="0"/>
                  <a:t> is between </a:t>
                </a:r>
                <a14:m>
                  <m:oMath xmlns:m="http://schemas.openxmlformats.org/officeDocument/2006/math">
                    <m:r>
                      <a:rPr lang="en-GB" b="1" i="0" dirty="0" smtClean="0">
                        <a:latin typeface="Cambria Math" panose="02040503050406030204" pitchFamily="18" charset="0"/>
                      </a:rPr>
                      <m:t>𝐚</m:t>
                    </m:r>
                  </m:oMath>
                </a14:m>
                <a:r>
                  <a:rPr lang="en-GB" dirty="0"/>
                  <a:t> and </a:t>
                </a:r>
                <a14:m>
                  <m:oMath xmlns:m="http://schemas.openxmlformats.org/officeDocument/2006/math">
                    <m:r>
                      <a:rPr lang="en-GB" b="1" i="0" dirty="0" smtClean="0">
                        <a:latin typeface="Cambria Math" panose="02040503050406030204" pitchFamily="18" charset="0"/>
                      </a:rPr>
                      <m:t>𝐛</m:t>
                    </m:r>
                  </m:oMath>
                </a14:m>
                <a:r>
                  <a:rPr lang="en-GB" dirty="0"/>
                  <a:t> (</a:t>
                </a:r>
                <a14:m>
                  <m:oMath xmlns:m="http://schemas.openxmlformats.org/officeDocument/2006/math">
                    <m:r>
                      <a:rPr lang="en-GB" b="0" i="0" dirty="0" smtClean="0">
                        <a:latin typeface="Cambria Math" panose="02040503050406030204" pitchFamily="18" charset="0"/>
                      </a:rPr>
                      <m:t>0&lt;</m:t>
                    </m:r>
                    <m:r>
                      <a:rPr lang="en-GB" i="1" dirty="0">
                        <a:latin typeface="Cambria Math" panose="02040503050406030204" pitchFamily="18" charset="0"/>
                      </a:rPr>
                      <m:t>𝑡</m:t>
                    </m:r>
                    <m:r>
                      <a:rPr lang="en-GB" i="1" dirty="0">
                        <a:latin typeface="Cambria Math" panose="02040503050406030204" pitchFamily="18" charset="0"/>
                      </a:rPr>
                      <m:t>&lt;1</m:t>
                    </m:r>
                  </m:oMath>
                </a14:m>
                <a:r>
                  <a:rPr lang="en-GB" dirty="0"/>
                  <a:t>), then the shortest distance between </a:t>
                </a:r>
                <a14:m>
                  <m:oMath xmlns:m="http://schemas.openxmlformats.org/officeDocument/2006/math">
                    <m:r>
                      <a:rPr lang="en-GB" b="1" i="0" dirty="0" smtClean="0">
                        <a:latin typeface="Cambria Math" panose="02040503050406030204" pitchFamily="18" charset="0"/>
                      </a:rPr>
                      <m:t>𝐩</m:t>
                    </m:r>
                  </m:oMath>
                </a14:m>
                <a:r>
                  <a:rPr lang="en-GB" dirty="0"/>
                  <a:t> and the line segment is </a:t>
                </a:r>
                <a14:m>
                  <m:oMath xmlns:m="http://schemas.openxmlformats.org/officeDocument/2006/math">
                    <m:d>
                      <m:dPr>
                        <m:begChr m:val="‖"/>
                        <m:endChr m:val="‖"/>
                        <m:ctrlPr>
                          <a:rPr lang="en-GB" i="1" smtClean="0">
                            <a:latin typeface="Cambria Math" panose="02040503050406030204" pitchFamily="18" charset="0"/>
                          </a:rPr>
                        </m:ctrlPr>
                      </m:dPr>
                      <m:e>
                        <m:r>
                          <a:rPr lang="en-GB" b="1" i="0" smtClean="0">
                            <a:latin typeface="Cambria Math" panose="02040503050406030204" pitchFamily="18" charset="0"/>
                          </a:rPr>
                          <m:t>𝐪</m:t>
                        </m:r>
                        <m:r>
                          <a:rPr lang="en-GB" b="0" i="1" smtClean="0">
                            <a:latin typeface="Cambria Math" panose="02040503050406030204" pitchFamily="18" charset="0"/>
                          </a:rPr>
                          <m:t>−</m:t>
                        </m:r>
                        <m:r>
                          <a:rPr lang="en-GB" b="1" i="0" smtClean="0">
                            <a:latin typeface="Cambria Math" panose="02040503050406030204" pitchFamily="18" charset="0"/>
                          </a:rPr>
                          <m:t>𝐩</m:t>
                        </m:r>
                      </m:e>
                    </m:d>
                  </m:oMath>
                </a14:m>
                <a:endParaRPr lang="en-GB" dirty="0"/>
              </a:p>
              <a:p>
                <a:r>
                  <a:rPr lang="en-GB" dirty="0"/>
                  <a:t>If </a:t>
                </a:r>
                <a14:m>
                  <m:oMath xmlns:m="http://schemas.openxmlformats.org/officeDocument/2006/math">
                    <m:r>
                      <a:rPr lang="en-GB" b="1" i="0" dirty="0" smtClean="0">
                        <a:latin typeface="Cambria Math" panose="02040503050406030204" pitchFamily="18" charset="0"/>
                      </a:rPr>
                      <m:t>𝐪</m:t>
                    </m:r>
                  </m:oMath>
                </a14:m>
                <a:r>
                  <a:rPr lang="en-GB" dirty="0"/>
                  <a:t> is beyond </a:t>
                </a:r>
                <a14:m>
                  <m:oMath xmlns:m="http://schemas.openxmlformats.org/officeDocument/2006/math">
                    <m:r>
                      <a:rPr lang="en-GB" b="1" i="0" dirty="0" smtClean="0">
                        <a:latin typeface="Cambria Math" panose="02040503050406030204" pitchFamily="18" charset="0"/>
                      </a:rPr>
                      <m:t>𝐛</m:t>
                    </m:r>
                  </m:oMath>
                </a14:m>
                <a:r>
                  <a:rPr lang="en-GB" dirty="0"/>
                  <a:t> (</a:t>
                </a:r>
                <a14:m>
                  <m:oMath xmlns:m="http://schemas.openxmlformats.org/officeDocument/2006/math">
                    <m:r>
                      <a:rPr lang="en-GB" b="0" i="1" dirty="0" smtClean="0">
                        <a:latin typeface="Cambria Math" panose="02040503050406030204" pitchFamily="18" charset="0"/>
                      </a:rPr>
                      <m:t>𝑡</m:t>
                    </m:r>
                    <m:r>
                      <a:rPr lang="en-GB" b="0" i="1" dirty="0" smtClean="0">
                        <a:latin typeface="Cambria Math" panose="02040503050406030204" pitchFamily="18" charset="0"/>
                      </a:rPr>
                      <m:t>&gt;1</m:t>
                    </m:r>
                  </m:oMath>
                </a14:m>
                <a:r>
                  <a:rPr lang="en-GB" dirty="0"/>
                  <a:t>), then the shortest distance is </a:t>
                </a:r>
                <a14:m>
                  <m:oMath xmlns:m="http://schemas.openxmlformats.org/officeDocument/2006/math">
                    <m:d>
                      <m:dPr>
                        <m:begChr m:val="‖"/>
                        <m:endChr m:val="‖"/>
                        <m:ctrlPr>
                          <a:rPr lang="en-GB" i="1">
                            <a:latin typeface="Cambria Math" panose="02040503050406030204" pitchFamily="18" charset="0"/>
                          </a:rPr>
                        </m:ctrlPr>
                      </m:dPr>
                      <m:e>
                        <m:r>
                          <a:rPr lang="en-GB" b="1" i="0" smtClean="0">
                            <a:latin typeface="Cambria Math" panose="02040503050406030204" pitchFamily="18" charset="0"/>
                          </a:rPr>
                          <m:t>𝐛</m:t>
                        </m:r>
                        <m:r>
                          <a:rPr lang="en-GB" i="1">
                            <a:latin typeface="Cambria Math" panose="02040503050406030204" pitchFamily="18" charset="0"/>
                          </a:rPr>
                          <m:t>−</m:t>
                        </m:r>
                        <m:r>
                          <a:rPr lang="en-GB" b="1">
                            <a:latin typeface="Cambria Math" panose="02040503050406030204" pitchFamily="18" charset="0"/>
                          </a:rPr>
                          <m:t>𝐩</m:t>
                        </m:r>
                      </m:e>
                    </m:d>
                  </m:oMath>
                </a14:m>
                <a:endParaRPr lang="en-GB" dirty="0"/>
              </a:p>
              <a:p>
                <a:r>
                  <a:rPr lang="en-GB" dirty="0"/>
                  <a:t>If </a:t>
                </a:r>
                <a14:m>
                  <m:oMath xmlns:m="http://schemas.openxmlformats.org/officeDocument/2006/math">
                    <m:r>
                      <a:rPr lang="en-GB" b="1" dirty="0">
                        <a:latin typeface="Cambria Math" panose="02040503050406030204" pitchFamily="18" charset="0"/>
                      </a:rPr>
                      <m:t>𝐪</m:t>
                    </m:r>
                  </m:oMath>
                </a14:m>
                <a:r>
                  <a:rPr lang="en-GB" dirty="0"/>
                  <a:t> is beyond </a:t>
                </a:r>
                <a14:m>
                  <m:oMath xmlns:m="http://schemas.openxmlformats.org/officeDocument/2006/math">
                    <m:r>
                      <a:rPr lang="en-GB" b="1" i="0" dirty="0" smtClean="0">
                        <a:latin typeface="Cambria Math" panose="02040503050406030204" pitchFamily="18" charset="0"/>
                      </a:rPr>
                      <m:t>𝐚</m:t>
                    </m:r>
                  </m:oMath>
                </a14:m>
                <a:r>
                  <a:rPr lang="en-GB" dirty="0"/>
                  <a:t> (</a:t>
                </a:r>
                <a14:m>
                  <m:oMath xmlns:m="http://schemas.openxmlformats.org/officeDocument/2006/math">
                    <m:r>
                      <a:rPr lang="en-GB" i="1" dirty="0">
                        <a:latin typeface="Cambria Math" panose="02040503050406030204" pitchFamily="18" charset="0"/>
                      </a:rPr>
                      <m:t>𝑡</m:t>
                    </m:r>
                    <m:r>
                      <a:rPr lang="en-GB" i="1" dirty="0">
                        <a:latin typeface="Cambria Math" panose="02040503050406030204" pitchFamily="18" charset="0"/>
                      </a:rPr>
                      <m:t>&lt;0</m:t>
                    </m:r>
                  </m:oMath>
                </a14:m>
                <a:r>
                  <a:rPr lang="en-GB" dirty="0"/>
                  <a:t>) then the shortest distance is </a:t>
                </a:r>
                <a14:m>
                  <m:oMath xmlns:m="http://schemas.openxmlformats.org/officeDocument/2006/math">
                    <m:d>
                      <m:dPr>
                        <m:begChr m:val="‖"/>
                        <m:endChr m:val="‖"/>
                        <m:ctrlPr>
                          <a:rPr lang="en-GB" i="1">
                            <a:latin typeface="Cambria Math" panose="02040503050406030204" pitchFamily="18" charset="0"/>
                          </a:rPr>
                        </m:ctrlPr>
                      </m:dPr>
                      <m:e>
                        <m:r>
                          <a:rPr lang="en-GB" b="1" i="0" smtClean="0">
                            <a:latin typeface="Cambria Math" panose="02040503050406030204" pitchFamily="18" charset="0"/>
                          </a:rPr>
                          <m:t>𝐚</m:t>
                        </m:r>
                        <m:r>
                          <a:rPr lang="en-GB" i="1">
                            <a:latin typeface="Cambria Math" panose="02040503050406030204" pitchFamily="18" charset="0"/>
                          </a:rPr>
                          <m:t>−</m:t>
                        </m:r>
                        <m:r>
                          <a:rPr lang="en-GB" b="1">
                            <a:latin typeface="Cambria Math" panose="02040503050406030204" pitchFamily="18" charset="0"/>
                          </a:rPr>
                          <m:t>𝐩</m:t>
                        </m:r>
                      </m:e>
                    </m:d>
                  </m:oMath>
                </a14:m>
                <a:endParaRPr lang="en-GB" sz="2000" dirty="0"/>
              </a:p>
              <a:p>
                <a:endParaRPr lang="en-GB" sz="2000" dirty="0"/>
              </a:p>
            </p:txBody>
          </p:sp>
        </mc:Choice>
        <mc:Fallback xmlns="">
          <p:sp>
            <p:nvSpPr>
              <p:cNvPr id="3" name="Content Placeholder 2">
                <a:extLst>
                  <a:ext uri="{FF2B5EF4-FFF2-40B4-BE49-F238E27FC236}">
                    <a16:creationId xmlns:a16="http://schemas.microsoft.com/office/drawing/2014/main" id="{5AFC78AA-8F1D-4588-9184-58E077DD4A50}"/>
                  </a:ext>
                </a:extLst>
              </p:cNvPr>
              <p:cNvSpPr>
                <a:spLocks noGrp="1" noRot="1" noChangeAspect="1" noMove="1" noResize="1" noEditPoints="1" noAdjustHandles="1" noChangeArrowheads="1" noChangeShapeType="1" noTextEdit="1"/>
              </p:cNvSpPr>
              <p:nvPr>
                <p:ph idx="1"/>
              </p:nvPr>
            </p:nvSpPr>
            <p:spPr>
              <a:xfrm>
                <a:off x="1097280" y="2108201"/>
                <a:ext cx="5839915" cy="3760891"/>
              </a:xfrm>
              <a:blipFill>
                <a:blip r:embed="rId3"/>
                <a:stretch>
                  <a:fillRect l="-1566" t="-2593"/>
                </a:stretch>
              </a:blipFill>
            </p:spPr>
            <p:txBody>
              <a:bodyPr/>
              <a:lstStyle/>
              <a:p>
                <a:r>
                  <a:rPr lang="en-GB">
                    <a:noFill/>
                  </a:rPr>
                  <a:t> </a:t>
                </a:r>
              </a:p>
            </p:txBody>
          </p:sp>
        </mc:Fallback>
      </mc:AlternateContent>
      <p:grpSp>
        <p:nvGrpSpPr>
          <p:cNvPr id="30" name="Group 29">
            <a:extLst>
              <a:ext uri="{FF2B5EF4-FFF2-40B4-BE49-F238E27FC236}">
                <a16:creationId xmlns:a16="http://schemas.microsoft.com/office/drawing/2014/main" id="{7C5AED06-5ED8-4CEC-9786-7A88AA2B1B94}"/>
              </a:ext>
              <a:ext uri="{C183D7F6-B498-43B3-948B-1728B52AA6E4}">
                <adec:decorative xmlns:adec="http://schemas.microsoft.com/office/drawing/2017/decorative" val="1"/>
              </a:ext>
            </a:extLst>
          </p:cNvPr>
          <p:cNvGrpSpPr/>
          <p:nvPr/>
        </p:nvGrpSpPr>
        <p:grpSpPr>
          <a:xfrm>
            <a:off x="6849424" y="2311168"/>
            <a:ext cx="3403801" cy="3417286"/>
            <a:chOff x="6849424" y="2311168"/>
            <a:chExt cx="3403801" cy="3417286"/>
          </a:xfrm>
        </p:grpSpPr>
        <p:sp>
          <p:nvSpPr>
            <p:cNvPr id="32" name="Multiplication Sign 31">
              <a:extLst>
                <a:ext uri="{FF2B5EF4-FFF2-40B4-BE49-F238E27FC236}">
                  <a16:creationId xmlns:a16="http://schemas.microsoft.com/office/drawing/2014/main" id="{60F1F871-8278-44EF-8978-A4366E27E7C3}"/>
                </a:ext>
              </a:extLst>
            </p:cNvPr>
            <p:cNvSpPr/>
            <p:nvPr/>
          </p:nvSpPr>
          <p:spPr>
            <a:xfrm>
              <a:off x="9680843" y="268614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3CDFF93-CE5A-473C-A68F-91BFF66CD45C}"/>
                    </a:ext>
                  </a:extLst>
                </p:cNvPr>
                <p:cNvSpPr txBox="1"/>
                <p:nvPr/>
              </p:nvSpPr>
              <p:spPr>
                <a:xfrm>
                  <a:off x="9804064" y="2455316"/>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𝐩</m:t>
                        </m:r>
                      </m:oMath>
                    </m:oMathPara>
                  </a14:m>
                  <a:endParaRPr lang="en-GB" sz="2400" b="1" dirty="0">
                    <a:solidFill>
                      <a:srgbClr val="FFFF00"/>
                    </a:solidFill>
                  </a:endParaRPr>
                </a:p>
              </p:txBody>
            </p:sp>
          </mc:Choice>
          <mc:Fallback xmlns="">
            <p:sp>
              <p:nvSpPr>
                <p:cNvPr id="5" name="TextBox 4">
                  <a:extLst>
                    <a:ext uri="{FF2B5EF4-FFF2-40B4-BE49-F238E27FC236}">
                      <a16:creationId xmlns:a16="http://schemas.microsoft.com/office/drawing/2014/main" id="{43B461EA-8D52-4BE1-94AE-B6CED5D763A6}"/>
                    </a:ext>
                  </a:extLst>
                </p:cNvPr>
                <p:cNvSpPr txBox="1">
                  <a:spLocks noRot="1" noChangeAspect="1" noMove="1" noResize="1" noEditPoints="1" noAdjustHandles="1" noChangeArrowheads="1" noChangeShapeType="1" noTextEdit="1"/>
                </p:cNvSpPr>
                <p:nvPr/>
              </p:nvSpPr>
              <p:spPr>
                <a:xfrm>
                  <a:off x="9804064" y="2455316"/>
                  <a:ext cx="449161" cy="461665"/>
                </a:xfrm>
                <a:prstGeom prst="rect">
                  <a:avLst/>
                </a:prstGeom>
                <a:blipFill>
                  <a:blip r:embed="rId4"/>
                  <a:stretch>
                    <a:fillRect b="-13158"/>
                  </a:stretch>
                </a:blipFill>
              </p:spPr>
              <p:txBody>
                <a:bodyPr/>
                <a:lstStyle/>
                <a:p>
                  <a:r>
                    <a:rPr lang="en-GB">
                      <a:noFill/>
                    </a:rPr>
                    <a:t> </a:t>
                  </a:r>
                </a:p>
              </p:txBody>
            </p:sp>
          </mc:Fallback>
        </mc:AlternateContent>
        <p:sp>
          <p:nvSpPr>
            <p:cNvPr id="34" name="Multiplication Sign 33">
              <a:extLst>
                <a:ext uri="{FF2B5EF4-FFF2-40B4-BE49-F238E27FC236}">
                  <a16:creationId xmlns:a16="http://schemas.microsoft.com/office/drawing/2014/main" id="{FF682CE6-2491-43BB-9C51-B71D560E7AB7}"/>
                </a:ext>
              </a:extLst>
            </p:cNvPr>
            <p:cNvSpPr/>
            <p:nvPr/>
          </p:nvSpPr>
          <p:spPr>
            <a:xfrm>
              <a:off x="7211683" y="239859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4EF7C48-EB33-40B1-944B-83E2C1AB8870}"/>
                    </a:ext>
                  </a:extLst>
                </p:cNvPr>
                <p:cNvSpPr txBox="1"/>
                <p:nvPr/>
              </p:nvSpPr>
              <p:spPr>
                <a:xfrm>
                  <a:off x="6849424" y="2311168"/>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b="1" dirty="0"/>
                </a:p>
              </p:txBody>
            </p:sp>
          </mc:Choice>
          <mc:Fallback xmlns="">
            <p:sp>
              <p:nvSpPr>
                <p:cNvPr id="7" name="TextBox 6">
                  <a:extLst>
                    <a:ext uri="{FF2B5EF4-FFF2-40B4-BE49-F238E27FC236}">
                      <a16:creationId xmlns:a16="http://schemas.microsoft.com/office/drawing/2014/main" id="{1417DC87-4113-444B-902D-3846B2964C4D}"/>
                    </a:ext>
                  </a:extLst>
                </p:cNvPr>
                <p:cNvSpPr txBox="1">
                  <a:spLocks noRot="1" noChangeAspect="1" noMove="1" noResize="1" noEditPoints="1" noAdjustHandles="1" noChangeArrowheads="1" noChangeShapeType="1" noTextEdit="1"/>
                </p:cNvSpPr>
                <p:nvPr/>
              </p:nvSpPr>
              <p:spPr>
                <a:xfrm>
                  <a:off x="6849424" y="2311168"/>
                  <a:ext cx="431528" cy="461665"/>
                </a:xfrm>
                <a:prstGeom prst="rect">
                  <a:avLst/>
                </a:prstGeom>
                <a:blipFill>
                  <a:blip r:embed="rId5"/>
                  <a:stretch>
                    <a:fillRect/>
                  </a:stretch>
                </a:blipFill>
              </p:spPr>
              <p:txBody>
                <a:bodyPr/>
                <a:lstStyle/>
                <a:p>
                  <a:r>
                    <a:rPr lang="en-GB">
                      <a:noFill/>
                    </a:rPr>
                    <a:t> </a:t>
                  </a:r>
                </a:p>
              </p:txBody>
            </p:sp>
          </mc:Fallback>
        </mc:AlternateContent>
        <p:sp>
          <p:nvSpPr>
            <p:cNvPr id="36" name="Multiplication Sign 35">
              <a:extLst>
                <a:ext uri="{FF2B5EF4-FFF2-40B4-BE49-F238E27FC236}">
                  <a16:creationId xmlns:a16="http://schemas.microsoft.com/office/drawing/2014/main" id="{3DA03325-0445-48F6-B19E-CAC3C3C06053}"/>
                </a:ext>
              </a:extLst>
            </p:cNvPr>
            <p:cNvSpPr/>
            <p:nvPr/>
          </p:nvSpPr>
          <p:spPr>
            <a:xfrm>
              <a:off x="9744343" y="5266789"/>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8B49A2C-1892-407E-8CB4-C15243F105AF}"/>
                    </a:ext>
                  </a:extLst>
                </p:cNvPr>
                <p:cNvSpPr txBox="1"/>
                <p:nvPr/>
              </p:nvSpPr>
              <p:spPr>
                <a:xfrm>
                  <a:off x="9425901" y="5266789"/>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9" name="TextBox 8">
                  <a:extLst>
                    <a:ext uri="{FF2B5EF4-FFF2-40B4-BE49-F238E27FC236}">
                      <a16:creationId xmlns:a16="http://schemas.microsoft.com/office/drawing/2014/main" id="{60367F3E-5265-4E49-AD98-F061B3F91969}"/>
                    </a:ext>
                  </a:extLst>
                </p:cNvPr>
                <p:cNvSpPr txBox="1">
                  <a:spLocks noRot="1" noChangeAspect="1" noMove="1" noResize="1" noEditPoints="1" noAdjustHandles="1" noChangeArrowheads="1" noChangeShapeType="1" noTextEdit="1"/>
                </p:cNvSpPr>
                <p:nvPr/>
              </p:nvSpPr>
              <p:spPr>
                <a:xfrm>
                  <a:off x="9425901" y="5266789"/>
                  <a:ext cx="447558" cy="461665"/>
                </a:xfrm>
                <a:prstGeom prst="rect">
                  <a:avLst/>
                </a:prstGeom>
                <a:blipFill>
                  <a:blip r:embed="rId6"/>
                  <a:stretch>
                    <a:fillRect/>
                  </a:stretch>
                </a:blipFill>
              </p:spPr>
              <p:txBody>
                <a:bodyPr/>
                <a:lstStyle/>
                <a:p>
                  <a:r>
                    <a:rPr lang="en-GB">
                      <a:noFill/>
                    </a:rPr>
                    <a:t> </a:t>
                  </a:r>
                </a:p>
              </p:txBody>
            </p:sp>
          </mc:Fallback>
        </mc:AlternateContent>
      </p:grpSp>
      <p:cxnSp>
        <p:nvCxnSpPr>
          <p:cNvPr id="39" name="Straight Arrow Connector 38">
            <a:extLst>
              <a:ext uri="{FF2B5EF4-FFF2-40B4-BE49-F238E27FC236}">
                <a16:creationId xmlns:a16="http://schemas.microsoft.com/office/drawing/2014/main" id="{DD9D050D-D33D-4E19-A2B0-D7ADCA58FBAA}"/>
              </a:ext>
              <a:ext uri="{C183D7F6-B498-43B3-948B-1728B52AA6E4}">
                <adec:decorative xmlns:adec="http://schemas.microsoft.com/office/drawing/2017/decorative" val="1"/>
              </a:ext>
            </a:extLst>
          </p:cNvPr>
          <p:cNvCxnSpPr>
            <a:cxnSpLocks/>
          </p:cNvCxnSpPr>
          <p:nvPr/>
        </p:nvCxnSpPr>
        <p:spPr>
          <a:xfrm flipH="1">
            <a:off x="8524170" y="2772833"/>
            <a:ext cx="1244247" cy="1072092"/>
          </a:xfrm>
          <a:prstGeom prst="straightConnector1">
            <a:avLst/>
          </a:prstGeom>
          <a:ln>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77E7149-D71B-45D2-8C13-11B8B344D020}"/>
              </a:ext>
              <a:ext uri="{C183D7F6-B498-43B3-948B-1728B52AA6E4}">
                <adec:decorative xmlns:adec="http://schemas.microsoft.com/office/drawing/2017/decorative" val="1"/>
              </a:ext>
            </a:extLst>
          </p:cNvPr>
          <p:cNvGrpSpPr/>
          <p:nvPr/>
        </p:nvGrpSpPr>
        <p:grpSpPr>
          <a:xfrm>
            <a:off x="8088617" y="3757813"/>
            <a:ext cx="520507" cy="461665"/>
            <a:chOff x="8088617" y="3757813"/>
            <a:chExt cx="520507" cy="461665"/>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A0486E-2D27-464D-8515-F4BD37FA8FFB}"/>
                    </a:ext>
                  </a:extLst>
                </p:cNvPr>
                <p:cNvSpPr txBox="1"/>
                <p:nvPr/>
              </p:nvSpPr>
              <p:spPr>
                <a:xfrm>
                  <a:off x="8088617" y="3757813"/>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𝐪</m:t>
                        </m:r>
                      </m:oMath>
                    </m:oMathPara>
                  </a14:m>
                  <a:endParaRPr lang="en-GB" sz="2400" b="1" dirty="0">
                    <a:solidFill>
                      <a:srgbClr val="FFFF00"/>
                    </a:solidFill>
                  </a:endParaRPr>
                </a:p>
              </p:txBody>
            </p:sp>
          </mc:Choice>
          <mc:Fallback xmlns="">
            <p:sp>
              <p:nvSpPr>
                <p:cNvPr id="14" name="TextBox 13">
                  <a:extLst>
                    <a:ext uri="{FF2B5EF4-FFF2-40B4-BE49-F238E27FC236}">
                      <a16:creationId xmlns:a16="http://schemas.microsoft.com/office/drawing/2014/main" id="{C1DA0B5B-DF1C-4367-877E-D315CDFC04D8}"/>
                    </a:ext>
                  </a:extLst>
                </p:cNvPr>
                <p:cNvSpPr txBox="1">
                  <a:spLocks noRot="1" noChangeAspect="1" noMove="1" noResize="1" noEditPoints="1" noAdjustHandles="1" noChangeArrowheads="1" noChangeShapeType="1" noTextEdit="1"/>
                </p:cNvSpPr>
                <p:nvPr/>
              </p:nvSpPr>
              <p:spPr>
                <a:xfrm>
                  <a:off x="8088617" y="3757813"/>
                  <a:ext cx="447558" cy="461665"/>
                </a:xfrm>
                <a:prstGeom prst="rect">
                  <a:avLst/>
                </a:prstGeom>
                <a:blipFill>
                  <a:blip r:embed="rId7"/>
                  <a:stretch>
                    <a:fillRect b="-13158"/>
                  </a:stretch>
                </a:blipFill>
              </p:spPr>
              <p:txBody>
                <a:bodyPr/>
                <a:lstStyle/>
                <a:p>
                  <a:r>
                    <a:rPr lang="en-GB">
                      <a:noFill/>
                    </a:rPr>
                    <a:t> </a:t>
                  </a:r>
                </a:p>
              </p:txBody>
            </p:sp>
          </mc:Fallback>
        </mc:AlternateContent>
        <p:sp>
          <p:nvSpPr>
            <p:cNvPr id="15" name="Multiplication Sign 14">
              <a:extLst>
                <a:ext uri="{FF2B5EF4-FFF2-40B4-BE49-F238E27FC236}">
                  <a16:creationId xmlns:a16="http://schemas.microsoft.com/office/drawing/2014/main" id="{B6A8AE3D-59BB-479C-8ADD-D43108857C34}"/>
                </a:ext>
              </a:extLst>
            </p:cNvPr>
            <p:cNvSpPr/>
            <p:nvPr/>
          </p:nvSpPr>
          <p:spPr>
            <a:xfrm>
              <a:off x="8431100" y="37804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6A5208BA-8952-414D-812C-7FB49B585BB5}"/>
              </a:ext>
              <a:ext uri="{C183D7F6-B498-43B3-948B-1728B52AA6E4}">
                <adec:decorative xmlns:adec="http://schemas.microsoft.com/office/drawing/2017/decorative" val="1"/>
              </a:ext>
            </a:extLst>
          </p:cNvPr>
          <p:cNvGrpSpPr/>
          <p:nvPr/>
        </p:nvGrpSpPr>
        <p:grpSpPr>
          <a:xfrm>
            <a:off x="9509029" y="4716708"/>
            <a:ext cx="2218788" cy="2186805"/>
            <a:chOff x="9509029" y="4716708"/>
            <a:chExt cx="2218788" cy="2186805"/>
          </a:xfrm>
        </p:grpSpPr>
        <p:sp>
          <p:nvSpPr>
            <p:cNvPr id="16" name="Multiplication Sign 15">
              <a:extLst>
                <a:ext uri="{FF2B5EF4-FFF2-40B4-BE49-F238E27FC236}">
                  <a16:creationId xmlns:a16="http://schemas.microsoft.com/office/drawing/2014/main" id="{D7674629-451D-4200-AD07-F5573E9A6371}"/>
                </a:ext>
              </a:extLst>
            </p:cNvPr>
            <p:cNvSpPr/>
            <p:nvPr/>
          </p:nvSpPr>
          <p:spPr>
            <a:xfrm>
              <a:off x="11243573" y="5204443"/>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9A4AE959-DF64-478B-8878-D747D2B2B731}"/>
                </a:ext>
              </a:extLst>
            </p:cNvPr>
            <p:cNvCxnSpPr>
              <a:cxnSpLocks/>
            </p:cNvCxnSpPr>
            <p:nvPr/>
          </p:nvCxnSpPr>
          <p:spPr>
            <a:xfrm>
              <a:off x="9509029" y="4979172"/>
              <a:ext cx="1658717" cy="1924341"/>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470B331-6826-44A2-A4FD-364594FD5B7C}"/>
                    </a:ext>
                  </a:extLst>
                </p:cNvPr>
                <p:cNvSpPr txBox="1"/>
                <p:nvPr/>
              </p:nvSpPr>
              <p:spPr>
                <a:xfrm>
                  <a:off x="11198505" y="4716708"/>
                  <a:ext cx="5293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𝐩</m:t>
                        </m:r>
                        <m:r>
                          <a:rPr lang="en-GB" sz="2400" b="1" i="0" smtClean="0">
                            <a:solidFill>
                              <a:srgbClr val="FFFF00"/>
                            </a:solidFill>
                            <a:latin typeface="Cambria Math" panose="02040503050406030204" pitchFamily="18" charset="0"/>
                          </a:rPr>
                          <m:t>′</m:t>
                        </m:r>
                      </m:oMath>
                    </m:oMathPara>
                  </a14:m>
                  <a:endParaRPr lang="en-GB" sz="2400" b="1" dirty="0">
                    <a:solidFill>
                      <a:srgbClr val="FFFF00"/>
                    </a:solidFill>
                  </a:endParaRPr>
                </a:p>
              </p:txBody>
            </p:sp>
          </mc:Choice>
          <mc:Fallback xmlns="">
            <p:sp>
              <p:nvSpPr>
                <p:cNvPr id="21" name="TextBox 20">
                  <a:extLst>
                    <a:ext uri="{FF2B5EF4-FFF2-40B4-BE49-F238E27FC236}">
                      <a16:creationId xmlns:a16="http://schemas.microsoft.com/office/drawing/2014/main" id="{0470B331-6826-44A2-A4FD-364594FD5B7C}"/>
                    </a:ext>
                  </a:extLst>
                </p:cNvPr>
                <p:cNvSpPr txBox="1">
                  <a:spLocks noRot="1" noChangeAspect="1" noMove="1" noResize="1" noEditPoints="1" noAdjustHandles="1" noChangeArrowheads="1" noChangeShapeType="1" noTextEdit="1"/>
                </p:cNvSpPr>
                <p:nvPr/>
              </p:nvSpPr>
              <p:spPr>
                <a:xfrm>
                  <a:off x="11198505" y="4716708"/>
                  <a:ext cx="529312" cy="461665"/>
                </a:xfrm>
                <a:prstGeom prst="rect">
                  <a:avLst/>
                </a:prstGeom>
                <a:blipFill>
                  <a:blip r:embed="rId8"/>
                  <a:stretch>
                    <a:fillRect l="-3448" r="-4598" b="-22667"/>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D35B8664-464C-4F49-9A70-5927F5B9679C}"/>
                </a:ext>
              </a:extLst>
            </p:cNvPr>
            <p:cNvGrpSpPr/>
            <p:nvPr/>
          </p:nvGrpSpPr>
          <p:grpSpPr>
            <a:xfrm>
              <a:off x="9904271" y="5967855"/>
              <a:ext cx="644880" cy="501366"/>
              <a:chOff x="7964244" y="3780466"/>
              <a:chExt cx="644880" cy="501366"/>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96AB03-42FA-4253-BC8A-0C29AD2CE0DE}"/>
                      </a:ext>
                    </a:extLst>
                  </p:cNvPr>
                  <p:cNvSpPr txBox="1"/>
                  <p:nvPr/>
                </p:nvSpPr>
                <p:spPr>
                  <a:xfrm>
                    <a:off x="7964244" y="3820167"/>
                    <a:ext cx="5277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𝐪</m:t>
                          </m:r>
                          <m:r>
                            <a:rPr lang="en-GB" sz="2400" b="1" i="0" smtClean="0">
                              <a:solidFill>
                                <a:srgbClr val="FFFF00"/>
                              </a:solidFill>
                              <a:latin typeface="Cambria Math" panose="02040503050406030204" pitchFamily="18" charset="0"/>
                            </a:rPr>
                            <m:t>′</m:t>
                          </m:r>
                        </m:oMath>
                      </m:oMathPara>
                    </a14:m>
                    <a:endParaRPr lang="en-GB" sz="2400" b="1" dirty="0">
                      <a:solidFill>
                        <a:srgbClr val="FFFF00"/>
                      </a:solidFill>
                    </a:endParaRPr>
                  </a:p>
                </p:txBody>
              </p:sp>
            </mc:Choice>
            <mc:Fallback xmlns="">
              <p:sp>
                <p:nvSpPr>
                  <p:cNvPr id="23" name="TextBox 22">
                    <a:extLst>
                      <a:ext uri="{FF2B5EF4-FFF2-40B4-BE49-F238E27FC236}">
                        <a16:creationId xmlns:a16="http://schemas.microsoft.com/office/drawing/2014/main" id="{4C96AB03-42FA-4253-BC8A-0C29AD2CE0DE}"/>
                      </a:ext>
                    </a:extLst>
                  </p:cNvPr>
                  <p:cNvSpPr txBox="1">
                    <a:spLocks noRot="1" noChangeAspect="1" noMove="1" noResize="1" noEditPoints="1" noAdjustHandles="1" noChangeArrowheads="1" noChangeShapeType="1" noTextEdit="1"/>
                  </p:cNvSpPr>
                  <p:nvPr/>
                </p:nvSpPr>
                <p:spPr>
                  <a:xfrm>
                    <a:off x="7964244" y="3820167"/>
                    <a:ext cx="527709" cy="461665"/>
                  </a:xfrm>
                  <a:prstGeom prst="rect">
                    <a:avLst/>
                  </a:prstGeom>
                  <a:blipFill>
                    <a:blip r:embed="rId9"/>
                    <a:stretch>
                      <a:fillRect l="-3488" r="-4651" b="-22368"/>
                    </a:stretch>
                  </a:blipFill>
                </p:spPr>
                <p:txBody>
                  <a:bodyPr/>
                  <a:lstStyle/>
                  <a:p>
                    <a:r>
                      <a:rPr lang="en-GB">
                        <a:noFill/>
                      </a:rPr>
                      <a:t> </a:t>
                    </a:r>
                  </a:p>
                </p:txBody>
              </p:sp>
            </mc:Fallback>
          </mc:AlternateContent>
          <p:sp>
            <p:nvSpPr>
              <p:cNvPr id="24" name="Multiplication Sign 23">
                <a:extLst>
                  <a:ext uri="{FF2B5EF4-FFF2-40B4-BE49-F238E27FC236}">
                    <a16:creationId xmlns:a16="http://schemas.microsoft.com/office/drawing/2014/main" id="{1500F3D0-A01A-4ED0-BBB7-16706839E7BC}"/>
                  </a:ext>
                </a:extLst>
              </p:cNvPr>
              <p:cNvSpPr/>
              <p:nvPr/>
            </p:nvSpPr>
            <p:spPr>
              <a:xfrm>
                <a:off x="8431100" y="37804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5" name="Straight Arrow Connector 24">
              <a:extLst>
                <a:ext uri="{FF2B5EF4-FFF2-40B4-BE49-F238E27FC236}">
                  <a16:creationId xmlns:a16="http://schemas.microsoft.com/office/drawing/2014/main" id="{A9CCE42E-E73B-4785-B51A-09B93E495F22}"/>
                </a:ext>
              </a:extLst>
            </p:cNvPr>
            <p:cNvCxnSpPr>
              <a:cxnSpLocks/>
              <a:stCxn id="16" idx="3"/>
              <a:endCxn id="24" idx="3"/>
            </p:cNvCxnSpPr>
            <p:nvPr/>
          </p:nvCxnSpPr>
          <p:spPr>
            <a:xfrm flipH="1">
              <a:off x="10413884" y="5339710"/>
              <a:ext cx="872446" cy="763412"/>
            </a:xfrm>
            <a:prstGeom prst="straightConnector1">
              <a:avLst/>
            </a:prstGeom>
            <a:ln>
              <a:solidFill>
                <a:schemeClr val="accent4">
                  <a:lumMod val="20000"/>
                  <a:lumOff val="8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04245917-229D-4605-A4AD-0563493DAC45}"/>
              </a:ext>
              <a:ext uri="{C183D7F6-B498-43B3-948B-1728B52AA6E4}">
                <adec:decorative xmlns:adec="http://schemas.microsoft.com/office/drawing/2017/decorative" val="1"/>
              </a:ext>
            </a:extLst>
          </p:cNvPr>
          <p:cNvCxnSpPr>
            <a:cxnSpLocks/>
          </p:cNvCxnSpPr>
          <p:nvPr/>
        </p:nvCxnSpPr>
        <p:spPr>
          <a:xfrm flipH="1">
            <a:off x="9858868" y="5309546"/>
            <a:ext cx="1427462" cy="61294"/>
          </a:xfrm>
          <a:prstGeom prst="straightConnector1">
            <a:avLst/>
          </a:prstGeom>
          <a:ln>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loud 19">
                <a:extLst>
                  <a:ext uri="{FF2B5EF4-FFF2-40B4-BE49-F238E27FC236}">
                    <a16:creationId xmlns:a16="http://schemas.microsoft.com/office/drawing/2014/main" id="{1EEB4A4D-C236-4EE8-B8EF-FC000BAC4D42}"/>
                  </a:ext>
                  <a:ext uri="{C183D7F6-B498-43B3-948B-1728B52AA6E4}">
                    <adec:decorative xmlns:adec="http://schemas.microsoft.com/office/drawing/2017/decorative" val="1"/>
                  </a:ext>
                </a:extLst>
              </p:cNvPr>
              <p:cNvSpPr/>
              <p:nvPr/>
            </p:nvSpPr>
            <p:spPr>
              <a:xfrm>
                <a:off x="4968708" y="5219722"/>
                <a:ext cx="4491170" cy="1444560"/>
              </a:xfrm>
              <a:prstGeom prst="cloud">
                <a:avLst/>
              </a:prstGeom>
              <a:ln/>
            </p:spPr>
            <p:style>
              <a:lnRef idx="0">
                <a:schemeClr val="accent1"/>
              </a:lnRef>
              <a:fillRef idx="3">
                <a:schemeClr val="accent1"/>
              </a:fillRef>
              <a:effectRef idx="3">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𝑡</m:t>
                      </m:r>
                      <m:r>
                        <a:rPr lang="en-GB" sz="2400" b="1" i="1">
                          <a:latin typeface="Cambria Math" panose="02040503050406030204" pitchFamily="18" charset="0"/>
                        </a:rPr>
                        <m:t>=</m:t>
                      </m:r>
                      <m:f>
                        <m:fPr>
                          <m:ctrlPr>
                            <a:rPr lang="en-GB" sz="2400" i="1">
                              <a:latin typeface="Cambria Math" panose="02040503050406030204" pitchFamily="18" charset="0"/>
                            </a:rPr>
                          </m:ctrlPr>
                        </m:fPr>
                        <m:num>
                          <m:d>
                            <m:dPr>
                              <m:ctrlPr>
                                <a:rPr lang="en-GB" sz="2400" i="1">
                                  <a:latin typeface="Cambria Math" panose="02040503050406030204" pitchFamily="18" charset="0"/>
                                </a:rPr>
                              </m:ctrlPr>
                            </m:dPr>
                            <m:e>
                              <m:r>
                                <a:rPr lang="en-GB" sz="2400" b="1">
                                  <a:latin typeface="Cambria Math" panose="02040503050406030204" pitchFamily="18" charset="0"/>
                                </a:rPr>
                                <m:t>𝐩</m:t>
                              </m:r>
                              <m:r>
                                <a:rPr lang="en-GB" sz="2400" i="1">
                                  <a:latin typeface="Cambria Math" panose="02040503050406030204" pitchFamily="18" charset="0"/>
                                </a:rPr>
                                <m:t>−</m:t>
                              </m:r>
                              <m:r>
                                <a:rPr lang="en-GB" sz="2400" b="1">
                                  <a:latin typeface="Cambria Math" panose="02040503050406030204" pitchFamily="18" charset="0"/>
                                </a:rPr>
                                <m:t>𝐯</m:t>
                              </m:r>
                            </m:e>
                          </m:d>
                          <m:r>
                            <a:rPr lang="en-GB" sz="2400" i="1">
                              <a:latin typeface="Cambria Math" panose="02040503050406030204" pitchFamily="18" charset="0"/>
                            </a:rPr>
                            <m:t>⋅</m:t>
                          </m:r>
                          <m:d>
                            <m:dPr>
                              <m:ctrlPr>
                                <a:rPr lang="en-GB" sz="2400" i="1">
                                  <a:latin typeface="Cambria Math" panose="02040503050406030204" pitchFamily="18" charset="0"/>
                                </a:rPr>
                              </m:ctrlPr>
                            </m:dPr>
                            <m:e>
                              <m:r>
                                <a:rPr lang="en-GB" sz="2400" b="1">
                                  <a:latin typeface="Cambria Math" panose="02040503050406030204" pitchFamily="18" charset="0"/>
                                </a:rPr>
                                <m:t>𝐰</m:t>
                              </m:r>
                              <m:r>
                                <a:rPr lang="en-GB" sz="2400" i="1">
                                  <a:latin typeface="Cambria Math" panose="02040503050406030204" pitchFamily="18" charset="0"/>
                                </a:rPr>
                                <m:t>−</m:t>
                              </m:r>
                              <m:r>
                                <a:rPr lang="en-GB" sz="2400" b="1">
                                  <a:latin typeface="Cambria Math" panose="02040503050406030204" pitchFamily="18" charset="0"/>
                                </a:rPr>
                                <m:t>𝐯</m:t>
                              </m:r>
                            </m:e>
                          </m:d>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r>
                                    <a:rPr lang="en-GB" sz="2400" b="1">
                                      <a:latin typeface="Cambria Math" panose="02040503050406030204" pitchFamily="18" charset="0"/>
                                    </a:rPr>
                                    <m:t>𝐰</m:t>
                                  </m:r>
                                  <m:r>
                                    <a:rPr lang="en-GB" sz="2400" i="1">
                                      <a:latin typeface="Cambria Math" panose="02040503050406030204" pitchFamily="18" charset="0"/>
                                    </a:rPr>
                                    <m:t>−</m:t>
                                  </m:r>
                                  <m:r>
                                    <a:rPr lang="en-GB" sz="2400" b="1">
                                      <a:latin typeface="Cambria Math" panose="02040503050406030204" pitchFamily="18" charset="0"/>
                                    </a:rPr>
                                    <m:t>𝐯</m:t>
                                  </m:r>
                                </m:e>
                              </m:d>
                            </m:e>
                            <m:sup>
                              <m:r>
                                <a:rPr lang="en-GB" sz="2400" i="1">
                                  <a:latin typeface="Cambria Math" panose="02040503050406030204" pitchFamily="18" charset="0"/>
                                </a:rPr>
                                <m:t>2</m:t>
                              </m:r>
                            </m:sup>
                          </m:sSup>
                        </m:den>
                      </m:f>
                    </m:oMath>
                  </m:oMathPara>
                </a14:m>
                <a:endParaRPr lang="en-GB" sz="2400" dirty="0">
                  <a:solidFill>
                    <a:schemeClr val="tx1"/>
                  </a:solidFill>
                </a:endParaRPr>
              </a:p>
            </p:txBody>
          </p:sp>
        </mc:Choice>
        <mc:Fallback xmlns="">
          <p:sp>
            <p:nvSpPr>
              <p:cNvPr id="20" name="Cloud 19">
                <a:extLst>
                  <a:ext uri="{FF2B5EF4-FFF2-40B4-BE49-F238E27FC236}">
                    <a16:creationId xmlns:a16="http://schemas.microsoft.com/office/drawing/2014/main" id="{1EEB4A4D-C236-4EE8-B8EF-FC000BAC4D4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968708" y="5219722"/>
                <a:ext cx="4491170" cy="1444560"/>
              </a:xfrm>
              <a:prstGeom prst="cloud">
                <a:avLst/>
              </a:prstGeom>
              <a:blipFill>
                <a:blip r:embed="rId10"/>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308613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5553</TotalTime>
  <Words>1859</Words>
  <Application>Microsoft Office PowerPoint</Application>
  <PresentationFormat>Widescreen</PresentationFormat>
  <Paragraphs>189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Nova</vt:lpstr>
      <vt:lpstr>Arial Nova Light</vt:lpstr>
      <vt:lpstr>Calibri</vt:lpstr>
      <vt:lpstr>Cambria Math</vt:lpstr>
      <vt:lpstr>Consolas</vt:lpstr>
      <vt:lpstr>Wingdings</vt:lpstr>
      <vt:lpstr>Celestial</vt:lpstr>
      <vt:lpstr>Week 5: Mechanics II Part 2: Calculating Distances</vt:lpstr>
      <vt:lpstr>Objectives</vt:lpstr>
      <vt:lpstr>Recap: Circle and line segment collision</vt:lpstr>
      <vt:lpstr>Distance between a point and a line</vt:lpstr>
      <vt:lpstr>Distance between a point and a line</vt:lpstr>
      <vt:lpstr>Distance between a point and a line</vt:lpstr>
      <vt:lpstr>Distance between a point and a line</vt:lpstr>
      <vt:lpstr>Recap: Parametric form of a line</vt:lpstr>
      <vt:lpstr>Distance between a point and a line segment</vt:lpstr>
      <vt:lpstr>Computing the distance for all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5 Part 2</dc:title>
  <dc:creator>Bergel, Kate</dc:creator>
  <cp:lastModifiedBy>Bergel, Kate</cp:lastModifiedBy>
  <cp:revision>110</cp:revision>
  <dcterms:created xsi:type="dcterms:W3CDTF">2020-09-04T07:50:32Z</dcterms:created>
  <dcterms:modified xsi:type="dcterms:W3CDTF">2020-10-14T18:49:16Z</dcterms:modified>
</cp:coreProperties>
</file>