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91" r:id="rId4"/>
    <p:sldId id="287" r:id="rId5"/>
    <p:sldId id="284" r:id="rId6"/>
    <p:sldId id="285" r:id="rId7"/>
    <p:sldId id="286" r:id="rId8"/>
    <p:sldId id="288" r:id="rId9"/>
    <p:sldId id="289" r:id="rId10"/>
    <p:sldId id="290"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B4D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81342" autoAdjust="0"/>
  </p:normalViewPr>
  <p:slideViewPr>
    <p:cSldViewPr showGuides="1">
      <p:cViewPr varScale="1">
        <p:scale>
          <a:sx n="62" d="100"/>
          <a:sy n="62" d="100"/>
        </p:scale>
        <p:origin x="34"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going to step back into the world of geometry this week, but this time with an extra dimension…</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There’ll be a bit of revision as we recap some basic vector arithmetic and extend it into the third dimension, and we’ll also introduce a new vector operation, the cross product.</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reminding ourselves of the</a:t>
            </a:r>
          </a:p>
          <a:p>
            <a:endParaRPr lang="en-GB" dirty="0"/>
          </a:p>
          <a:p>
            <a:r>
              <a:rPr lang="en-GB" dirty="0"/>
              <a:t>2D coordinate system setup, where we represented the Cartesian product of the set of real numbers with itself as a</a:t>
            </a:r>
          </a:p>
          <a:p>
            <a:endParaRPr lang="en-GB" dirty="0"/>
          </a:p>
          <a:p>
            <a:r>
              <a:rPr lang="en-GB" dirty="0"/>
              <a:t>pair of axes at right angles to each other, crossing at the origin, which represents the value of zero on both axes.</a:t>
            </a:r>
          </a:p>
          <a:p>
            <a:endParaRPr lang="en-GB" dirty="0"/>
          </a:p>
          <a:p>
            <a:r>
              <a:rPr lang="en-GB" dirty="0"/>
              <a:t>We can represent other values in the space as points with pairs of coordinates that represent distances along each axis.</a:t>
            </a:r>
          </a:p>
          <a:p>
            <a:endParaRPr lang="en-GB" dirty="0"/>
          </a:p>
          <a:p>
            <a:r>
              <a:rPr lang="en-GB" dirty="0"/>
              <a:t>Taking this idea into three dimensions, we now need to use</a:t>
            </a:r>
          </a:p>
          <a:p>
            <a:endParaRPr lang="en-GB" dirty="0"/>
          </a:p>
          <a:p>
            <a:r>
              <a:rPr lang="en-GB" dirty="0"/>
              <a:t>An additional axis, which is perpendicular to both the x and y axes. Unfortunately, computer screens are still only 2D for the moment, so you’ll need to imagine the z axis as pointing either into or out of your screen; it doesn’t really matter which way for now, though the way I’ve drawn it here is generally interpreted as pointing away from you. We also need to include the extra coordinate when writing our points;</a:t>
            </a:r>
          </a:p>
          <a:p>
            <a:endParaRPr lang="en-GB" dirty="0"/>
          </a:p>
          <a:p>
            <a:r>
              <a:rPr lang="en-GB" dirty="0"/>
              <a:t>the 2D points from before can all be given a z coordinate of zero, as they stay on the </a:t>
            </a:r>
            <a:r>
              <a:rPr lang="en-GB" dirty="0" err="1"/>
              <a:t>xy</a:t>
            </a:r>
            <a:r>
              <a:rPr lang="en-GB" dirty="0"/>
              <a:t> plane,</a:t>
            </a:r>
          </a:p>
          <a:p>
            <a:endParaRPr lang="en-GB" dirty="0"/>
          </a:p>
          <a:p>
            <a:r>
              <a:rPr lang="en-GB" dirty="0"/>
              <a:t>And we can also specify points with a non-zero z coordinate which might lie on one of the other axis planes,</a:t>
            </a:r>
          </a:p>
          <a:p>
            <a:endParaRPr lang="en-GB" dirty="0"/>
          </a:p>
          <a:p>
            <a:r>
              <a:rPr lang="en-GB" dirty="0"/>
              <a:t>Or in between all of them.</a:t>
            </a:r>
          </a:p>
          <a:p>
            <a:endParaRPr lang="en-GB"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2219958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8</a:t>
            </a:fld>
            <a:endParaRPr lang="en-GB"/>
          </a:p>
        </p:txBody>
      </p:sp>
    </p:spTree>
    <p:extLst>
      <p:ext uri="{BB962C8B-B14F-4D97-AF65-F5344CB8AC3E}">
        <p14:creationId xmlns:p14="http://schemas.microsoft.com/office/powerpoint/2010/main" val="54625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9</a:t>
            </a:fld>
            <a:endParaRPr lang="en-GB"/>
          </a:p>
        </p:txBody>
      </p:sp>
    </p:spTree>
    <p:extLst>
      <p:ext uri="{BB962C8B-B14F-4D97-AF65-F5344CB8AC3E}">
        <p14:creationId xmlns:p14="http://schemas.microsoft.com/office/powerpoint/2010/main" val="130195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mentioned this idea of a plane and its normal a couple of times in this video, and this is one of the most fundamental concepts in geometry, which we’ll take a closer look at in the next video.</a:t>
            </a:r>
          </a:p>
        </p:txBody>
      </p:sp>
      <p:sp>
        <p:nvSpPr>
          <p:cNvPr id="4" name="Slide Number Placeholder 3"/>
          <p:cNvSpPr>
            <a:spLocks noGrp="1"/>
          </p:cNvSpPr>
          <p:nvPr>
            <p:ph type="sldNum" sz="quarter" idx="5"/>
          </p:nvPr>
        </p:nvSpPr>
        <p:spPr/>
        <p:txBody>
          <a:bodyPr/>
          <a:lstStyle/>
          <a:p>
            <a:fld id="{F93199CD-3E1B-4AE6-990F-76F925F5EA9F}" type="slidenum">
              <a:rPr lang="en-GB" smtClean="0"/>
              <a:t>10</a:t>
            </a:fld>
            <a:endParaRPr lang="en-GB"/>
          </a:p>
        </p:txBody>
      </p:sp>
    </p:spTree>
    <p:extLst>
      <p:ext uri="{BB962C8B-B14F-4D97-AF65-F5344CB8AC3E}">
        <p14:creationId xmlns:p14="http://schemas.microsoft.com/office/powerpoint/2010/main" val="906353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10/23/2020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10/23/2020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10/23/2020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10/23/2020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10/23/2020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10/23/2020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10/23/2020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360.png"/><Relationship Id="rId7" Type="http://schemas.openxmlformats.org/officeDocument/2006/relationships/image" Target="../media/image38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hyperlink" Target="http://geomalgorithms.com/a01-_area.html" TargetMode="External"/><Relationship Id="rId4" Type="http://schemas.openxmlformats.org/officeDocument/2006/relationships/hyperlink" Target="https://www.khanacademy.org/math/linear-algebra/vectors-and-spaces/dot-cross-products/v/proof-relationship-between-cross-product-and-sin-of-angle" TargetMode="External"/><Relationship Id="rId9" Type="http://schemas.openxmlformats.org/officeDocument/2006/relationships/image" Target="../media/image4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7" Type="http://schemas.openxmlformats.org/officeDocument/2006/relationships/image" Target="../media/image9.png"/><Relationship Id="rId2" Type="http://schemas.openxmlformats.org/officeDocument/2006/relationships/notesSlide" Target="../notesSlides/notesSlide3.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41"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140.png"/><Relationship Id="rId7" Type="http://schemas.openxmlformats.org/officeDocument/2006/relationships/image" Target="../media/image110.png"/><Relationship Id="rId1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20.png"/><Relationship Id="rId5" Type="http://schemas.openxmlformats.org/officeDocument/2006/relationships/image" Target="../media/image90.png"/><Relationship Id="rId15" Type="http://schemas.openxmlformats.org/officeDocument/2006/relationships/image" Target="../media/image160.png"/><Relationship Id="rId10" Type="http://schemas.openxmlformats.org/officeDocument/2006/relationships/image" Target="../media/image70.png"/><Relationship Id="rId4" Type="http://schemas.openxmlformats.org/officeDocument/2006/relationships/image" Target="../media/image80.png"/><Relationship Id="rId9" Type="http://schemas.openxmlformats.org/officeDocument/2006/relationships/image" Target="../media/image60.png"/><Relationship Id="rId14" Type="http://schemas.openxmlformats.org/officeDocument/2006/relationships/image" Target="../media/image150.png"/></Relationships>
</file>

<file path=ppt/slides/_rels/slide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4.xml"/><Relationship Id="rId5" Type="http://schemas.openxmlformats.org/officeDocument/2006/relationships/image" Target="../media/image200.png"/><Relationship Id="rId4" Type="http://schemas.openxmlformats.org/officeDocument/2006/relationships/image" Target="../media/image190.png"/></Relationships>
</file>

<file path=ppt/slides/_rels/slide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8.xml.rels><?xml version="1.0" encoding="UTF-8" standalone="yes"?>
<Relationships xmlns="http://schemas.openxmlformats.org/package/2006/relationships"><Relationship Id="rId3" Type="http://schemas.openxmlformats.org/officeDocument/2006/relationships/hyperlink" Target="https://mathworld.wolfram.com/Plane.html" TargetMode="External"/><Relationship Id="rId7" Type="http://schemas.openxmlformats.org/officeDocument/2006/relationships/image" Target="../media/image30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hyperlink" Target="https://proofwiki.org/wiki/Cosine_Formula_for_Dot_Produc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hyperlink" Target="https://mathworld.wolfram.com/CrossProduct.html" TargetMode="External"/><Relationship Id="rId7" Type="http://schemas.openxmlformats.org/officeDocument/2006/relationships/image" Target="../media/image3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46.png"/><Relationship Id="rId4" Type="http://schemas.openxmlformats.org/officeDocument/2006/relationships/hyperlink" Target="https://proofwiki.org/wiki/Vector_Cross_Product_is_Anticommutative" TargetMode="External"/><Relationship Id="rId9" Type="http://schemas.openxmlformats.org/officeDocument/2006/relationships/image" Target="../media/image3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7726423" cy="2420833"/>
          </a:xfrm>
        </p:spPr>
        <p:txBody>
          <a:bodyPr>
            <a:noAutofit/>
          </a:bodyPr>
          <a:lstStyle/>
          <a:p>
            <a:r>
              <a:rPr lang="en-US" sz="4800" i="1" dirty="0"/>
              <a:t>Week 7: 3D Geometry I</a:t>
            </a:r>
            <a:br>
              <a:rPr lang="en-US" sz="4800" dirty="0"/>
            </a:br>
            <a:r>
              <a:rPr lang="en-US" sz="4800" b="1" dirty="0"/>
              <a:t>Part 1: Vectors in 3D</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F53BBFA-7D6B-4793-8241-85BFD4A68260}"/>
              </a:ext>
              <a:ext uri="{C183D7F6-B498-43B3-948B-1728B52AA6E4}">
                <adec:decorative xmlns:adec="http://schemas.microsoft.com/office/drawing/2017/decorative" val="1"/>
              </a:ext>
            </a:extLst>
          </p:cNvPr>
          <p:cNvGrpSpPr/>
          <p:nvPr/>
        </p:nvGrpSpPr>
        <p:grpSpPr>
          <a:xfrm>
            <a:off x="6419158" y="2900263"/>
            <a:ext cx="6480584" cy="2537726"/>
            <a:chOff x="6551022" y="2863406"/>
            <a:chExt cx="6480584" cy="2537726"/>
          </a:xfrm>
        </p:grpSpPr>
        <p:sp>
          <p:nvSpPr>
            <p:cNvPr id="4" name="Parallelogram 3">
              <a:extLst>
                <a:ext uri="{FF2B5EF4-FFF2-40B4-BE49-F238E27FC236}">
                  <a16:creationId xmlns:a16="http://schemas.microsoft.com/office/drawing/2014/main" id="{6C6FAF04-EB2C-4C37-94A2-D882C57BE0FD}"/>
                </a:ext>
                <a:ext uri="{C183D7F6-B498-43B3-948B-1728B52AA6E4}">
                  <adec:decorative xmlns:adec="http://schemas.microsoft.com/office/drawing/2017/decorative" val="1"/>
                </a:ext>
              </a:extLst>
            </p:cNvPr>
            <p:cNvSpPr/>
            <p:nvPr/>
          </p:nvSpPr>
          <p:spPr>
            <a:xfrm rot="2497890">
              <a:off x="6551022" y="2863406"/>
              <a:ext cx="6480584" cy="2537726"/>
            </a:xfrm>
            <a:prstGeom prst="parallelogram">
              <a:avLst>
                <a:gd name="adj" fmla="val 136783"/>
              </a:avLst>
            </a:prstGeom>
            <a:solidFill>
              <a:srgbClr val="B4DCF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9" name="Group 18">
              <a:extLst>
                <a:ext uri="{FF2B5EF4-FFF2-40B4-BE49-F238E27FC236}">
                  <a16:creationId xmlns:a16="http://schemas.microsoft.com/office/drawing/2014/main" id="{75DC0A52-A7A6-4A80-9020-9681A1C3A437}"/>
                </a:ext>
              </a:extLst>
            </p:cNvPr>
            <p:cNvGrpSpPr/>
            <p:nvPr/>
          </p:nvGrpSpPr>
          <p:grpSpPr>
            <a:xfrm>
              <a:off x="8130592" y="2990093"/>
              <a:ext cx="410992" cy="545461"/>
              <a:chOff x="8130592" y="2990093"/>
              <a:chExt cx="410992" cy="545461"/>
            </a:xfrm>
          </p:grpSpPr>
          <p:cxnSp>
            <p:nvCxnSpPr>
              <p:cNvPr id="16" name="Straight Arrow Connector 15">
                <a:extLst>
                  <a:ext uri="{FF2B5EF4-FFF2-40B4-BE49-F238E27FC236}">
                    <a16:creationId xmlns:a16="http://schemas.microsoft.com/office/drawing/2014/main" id="{03CCAC05-70E2-451A-899E-636DFAFF3DB2}"/>
                  </a:ext>
                </a:extLst>
              </p:cNvPr>
              <p:cNvCxnSpPr>
                <a:cxnSpLocks/>
              </p:cNvCxnSpPr>
              <p:nvPr/>
            </p:nvCxnSpPr>
            <p:spPr>
              <a:xfrm flipV="1">
                <a:off x="8344154" y="3142492"/>
                <a:ext cx="197430" cy="3930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A30CE73-5EFA-42C0-9487-5260350B6021}"/>
                      </a:ext>
                    </a:extLst>
                  </p:cNvPr>
                  <p:cNvSpPr/>
                  <p:nvPr/>
                </p:nvSpPr>
                <p:spPr>
                  <a:xfrm>
                    <a:off x="8130592" y="2990093"/>
                    <a:ext cx="391454" cy="369332"/>
                  </a:xfrm>
                  <a:prstGeom prst="rect">
                    <a:avLst/>
                  </a:prstGeom>
                </p:spPr>
                <p:txBody>
                  <a:bodyPr wrap="none">
                    <a:spAutoFit/>
                  </a:bodyPr>
                  <a:lstStyle/>
                  <a:p>
                    <a14:m>
                      <m:oMath xmlns:m="http://schemas.openxmlformats.org/officeDocument/2006/math">
                        <m:acc>
                          <m:accPr>
                            <m:chr m:val="̂"/>
                            <m:ctrlPr>
                              <a:rPr lang="en-GB" i="1" smtClean="0">
                                <a:solidFill>
                                  <a:schemeClr val="tx2"/>
                                </a:solidFill>
                                <a:latin typeface="Cambria Math" panose="02040503050406030204" pitchFamily="18" charset="0"/>
                                <a:ea typeface="Cambria Math" panose="02040503050406030204" pitchFamily="18" charset="0"/>
                              </a:rPr>
                            </m:ctrlPr>
                          </m:accPr>
                          <m:e>
                            <m:r>
                              <a:rPr lang="en-GB" b="1">
                                <a:solidFill>
                                  <a:schemeClr val="tx2"/>
                                </a:solidFill>
                                <a:latin typeface="Cambria Math" panose="02040503050406030204" pitchFamily="18" charset="0"/>
                                <a:ea typeface="Cambria Math" panose="02040503050406030204" pitchFamily="18" charset="0"/>
                              </a:rPr>
                              <m:t>𝐧</m:t>
                            </m:r>
                          </m:e>
                        </m:acc>
                      </m:oMath>
                    </a14:m>
                    <a:r>
                      <a:rPr lang="en-GB" i="1" dirty="0">
                        <a:solidFill>
                          <a:schemeClr val="tx2"/>
                        </a:solidFill>
                      </a:rPr>
                      <a:t> </a:t>
                    </a:r>
                    <a:endParaRPr lang="en-GB" dirty="0"/>
                  </a:p>
                </p:txBody>
              </p:sp>
            </mc:Choice>
            <mc:Fallback xmlns="">
              <p:sp>
                <p:nvSpPr>
                  <p:cNvPr id="18" name="Rectangle 17">
                    <a:extLst>
                      <a:ext uri="{FF2B5EF4-FFF2-40B4-BE49-F238E27FC236}">
                        <a16:creationId xmlns:a16="http://schemas.microsoft.com/office/drawing/2014/main" id="{1A30CE73-5EFA-42C0-9487-5260350B6021}"/>
                      </a:ext>
                    </a:extLst>
                  </p:cNvPr>
                  <p:cNvSpPr>
                    <a:spLocks noRot="1" noChangeAspect="1" noMove="1" noResize="1" noEditPoints="1" noAdjustHandles="1" noChangeArrowheads="1" noChangeShapeType="1" noTextEdit="1"/>
                  </p:cNvSpPr>
                  <p:nvPr/>
                </p:nvSpPr>
                <p:spPr>
                  <a:xfrm>
                    <a:off x="8130592" y="2990093"/>
                    <a:ext cx="391454" cy="369332"/>
                  </a:xfrm>
                  <a:prstGeom prst="rect">
                    <a:avLst/>
                  </a:prstGeom>
                  <a:blipFill>
                    <a:blip r:embed="rId3"/>
                    <a:stretch>
                      <a:fillRect t="-5000" r="-1563"/>
                    </a:stretch>
                  </a:blipFill>
                </p:spPr>
                <p:txBody>
                  <a:bodyPr/>
                  <a:lstStyle/>
                  <a:p>
                    <a:r>
                      <a:rPr lang="en-GB">
                        <a:noFill/>
                      </a:rPr>
                      <a:t> </a:t>
                    </a:r>
                  </a:p>
                </p:txBody>
              </p:sp>
            </mc:Fallback>
          </mc:AlternateContent>
        </p:grpSp>
      </p:grpSp>
      <p:sp>
        <p:nvSpPr>
          <p:cNvPr id="2" name="Title 1">
            <a:extLst>
              <a:ext uri="{FF2B5EF4-FFF2-40B4-BE49-F238E27FC236}">
                <a16:creationId xmlns:a16="http://schemas.microsoft.com/office/drawing/2014/main" id="{D6F98921-F9D8-449D-B4DA-576E1B7818E1}"/>
              </a:ext>
            </a:extLst>
          </p:cNvPr>
          <p:cNvSpPr>
            <a:spLocks noGrp="1"/>
          </p:cNvSpPr>
          <p:nvPr>
            <p:ph type="title"/>
          </p:nvPr>
        </p:nvSpPr>
        <p:spPr/>
        <p:txBody>
          <a:bodyPr/>
          <a:lstStyle/>
          <a:p>
            <a:r>
              <a:rPr lang="en-GB" b="1" dirty="0"/>
              <a:t>Cross product: geometric interpretation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D76EB3-FC1A-4C5A-800D-73A0E5301427}"/>
                  </a:ext>
                </a:extLst>
              </p:cNvPr>
              <p:cNvSpPr>
                <a:spLocks noGrp="1"/>
              </p:cNvSpPr>
              <p:nvPr>
                <p:ph idx="1"/>
              </p:nvPr>
            </p:nvSpPr>
            <p:spPr>
              <a:xfrm>
                <a:off x="1522413" y="1904999"/>
                <a:ext cx="7268736" cy="4404318"/>
              </a:xfrm>
            </p:spPr>
            <p:txBody>
              <a:bodyPr>
                <a:normAutofit/>
              </a:bodyPr>
              <a:lstStyle/>
              <a:p>
                <a14:m>
                  <m:oMath xmlns:m="http://schemas.openxmlformats.org/officeDocument/2006/math">
                    <m:sSub>
                      <m:sSubPr>
                        <m:ctrlPr>
                          <a:rPr lang="en-GB" i="1" smtClean="0">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r>
                      <a:rPr lang="en-GB" i="1">
                        <a:solidFill>
                          <a:schemeClr val="accent4"/>
                        </a:solidFill>
                        <a:latin typeface="Cambria Math" panose="02040503050406030204" pitchFamily="18" charset="0"/>
                        <a:ea typeface="Cambria Math" panose="02040503050406030204" pitchFamily="18" charset="0"/>
                      </a:rPr>
                      <m:t>×</m:t>
                    </m:r>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2</m:t>
                        </m:r>
                      </m:sub>
                    </m:sSub>
                    <m:r>
                      <a:rPr lang="en-GB" i="1">
                        <a:solidFill>
                          <a:schemeClr val="accent4"/>
                        </a:solidFill>
                        <a:latin typeface="Cambria Math" panose="02040503050406030204" pitchFamily="18" charset="0"/>
                      </a:rPr>
                      <m:t> =</m:t>
                    </m:r>
                    <m:d>
                      <m:dPr>
                        <m:begChr m:val="‖"/>
                        <m:endChr m:val="‖"/>
                        <m:ctrlPr>
                          <a:rPr lang="en-GB" i="1">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e>
                    </m:d>
                    <m:d>
                      <m:dPr>
                        <m:begChr m:val="‖"/>
                        <m:endChr m:val="‖"/>
                        <m:ctrlPr>
                          <a:rPr lang="en-GB" i="1">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i="0">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2</m:t>
                            </m:r>
                          </m:sub>
                        </m:sSub>
                      </m:e>
                    </m:d>
                    <m:r>
                      <a:rPr lang="en-GB" i="1">
                        <a:solidFill>
                          <a:schemeClr val="accent4"/>
                        </a:solidFill>
                        <a:latin typeface="Cambria Math" panose="02040503050406030204" pitchFamily="18" charset="0"/>
                      </a:rPr>
                      <m:t>𝑠𝑖𝑛</m:t>
                    </m:r>
                    <m:r>
                      <a:rPr lang="en-GB" i="1">
                        <a:solidFill>
                          <a:schemeClr val="accent4"/>
                        </a:solidFill>
                        <a:latin typeface="Cambria Math" panose="02040503050406030204" pitchFamily="18" charset="0"/>
                        <a:ea typeface="Cambria Math" panose="02040503050406030204" pitchFamily="18" charset="0"/>
                      </a:rPr>
                      <m:t>𝜃</m:t>
                    </m:r>
                    <m:r>
                      <a:rPr lang="en-GB" i="1">
                        <a:solidFill>
                          <a:schemeClr val="accent4"/>
                        </a:solidFill>
                        <a:latin typeface="Cambria Math" panose="02040503050406030204" pitchFamily="18" charset="0"/>
                        <a:ea typeface="Cambria Math" panose="02040503050406030204" pitchFamily="18" charset="0"/>
                      </a:rPr>
                      <m:t> </m:t>
                    </m:r>
                    <m:acc>
                      <m:accPr>
                        <m:chr m:val="̂"/>
                        <m:ctrlPr>
                          <a:rPr lang="en-GB" i="1">
                            <a:solidFill>
                              <a:schemeClr val="accent4"/>
                            </a:solidFill>
                            <a:latin typeface="Cambria Math" panose="02040503050406030204" pitchFamily="18" charset="0"/>
                            <a:ea typeface="Cambria Math" panose="02040503050406030204" pitchFamily="18" charset="0"/>
                          </a:rPr>
                        </m:ctrlPr>
                      </m:accPr>
                      <m:e>
                        <m:r>
                          <a:rPr lang="en-GB" b="1" i="0">
                            <a:solidFill>
                              <a:schemeClr val="accent4"/>
                            </a:solidFill>
                            <a:latin typeface="Cambria Math" panose="02040503050406030204" pitchFamily="18" charset="0"/>
                            <a:ea typeface="Cambria Math" panose="02040503050406030204" pitchFamily="18" charset="0"/>
                          </a:rPr>
                          <m:t>𝐧</m:t>
                        </m:r>
                      </m:e>
                    </m:acc>
                  </m:oMath>
                </a14:m>
                <a:r>
                  <a:rPr lang="en-GB" dirty="0">
                    <a:solidFill>
                      <a:schemeClr val="accent4"/>
                    </a:solidFill>
                    <a:latin typeface="Cambria Math" panose="02040503050406030204" pitchFamily="18" charset="0"/>
                    <a:ea typeface="Cambria Math" panose="02040503050406030204" pitchFamily="18" charset="0"/>
                  </a:rPr>
                  <a:t> </a:t>
                </a:r>
                <a:r>
                  <a:rPr lang="en-GB" dirty="0">
                    <a:latin typeface="Cambria Math" panose="02040503050406030204" pitchFamily="18" charset="0"/>
                    <a:ea typeface="Cambria Math" panose="02040503050406030204" pitchFamily="18" charset="0"/>
                  </a:rPr>
                  <a:t>(proof </a:t>
                </a:r>
                <a:r>
                  <a:rPr lang="en-GB" dirty="0">
                    <a:latin typeface="Cambria Math" panose="02040503050406030204" pitchFamily="18" charset="0"/>
                    <a:ea typeface="Cambria Math" panose="02040503050406030204" pitchFamily="18" charset="0"/>
                    <a:hlinkClick r:id="rId4"/>
                  </a:rPr>
                  <a:t>here</a:t>
                </a:r>
                <a:r>
                  <a:rPr lang="en-GB" dirty="0">
                    <a:latin typeface="Cambria Math" panose="02040503050406030204" pitchFamily="18" charset="0"/>
                    <a:ea typeface="Cambria Math" panose="02040503050406030204" pitchFamily="18" charset="0"/>
                  </a:rPr>
                  <a:t>)</a:t>
                </a:r>
              </a:p>
              <a:p>
                <a:pPr lvl="1"/>
                <a14:m>
                  <m:oMath xmlns:m="http://schemas.openxmlformats.org/officeDocument/2006/math">
                    <m:acc>
                      <m:accPr>
                        <m:chr m:val="̂"/>
                        <m:ctrlPr>
                          <a:rPr lang="en-GB" i="1">
                            <a:latin typeface="Cambria Math" panose="02040503050406030204" pitchFamily="18" charset="0"/>
                            <a:ea typeface="Cambria Math" panose="02040503050406030204" pitchFamily="18" charset="0"/>
                          </a:rPr>
                        </m:ctrlPr>
                      </m:accPr>
                      <m:e>
                        <m:r>
                          <a:rPr lang="en-GB" b="1">
                            <a:latin typeface="Cambria Math" panose="02040503050406030204" pitchFamily="18" charset="0"/>
                            <a:ea typeface="Cambria Math" panose="02040503050406030204" pitchFamily="18" charset="0"/>
                          </a:rPr>
                          <m:t>𝐧</m:t>
                        </m:r>
                      </m:e>
                    </m:acc>
                  </m:oMath>
                </a14:m>
                <a:r>
                  <a:rPr lang="en-GB" i="1" dirty="0"/>
                  <a:t> </a:t>
                </a:r>
                <a:r>
                  <a:rPr lang="en-GB" dirty="0"/>
                  <a:t>is the unit normal to the plane </a:t>
                </a:r>
                <a:r>
                  <a:rPr lang="en-GB" dirty="0">
                    <a:solidFill>
                      <a:schemeClr val="tx1"/>
                    </a:solidFill>
                  </a:rPr>
                  <a:t>containing </a:t>
                </a:r>
                <a14:m>
                  <m:oMath xmlns:m="http://schemas.openxmlformats.org/officeDocument/2006/math">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𝐯</m:t>
                        </m:r>
                      </m:e>
                      <m:sub>
                        <m:r>
                          <a:rPr lang="en-GB" i="1">
                            <a:solidFill>
                              <a:schemeClr val="tx1"/>
                            </a:solidFill>
                            <a:latin typeface="Cambria Math" panose="02040503050406030204" pitchFamily="18" charset="0"/>
                          </a:rPr>
                          <m:t>1</m:t>
                        </m:r>
                      </m:sub>
                    </m:sSub>
                  </m:oMath>
                </a14:m>
                <a:r>
                  <a:rPr lang="en-GB" b="0" i="0" dirty="0">
                    <a:solidFill>
                      <a:schemeClr val="tx1"/>
                    </a:solidFill>
                    <a:latin typeface="+mj-lt"/>
                  </a:rPr>
                  <a:t>and </a:t>
                </a:r>
                <a14:m>
                  <m:oMath xmlns:m="http://schemas.openxmlformats.org/officeDocument/2006/math">
                    <m:sSub>
                      <m:sSubPr>
                        <m:ctrlPr>
                          <a:rPr lang="en-GB" i="1">
                            <a:solidFill>
                              <a:schemeClr val="tx1"/>
                            </a:solidFill>
                            <a:latin typeface="Cambria Math" panose="02040503050406030204" pitchFamily="18" charset="0"/>
                          </a:rPr>
                        </m:ctrlPr>
                      </m:sSubPr>
                      <m:e>
                        <m:r>
                          <a:rPr lang="en-GB" b="1">
                            <a:solidFill>
                              <a:schemeClr val="tx1"/>
                            </a:solidFill>
                            <a:latin typeface="Cambria Math" panose="02040503050406030204" pitchFamily="18" charset="0"/>
                          </a:rPr>
                          <m:t>𝐯</m:t>
                        </m:r>
                      </m:e>
                      <m:sub>
                        <m:r>
                          <a:rPr lang="en-GB" i="1">
                            <a:solidFill>
                              <a:schemeClr val="tx1"/>
                            </a:solidFill>
                            <a:latin typeface="Cambria Math" panose="02040503050406030204" pitchFamily="18" charset="0"/>
                          </a:rPr>
                          <m:t>2</m:t>
                        </m:r>
                      </m:sub>
                    </m:sSub>
                  </m:oMath>
                </a14:m>
                <a:endParaRPr lang="en-GB" i="1" dirty="0"/>
              </a:p>
              <a:p>
                <a14:m>
                  <m:oMath xmlns:m="http://schemas.openxmlformats.org/officeDocument/2006/math">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e>
                    </m:d>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e>
                    </m:d>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e>
                    </m:d>
                    <m:r>
                      <a:rPr lang="en-GB" i="1">
                        <a:latin typeface="Cambria Math" panose="02040503050406030204" pitchFamily="18" charset="0"/>
                      </a:rPr>
                      <m:t>𝑠𝑖𝑛</m:t>
                    </m:r>
                    <m:r>
                      <a:rPr lang="en-GB" i="1">
                        <a:latin typeface="Cambria Math" panose="02040503050406030204" pitchFamily="18" charset="0"/>
                        <a:ea typeface="Cambria Math" panose="02040503050406030204" pitchFamily="18" charset="0"/>
                      </a:rPr>
                      <m:t>𝜃</m:t>
                    </m:r>
                  </m:oMath>
                </a14:m>
                <a:endParaRPr lang="en-GB" dirty="0"/>
              </a:p>
              <a:p>
                <a:r>
                  <a:rPr lang="en-GB" dirty="0"/>
                  <a:t>Useful property:</a:t>
                </a:r>
                <a:br>
                  <a:rPr lang="en-GB" dirty="0"/>
                </a:b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b="0" i="1" smtClean="0">
                            <a:latin typeface="Cambria Math" panose="02040503050406030204" pitchFamily="18" charset="0"/>
                          </a:rPr>
                          <m:t>2</m:t>
                        </m:r>
                      </m:sub>
                    </m:sSub>
                    <m:r>
                      <a:rPr lang="en-GB" i="1">
                        <a:latin typeface="Cambria Math" panose="02040503050406030204" pitchFamily="18" charset="0"/>
                      </a:rPr>
                      <m:t>=</m:t>
                    </m:r>
                    <m:r>
                      <a:rPr lang="en-GB" b="1" i="1">
                        <a:latin typeface="Cambria Math" panose="02040503050406030204" pitchFamily="18" charset="0"/>
                      </a:rPr>
                      <m:t>𝟎</m:t>
                    </m:r>
                    <m:r>
                      <a:rPr lang="en-GB" b="1"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oMath>
                </a14:m>
                <a:r>
                  <a:rPr lang="en-GB" dirty="0"/>
                  <a:t>and </a:t>
                </a:r>
                <a14:m>
                  <m:oMath xmlns:m="http://schemas.openxmlformats.org/officeDocument/2006/math">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2</m:t>
                        </m:r>
                      </m:sub>
                    </m:sSub>
                  </m:oMath>
                </a14:m>
                <a:r>
                  <a:rPr lang="en-GB" dirty="0"/>
                  <a:t> are </a:t>
                </a:r>
                <a:r>
                  <a:rPr lang="en-GB" dirty="0">
                    <a:solidFill>
                      <a:schemeClr val="accent4"/>
                    </a:solidFill>
                  </a:rPr>
                  <a:t>parallel</a:t>
                </a:r>
                <a:endParaRPr lang="en-GB" dirty="0"/>
              </a:p>
              <a:p>
                <a:r>
                  <a:rPr lang="en-GB" dirty="0">
                    <a:hlinkClick r:id="rId5"/>
                  </a:rPr>
                  <a:t>Area of the triangle</a:t>
                </a:r>
                <a:r>
                  <a:rPr lang="en-GB" dirty="0"/>
                  <a:t> between </a:t>
                </a:r>
                <a14:m>
                  <m:oMath xmlns:m="http://schemas.openxmlformats.org/officeDocument/2006/math">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oMath>
                </a14:m>
                <a:r>
                  <a:rPr lang="en-GB" dirty="0"/>
                  <a:t>and </a:t>
                </a:r>
                <a14:m>
                  <m:oMath xmlns:m="http://schemas.openxmlformats.org/officeDocument/2006/math">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2</m:t>
                        </m:r>
                      </m:sub>
                    </m:sSub>
                  </m:oMath>
                </a14:m>
                <a:br>
                  <a:rPr lang="en-GB" dirty="0"/>
                </a:br>
                <a14:m>
                  <m:oMath xmlns:m="http://schemas.openxmlformats.org/officeDocument/2006/math">
                    <m:r>
                      <m:rPr>
                        <m:nor/>
                      </m:rPr>
                      <a:rPr lang="en-GB" dirty="0"/>
                      <m:t>= </m:t>
                    </m:r>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e>
                    </m:box>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rPr>
                              <m:t>𝒗</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m:t>
                            </m:r>
                            <m:r>
                              <a:rPr lang="en-GB" b="1" i="1">
                                <a:latin typeface="Cambria Math" panose="02040503050406030204" pitchFamily="18" charset="0"/>
                              </a:rPr>
                              <m:t>𝒗</m:t>
                            </m:r>
                          </m:e>
                          <m:sub>
                            <m:r>
                              <a:rPr lang="en-GB" i="1">
                                <a:latin typeface="Cambria Math" panose="02040503050406030204" pitchFamily="18" charset="0"/>
                              </a:rPr>
                              <m:t>2</m:t>
                            </m:r>
                          </m:sub>
                        </m:sSub>
                      </m:e>
                    </m:d>
                  </m:oMath>
                </a14:m>
                <a:endParaRPr lang="en-GB" dirty="0"/>
              </a:p>
            </p:txBody>
          </p:sp>
        </mc:Choice>
        <mc:Fallback>
          <p:sp>
            <p:nvSpPr>
              <p:cNvPr id="3" name="Content Placeholder 2">
                <a:extLst>
                  <a:ext uri="{FF2B5EF4-FFF2-40B4-BE49-F238E27FC236}">
                    <a16:creationId xmlns:a16="http://schemas.microsoft.com/office/drawing/2014/main" id="{68D76EB3-FC1A-4C5A-800D-73A0E5301427}"/>
                  </a:ext>
                </a:extLst>
              </p:cNvPr>
              <p:cNvSpPr>
                <a:spLocks noGrp="1" noRot="1" noChangeAspect="1" noMove="1" noResize="1" noEditPoints="1" noAdjustHandles="1" noChangeArrowheads="1" noChangeShapeType="1" noTextEdit="1"/>
              </p:cNvSpPr>
              <p:nvPr>
                <p:ph idx="1"/>
              </p:nvPr>
            </p:nvSpPr>
            <p:spPr>
              <a:xfrm>
                <a:off x="1522413" y="1904999"/>
                <a:ext cx="7268736" cy="4404318"/>
              </a:xfrm>
              <a:blipFill>
                <a:blip r:embed="rId6"/>
                <a:stretch>
                  <a:fillRect l="-1930" t="-2766" r="-2097"/>
                </a:stretch>
              </a:blipFill>
            </p:spPr>
            <p:txBody>
              <a:bodyPr/>
              <a:lstStyle/>
              <a:p>
                <a:r>
                  <a:rPr lang="en-GB">
                    <a:noFill/>
                  </a:rPr>
                  <a:t> </a:t>
                </a:r>
              </a:p>
            </p:txBody>
          </p:sp>
        </mc:Fallback>
      </mc:AlternateContent>
      <p:grpSp>
        <p:nvGrpSpPr>
          <p:cNvPr id="25" name="Group 24">
            <a:extLst>
              <a:ext uri="{FF2B5EF4-FFF2-40B4-BE49-F238E27FC236}">
                <a16:creationId xmlns:a16="http://schemas.microsoft.com/office/drawing/2014/main" id="{C2931DEB-3060-4542-90A0-DF3D9EBC4652}"/>
              </a:ext>
              <a:ext uri="{C183D7F6-B498-43B3-948B-1728B52AA6E4}">
                <adec:decorative xmlns:adec="http://schemas.microsoft.com/office/drawing/2017/decorative" val="1"/>
              </a:ext>
            </a:extLst>
          </p:cNvPr>
          <p:cNvGrpSpPr/>
          <p:nvPr/>
        </p:nvGrpSpPr>
        <p:grpSpPr>
          <a:xfrm>
            <a:off x="8347612" y="2276872"/>
            <a:ext cx="2326422" cy="2654025"/>
            <a:chOff x="8347612" y="2276872"/>
            <a:chExt cx="2326422" cy="2654025"/>
          </a:xfrm>
        </p:grpSpPr>
        <p:grpSp>
          <p:nvGrpSpPr>
            <p:cNvPr id="24" name="Group 23">
              <a:extLst>
                <a:ext uri="{FF2B5EF4-FFF2-40B4-BE49-F238E27FC236}">
                  <a16:creationId xmlns:a16="http://schemas.microsoft.com/office/drawing/2014/main" id="{F8BC9562-A0B7-42E1-A644-B7F21F009810}"/>
                </a:ext>
              </a:extLst>
            </p:cNvPr>
            <p:cNvGrpSpPr/>
            <p:nvPr/>
          </p:nvGrpSpPr>
          <p:grpSpPr>
            <a:xfrm>
              <a:off x="8788339" y="2276872"/>
              <a:ext cx="1885695" cy="2654025"/>
              <a:chOff x="8788339" y="2276872"/>
              <a:chExt cx="1885695" cy="2654025"/>
            </a:xfrm>
          </p:grpSpPr>
          <p:cxnSp>
            <p:nvCxnSpPr>
              <p:cNvPr id="6" name="Straight Arrow Connector 5">
                <a:extLst>
                  <a:ext uri="{FF2B5EF4-FFF2-40B4-BE49-F238E27FC236}">
                    <a16:creationId xmlns:a16="http://schemas.microsoft.com/office/drawing/2014/main" id="{85A4EF39-A3AF-4CBA-8842-650466F27591}"/>
                  </a:ext>
                </a:extLst>
              </p:cNvPr>
              <p:cNvCxnSpPr>
                <a:cxnSpLocks/>
              </p:cNvCxnSpPr>
              <p:nvPr/>
            </p:nvCxnSpPr>
            <p:spPr>
              <a:xfrm>
                <a:off x="8791151" y="3706942"/>
                <a:ext cx="1514169" cy="10239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F13CC5F-71F4-4A2D-8CE9-88CB9A4DFC6D}"/>
                  </a:ext>
                </a:extLst>
              </p:cNvPr>
              <p:cNvCxnSpPr>
                <a:cxnSpLocks/>
              </p:cNvCxnSpPr>
              <p:nvPr/>
            </p:nvCxnSpPr>
            <p:spPr>
              <a:xfrm flipV="1">
                <a:off x="8788339" y="3611547"/>
                <a:ext cx="1742223" cy="9000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1BDC1E-27E6-4256-BBD3-A7A1E450659F}"/>
                      </a:ext>
                    </a:extLst>
                  </p:cNvPr>
                  <p:cNvSpPr txBox="1"/>
                  <p:nvPr/>
                </p:nvSpPr>
                <p:spPr>
                  <a:xfrm>
                    <a:off x="9979776" y="3135238"/>
                    <a:ext cx="69425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b="1" i="1" smtClean="0">
                                  <a:solidFill>
                                    <a:srgbClr val="5DCEAF"/>
                                  </a:solidFill>
                                  <a:latin typeface="Cambria Math" panose="02040503050406030204" pitchFamily="18" charset="0"/>
                                  <a:cs typeface="Times New Roman" panose="02020603050405020304" pitchFamily="18" charset="0"/>
                                </a:rPr>
                              </m:ctrlPr>
                            </m:sSubPr>
                            <m:e>
                              <m:r>
                                <a:rPr lang="en-GB" sz="2000" b="1" i="0" smtClean="0">
                                  <a:solidFill>
                                    <a:srgbClr val="5DCEAF"/>
                                  </a:solidFill>
                                  <a:latin typeface="Cambria Math" panose="02040503050406030204" pitchFamily="18" charset="0"/>
                                  <a:cs typeface="Times New Roman" panose="02020603050405020304" pitchFamily="18" charset="0"/>
                                </a:rPr>
                                <m:t>𝐯</m:t>
                              </m:r>
                            </m:e>
                            <m:sub>
                              <m:r>
                                <a:rPr lang="en-GB" sz="2000" b="1" i="1" smtClean="0">
                                  <a:solidFill>
                                    <a:srgbClr val="5DCEAF"/>
                                  </a:solidFill>
                                  <a:latin typeface="Cambria Math" panose="02040503050406030204" pitchFamily="18" charset="0"/>
                                  <a:cs typeface="Times New Roman" panose="02020603050405020304" pitchFamily="18" charset="0"/>
                                </a:rPr>
                                <m:t>𝟐</m:t>
                              </m:r>
                            </m:sub>
                          </m:sSub>
                        </m:oMath>
                      </m:oMathPara>
                    </a14:m>
                    <a:endParaRPr lang="en-GB" sz="2000" b="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301BDC1E-27E6-4256-BBD3-A7A1E450659F}"/>
                      </a:ext>
                    </a:extLst>
                  </p:cNvPr>
                  <p:cNvSpPr txBox="1">
                    <a:spLocks noRot="1" noChangeAspect="1" noMove="1" noResize="1" noEditPoints="1" noAdjustHandles="1" noChangeArrowheads="1" noChangeShapeType="1" noTextEdit="1"/>
                  </p:cNvSpPr>
                  <p:nvPr/>
                </p:nvSpPr>
                <p:spPr>
                  <a:xfrm>
                    <a:off x="9979776" y="3135238"/>
                    <a:ext cx="694258" cy="400110"/>
                  </a:xfrm>
                  <a:prstGeom prst="rect">
                    <a:avLst/>
                  </a:prstGeom>
                  <a:blipFill>
                    <a:blip r:embed="rId7"/>
                    <a:stretch>
                      <a:fillRect b="-30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3A4027C-8A13-4A8A-AE43-552E30762B16}"/>
                      </a:ext>
                    </a:extLst>
                  </p:cNvPr>
                  <p:cNvSpPr txBox="1"/>
                  <p:nvPr/>
                </p:nvSpPr>
                <p:spPr>
                  <a:xfrm>
                    <a:off x="9643034" y="4530787"/>
                    <a:ext cx="69425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b="1" i="1" smtClean="0">
                                  <a:solidFill>
                                    <a:schemeClr val="accent5"/>
                                  </a:solidFill>
                                  <a:latin typeface="Cambria Math" panose="02040503050406030204" pitchFamily="18" charset="0"/>
                                  <a:cs typeface="Times New Roman" panose="02020603050405020304" pitchFamily="18" charset="0"/>
                                </a:rPr>
                              </m:ctrlPr>
                            </m:sSubPr>
                            <m:e>
                              <m:r>
                                <a:rPr lang="en-GB" sz="2000" b="1" i="0" smtClean="0">
                                  <a:solidFill>
                                    <a:schemeClr val="accent5"/>
                                  </a:solidFill>
                                  <a:latin typeface="Cambria Math" panose="02040503050406030204" pitchFamily="18" charset="0"/>
                                  <a:cs typeface="Times New Roman" panose="02020603050405020304" pitchFamily="18" charset="0"/>
                                </a:rPr>
                                <m:t>𝐯</m:t>
                              </m:r>
                            </m:e>
                            <m:sub>
                              <m:r>
                                <a:rPr lang="en-GB" sz="2000" b="1" i="1" smtClean="0">
                                  <a:solidFill>
                                    <a:schemeClr val="accent5"/>
                                  </a:solidFill>
                                  <a:latin typeface="Cambria Math" panose="02040503050406030204" pitchFamily="18" charset="0"/>
                                  <a:cs typeface="Times New Roman" panose="02020603050405020304" pitchFamily="18" charset="0"/>
                                </a:rPr>
                                <m:t>𝟏</m:t>
                              </m:r>
                            </m:sub>
                          </m:sSub>
                        </m:oMath>
                      </m:oMathPara>
                    </a14:m>
                    <a:endParaRPr lang="en-GB" sz="2000" b="1"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F3A4027C-8A13-4A8A-AE43-552E30762B16}"/>
                      </a:ext>
                    </a:extLst>
                  </p:cNvPr>
                  <p:cNvSpPr txBox="1">
                    <a:spLocks noRot="1" noChangeAspect="1" noMove="1" noResize="1" noEditPoints="1" noAdjustHandles="1" noChangeArrowheads="1" noChangeShapeType="1" noTextEdit="1"/>
                  </p:cNvSpPr>
                  <p:nvPr/>
                </p:nvSpPr>
                <p:spPr>
                  <a:xfrm>
                    <a:off x="9643034" y="4530787"/>
                    <a:ext cx="694258" cy="400110"/>
                  </a:xfrm>
                  <a:prstGeom prst="rect">
                    <a:avLst/>
                  </a:prstGeom>
                  <a:blipFill>
                    <a:blip r:embed="rId8"/>
                    <a:stretch>
                      <a:fillRect b="-30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DA3DA25-25EA-4A89-9BF9-718B03BA6955}"/>
                      </a:ext>
                    </a:extLst>
                  </p:cNvPr>
                  <p:cNvSpPr txBox="1"/>
                  <p:nvPr/>
                </p:nvSpPr>
                <p:spPr>
                  <a:xfrm>
                    <a:off x="9400751" y="2276872"/>
                    <a:ext cx="10405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i="1" smtClean="0">
                                  <a:solidFill>
                                    <a:schemeClr val="accent3"/>
                                  </a:solidFill>
                                  <a:latin typeface="Cambria Math" panose="02040503050406030204" pitchFamily="18" charset="0"/>
                                </a:rPr>
                              </m:ctrlPr>
                            </m:sSubPr>
                            <m:e>
                              <m:r>
                                <a:rPr lang="en-GB" sz="2000" b="1" i="0" smtClean="0">
                                  <a:solidFill>
                                    <a:schemeClr val="accent3"/>
                                  </a:solidFill>
                                  <a:latin typeface="Cambria Math" panose="02040503050406030204" pitchFamily="18" charset="0"/>
                                </a:rPr>
                                <m:t>𝐯</m:t>
                              </m:r>
                            </m:e>
                            <m:sub>
                              <m:r>
                                <a:rPr lang="en-GB" sz="2000" b="0" i="1" smtClean="0">
                                  <a:solidFill>
                                    <a:schemeClr val="accent3"/>
                                  </a:solidFill>
                                  <a:latin typeface="Cambria Math" panose="02040503050406030204" pitchFamily="18" charset="0"/>
                                </a:rPr>
                                <m:t>1</m:t>
                              </m:r>
                            </m:sub>
                          </m:sSub>
                          <m:r>
                            <a:rPr lang="en-GB" sz="2000" i="1" smtClean="0">
                              <a:solidFill>
                                <a:schemeClr val="accent3"/>
                              </a:solidFill>
                              <a:latin typeface="Cambria Math" panose="02040503050406030204" pitchFamily="18" charset="0"/>
                              <a:ea typeface="Cambria Math" panose="02040503050406030204" pitchFamily="18" charset="0"/>
                            </a:rPr>
                            <m:t>×</m:t>
                          </m:r>
                          <m:sSub>
                            <m:sSubPr>
                              <m:ctrlPr>
                                <a:rPr lang="en-GB" sz="2000" i="1" smtClean="0">
                                  <a:solidFill>
                                    <a:schemeClr val="accent3"/>
                                  </a:solidFill>
                                  <a:latin typeface="Cambria Math" panose="02040503050406030204" pitchFamily="18" charset="0"/>
                                </a:rPr>
                              </m:ctrlPr>
                            </m:sSubPr>
                            <m:e>
                              <m:r>
                                <a:rPr lang="en-GB" sz="2000" b="1" i="0" smtClean="0">
                                  <a:solidFill>
                                    <a:schemeClr val="accent3"/>
                                  </a:solidFill>
                                  <a:latin typeface="Cambria Math" panose="02040503050406030204" pitchFamily="18" charset="0"/>
                                </a:rPr>
                                <m:t>𝐯</m:t>
                              </m:r>
                            </m:e>
                            <m:sub>
                              <m:r>
                                <a:rPr lang="en-GB" sz="2000" b="0" i="1" smtClean="0">
                                  <a:solidFill>
                                    <a:schemeClr val="accent3"/>
                                  </a:solidFill>
                                  <a:latin typeface="Cambria Math" panose="02040503050406030204" pitchFamily="18" charset="0"/>
                                </a:rPr>
                                <m:t>2</m:t>
                              </m:r>
                            </m:sub>
                          </m:sSub>
                        </m:oMath>
                      </m:oMathPara>
                    </a14:m>
                    <a:endParaRPr lang="en-GB" sz="2000" b="1" dirty="0">
                      <a:solidFill>
                        <a:schemeClr val="accent6"/>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BDA3DA25-25EA-4A89-9BF9-718B03BA6955}"/>
                      </a:ext>
                    </a:extLst>
                  </p:cNvPr>
                  <p:cNvSpPr txBox="1">
                    <a:spLocks noRot="1" noChangeAspect="1" noMove="1" noResize="1" noEditPoints="1" noAdjustHandles="1" noChangeArrowheads="1" noChangeShapeType="1" noTextEdit="1"/>
                  </p:cNvSpPr>
                  <p:nvPr/>
                </p:nvSpPr>
                <p:spPr>
                  <a:xfrm>
                    <a:off x="9400751" y="2276872"/>
                    <a:ext cx="1040586" cy="400110"/>
                  </a:xfrm>
                  <a:prstGeom prst="rect">
                    <a:avLst/>
                  </a:prstGeom>
                  <a:blipFill>
                    <a:blip r:embed="rId9"/>
                    <a:stretch>
                      <a:fillRect b="-3077"/>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68F8D860-151E-48CF-90AA-9B6D12860FD6}"/>
                  </a:ext>
                </a:extLst>
              </p:cNvPr>
              <p:cNvCxnSpPr/>
              <p:nvPr/>
            </p:nvCxnSpPr>
            <p:spPr>
              <a:xfrm flipV="1">
                <a:off x="8788339" y="2495202"/>
                <a:ext cx="612412" cy="12192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1BC234E-47EA-4308-9390-A0C1F2B421B6}"/>
                  </a:ext>
                </a:extLst>
              </p:cNvPr>
              <p:cNvCxnSpPr>
                <a:cxnSpLocks/>
              </p:cNvCxnSpPr>
              <p:nvPr/>
            </p:nvCxnSpPr>
            <p:spPr>
              <a:xfrm>
                <a:off x="8859977" y="3600094"/>
                <a:ext cx="122673" cy="9000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C05ABF-534A-48B7-99EB-3CD726E620E2}"/>
                  </a:ext>
                </a:extLst>
              </p:cNvPr>
              <p:cNvCxnSpPr/>
              <p:nvPr/>
            </p:nvCxnSpPr>
            <p:spPr>
              <a:xfrm flipH="1">
                <a:off x="8921313" y="3690100"/>
                <a:ext cx="61337" cy="1097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2EE03A-CD6E-4385-9F24-EEE07C76EB71}"/>
                  </a:ext>
                </a:extLst>
              </p:cNvPr>
              <p:cNvCxnSpPr/>
              <p:nvPr/>
            </p:nvCxnSpPr>
            <p:spPr>
              <a:xfrm>
                <a:off x="8859977" y="3565761"/>
                <a:ext cx="1226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EC666F-A69B-441C-9A38-BB7DD5EA3668}"/>
                  </a:ext>
                </a:extLst>
              </p:cNvPr>
              <p:cNvCxnSpPr/>
              <p:nvPr/>
            </p:nvCxnSpPr>
            <p:spPr>
              <a:xfrm flipH="1">
                <a:off x="8921313" y="3565761"/>
                <a:ext cx="61337" cy="12433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BF76037-C0E3-44CA-AE4E-2A287E0FF1AE}"/>
                  </a:ext>
                </a:extLst>
              </p:cNvPr>
              <p:cNvSpPr txBox="1"/>
              <p:nvPr/>
            </p:nvSpPr>
            <p:spPr>
              <a:xfrm>
                <a:off x="9262673" y="3632729"/>
                <a:ext cx="694258" cy="461665"/>
              </a:xfrm>
              <a:prstGeom prst="rect">
                <a:avLst/>
              </a:prstGeom>
              <a:noFill/>
            </p:spPr>
            <p:txBody>
              <a:bodyPr wrap="square" rtlCol="0">
                <a:spAutoFit/>
              </a:bodyPr>
              <a:lstStyle/>
              <a:p>
                <a:r>
                  <a:rPr lang="el-GR" sz="2400" i="1" dirty="0">
                    <a:solidFill>
                      <a:srgbClr val="FFFF00"/>
                    </a:solidFill>
                    <a:latin typeface="Times New Roman" panose="02020603050405020304" pitchFamily="18" charset="0"/>
                    <a:cs typeface="Times New Roman" panose="02020603050405020304" pitchFamily="18" charset="0"/>
                  </a:rPr>
                  <a:t>θ</a:t>
                </a:r>
                <a:endParaRPr lang="en-GB" sz="2400" i="1" dirty="0">
                  <a:solidFill>
                    <a:srgbClr val="FFFF00"/>
                  </a:solidFill>
                  <a:latin typeface="Times New Roman" panose="02020603050405020304" pitchFamily="18" charset="0"/>
                  <a:cs typeface="Times New Roman" panose="02020603050405020304" pitchFamily="18" charset="0"/>
                </a:endParaRPr>
              </a:p>
            </p:txBody>
          </p:sp>
        </p:grpSp>
        <p:sp>
          <p:nvSpPr>
            <p:cNvPr id="23" name="Arc 22">
              <a:extLst>
                <a:ext uri="{FF2B5EF4-FFF2-40B4-BE49-F238E27FC236}">
                  <a16:creationId xmlns:a16="http://schemas.microsoft.com/office/drawing/2014/main" id="{8D9CD51E-0489-4C35-B0CC-54BDB79AD586}"/>
                </a:ext>
              </a:extLst>
            </p:cNvPr>
            <p:cNvSpPr/>
            <p:nvPr/>
          </p:nvSpPr>
          <p:spPr>
            <a:xfrm>
              <a:off x="8347612" y="3073258"/>
              <a:ext cx="914400" cy="914400"/>
            </a:xfrm>
            <a:prstGeom prst="arc">
              <a:avLst>
                <a:gd name="adj1" fmla="val 1193266"/>
                <a:gd name="adj2" fmla="val 3167744"/>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7" name="Straight Connector 26">
            <a:extLst>
              <a:ext uri="{FF2B5EF4-FFF2-40B4-BE49-F238E27FC236}">
                <a16:creationId xmlns:a16="http://schemas.microsoft.com/office/drawing/2014/main" id="{E22BD471-043C-4922-9CC8-8386C0593269}"/>
              </a:ext>
              <a:ext uri="{C183D7F6-B498-43B3-948B-1728B52AA6E4}">
                <adec:decorative xmlns:adec="http://schemas.microsoft.com/office/drawing/2017/decorative" val="1"/>
              </a:ext>
            </a:extLst>
          </p:cNvPr>
          <p:cNvCxnSpPr>
            <a:cxnSpLocks/>
            <a:endCxn id="9" idx="3"/>
          </p:cNvCxnSpPr>
          <p:nvPr/>
        </p:nvCxnSpPr>
        <p:spPr>
          <a:xfrm flipH="1">
            <a:off x="10337292" y="3611547"/>
            <a:ext cx="193272" cy="1119295"/>
          </a:xfrm>
          <a:prstGeom prst="line">
            <a:avLst/>
          </a:prstGeom>
          <a:ln>
            <a:solidFill>
              <a:schemeClr val="accent6">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87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Extend </a:t>
            </a:r>
            <a:r>
              <a:rPr lang="en-US" sz="2799" dirty="0"/>
              <a:t>2D vector arithmetic into three dimensions</a:t>
            </a:r>
          </a:p>
          <a:p>
            <a:pPr lvl="0"/>
            <a:r>
              <a:rPr lang="en-US" sz="2799" b="1" dirty="0">
                <a:solidFill>
                  <a:schemeClr val="accent4"/>
                </a:solidFill>
              </a:rPr>
              <a:t>Define</a:t>
            </a:r>
            <a:r>
              <a:rPr lang="en-US" sz="2799" dirty="0"/>
              <a:t> a new vector operation, the </a:t>
            </a:r>
            <a:r>
              <a:rPr lang="en-US" sz="2799" dirty="0">
                <a:solidFill>
                  <a:schemeClr val="accent2"/>
                </a:solidFill>
              </a:rPr>
              <a:t>cross product</a:t>
            </a:r>
          </a:p>
          <a:p>
            <a:pPr lvl="0"/>
            <a:endParaRPr lang="en-US" sz="2799" dirty="0"/>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0B1C-17AE-4DA5-97B7-5E07D4112BEF}"/>
              </a:ext>
            </a:extLst>
          </p:cNvPr>
          <p:cNvSpPr>
            <a:spLocks noGrp="1"/>
          </p:cNvSpPr>
          <p:nvPr>
            <p:ph type="title"/>
          </p:nvPr>
        </p:nvSpPr>
        <p:spPr/>
        <p:txBody>
          <a:bodyPr/>
          <a:lstStyle/>
          <a:p>
            <a:r>
              <a:rPr lang="en-GB" b="1" dirty="0">
                <a:solidFill>
                  <a:schemeClr val="tx2"/>
                </a:solidFill>
              </a:rPr>
              <a:t>Recap: coordinate systems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3667CA05-1BDC-4DB4-85A0-4A4398646CF8}"/>
                  </a:ext>
                </a:extLst>
              </p:cNvPr>
              <p:cNvSpPr>
                <a:spLocks noGrp="1"/>
              </p:cNvSpPr>
              <p:nvPr>
                <p:ph sz="half" idx="1"/>
              </p:nvPr>
            </p:nvSpPr>
            <p:spPr/>
            <p:txBody>
              <a:bodyPr/>
              <a:lstStyle/>
              <a:p>
                <a:pPr>
                  <a:buClr>
                    <a:schemeClr val="tx2"/>
                  </a:buClr>
                  <a:buFont typeface="Wingdings" panose="05000000000000000000" pitchFamily="2" charset="2"/>
                  <a:buChar char="§"/>
                </a:pPr>
                <a:r>
                  <a:rPr lang="en-GB" dirty="0"/>
                  <a:t>2D Cartesian coordinates:</a:t>
                </a:r>
              </a:p>
              <a:p>
                <a:pPr marL="0" indent="0">
                  <a:buClr>
                    <a:schemeClr val="tx2"/>
                  </a:buClr>
                  <a:buNone/>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ℝ</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oMath>
                  </m:oMathPara>
                </a14:m>
                <a:endParaRPr lang="en-GB" dirty="0"/>
              </a:p>
            </p:txBody>
          </p:sp>
        </mc:Choice>
        <mc:Fallback>
          <p:sp>
            <p:nvSpPr>
              <p:cNvPr id="4" name="Content Placeholder 3">
                <a:extLst>
                  <a:ext uri="{FF2B5EF4-FFF2-40B4-BE49-F238E27FC236}">
                    <a16:creationId xmlns:a16="http://schemas.microsoft.com/office/drawing/2014/main" id="{3667CA05-1BDC-4DB4-85A0-4A4398646CF8}"/>
                  </a:ext>
                </a:extLst>
              </p:cNvPr>
              <p:cNvSpPr>
                <a:spLocks noGrp="1" noRot="1" noChangeAspect="1" noMove="1" noResize="1" noEditPoints="1" noAdjustHandles="1" noChangeArrowheads="1" noChangeShapeType="1" noTextEdit="1"/>
              </p:cNvSpPr>
              <p:nvPr>
                <p:ph sz="half" idx="1"/>
              </p:nvPr>
            </p:nvSpPr>
            <p:spPr>
              <a:blipFill>
                <a:blip r:embed="rId3"/>
                <a:stretch>
                  <a:fillRect l="-1931" t="-207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F720E763-5334-4644-8FCC-59CCBD7880F5}"/>
                  </a:ext>
                </a:extLst>
              </p:cNvPr>
              <p:cNvSpPr>
                <a:spLocks noGrp="1"/>
              </p:cNvSpPr>
              <p:nvPr>
                <p:ph sz="half" idx="2"/>
              </p:nvPr>
            </p:nvSpPr>
            <p:spPr/>
            <p:txBody>
              <a:bodyPr/>
              <a:lstStyle/>
              <a:p>
                <a:pPr>
                  <a:buClr>
                    <a:schemeClr val="tx2"/>
                  </a:buClr>
                  <a:buFont typeface="Wingdings" panose="05000000000000000000" pitchFamily="2" charset="2"/>
                  <a:buChar char="§"/>
                </a:pPr>
                <a:r>
                  <a:rPr lang="en-GB" dirty="0"/>
                  <a:t>3D Cartesian coordinates:</a:t>
                </a:r>
              </a:p>
              <a:p>
                <a:pPr marL="0" indent="0">
                  <a:buClr>
                    <a:schemeClr val="tx2"/>
                  </a:buClr>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ea typeface="Cambria Math" panose="02040503050406030204" pitchFamily="18" charset="0"/>
                            </a:rPr>
                            <m:t>3</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ℝ</m:t>
                      </m:r>
                    </m:oMath>
                  </m:oMathPara>
                </a14:m>
                <a:endParaRPr lang="en-GB" dirty="0"/>
              </a:p>
            </p:txBody>
          </p:sp>
        </mc:Choice>
        <mc:Fallback>
          <p:sp>
            <p:nvSpPr>
              <p:cNvPr id="5" name="Content Placeholder 4">
                <a:extLst>
                  <a:ext uri="{FF2B5EF4-FFF2-40B4-BE49-F238E27FC236}">
                    <a16:creationId xmlns:a16="http://schemas.microsoft.com/office/drawing/2014/main" id="{F720E763-5334-4644-8FCC-59CCBD7880F5}"/>
                  </a:ext>
                </a:extLst>
              </p:cNvPr>
              <p:cNvSpPr>
                <a:spLocks noGrp="1" noRot="1" noChangeAspect="1" noMove="1" noResize="1" noEditPoints="1" noAdjustHandles="1" noChangeArrowheads="1" noChangeShapeType="1" noTextEdit="1"/>
              </p:cNvSpPr>
              <p:nvPr>
                <p:ph sz="half" idx="2"/>
              </p:nvPr>
            </p:nvSpPr>
            <p:spPr>
              <a:blipFill>
                <a:blip r:embed="rId4"/>
                <a:stretch>
                  <a:fillRect l="-1931" t="-2074"/>
                </a:stretch>
              </a:blipFill>
            </p:spPr>
            <p:txBody>
              <a:bodyPr/>
              <a:lstStyle/>
              <a:p>
                <a:r>
                  <a:rPr lang="en-GB">
                    <a:noFill/>
                  </a:rPr>
                  <a:t> </a:t>
                </a:r>
              </a:p>
            </p:txBody>
          </p:sp>
        </mc:Fallback>
      </mc:AlternateContent>
      <p:grpSp>
        <p:nvGrpSpPr>
          <p:cNvPr id="128" name="Group 127">
            <a:extLst>
              <a:ext uri="{FF2B5EF4-FFF2-40B4-BE49-F238E27FC236}">
                <a16:creationId xmlns:a16="http://schemas.microsoft.com/office/drawing/2014/main" id="{8E34985B-F51C-4B93-9F32-39704D12A8E4}"/>
              </a:ext>
              <a:ext uri="{C183D7F6-B498-43B3-948B-1728B52AA6E4}">
                <adec:decorative xmlns:adec="http://schemas.microsoft.com/office/drawing/2017/decorative" val="1"/>
              </a:ext>
            </a:extLst>
          </p:cNvPr>
          <p:cNvGrpSpPr/>
          <p:nvPr/>
        </p:nvGrpSpPr>
        <p:grpSpPr>
          <a:xfrm>
            <a:off x="1855637" y="3380111"/>
            <a:ext cx="3753679" cy="2158227"/>
            <a:chOff x="1855637" y="3380111"/>
            <a:chExt cx="3753679" cy="2158227"/>
          </a:xfrm>
        </p:grpSpPr>
        <p:sp>
          <p:nvSpPr>
            <p:cNvPr id="40" name="Oval 39">
              <a:extLst>
                <a:ext uri="{FF2B5EF4-FFF2-40B4-BE49-F238E27FC236}">
                  <a16:creationId xmlns:a16="http://schemas.microsoft.com/office/drawing/2014/main" id="{646C595B-C4F1-4162-8EB8-7405B6612FE4}"/>
                </a:ext>
              </a:extLst>
            </p:cNvPr>
            <p:cNvSpPr/>
            <p:nvPr/>
          </p:nvSpPr>
          <p:spPr>
            <a:xfrm flipV="1">
              <a:off x="3915607" y="4366652"/>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4476A570-1E3B-4F13-A0E9-C9BFCA3EEEB7}"/>
                    </a:ext>
                  </a:extLst>
                </p:cNvPr>
                <p:cNvSpPr txBox="1"/>
                <p:nvPr/>
              </p:nvSpPr>
              <p:spPr>
                <a:xfrm>
                  <a:off x="3574419" y="4071458"/>
                  <a:ext cx="51122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(1, 1)</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36" name="TextBox 35">
                  <a:extLst>
                    <a:ext uri="{FF2B5EF4-FFF2-40B4-BE49-F238E27FC236}">
                      <a16:creationId xmlns:a16="http://schemas.microsoft.com/office/drawing/2014/main" id="{4476A570-1E3B-4F13-A0E9-C9BFCA3EEEB7}"/>
                    </a:ext>
                  </a:extLst>
                </p:cNvPr>
                <p:cNvSpPr txBox="1">
                  <a:spLocks noRot="1" noChangeAspect="1" noMove="1" noResize="1" noEditPoints="1" noAdjustHandles="1" noChangeArrowheads="1" noChangeShapeType="1" noTextEdit="1"/>
                </p:cNvSpPr>
                <p:nvPr/>
              </p:nvSpPr>
              <p:spPr>
                <a:xfrm>
                  <a:off x="3574419" y="4071458"/>
                  <a:ext cx="511221" cy="289459"/>
                </a:xfrm>
                <a:prstGeom prst="rect">
                  <a:avLst/>
                </a:prstGeom>
                <a:blipFill>
                  <a:blip r:embed="rId5"/>
                  <a:stretch>
                    <a:fillRect r="-2381" b="-6383"/>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61AC5CBE-8B1F-461F-8A07-FB2084DBB480}"/>
                    </a:ext>
                  </a:extLst>
                </p:cNvPr>
                <p:cNvSpPr txBox="1"/>
                <p:nvPr/>
              </p:nvSpPr>
              <p:spPr>
                <a:xfrm>
                  <a:off x="2294297" y="3661040"/>
                  <a:ext cx="61397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(−3, 2)</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38" name="TextBox 37">
                  <a:extLst>
                    <a:ext uri="{FF2B5EF4-FFF2-40B4-BE49-F238E27FC236}">
                      <a16:creationId xmlns:a16="http://schemas.microsoft.com/office/drawing/2014/main" id="{61AC5CBE-8B1F-461F-8A07-FB2084DBB480}"/>
                    </a:ext>
                  </a:extLst>
                </p:cNvPr>
                <p:cNvSpPr txBox="1">
                  <a:spLocks noRot="1" noChangeAspect="1" noMove="1" noResize="1" noEditPoints="1" noAdjustHandles="1" noChangeArrowheads="1" noChangeShapeType="1" noTextEdit="1"/>
                </p:cNvSpPr>
                <p:nvPr/>
              </p:nvSpPr>
              <p:spPr>
                <a:xfrm>
                  <a:off x="2294297" y="3661040"/>
                  <a:ext cx="613979" cy="289459"/>
                </a:xfrm>
                <a:prstGeom prst="rect">
                  <a:avLst/>
                </a:prstGeom>
                <a:blipFill>
                  <a:blip r:embed="rId6"/>
                  <a:stretch>
                    <a:fillRect r="-2970" b="-6383"/>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92F5DEB-2951-4AB3-B045-2684DA0BCD8A}"/>
                    </a:ext>
                  </a:extLst>
                </p:cNvPr>
                <p:cNvSpPr txBox="1"/>
                <p:nvPr/>
              </p:nvSpPr>
              <p:spPr>
                <a:xfrm>
                  <a:off x="1855637" y="5248879"/>
                  <a:ext cx="716737"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(−4, −1)</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39" name="TextBox 38">
                  <a:extLst>
                    <a:ext uri="{FF2B5EF4-FFF2-40B4-BE49-F238E27FC236}">
                      <a16:creationId xmlns:a16="http://schemas.microsoft.com/office/drawing/2014/main" id="{192F5DEB-2951-4AB3-B045-2684DA0BCD8A}"/>
                    </a:ext>
                  </a:extLst>
                </p:cNvPr>
                <p:cNvSpPr txBox="1">
                  <a:spLocks noRot="1" noChangeAspect="1" noMove="1" noResize="1" noEditPoints="1" noAdjustHandles="1" noChangeArrowheads="1" noChangeShapeType="1" noTextEdit="1"/>
                </p:cNvSpPr>
                <p:nvPr/>
              </p:nvSpPr>
              <p:spPr>
                <a:xfrm>
                  <a:off x="1855637" y="5248879"/>
                  <a:ext cx="716737" cy="289459"/>
                </a:xfrm>
                <a:prstGeom prst="rect">
                  <a:avLst/>
                </a:prstGeom>
                <a:blipFill>
                  <a:blip r:embed="rId7"/>
                  <a:stretch>
                    <a:fillRect r="-4237" b="-4167"/>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7213374-96E2-4611-9F4A-B73B4EB557F5}"/>
                    </a:ext>
                  </a:extLst>
                </p:cNvPr>
                <p:cNvSpPr txBox="1"/>
                <p:nvPr/>
              </p:nvSpPr>
              <p:spPr>
                <a:xfrm>
                  <a:off x="4993910" y="3380111"/>
                  <a:ext cx="615406"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(4, 2.5)</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37" name="TextBox 36">
                  <a:extLst>
                    <a:ext uri="{FF2B5EF4-FFF2-40B4-BE49-F238E27FC236}">
                      <a16:creationId xmlns:a16="http://schemas.microsoft.com/office/drawing/2014/main" id="{07213374-96E2-4611-9F4A-B73B4EB557F5}"/>
                    </a:ext>
                  </a:extLst>
                </p:cNvPr>
                <p:cNvSpPr txBox="1">
                  <a:spLocks noRot="1" noChangeAspect="1" noMove="1" noResize="1" noEditPoints="1" noAdjustHandles="1" noChangeArrowheads="1" noChangeShapeType="1" noTextEdit="1"/>
                </p:cNvSpPr>
                <p:nvPr/>
              </p:nvSpPr>
              <p:spPr>
                <a:xfrm>
                  <a:off x="4993910" y="3380111"/>
                  <a:ext cx="615406" cy="289459"/>
                </a:xfrm>
                <a:prstGeom prst="rect">
                  <a:avLst/>
                </a:prstGeom>
                <a:blipFill>
                  <a:blip r:embed="rId8"/>
                  <a:stretch>
                    <a:fillRect r="-3960" b="-4167"/>
                  </a:stretch>
                </a:blipFill>
                <a:ln>
                  <a:noFill/>
                </a:ln>
              </p:spPr>
              <p:txBody>
                <a:bodyPr/>
                <a:lstStyle/>
                <a:p>
                  <a:r>
                    <a:rPr lang="en-GB">
                      <a:noFill/>
                    </a:rPr>
                    <a:t> </a:t>
                  </a:r>
                </a:p>
              </p:txBody>
            </p:sp>
          </mc:Fallback>
        </mc:AlternateContent>
        <p:sp>
          <p:nvSpPr>
            <p:cNvPr id="41" name="Oval 40">
              <a:extLst>
                <a:ext uri="{FF2B5EF4-FFF2-40B4-BE49-F238E27FC236}">
                  <a16:creationId xmlns:a16="http://schemas.microsoft.com/office/drawing/2014/main" id="{8D34D200-DB18-46FE-836C-B6DD0E29C70E}"/>
                </a:ext>
              </a:extLst>
            </p:cNvPr>
            <p:cNvSpPr/>
            <p:nvPr/>
          </p:nvSpPr>
          <p:spPr>
            <a:xfrm flipV="1">
              <a:off x="1943864" y="5288489"/>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2" name="Oval 41">
              <a:extLst>
                <a:ext uri="{FF2B5EF4-FFF2-40B4-BE49-F238E27FC236}">
                  <a16:creationId xmlns:a16="http://schemas.microsoft.com/office/drawing/2014/main" id="{9477D10D-FC49-4B62-B45C-795AC9395DC3}"/>
                </a:ext>
              </a:extLst>
            </p:cNvPr>
            <p:cNvSpPr/>
            <p:nvPr/>
          </p:nvSpPr>
          <p:spPr>
            <a:xfrm flipV="1">
              <a:off x="2342671" y="3903047"/>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43" name="Oval 42">
              <a:extLst>
                <a:ext uri="{FF2B5EF4-FFF2-40B4-BE49-F238E27FC236}">
                  <a16:creationId xmlns:a16="http://schemas.microsoft.com/office/drawing/2014/main" id="{8F0D1FBC-2B53-4FEB-A8CC-EF86940752D5}"/>
                </a:ext>
              </a:extLst>
            </p:cNvPr>
            <p:cNvSpPr/>
            <p:nvPr/>
          </p:nvSpPr>
          <p:spPr>
            <a:xfrm flipV="1">
              <a:off x="5106535" y="3656374"/>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grpSp>
        <p:nvGrpSpPr>
          <p:cNvPr id="204" name="Group 203">
            <a:extLst>
              <a:ext uri="{FF2B5EF4-FFF2-40B4-BE49-F238E27FC236}">
                <a16:creationId xmlns:a16="http://schemas.microsoft.com/office/drawing/2014/main" id="{64E76B8E-378B-40DB-A817-5B615A23C414}"/>
              </a:ext>
              <a:ext uri="{C183D7F6-B498-43B3-948B-1728B52AA6E4}">
                <adec:decorative xmlns:adec="http://schemas.microsoft.com/office/drawing/2017/decorative" val="1"/>
              </a:ext>
            </a:extLst>
          </p:cNvPr>
          <p:cNvGrpSpPr/>
          <p:nvPr/>
        </p:nvGrpSpPr>
        <p:grpSpPr>
          <a:xfrm>
            <a:off x="6172756" y="3031510"/>
            <a:ext cx="4061089" cy="3140692"/>
            <a:chOff x="6172756" y="3031510"/>
            <a:chExt cx="4061089" cy="3140692"/>
          </a:xfrm>
        </p:grpSpPr>
        <p:cxnSp>
          <p:nvCxnSpPr>
            <p:cNvPr id="48" name="Straight Arrow Connector 47">
              <a:extLst>
                <a:ext uri="{FF2B5EF4-FFF2-40B4-BE49-F238E27FC236}">
                  <a16:creationId xmlns:a16="http://schemas.microsoft.com/office/drawing/2014/main" id="{5E1649D5-2157-4BFF-A0C0-8939A3751B83}"/>
                </a:ext>
              </a:extLst>
            </p:cNvPr>
            <p:cNvCxnSpPr>
              <a:cxnSpLocks/>
            </p:cNvCxnSpPr>
            <p:nvPr/>
          </p:nvCxnSpPr>
          <p:spPr>
            <a:xfrm>
              <a:off x="6172756" y="4847476"/>
              <a:ext cx="3975801" cy="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8E288C-97F1-4C83-8DF3-44C5E8A7D5AE}"/>
                </a:ext>
              </a:extLst>
            </p:cNvPr>
            <p:cNvCxnSpPr>
              <a:cxnSpLocks/>
            </p:cNvCxnSpPr>
            <p:nvPr/>
          </p:nvCxnSpPr>
          <p:spPr>
            <a:xfrm>
              <a:off x="8160656" y="3279530"/>
              <a:ext cx="0" cy="2892672"/>
            </a:xfrm>
            <a:prstGeom prst="straightConnector1">
              <a:avLst/>
            </a:prstGeom>
            <a:ln w="63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708E76-7841-472A-AB04-3C667B3C5FFF}"/>
                </a:ext>
              </a:extLst>
            </p:cNvPr>
            <p:cNvCxnSpPr>
              <a:cxnSpLocks/>
            </p:cNvCxnSpPr>
            <p:nvPr/>
          </p:nvCxnSpPr>
          <p:spPr>
            <a:xfrm>
              <a:off x="7764210"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70874C-5CF7-424A-95CA-23E71F8BD328}"/>
                </a:ext>
              </a:extLst>
            </p:cNvPr>
            <p:cNvCxnSpPr>
              <a:cxnSpLocks/>
            </p:cNvCxnSpPr>
            <p:nvPr/>
          </p:nvCxnSpPr>
          <p:spPr>
            <a:xfrm>
              <a:off x="7367764"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6DD27C-2AE8-4299-B052-3A6C66A23C80}"/>
                </a:ext>
              </a:extLst>
            </p:cNvPr>
            <p:cNvCxnSpPr>
              <a:cxnSpLocks/>
            </p:cNvCxnSpPr>
            <p:nvPr/>
          </p:nvCxnSpPr>
          <p:spPr>
            <a:xfrm>
              <a:off x="6972640"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C491AA-4861-4FC6-826B-2890027D1573}"/>
                </a:ext>
              </a:extLst>
            </p:cNvPr>
            <p:cNvCxnSpPr>
              <a:cxnSpLocks/>
            </p:cNvCxnSpPr>
            <p:nvPr/>
          </p:nvCxnSpPr>
          <p:spPr>
            <a:xfrm>
              <a:off x="6576446"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640B80D-BBE5-4868-9592-5C749F0D0C16}"/>
                </a:ext>
              </a:extLst>
            </p:cNvPr>
            <p:cNvCxnSpPr>
              <a:cxnSpLocks/>
            </p:cNvCxnSpPr>
            <p:nvPr/>
          </p:nvCxnSpPr>
          <p:spPr>
            <a:xfrm>
              <a:off x="8556977"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7600D98-2244-401A-895D-A2AB142A94D6}"/>
                </a:ext>
              </a:extLst>
            </p:cNvPr>
            <p:cNvCxnSpPr>
              <a:cxnSpLocks/>
            </p:cNvCxnSpPr>
            <p:nvPr/>
          </p:nvCxnSpPr>
          <p:spPr>
            <a:xfrm>
              <a:off x="8952227"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F8024BD-405C-4574-AC72-6CF73B9E7D3F}"/>
                </a:ext>
              </a:extLst>
            </p:cNvPr>
            <p:cNvCxnSpPr>
              <a:cxnSpLocks/>
            </p:cNvCxnSpPr>
            <p:nvPr/>
          </p:nvCxnSpPr>
          <p:spPr>
            <a:xfrm>
              <a:off x="9351318"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349AF68-3F0F-4146-A92A-1A846BA1FDC8}"/>
                </a:ext>
              </a:extLst>
            </p:cNvPr>
            <p:cNvCxnSpPr>
              <a:cxnSpLocks/>
            </p:cNvCxnSpPr>
            <p:nvPr/>
          </p:nvCxnSpPr>
          <p:spPr>
            <a:xfrm>
              <a:off x="9742726" y="478241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6D9225AD-E0B2-42CE-A51B-6AC546A91ED8}"/>
                    </a:ext>
                  </a:extLst>
                </p:cNvPr>
                <p:cNvSpPr txBox="1"/>
                <p:nvPr/>
              </p:nvSpPr>
              <p:spPr>
                <a:xfrm>
                  <a:off x="7536598" y="4918448"/>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58" name="TextBox 57">
                  <a:extLst>
                    <a:ext uri="{FF2B5EF4-FFF2-40B4-BE49-F238E27FC236}">
                      <a16:creationId xmlns:a16="http://schemas.microsoft.com/office/drawing/2014/main" id="{6D9225AD-E0B2-42CE-A51B-6AC546A91ED8}"/>
                    </a:ext>
                  </a:extLst>
                </p:cNvPr>
                <p:cNvSpPr txBox="1">
                  <a:spLocks noRot="1" noChangeAspect="1" noMove="1" noResize="1" noEditPoints="1" noAdjustHandles="1" noChangeArrowheads="1" noChangeShapeType="1" noTextEdit="1"/>
                </p:cNvSpPr>
                <p:nvPr/>
              </p:nvSpPr>
              <p:spPr>
                <a:xfrm>
                  <a:off x="7536598" y="4918448"/>
                  <a:ext cx="379919" cy="289459"/>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33D1F486-D57C-42FD-BE50-CDDFE7A58FC6}"/>
                    </a:ext>
                  </a:extLst>
                </p:cNvPr>
                <p:cNvSpPr txBox="1"/>
                <p:nvPr/>
              </p:nvSpPr>
              <p:spPr>
                <a:xfrm>
                  <a:off x="7137603" y="4912532"/>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59" name="TextBox 58">
                  <a:extLst>
                    <a:ext uri="{FF2B5EF4-FFF2-40B4-BE49-F238E27FC236}">
                      <a16:creationId xmlns:a16="http://schemas.microsoft.com/office/drawing/2014/main" id="{33D1F486-D57C-42FD-BE50-CDDFE7A58FC6}"/>
                    </a:ext>
                  </a:extLst>
                </p:cNvPr>
                <p:cNvSpPr txBox="1">
                  <a:spLocks noRot="1" noChangeAspect="1" noMove="1" noResize="1" noEditPoints="1" noAdjustHandles="1" noChangeArrowheads="1" noChangeShapeType="1" noTextEdit="1"/>
                </p:cNvSpPr>
                <p:nvPr/>
              </p:nvSpPr>
              <p:spPr>
                <a:xfrm>
                  <a:off x="7137603" y="4912532"/>
                  <a:ext cx="379919" cy="289459"/>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19F32405-AB0D-4CCF-BEB4-F9F7DA68F438}"/>
                    </a:ext>
                  </a:extLst>
                </p:cNvPr>
                <p:cNvSpPr txBox="1"/>
                <p:nvPr/>
              </p:nvSpPr>
              <p:spPr>
                <a:xfrm>
                  <a:off x="6738512" y="4912532"/>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60" name="TextBox 59">
                  <a:extLst>
                    <a:ext uri="{FF2B5EF4-FFF2-40B4-BE49-F238E27FC236}">
                      <a16:creationId xmlns:a16="http://schemas.microsoft.com/office/drawing/2014/main" id="{19F32405-AB0D-4CCF-BEB4-F9F7DA68F438}"/>
                    </a:ext>
                  </a:extLst>
                </p:cNvPr>
                <p:cNvSpPr txBox="1">
                  <a:spLocks noRot="1" noChangeAspect="1" noMove="1" noResize="1" noEditPoints="1" noAdjustHandles="1" noChangeArrowheads="1" noChangeShapeType="1" noTextEdit="1"/>
                </p:cNvSpPr>
                <p:nvPr/>
              </p:nvSpPr>
              <p:spPr>
                <a:xfrm>
                  <a:off x="6738512" y="4912532"/>
                  <a:ext cx="379919" cy="289459"/>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37543FC5-A9F9-4CF9-9D9A-5DA0CA451B71}"/>
                    </a:ext>
                  </a:extLst>
                </p:cNvPr>
                <p:cNvSpPr txBox="1"/>
                <p:nvPr/>
              </p:nvSpPr>
              <p:spPr>
                <a:xfrm>
                  <a:off x="6347106" y="4912532"/>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4</m:t>
                        </m:r>
                      </m:oMath>
                    </m:oMathPara>
                  </a14:m>
                  <a:endParaRPr lang="en-GB" sz="1200" dirty="0">
                    <a:solidFill>
                      <a:schemeClr val="tx1"/>
                    </a:solidFill>
                  </a:endParaRPr>
                </a:p>
              </p:txBody>
            </p:sp>
          </mc:Choice>
          <mc:Fallback>
            <p:sp>
              <p:nvSpPr>
                <p:cNvPr id="61" name="TextBox 60">
                  <a:extLst>
                    <a:ext uri="{FF2B5EF4-FFF2-40B4-BE49-F238E27FC236}">
                      <a16:creationId xmlns:a16="http://schemas.microsoft.com/office/drawing/2014/main" id="{37543FC5-A9F9-4CF9-9D9A-5DA0CA451B71}"/>
                    </a:ext>
                  </a:extLst>
                </p:cNvPr>
                <p:cNvSpPr txBox="1">
                  <a:spLocks noRot="1" noChangeAspect="1" noMove="1" noResize="1" noEditPoints="1" noAdjustHandles="1" noChangeArrowheads="1" noChangeShapeType="1" noTextEdit="1"/>
                </p:cNvSpPr>
                <p:nvPr/>
              </p:nvSpPr>
              <p:spPr>
                <a:xfrm>
                  <a:off x="6347106" y="4912532"/>
                  <a:ext cx="379919" cy="289459"/>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33C9E31A-B9F9-4DE0-8727-7B12F8073052}"/>
                    </a:ext>
                  </a:extLst>
                </p:cNvPr>
                <p:cNvSpPr txBox="1"/>
                <p:nvPr/>
              </p:nvSpPr>
              <p:spPr>
                <a:xfrm>
                  <a:off x="8374706" y="4918448"/>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62" name="TextBox 61">
                  <a:extLst>
                    <a:ext uri="{FF2B5EF4-FFF2-40B4-BE49-F238E27FC236}">
                      <a16:creationId xmlns:a16="http://schemas.microsoft.com/office/drawing/2014/main" id="{33C9E31A-B9F9-4DE0-8727-7B12F8073052}"/>
                    </a:ext>
                  </a:extLst>
                </p:cNvPr>
                <p:cNvSpPr txBox="1">
                  <a:spLocks noRot="1" noChangeAspect="1" noMove="1" noResize="1" noEditPoints="1" noAdjustHandles="1" noChangeArrowheads="1" noChangeShapeType="1" noTextEdit="1"/>
                </p:cNvSpPr>
                <p:nvPr/>
              </p:nvSpPr>
              <p:spPr>
                <a:xfrm>
                  <a:off x="8374706" y="4918448"/>
                  <a:ext cx="277161" cy="289459"/>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BBDCCC8B-5750-42BB-9E06-CBACB968F875}"/>
                    </a:ext>
                  </a:extLst>
                </p:cNvPr>
                <p:cNvSpPr txBox="1"/>
                <p:nvPr/>
              </p:nvSpPr>
              <p:spPr>
                <a:xfrm>
                  <a:off x="8771026" y="4912534"/>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63" name="TextBox 62">
                  <a:extLst>
                    <a:ext uri="{FF2B5EF4-FFF2-40B4-BE49-F238E27FC236}">
                      <a16:creationId xmlns:a16="http://schemas.microsoft.com/office/drawing/2014/main" id="{BBDCCC8B-5750-42BB-9E06-CBACB968F875}"/>
                    </a:ext>
                  </a:extLst>
                </p:cNvPr>
                <p:cNvSpPr txBox="1">
                  <a:spLocks noRot="1" noChangeAspect="1" noMove="1" noResize="1" noEditPoints="1" noAdjustHandles="1" noChangeArrowheads="1" noChangeShapeType="1" noTextEdit="1"/>
                </p:cNvSpPr>
                <p:nvPr/>
              </p:nvSpPr>
              <p:spPr>
                <a:xfrm>
                  <a:off x="8771026" y="4912534"/>
                  <a:ext cx="277161" cy="289459"/>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78E7CA2D-A37C-4AED-B163-833C3BAA5B74}"/>
                    </a:ext>
                  </a:extLst>
                </p:cNvPr>
                <p:cNvSpPr txBox="1"/>
                <p:nvPr/>
              </p:nvSpPr>
              <p:spPr>
                <a:xfrm>
                  <a:off x="9166023" y="4912534"/>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64" name="TextBox 63">
                  <a:extLst>
                    <a:ext uri="{FF2B5EF4-FFF2-40B4-BE49-F238E27FC236}">
                      <a16:creationId xmlns:a16="http://schemas.microsoft.com/office/drawing/2014/main" id="{78E7CA2D-A37C-4AED-B163-833C3BAA5B74}"/>
                    </a:ext>
                  </a:extLst>
                </p:cNvPr>
                <p:cNvSpPr txBox="1">
                  <a:spLocks noRot="1" noChangeAspect="1" noMove="1" noResize="1" noEditPoints="1" noAdjustHandles="1" noChangeArrowheads="1" noChangeShapeType="1" noTextEdit="1"/>
                </p:cNvSpPr>
                <p:nvPr/>
              </p:nvSpPr>
              <p:spPr>
                <a:xfrm>
                  <a:off x="9166023" y="4912534"/>
                  <a:ext cx="277161" cy="289459"/>
                </a:xfrm>
                <a:prstGeom prst="rect">
                  <a:avLst/>
                </a:prstGeom>
                <a:blipFill>
                  <a:blip r:embed="rId15"/>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0A08C4D0-CFAD-4349-9047-595C5D218832}"/>
                    </a:ext>
                  </a:extLst>
                </p:cNvPr>
                <p:cNvSpPr txBox="1"/>
                <p:nvPr/>
              </p:nvSpPr>
              <p:spPr>
                <a:xfrm>
                  <a:off x="9559385" y="4918448"/>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4</m:t>
                        </m:r>
                      </m:oMath>
                    </m:oMathPara>
                  </a14:m>
                  <a:endParaRPr lang="en-GB" sz="1200" dirty="0">
                    <a:solidFill>
                      <a:schemeClr val="tx1"/>
                    </a:solidFill>
                  </a:endParaRPr>
                </a:p>
              </p:txBody>
            </p:sp>
          </mc:Choice>
          <mc:Fallback>
            <p:sp>
              <p:nvSpPr>
                <p:cNvPr id="65" name="TextBox 64">
                  <a:extLst>
                    <a:ext uri="{FF2B5EF4-FFF2-40B4-BE49-F238E27FC236}">
                      <a16:creationId xmlns:a16="http://schemas.microsoft.com/office/drawing/2014/main" id="{0A08C4D0-CFAD-4349-9047-595C5D218832}"/>
                    </a:ext>
                  </a:extLst>
                </p:cNvPr>
                <p:cNvSpPr txBox="1">
                  <a:spLocks noRot="1" noChangeAspect="1" noMove="1" noResize="1" noEditPoints="1" noAdjustHandles="1" noChangeArrowheads="1" noChangeShapeType="1" noTextEdit="1"/>
                </p:cNvSpPr>
                <p:nvPr/>
              </p:nvSpPr>
              <p:spPr>
                <a:xfrm>
                  <a:off x="9559385" y="4918448"/>
                  <a:ext cx="277161" cy="289459"/>
                </a:xfrm>
                <a:prstGeom prst="rect">
                  <a:avLst/>
                </a:prstGeom>
                <a:blipFill>
                  <a:blip r:embed="rId16"/>
                  <a:stretch>
                    <a:fillRect/>
                  </a:stretch>
                </a:blipFill>
                <a:ln>
                  <a:noFill/>
                </a:ln>
              </p:spPr>
              <p:txBody>
                <a:bodyPr/>
                <a:lstStyle/>
                <a:p>
                  <a:r>
                    <a:rPr lang="en-GB">
                      <a:noFill/>
                    </a:rPr>
                    <a:t> </a:t>
                  </a:r>
                </a:p>
              </p:txBody>
            </p:sp>
          </mc:Fallback>
        </mc:AlternateContent>
        <p:cxnSp>
          <p:nvCxnSpPr>
            <p:cNvPr id="66" name="Straight Connector 65">
              <a:extLst>
                <a:ext uri="{FF2B5EF4-FFF2-40B4-BE49-F238E27FC236}">
                  <a16:creationId xmlns:a16="http://schemas.microsoft.com/office/drawing/2014/main" id="{D9C65705-1CDA-437E-9B7B-0368368B9E33}"/>
                </a:ext>
              </a:extLst>
            </p:cNvPr>
            <p:cNvCxnSpPr>
              <a:cxnSpLocks/>
            </p:cNvCxnSpPr>
            <p:nvPr/>
          </p:nvCxnSpPr>
          <p:spPr>
            <a:xfrm rot="5400000">
              <a:off x="8160656" y="4325625"/>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9B133B-723B-4528-933E-9CFBB6027749}"/>
                </a:ext>
              </a:extLst>
            </p:cNvPr>
            <p:cNvCxnSpPr>
              <a:cxnSpLocks/>
            </p:cNvCxnSpPr>
            <p:nvPr/>
          </p:nvCxnSpPr>
          <p:spPr>
            <a:xfrm rot="5400000">
              <a:off x="8160656" y="3862975"/>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F4C3DAF-98BD-4762-8F3D-6E17A4327BB8}"/>
                </a:ext>
              </a:extLst>
            </p:cNvPr>
            <p:cNvCxnSpPr>
              <a:cxnSpLocks/>
            </p:cNvCxnSpPr>
            <p:nvPr/>
          </p:nvCxnSpPr>
          <p:spPr>
            <a:xfrm rot="5400000">
              <a:off x="8160656" y="3397219"/>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25F15-D7F5-4DF3-B17E-26FF0922E4E9}"/>
                </a:ext>
              </a:extLst>
            </p:cNvPr>
            <p:cNvCxnSpPr>
              <a:cxnSpLocks/>
            </p:cNvCxnSpPr>
            <p:nvPr/>
          </p:nvCxnSpPr>
          <p:spPr>
            <a:xfrm rot="5400000">
              <a:off x="8160656" y="5721319"/>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E00D00-067B-4B59-8631-14FF4BDCF41C}"/>
                </a:ext>
              </a:extLst>
            </p:cNvPr>
            <p:cNvCxnSpPr>
              <a:cxnSpLocks/>
            </p:cNvCxnSpPr>
            <p:nvPr/>
          </p:nvCxnSpPr>
          <p:spPr>
            <a:xfrm rot="5400000">
              <a:off x="8160656" y="5255563"/>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B01F95A6-557C-4496-AABF-D46047F8B923}"/>
                    </a:ext>
                  </a:extLst>
                </p:cNvPr>
                <p:cNvSpPr txBox="1"/>
                <p:nvPr/>
              </p:nvSpPr>
              <p:spPr>
                <a:xfrm>
                  <a:off x="7808616" y="4265056"/>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71" name="TextBox 70">
                  <a:extLst>
                    <a:ext uri="{FF2B5EF4-FFF2-40B4-BE49-F238E27FC236}">
                      <a16:creationId xmlns:a16="http://schemas.microsoft.com/office/drawing/2014/main" id="{B01F95A6-557C-4496-AABF-D46047F8B923}"/>
                    </a:ext>
                  </a:extLst>
                </p:cNvPr>
                <p:cNvSpPr txBox="1">
                  <a:spLocks noRot="1" noChangeAspect="1" noMove="1" noResize="1" noEditPoints="1" noAdjustHandles="1" noChangeArrowheads="1" noChangeShapeType="1" noTextEdit="1"/>
                </p:cNvSpPr>
                <p:nvPr/>
              </p:nvSpPr>
              <p:spPr>
                <a:xfrm>
                  <a:off x="7808616" y="4265056"/>
                  <a:ext cx="277161" cy="289459"/>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B2A6C26C-B160-474A-B8C1-FD78D42E8DFB}"/>
                    </a:ext>
                  </a:extLst>
                </p:cNvPr>
                <p:cNvSpPr txBox="1"/>
                <p:nvPr/>
              </p:nvSpPr>
              <p:spPr>
                <a:xfrm>
                  <a:off x="7810125" y="3801451"/>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72" name="TextBox 71">
                  <a:extLst>
                    <a:ext uri="{FF2B5EF4-FFF2-40B4-BE49-F238E27FC236}">
                      <a16:creationId xmlns:a16="http://schemas.microsoft.com/office/drawing/2014/main" id="{B2A6C26C-B160-474A-B8C1-FD78D42E8DFB}"/>
                    </a:ext>
                  </a:extLst>
                </p:cNvPr>
                <p:cNvSpPr txBox="1">
                  <a:spLocks noRot="1" noChangeAspect="1" noMove="1" noResize="1" noEditPoints="1" noAdjustHandles="1" noChangeArrowheads="1" noChangeShapeType="1" noTextEdit="1"/>
                </p:cNvSpPr>
                <p:nvPr/>
              </p:nvSpPr>
              <p:spPr>
                <a:xfrm>
                  <a:off x="7810125" y="3801451"/>
                  <a:ext cx="277161" cy="289459"/>
                </a:xfrm>
                <a:prstGeom prst="rect">
                  <a:avLst/>
                </a:prstGeom>
                <a:blipFill>
                  <a:blip r:embed="rId1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4B8D00BB-A8DB-436D-8675-E85A1140D1FE}"/>
                    </a:ext>
                  </a:extLst>
                </p:cNvPr>
                <p:cNvSpPr txBox="1"/>
                <p:nvPr/>
              </p:nvSpPr>
              <p:spPr>
                <a:xfrm>
                  <a:off x="7808616" y="3349598"/>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73" name="TextBox 72">
                  <a:extLst>
                    <a:ext uri="{FF2B5EF4-FFF2-40B4-BE49-F238E27FC236}">
                      <a16:creationId xmlns:a16="http://schemas.microsoft.com/office/drawing/2014/main" id="{4B8D00BB-A8DB-436D-8675-E85A1140D1FE}"/>
                    </a:ext>
                  </a:extLst>
                </p:cNvPr>
                <p:cNvSpPr txBox="1">
                  <a:spLocks noRot="1" noChangeAspect="1" noMove="1" noResize="1" noEditPoints="1" noAdjustHandles="1" noChangeArrowheads="1" noChangeShapeType="1" noTextEdit="1"/>
                </p:cNvSpPr>
                <p:nvPr/>
              </p:nvSpPr>
              <p:spPr>
                <a:xfrm>
                  <a:off x="7808616" y="3349598"/>
                  <a:ext cx="277161" cy="289459"/>
                </a:xfrm>
                <a:prstGeom prst="rect">
                  <a:avLst/>
                </a:prstGeom>
                <a:blipFill>
                  <a:blip r:embed="rId18"/>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23B69D07-F5E3-4ADC-A18F-7874FEDFE79A}"/>
                    </a:ext>
                  </a:extLst>
                </p:cNvPr>
                <p:cNvSpPr txBox="1"/>
                <p:nvPr/>
              </p:nvSpPr>
              <p:spPr>
                <a:xfrm>
                  <a:off x="7763180" y="5194228"/>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0"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74" name="TextBox 73">
                  <a:extLst>
                    <a:ext uri="{FF2B5EF4-FFF2-40B4-BE49-F238E27FC236}">
                      <a16:creationId xmlns:a16="http://schemas.microsoft.com/office/drawing/2014/main" id="{23B69D07-F5E3-4ADC-A18F-7874FEDFE79A}"/>
                    </a:ext>
                  </a:extLst>
                </p:cNvPr>
                <p:cNvSpPr txBox="1">
                  <a:spLocks noRot="1" noChangeAspect="1" noMove="1" noResize="1" noEditPoints="1" noAdjustHandles="1" noChangeArrowheads="1" noChangeShapeType="1" noTextEdit="1"/>
                </p:cNvSpPr>
                <p:nvPr/>
              </p:nvSpPr>
              <p:spPr>
                <a:xfrm>
                  <a:off x="7763180" y="5194228"/>
                  <a:ext cx="379919" cy="289459"/>
                </a:xfrm>
                <a:prstGeom prst="rect">
                  <a:avLst/>
                </a:prstGeom>
                <a:blipFill>
                  <a:blip r:embed="rId19"/>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E58ED652-06C3-4770-8C14-AB4E86BE4D12}"/>
                    </a:ext>
                  </a:extLst>
                </p:cNvPr>
                <p:cNvSpPr txBox="1"/>
                <p:nvPr/>
              </p:nvSpPr>
              <p:spPr>
                <a:xfrm>
                  <a:off x="7752160" y="5658407"/>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0"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75" name="TextBox 74">
                  <a:extLst>
                    <a:ext uri="{FF2B5EF4-FFF2-40B4-BE49-F238E27FC236}">
                      <a16:creationId xmlns:a16="http://schemas.microsoft.com/office/drawing/2014/main" id="{E58ED652-06C3-4770-8C14-AB4E86BE4D12}"/>
                    </a:ext>
                  </a:extLst>
                </p:cNvPr>
                <p:cNvSpPr txBox="1">
                  <a:spLocks noRot="1" noChangeAspect="1" noMove="1" noResize="1" noEditPoints="1" noAdjustHandles="1" noChangeArrowheads="1" noChangeShapeType="1" noTextEdit="1"/>
                </p:cNvSpPr>
                <p:nvPr/>
              </p:nvSpPr>
              <p:spPr>
                <a:xfrm>
                  <a:off x="7752160" y="5658407"/>
                  <a:ext cx="379919" cy="289459"/>
                </a:xfrm>
                <a:prstGeom prst="rect">
                  <a:avLst/>
                </a:prstGeom>
                <a:blipFill>
                  <a:blip r:embed="rId20"/>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C1EAAF05-3BD9-4F62-B381-D1873D7B08AA}"/>
                    </a:ext>
                  </a:extLst>
                </p:cNvPr>
                <p:cNvSpPr txBox="1"/>
                <p:nvPr/>
              </p:nvSpPr>
              <p:spPr>
                <a:xfrm>
                  <a:off x="7877714" y="4836938"/>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0</m:t>
                        </m:r>
                      </m:oMath>
                    </m:oMathPara>
                  </a14:m>
                  <a:endParaRPr lang="en-GB" sz="1200" dirty="0">
                    <a:solidFill>
                      <a:schemeClr val="tx1"/>
                    </a:solidFill>
                  </a:endParaRPr>
                </a:p>
              </p:txBody>
            </p:sp>
          </mc:Choice>
          <mc:Fallback>
            <p:sp>
              <p:nvSpPr>
                <p:cNvPr id="83" name="TextBox 82">
                  <a:extLst>
                    <a:ext uri="{FF2B5EF4-FFF2-40B4-BE49-F238E27FC236}">
                      <a16:creationId xmlns:a16="http://schemas.microsoft.com/office/drawing/2014/main" id="{C1EAAF05-3BD9-4F62-B381-D1873D7B08AA}"/>
                    </a:ext>
                  </a:extLst>
                </p:cNvPr>
                <p:cNvSpPr txBox="1">
                  <a:spLocks noRot="1" noChangeAspect="1" noMove="1" noResize="1" noEditPoints="1" noAdjustHandles="1" noChangeArrowheads="1" noChangeShapeType="1" noTextEdit="1"/>
                </p:cNvSpPr>
                <p:nvPr/>
              </p:nvSpPr>
              <p:spPr>
                <a:xfrm>
                  <a:off x="7877714" y="4836938"/>
                  <a:ext cx="277161" cy="289459"/>
                </a:xfrm>
                <a:prstGeom prst="rect">
                  <a:avLst/>
                </a:prstGeom>
                <a:blipFill>
                  <a:blip r:embed="rId21"/>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7C7607C4-56EC-4936-AE6C-EA5FDF6E45DE}"/>
                    </a:ext>
                  </a:extLst>
                </p:cNvPr>
                <p:cNvSpPr txBox="1"/>
                <p:nvPr/>
              </p:nvSpPr>
              <p:spPr>
                <a:xfrm>
                  <a:off x="9955371" y="4847476"/>
                  <a:ext cx="278474" cy="289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sz="1200" dirty="0"/>
                </a:p>
              </p:txBody>
            </p:sp>
          </mc:Choice>
          <mc:Fallback>
            <p:sp>
              <p:nvSpPr>
                <p:cNvPr id="81" name="TextBox 80">
                  <a:extLst>
                    <a:ext uri="{FF2B5EF4-FFF2-40B4-BE49-F238E27FC236}">
                      <a16:creationId xmlns:a16="http://schemas.microsoft.com/office/drawing/2014/main" id="{7C7607C4-56EC-4936-AE6C-EA5FDF6E45DE}"/>
                    </a:ext>
                  </a:extLst>
                </p:cNvPr>
                <p:cNvSpPr txBox="1">
                  <a:spLocks noRot="1" noChangeAspect="1" noMove="1" noResize="1" noEditPoints="1" noAdjustHandles="1" noChangeArrowheads="1" noChangeShapeType="1" noTextEdit="1"/>
                </p:cNvSpPr>
                <p:nvPr/>
              </p:nvSpPr>
              <p:spPr>
                <a:xfrm>
                  <a:off x="9955371" y="4847476"/>
                  <a:ext cx="278474" cy="289459"/>
                </a:xfrm>
                <a:prstGeom prst="rect">
                  <a:avLst/>
                </a:prstGeom>
                <a:blipFill>
                  <a:blip r:embed="rId2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C94F1F8D-419A-4CD2-AE3A-49C04C8BC722}"/>
                    </a:ext>
                  </a:extLst>
                </p:cNvPr>
                <p:cNvSpPr txBox="1"/>
                <p:nvPr/>
              </p:nvSpPr>
              <p:spPr>
                <a:xfrm>
                  <a:off x="8192993" y="3031510"/>
                  <a:ext cx="280929" cy="289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sz="1200" b="0" dirty="0"/>
                </a:p>
              </p:txBody>
            </p:sp>
          </mc:Choice>
          <mc:Fallback>
            <p:sp>
              <p:nvSpPr>
                <p:cNvPr id="82" name="TextBox 81">
                  <a:extLst>
                    <a:ext uri="{FF2B5EF4-FFF2-40B4-BE49-F238E27FC236}">
                      <a16:creationId xmlns:a16="http://schemas.microsoft.com/office/drawing/2014/main" id="{C94F1F8D-419A-4CD2-AE3A-49C04C8BC722}"/>
                    </a:ext>
                  </a:extLst>
                </p:cNvPr>
                <p:cNvSpPr txBox="1">
                  <a:spLocks noRot="1" noChangeAspect="1" noMove="1" noResize="1" noEditPoints="1" noAdjustHandles="1" noChangeArrowheads="1" noChangeShapeType="1" noTextEdit="1"/>
                </p:cNvSpPr>
                <p:nvPr/>
              </p:nvSpPr>
              <p:spPr>
                <a:xfrm>
                  <a:off x="8192993" y="3031510"/>
                  <a:ext cx="280929" cy="289459"/>
                </a:xfrm>
                <a:prstGeom prst="rect">
                  <a:avLst/>
                </a:prstGeom>
                <a:blipFill>
                  <a:blip r:embed="rId23"/>
                  <a:stretch>
                    <a:fillRect/>
                  </a:stretch>
                </a:blipFill>
              </p:spPr>
              <p:txBody>
                <a:bodyPr/>
                <a:lstStyle/>
                <a:p>
                  <a:r>
                    <a:rPr lang="en-GB">
                      <a:noFill/>
                    </a:rPr>
                    <a:t> </a:t>
                  </a:r>
                </a:p>
              </p:txBody>
            </p:sp>
          </mc:Fallback>
        </mc:AlternateContent>
        <p:cxnSp>
          <p:nvCxnSpPr>
            <p:cNvPr id="88" name="Straight Arrow Connector 87">
              <a:extLst>
                <a:ext uri="{FF2B5EF4-FFF2-40B4-BE49-F238E27FC236}">
                  <a16:creationId xmlns:a16="http://schemas.microsoft.com/office/drawing/2014/main" id="{77E6EDCD-1058-4E1E-B7D2-85AC25F2CEF5}"/>
                </a:ext>
                <a:ext uri="{C183D7F6-B498-43B3-948B-1728B52AA6E4}">
                  <adec:decorative xmlns:adec="http://schemas.microsoft.com/office/drawing/2017/decorative" val="1"/>
                </a:ext>
              </a:extLst>
            </p:cNvPr>
            <p:cNvCxnSpPr>
              <a:cxnSpLocks/>
            </p:cNvCxnSpPr>
            <p:nvPr/>
          </p:nvCxnSpPr>
          <p:spPr>
            <a:xfrm flipV="1">
              <a:off x="6824823" y="3917717"/>
              <a:ext cx="2460118" cy="2012601"/>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07EA720-6CD4-4C03-BA2F-A2F265C0D966}"/>
                </a:ext>
              </a:extLst>
            </p:cNvPr>
            <p:cNvCxnSpPr>
              <a:cxnSpLocks/>
            </p:cNvCxnSpPr>
            <p:nvPr/>
          </p:nvCxnSpPr>
          <p:spPr>
            <a:xfrm>
              <a:off x="7881128" y="5002412"/>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3C4421E-BB3B-4E88-A4EF-5F579D4C53B7}"/>
                </a:ext>
              </a:extLst>
            </p:cNvPr>
            <p:cNvCxnSpPr>
              <a:cxnSpLocks/>
            </p:cNvCxnSpPr>
            <p:nvPr/>
          </p:nvCxnSpPr>
          <p:spPr>
            <a:xfrm>
              <a:off x="7661381" y="5180701"/>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C9263F2-F9F3-4ADD-AB6B-449BD7B76D99}"/>
                </a:ext>
              </a:extLst>
            </p:cNvPr>
            <p:cNvCxnSpPr>
              <a:cxnSpLocks/>
            </p:cNvCxnSpPr>
            <p:nvPr/>
          </p:nvCxnSpPr>
          <p:spPr>
            <a:xfrm>
              <a:off x="7429425" y="5357243"/>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C37C02-4326-4976-A79D-F4F555E9E7F4}"/>
                </a:ext>
              </a:extLst>
            </p:cNvPr>
            <p:cNvCxnSpPr>
              <a:cxnSpLocks/>
            </p:cNvCxnSpPr>
            <p:nvPr/>
          </p:nvCxnSpPr>
          <p:spPr>
            <a:xfrm>
              <a:off x="7162406" y="5589686"/>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E299826-3A31-4BAD-81BA-D80022E2F09A}"/>
                </a:ext>
              </a:extLst>
            </p:cNvPr>
            <p:cNvCxnSpPr>
              <a:cxnSpLocks/>
            </p:cNvCxnSpPr>
            <p:nvPr/>
          </p:nvCxnSpPr>
          <p:spPr>
            <a:xfrm>
              <a:off x="8416298" y="4574387"/>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0324A1C-4EA5-4180-97A0-87706A0C793D}"/>
                </a:ext>
              </a:extLst>
            </p:cNvPr>
            <p:cNvCxnSpPr>
              <a:cxnSpLocks/>
            </p:cNvCxnSpPr>
            <p:nvPr/>
          </p:nvCxnSpPr>
          <p:spPr>
            <a:xfrm>
              <a:off x="8634837" y="4384238"/>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B6E940A-F9EC-423E-90BB-2119906046C1}"/>
                </a:ext>
              </a:extLst>
            </p:cNvPr>
            <p:cNvCxnSpPr>
              <a:cxnSpLocks/>
            </p:cNvCxnSpPr>
            <p:nvPr/>
          </p:nvCxnSpPr>
          <p:spPr>
            <a:xfrm>
              <a:off x="8858381" y="4209627"/>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82EDB-AE93-4B9F-B39C-AB38E193946C}"/>
                </a:ext>
              </a:extLst>
            </p:cNvPr>
            <p:cNvCxnSpPr>
              <a:cxnSpLocks/>
            </p:cNvCxnSpPr>
            <p:nvPr/>
          </p:nvCxnSpPr>
          <p:spPr>
            <a:xfrm>
              <a:off x="9062009" y="4031884"/>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8413E633-E84E-4792-8D8B-62F7633320CD}"/>
                    </a:ext>
                  </a:extLst>
                </p:cNvPr>
                <p:cNvSpPr txBox="1"/>
                <p:nvPr/>
              </p:nvSpPr>
              <p:spPr>
                <a:xfrm>
                  <a:off x="7652944" y="5081066"/>
                  <a:ext cx="426720"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1</m:t>
                        </m:r>
                      </m:oMath>
                    </m:oMathPara>
                  </a14:m>
                  <a:endParaRPr lang="en-GB" sz="1200" i="1" dirty="0">
                    <a:solidFill>
                      <a:schemeClr val="tx1"/>
                    </a:solidFill>
                  </a:endParaRPr>
                </a:p>
              </p:txBody>
            </p:sp>
          </mc:Choice>
          <mc:Fallback>
            <p:sp>
              <p:nvSpPr>
                <p:cNvPr id="97" name="TextBox 96">
                  <a:extLst>
                    <a:ext uri="{FF2B5EF4-FFF2-40B4-BE49-F238E27FC236}">
                      <a16:creationId xmlns:a16="http://schemas.microsoft.com/office/drawing/2014/main" id="{8413E633-E84E-4792-8D8B-62F7633320CD}"/>
                    </a:ext>
                  </a:extLst>
                </p:cNvPr>
                <p:cNvSpPr txBox="1">
                  <a:spLocks noRot="1" noChangeAspect="1" noMove="1" noResize="1" noEditPoints="1" noAdjustHandles="1" noChangeArrowheads="1" noChangeShapeType="1" noTextEdit="1"/>
                </p:cNvSpPr>
                <p:nvPr/>
              </p:nvSpPr>
              <p:spPr>
                <a:xfrm>
                  <a:off x="7652944" y="5081066"/>
                  <a:ext cx="426720" cy="276999"/>
                </a:xfrm>
                <a:prstGeom prst="rect">
                  <a:avLst/>
                </a:prstGeom>
                <a:blipFill>
                  <a:blip r:embed="rId24"/>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728020ED-B756-4D42-83F7-B2105A774314}"/>
                    </a:ext>
                  </a:extLst>
                </p:cNvPr>
                <p:cNvSpPr txBox="1"/>
                <p:nvPr/>
              </p:nvSpPr>
              <p:spPr>
                <a:xfrm>
                  <a:off x="7431220" y="5310815"/>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98" name="TextBox 97">
                  <a:extLst>
                    <a:ext uri="{FF2B5EF4-FFF2-40B4-BE49-F238E27FC236}">
                      <a16:creationId xmlns:a16="http://schemas.microsoft.com/office/drawing/2014/main" id="{728020ED-B756-4D42-83F7-B2105A774314}"/>
                    </a:ext>
                  </a:extLst>
                </p:cNvPr>
                <p:cNvSpPr txBox="1">
                  <a:spLocks noRot="1" noChangeAspect="1" noMove="1" noResize="1" noEditPoints="1" noAdjustHandles="1" noChangeArrowheads="1" noChangeShapeType="1" noTextEdit="1"/>
                </p:cNvSpPr>
                <p:nvPr/>
              </p:nvSpPr>
              <p:spPr>
                <a:xfrm>
                  <a:off x="7431220" y="5310815"/>
                  <a:ext cx="379919" cy="289459"/>
                </a:xfrm>
                <a:prstGeom prst="rect">
                  <a:avLst/>
                </a:prstGeom>
                <a:blipFill>
                  <a:blip r:embed="rId20"/>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D4459ED7-DE15-4F40-9245-85A42F3AA2B4}"/>
                    </a:ext>
                  </a:extLst>
                </p:cNvPr>
                <p:cNvSpPr txBox="1"/>
                <p:nvPr/>
              </p:nvSpPr>
              <p:spPr>
                <a:xfrm>
                  <a:off x="7195297" y="5487357"/>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99" name="TextBox 98">
                  <a:extLst>
                    <a:ext uri="{FF2B5EF4-FFF2-40B4-BE49-F238E27FC236}">
                      <a16:creationId xmlns:a16="http://schemas.microsoft.com/office/drawing/2014/main" id="{D4459ED7-DE15-4F40-9245-85A42F3AA2B4}"/>
                    </a:ext>
                  </a:extLst>
                </p:cNvPr>
                <p:cNvSpPr txBox="1">
                  <a:spLocks noRot="1" noChangeAspect="1" noMove="1" noResize="1" noEditPoints="1" noAdjustHandles="1" noChangeArrowheads="1" noChangeShapeType="1" noTextEdit="1"/>
                </p:cNvSpPr>
                <p:nvPr/>
              </p:nvSpPr>
              <p:spPr>
                <a:xfrm>
                  <a:off x="7195297" y="5487357"/>
                  <a:ext cx="379919" cy="289459"/>
                </a:xfrm>
                <a:prstGeom prst="rect">
                  <a:avLst/>
                </a:prstGeom>
                <a:blipFill>
                  <a:blip r:embed="rId25"/>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3B13D421-B8E6-4941-9C81-8D9008FFA343}"/>
                    </a:ext>
                  </a:extLst>
                </p:cNvPr>
                <p:cNvSpPr txBox="1"/>
                <p:nvPr/>
              </p:nvSpPr>
              <p:spPr>
                <a:xfrm>
                  <a:off x="6933066" y="5719800"/>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4</m:t>
                        </m:r>
                      </m:oMath>
                    </m:oMathPara>
                  </a14:m>
                  <a:endParaRPr lang="en-GB" sz="1200" dirty="0">
                    <a:solidFill>
                      <a:schemeClr val="tx1"/>
                    </a:solidFill>
                  </a:endParaRPr>
                </a:p>
              </p:txBody>
            </p:sp>
          </mc:Choice>
          <mc:Fallback>
            <p:sp>
              <p:nvSpPr>
                <p:cNvPr id="100" name="TextBox 99">
                  <a:extLst>
                    <a:ext uri="{FF2B5EF4-FFF2-40B4-BE49-F238E27FC236}">
                      <a16:creationId xmlns:a16="http://schemas.microsoft.com/office/drawing/2014/main" id="{3B13D421-B8E6-4941-9C81-8D9008FFA343}"/>
                    </a:ext>
                  </a:extLst>
                </p:cNvPr>
                <p:cNvSpPr txBox="1">
                  <a:spLocks noRot="1" noChangeAspect="1" noMove="1" noResize="1" noEditPoints="1" noAdjustHandles="1" noChangeArrowheads="1" noChangeShapeType="1" noTextEdit="1"/>
                </p:cNvSpPr>
                <p:nvPr/>
              </p:nvSpPr>
              <p:spPr>
                <a:xfrm>
                  <a:off x="6933066" y="5719800"/>
                  <a:ext cx="379919" cy="289459"/>
                </a:xfrm>
                <a:prstGeom prst="rect">
                  <a:avLst/>
                </a:prstGeom>
                <a:blipFill>
                  <a:blip r:embed="rId26"/>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FF1736C3-43EB-4533-BF67-D169411DFCD6}"/>
                    </a:ext>
                  </a:extLst>
                </p:cNvPr>
                <p:cNvSpPr txBox="1"/>
                <p:nvPr/>
              </p:nvSpPr>
              <p:spPr>
                <a:xfrm>
                  <a:off x="8233723" y="4641888"/>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101" name="TextBox 100">
                  <a:extLst>
                    <a:ext uri="{FF2B5EF4-FFF2-40B4-BE49-F238E27FC236}">
                      <a16:creationId xmlns:a16="http://schemas.microsoft.com/office/drawing/2014/main" id="{FF1736C3-43EB-4533-BF67-D169411DFCD6}"/>
                    </a:ext>
                  </a:extLst>
                </p:cNvPr>
                <p:cNvSpPr txBox="1">
                  <a:spLocks noRot="1" noChangeAspect="1" noMove="1" noResize="1" noEditPoints="1" noAdjustHandles="1" noChangeArrowheads="1" noChangeShapeType="1" noTextEdit="1"/>
                </p:cNvSpPr>
                <p:nvPr/>
              </p:nvSpPr>
              <p:spPr>
                <a:xfrm>
                  <a:off x="8233723" y="4641888"/>
                  <a:ext cx="277161" cy="289459"/>
                </a:xfrm>
                <a:prstGeom prst="rect">
                  <a:avLst/>
                </a:prstGeom>
                <a:blipFill>
                  <a:blip r:embed="rId2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02BBD1E4-41C8-4749-B51F-F331B5832CF6}"/>
                    </a:ext>
                  </a:extLst>
                </p:cNvPr>
                <p:cNvSpPr txBox="1"/>
                <p:nvPr/>
              </p:nvSpPr>
              <p:spPr>
                <a:xfrm>
                  <a:off x="8513101" y="4479375"/>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102" name="TextBox 101">
                  <a:extLst>
                    <a:ext uri="{FF2B5EF4-FFF2-40B4-BE49-F238E27FC236}">
                      <a16:creationId xmlns:a16="http://schemas.microsoft.com/office/drawing/2014/main" id="{02BBD1E4-41C8-4749-B51F-F331B5832CF6}"/>
                    </a:ext>
                  </a:extLst>
                </p:cNvPr>
                <p:cNvSpPr txBox="1">
                  <a:spLocks noRot="1" noChangeAspect="1" noMove="1" noResize="1" noEditPoints="1" noAdjustHandles="1" noChangeArrowheads="1" noChangeShapeType="1" noTextEdit="1"/>
                </p:cNvSpPr>
                <p:nvPr/>
              </p:nvSpPr>
              <p:spPr>
                <a:xfrm>
                  <a:off x="8513101" y="4479375"/>
                  <a:ext cx="277161" cy="289459"/>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4A51D726-A07F-4BC2-B17B-0C42BA95E101}"/>
                    </a:ext>
                  </a:extLst>
                </p:cNvPr>
                <p:cNvSpPr txBox="1"/>
                <p:nvPr/>
              </p:nvSpPr>
              <p:spPr>
                <a:xfrm>
                  <a:off x="8731248" y="4329964"/>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103" name="TextBox 102">
                  <a:extLst>
                    <a:ext uri="{FF2B5EF4-FFF2-40B4-BE49-F238E27FC236}">
                      <a16:creationId xmlns:a16="http://schemas.microsoft.com/office/drawing/2014/main" id="{4A51D726-A07F-4BC2-B17B-0C42BA95E101}"/>
                    </a:ext>
                  </a:extLst>
                </p:cNvPr>
                <p:cNvSpPr txBox="1">
                  <a:spLocks noRot="1" noChangeAspect="1" noMove="1" noResize="1" noEditPoints="1" noAdjustHandles="1" noChangeArrowheads="1" noChangeShapeType="1" noTextEdit="1"/>
                </p:cNvSpPr>
                <p:nvPr/>
              </p:nvSpPr>
              <p:spPr>
                <a:xfrm>
                  <a:off x="8731248" y="4329964"/>
                  <a:ext cx="277161" cy="289459"/>
                </a:xfrm>
                <a:prstGeom prst="rect">
                  <a:avLst/>
                </a:prstGeom>
                <a:blipFill>
                  <a:blip r:embed="rId28"/>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2B1174E8-12EA-427E-B316-3A4B3CC2BAD8}"/>
                    </a:ext>
                  </a:extLst>
                </p:cNvPr>
                <p:cNvSpPr txBox="1"/>
                <p:nvPr/>
              </p:nvSpPr>
              <p:spPr>
                <a:xfrm>
                  <a:off x="8878668" y="4167914"/>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4</m:t>
                        </m:r>
                      </m:oMath>
                    </m:oMathPara>
                  </a14:m>
                  <a:endParaRPr lang="en-GB" sz="1200" dirty="0">
                    <a:solidFill>
                      <a:schemeClr val="tx1"/>
                    </a:solidFill>
                  </a:endParaRPr>
                </a:p>
              </p:txBody>
            </p:sp>
          </mc:Choice>
          <mc:Fallback>
            <p:sp>
              <p:nvSpPr>
                <p:cNvPr id="104" name="TextBox 103">
                  <a:extLst>
                    <a:ext uri="{FF2B5EF4-FFF2-40B4-BE49-F238E27FC236}">
                      <a16:creationId xmlns:a16="http://schemas.microsoft.com/office/drawing/2014/main" id="{2B1174E8-12EA-427E-B316-3A4B3CC2BAD8}"/>
                    </a:ext>
                  </a:extLst>
                </p:cNvPr>
                <p:cNvSpPr txBox="1">
                  <a:spLocks noRot="1" noChangeAspect="1" noMove="1" noResize="1" noEditPoints="1" noAdjustHandles="1" noChangeArrowheads="1" noChangeShapeType="1" noTextEdit="1"/>
                </p:cNvSpPr>
                <p:nvPr/>
              </p:nvSpPr>
              <p:spPr>
                <a:xfrm>
                  <a:off x="8878668" y="4167914"/>
                  <a:ext cx="277161" cy="289459"/>
                </a:xfrm>
                <a:prstGeom prst="rect">
                  <a:avLst/>
                </a:prstGeom>
                <a:blipFill>
                  <a:blip r:embed="rId29"/>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2B22D56A-52EB-48A5-BFAC-F96F6421D8DF}"/>
                    </a:ext>
                  </a:extLst>
                </p:cNvPr>
                <p:cNvSpPr txBox="1"/>
                <p:nvPr/>
              </p:nvSpPr>
              <p:spPr>
                <a:xfrm>
                  <a:off x="9206212" y="3698154"/>
                  <a:ext cx="30271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𝑧</m:t>
                        </m:r>
                      </m:oMath>
                    </m:oMathPara>
                  </a14:m>
                  <a:endParaRPr lang="en-GB" sz="1200" dirty="0"/>
                </a:p>
              </p:txBody>
            </p:sp>
          </mc:Choice>
          <mc:Fallback>
            <p:sp>
              <p:nvSpPr>
                <p:cNvPr id="105" name="TextBox 104">
                  <a:extLst>
                    <a:ext uri="{FF2B5EF4-FFF2-40B4-BE49-F238E27FC236}">
                      <a16:creationId xmlns:a16="http://schemas.microsoft.com/office/drawing/2014/main" id="{2B22D56A-52EB-48A5-BFAC-F96F6421D8DF}"/>
                    </a:ext>
                  </a:extLst>
                </p:cNvPr>
                <p:cNvSpPr txBox="1">
                  <a:spLocks noRot="1" noChangeAspect="1" noMove="1" noResize="1" noEditPoints="1" noAdjustHandles="1" noChangeArrowheads="1" noChangeShapeType="1" noTextEdit="1"/>
                </p:cNvSpPr>
                <p:nvPr/>
              </p:nvSpPr>
              <p:spPr>
                <a:xfrm>
                  <a:off x="9206212" y="3698154"/>
                  <a:ext cx="302711" cy="276999"/>
                </a:xfrm>
                <a:prstGeom prst="rect">
                  <a:avLst/>
                </a:prstGeom>
                <a:blipFill>
                  <a:blip r:embed="rId30"/>
                  <a:stretch>
                    <a:fillRect/>
                  </a:stretch>
                </a:blipFill>
              </p:spPr>
              <p:txBody>
                <a:bodyPr/>
                <a:lstStyle/>
                <a:p>
                  <a:r>
                    <a:rPr lang="en-GB">
                      <a:noFill/>
                    </a:rPr>
                    <a:t> </a:t>
                  </a:r>
                </a:p>
              </p:txBody>
            </p:sp>
          </mc:Fallback>
        </mc:AlternateContent>
      </p:grpSp>
      <p:grpSp>
        <p:nvGrpSpPr>
          <p:cNvPr id="129" name="Group 128">
            <a:extLst>
              <a:ext uri="{FF2B5EF4-FFF2-40B4-BE49-F238E27FC236}">
                <a16:creationId xmlns:a16="http://schemas.microsoft.com/office/drawing/2014/main" id="{D6E3723B-E63B-4C92-862E-CD0A4ED41216}"/>
              </a:ext>
              <a:ext uri="{C183D7F6-B498-43B3-948B-1728B52AA6E4}">
                <adec:decorative xmlns:adec="http://schemas.microsoft.com/office/drawing/2017/decorative" val="1"/>
              </a:ext>
            </a:extLst>
          </p:cNvPr>
          <p:cNvGrpSpPr/>
          <p:nvPr/>
        </p:nvGrpSpPr>
        <p:grpSpPr>
          <a:xfrm>
            <a:off x="1540042" y="3013962"/>
            <a:ext cx="4061089" cy="3140692"/>
            <a:chOff x="1540042" y="3013962"/>
            <a:chExt cx="4061089" cy="3140692"/>
          </a:xfrm>
        </p:grpSpPr>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59E3A429-34C9-4144-9C4B-BF5A2133DA21}"/>
                    </a:ext>
                  </a:extLst>
                </p:cNvPr>
                <p:cNvSpPr txBox="1"/>
                <p:nvPr/>
              </p:nvSpPr>
              <p:spPr>
                <a:xfrm>
                  <a:off x="3245000" y="4819390"/>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0</m:t>
                        </m:r>
                      </m:oMath>
                    </m:oMathPara>
                  </a14:m>
                  <a:endParaRPr lang="en-GB" sz="1200" dirty="0">
                    <a:solidFill>
                      <a:schemeClr val="tx1"/>
                    </a:solidFill>
                  </a:endParaRPr>
                </a:p>
              </p:txBody>
            </p:sp>
          </mc:Choice>
          <mc:Fallback>
            <p:sp>
              <p:nvSpPr>
                <p:cNvPr id="130" name="TextBox 129">
                  <a:extLst>
                    <a:ext uri="{FF2B5EF4-FFF2-40B4-BE49-F238E27FC236}">
                      <a16:creationId xmlns:a16="http://schemas.microsoft.com/office/drawing/2014/main" id="{59E3A429-34C9-4144-9C4B-BF5A2133DA21}"/>
                    </a:ext>
                  </a:extLst>
                </p:cNvPr>
                <p:cNvSpPr txBox="1">
                  <a:spLocks noRot="1" noChangeAspect="1" noMove="1" noResize="1" noEditPoints="1" noAdjustHandles="1" noChangeArrowheads="1" noChangeShapeType="1" noTextEdit="1"/>
                </p:cNvSpPr>
                <p:nvPr/>
              </p:nvSpPr>
              <p:spPr>
                <a:xfrm>
                  <a:off x="3245000" y="4819390"/>
                  <a:ext cx="277161" cy="289459"/>
                </a:xfrm>
                <a:prstGeom prst="rect">
                  <a:avLst/>
                </a:prstGeom>
                <a:blipFill>
                  <a:blip r:embed="rId31"/>
                  <a:stretch>
                    <a:fillRect/>
                  </a:stretch>
                </a:blipFill>
                <a:ln>
                  <a:noFill/>
                </a:ln>
              </p:spPr>
              <p:txBody>
                <a:bodyPr/>
                <a:lstStyle/>
                <a:p>
                  <a:r>
                    <a:rPr lang="en-GB">
                      <a:noFill/>
                    </a:rPr>
                    <a:t> </a:t>
                  </a:r>
                </a:p>
              </p:txBody>
            </p:sp>
          </mc:Fallback>
        </mc:AlternateContent>
        <p:cxnSp>
          <p:nvCxnSpPr>
            <p:cNvPr id="131" name="Straight Connector 130">
              <a:extLst>
                <a:ext uri="{FF2B5EF4-FFF2-40B4-BE49-F238E27FC236}">
                  <a16:creationId xmlns:a16="http://schemas.microsoft.com/office/drawing/2014/main" id="{924163D9-CA9E-4039-909E-12AFA2FE7D57}"/>
                </a:ext>
              </a:extLst>
            </p:cNvPr>
            <p:cNvCxnSpPr>
              <a:cxnSpLocks/>
            </p:cNvCxnSpPr>
            <p:nvPr/>
          </p:nvCxnSpPr>
          <p:spPr>
            <a:xfrm>
              <a:off x="3131496"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AFEC4EF1-7604-447A-8B23-1A3C447E6E66}"/>
                </a:ext>
              </a:extLst>
            </p:cNvPr>
            <p:cNvGrpSpPr/>
            <p:nvPr/>
          </p:nvGrpSpPr>
          <p:grpSpPr>
            <a:xfrm>
              <a:off x="1540042" y="3261982"/>
              <a:ext cx="4061089" cy="2892672"/>
              <a:chOff x="1540042" y="3261982"/>
              <a:chExt cx="4061089" cy="2892672"/>
            </a:xfrm>
          </p:grpSpPr>
          <p:cxnSp>
            <p:nvCxnSpPr>
              <p:cNvPr id="134" name="Straight Connector 133">
                <a:extLst>
                  <a:ext uri="{FF2B5EF4-FFF2-40B4-BE49-F238E27FC236}">
                    <a16:creationId xmlns:a16="http://schemas.microsoft.com/office/drawing/2014/main" id="{B4CAEABA-7F87-4A24-823F-555F864B12D1}"/>
                  </a:ext>
                </a:extLst>
              </p:cNvPr>
              <p:cNvCxnSpPr>
                <a:cxnSpLocks/>
              </p:cNvCxnSpPr>
              <p:nvPr/>
            </p:nvCxnSpPr>
            <p:spPr>
              <a:xfrm>
                <a:off x="3924263"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283FC5F-5009-470D-8F37-891C365407C8}"/>
                  </a:ext>
                </a:extLst>
              </p:cNvPr>
              <p:cNvCxnSpPr>
                <a:cxnSpLocks/>
              </p:cNvCxnSpPr>
              <p:nvPr/>
            </p:nvCxnSpPr>
            <p:spPr>
              <a:xfrm>
                <a:off x="1540042" y="4829928"/>
                <a:ext cx="3975801" cy="0"/>
              </a:xfrm>
              <a:prstGeom prst="straightConnector1">
                <a:avLst/>
              </a:prstGeom>
              <a:ln w="63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A5D7FF4-D3DE-4EB8-BD6A-FBD345D4BCF3}"/>
                  </a:ext>
                </a:extLst>
              </p:cNvPr>
              <p:cNvCxnSpPr>
                <a:cxnSpLocks/>
              </p:cNvCxnSpPr>
              <p:nvPr/>
            </p:nvCxnSpPr>
            <p:spPr>
              <a:xfrm>
                <a:off x="3527942" y="3261982"/>
                <a:ext cx="0" cy="2892672"/>
              </a:xfrm>
              <a:prstGeom prst="straightConnector1">
                <a:avLst/>
              </a:prstGeom>
              <a:ln w="63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9E30191-72B5-4B0F-BA41-072963837419}"/>
                  </a:ext>
                </a:extLst>
              </p:cNvPr>
              <p:cNvCxnSpPr>
                <a:cxnSpLocks/>
              </p:cNvCxnSpPr>
              <p:nvPr/>
            </p:nvCxnSpPr>
            <p:spPr>
              <a:xfrm>
                <a:off x="2735050"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0114AEB-5CA1-4CF7-AEFE-F027D263F5B3}"/>
                  </a:ext>
                </a:extLst>
              </p:cNvPr>
              <p:cNvCxnSpPr>
                <a:cxnSpLocks/>
              </p:cNvCxnSpPr>
              <p:nvPr/>
            </p:nvCxnSpPr>
            <p:spPr>
              <a:xfrm>
                <a:off x="2339926"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284F972-D1B1-4905-94B7-5F299FDFABAA}"/>
                  </a:ext>
                </a:extLst>
              </p:cNvPr>
              <p:cNvCxnSpPr>
                <a:cxnSpLocks/>
              </p:cNvCxnSpPr>
              <p:nvPr/>
            </p:nvCxnSpPr>
            <p:spPr>
              <a:xfrm>
                <a:off x="1943732"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6AB27A4-E626-444B-9FEB-C42CA7A90A2A}"/>
                  </a:ext>
                </a:extLst>
              </p:cNvPr>
              <p:cNvCxnSpPr>
                <a:cxnSpLocks/>
              </p:cNvCxnSpPr>
              <p:nvPr/>
            </p:nvCxnSpPr>
            <p:spPr>
              <a:xfrm>
                <a:off x="4319513"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0433475-7109-4D8B-9FA9-C43811B93AC5}"/>
                  </a:ext>
                </a:extLst>
              </p:cNvPr>
              <p:cNvCxnSpPr>
                <a:cxnSpLocks/>
              </p:cNvCxnSpPr>
              <p:nvPr/>
            </p:nvCxnSpPr>
            <p:spPr>
              <a:xfrm>
                <a:off x="4718604"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C1B9E80-0FAB-446A-8631-847498C46D61}"/>
                  </a:ext>
                </a:extLst>
              </p:cNvPr>
              <p:cNvCxnSpPr>
                <a:cxnSpLocks/>
              </p:cNvCxnSpPr>
              <p:nvPr/>
            </p:nvCxnSpPr>
            <p:spPr>
              <a:xfrm>
                <a:off x="5110012" y="4764870"/>
                <a:ext cx="0" cy="136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56631381-4F5D-40AC-ADE9-E36EC90CBB6C}"/>
                      </a:ext>
                    </a:extLst>
                  </p:cNvPr>
                  <p:cNvSpPr txBox="1"/>
                  <p:nvPr/>
                </p:nvSpPr>
                <p:spPr>
                  <a:xfrm>
                    <a:off x="2903884" y="4900900"/>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143" name="TextBox 142">
                    <a:extLst>
                      <a:ext uri="{FF2B5EF4-FFF2-40B4-BE49-F238E27FC236}">
                        <a16:creationId xmlns:a16="http://schemas.microsoft.com/office/drawing/2014/main" id="{56631381-4F5D-40AC-ADE9-E36EC90CBB6C}"/>
                      </a:ext>
                    </a:extLst>
                  </p:cNvPr>
                  <p:cNvSpPr txBox="1">
                    <a:spLocks noRot="1" noChangeAspect="1" noMove="1" noResize="1" noEditPoints="1" noAdjustHandles="1" noChangeArrowheads="1" noChangeShapeType="1" noTextEdit="1"/>
                  </p:cNvSpPr>
                  <p:nvPr/>
                </p:nvSpPr>
                <p:spPr>
                  <a:xfrm>
                    <a:off x="2903884" y="4900900"/>
                    <a:ext cx="379919" cy="289459"/>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E920CFFF-1C39-46C0-8A06-F0C8101EE5D7}"/>
                      </a:ext>
                    </a:extLst>
                  </p:cNvPr>
                  <p:cNvSpPr txBox="1"/>
                  <p:nvPr/>
                </p:nvSpPr>
                <p:spPr>
                  <a:xfrm>
                    <a:off x="2504889" y="4894984"/>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144" name="TextBox 143">
                    <a:extLst>
                      <a:ext uri="{FF2B5EF4-FFF2-40B4-BE49-F238E27FC236}">
                        <a16:creationId xmlns:a16="http://schemas.microsoft.com/office/drawing/2014/main" id="{E920CFFF-1C39-46C0-8A06-F0C8101EE5D7}"/>
                      </a:ext>
                    </a:extLst>
                  </p:cNvPr>
                  <p:cNvSpPr txBox="1">
                    <a:spLocks noRot="1" noChangeAspect="1" noMove="1" noResize="1" noEditPoints="1" noAdjustHandles="1" noChangeArrowheads="1" noChangeShapeType="1" noTextEdit="1"/>
                  </p:cNvSpPr>
                  <p:nvPr/>
                </p:nvSpPr>
                <p:spPr>
                  <a:xfrm>
                    <a:off x="2504889" y="4894984"/>
                    <a:ext cx="379919" cy="289459"/>
                  </a:xfrm>
                  <a:prstGeom prst="rect">
                    <a:avLst/>
                  </a:prstGeom>
                  <a:blipFill>
                    <a:blip r:embed="rId3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B930B577-1CAC-4E2C-85CB-EDA14DB9E9BE}"/>
                      </a:ext>
                    </a:extLst>
                  </p:cNvPr>
                  <p:cNvSpPr txBox="1"/>
                  <p:nvPr/>
                </p:nvSpPr>
                <p:spPr>
                  <a:xfrm>
                    <a:off x="2105798" y="4894984"/>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145" name="TextBox 144">
                    <a:extLst>
                      <a:ext uri="{FF2B5EF4-FFF2-40B4-BE49-F238E27FC236}">
                        <a16:creationId xmlns:a16="http://schemas.microsoft.com/office/drawing/2014/main" id="{B930B577-1CAC-4E2C-85CB-EDA14DB9E9BE}"/>
                      </a:ext>
                    </a:extLst>
                  </p:cNvPr>
                  <p:cNvSpPr txBox="1">
                    <a:spLocks noRot="1" noChangeAspect="1" noMove="1" noResize="1" noEditPoints="1" noAdjustHandles="1" noChangeArrowheads="1" noChangeShapeType="1" noTextEdit="1"/>
                  </p:cNvSpPr>
                  <p:nvPr/>
                </p:nvSpPr>
                <p:spPr>
                  <a:xfrm>
                    <a:off x="2105798" y="4894984"/>
                    <a:ext cx="379919" cy="289459"/>
                  </a:xfrm>
                  <a:prstGeom prst="rect">
                    <a:avLst/>
                  </a:prstGeom>
                  <a:blipFill>
                    <a:blip r:embed="rId3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6" name="TextBox 145">
                    <a:extLst>
                      <a:ext uri="{FF2B5EF4-FFF2-40B4-BE49-F238E27FC236}">
                        <a16:creationId xmlns:a16="http://schemas.microsoft.com/office/drawing/2014/main" id="{D1B9E169-1954-42D7-8DCE-A0B6C5179983}"/>
                      </a:ext>
                    </a:extLst>
                  </p:cNvPr>
                  <p:cNvSpPr txBox="1"/>
                  <p:nvPr/>
                </p:nvSpPr>
                <p:spPr>
                  <a:xfrm>
                    <a:off x="1714392" y="4894984"/>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i="1"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4</m:t>
                          </m:r>
                        </m:oMath>
                      </m:oMathPara>
                    </a14:m>
                    <a:endParaRPr lang="en-GB" sz="1200" dirty="0">
                      <a:solidFill>
                        <a:schemeClr val="tx1"/>
                      </a:solidFill>
                    </a:endParaRPr>
                  </a:p>
                </p:txBody>
              </p:sp>
            </mc:Choice>
            <mc:Fallback>
              <p:sp>
                <p:nvSpPr>
                  <p:cNvPr id="146" name="TextBox 145">
                    <a:extLst>
                      <a:ext uri="{FF2B5EF4-FFF2-40B4-BE49-F238E27FC236}">
                        <a16:creationId xmlns:a16="http://schemas.microsoft.com/office/drawing/2014/main" id="{D1B9E169-1954-42D7-8DCE-A0B6C5179983}"/>
                      </a:ext>
                    </a:extLst>
                  </p:cNvPr>
                  <p:cNvSpPr txBox="1">
                    <a:spLocks noRot="1" noChangeAspect="1" noMove="1" noResize="1" noEditPoints="1" noAdjustHandles="1" noChangeArrowheads="1" noChangeShapeType="1" noTextEdit="1"/>
                  </p:cNvSpPr>
                  <p:nvPr/>
                </p:nvSpPr>
                <p:spPr>
                  <a:xfrm>
                    <a:off x="1714392" y="4894984"/>
                    <a:ext cx="379919" cy="289459"/>
                  </a:xfrm>
                  <a:prstGeom prst="rect">
                    <a:avLst/>
                  </a:prstGeom>
                  <a:blipFill>
                    <a:blip r:embed="rId34"/>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7" name="TextBox 146">
                    <a:extLst>
                      <a:ext uri="{FF2B5EF4-FFF2-40B4-BE49-F238E27FC236}">
                        <a16:creationId xmlns:a16="http://schemas.microsoft.com/office/drawing/2014/main" id="{82F390C1-A38F-43E7-8071-EA17D4E372F6}"/>
                      </a:ext>
                    </a:extLst>
                  </p:cNvPr>
                  <p:cNvSpPr txBox="1"/>
                  <p:nvPr/>
                </p:nvSpPr>
                <p:spPr>
                  <a:xfrm>
                    <a:off x="3741992" y="4900900"/>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147" name="TextBox 146">
                    <a:extLst>
                      <a:ext uri="{FF2B5EF4-FFF2-40B4-BE49-F238E27FC236}">
                        <a16:creationId xmlns:a16="http://schemas.microsoft.com/office/drawing/2014/main" id="{82F390C1-A38F-43E7-8071-EA17D4E372F6}"/>
                      </a:ext>
                    </a:extLst>
                  </p:cNvPr>
                  <p:cNvSpPr txBox="1">
                    <a:spLocks noRot="1" noChangeAspect="1" noMove="1" noResize="1" noEditPoints="1" noAdjustHandles="1" noChangeArrowheads="1" noChangeShapeType="1" noTextEdit="1"/>
                  </p:cNvSpPr>
                  <p:nvPr/>
                </p:nvSpPr>
                <p:spPr>
                  <a:xfrm>
                    <a:off x="3741992" y="4900900"/>
                    <a:ext cx="277161" cy="289459"/>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8" name="TextBox 147">
                    <a:extLst>
                      <a:ext uri="{FF2B5EF4-FFF2-40B4-BE49-F238E27FC236}">
                        <a16:creationId xmlns:a16="http://schemas.microsoft.com/office/drawing/2014/main" id="{248DDF18-2A38-4DDD-BBF3-32C819F96786}"/>
                      </a:ext>
                    </a:extLst>
                  </p:cNvPr>
                  <p:cNvSpPr txBox="1"/>
                  <p:nvPr/>
                </p:nvSpPr>
                <p:spPr>
                  <a:xfrm>
                    <a:off x="4138312" y="4894986"/>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148" name="TextBox 147">
                    <a:extLst>
                      <a:ext uri="{FF2B5EF4-FFF2-40B4-BE49-F238E27FC236}">
                        <a16:creationId xmlns:a16="http://schemas.microsoft.com/office/drawing/2014/main" id="{248DDF18-2A38-4DDD-BBF3-32C819F96786}"/>
                      </a:ext>
                    </a:extLst>
                  </p:cNvPr>
                  <p:cNvSpPr txBox="1">
                    <a:spLocks noRot="1" noChangeAspect="1" noMove="1" noResize="1" noEditPoints="1" noAdjustHandles="1" noChangeArrowheads="1" noChangeShapeType="1" noTextEdit="1"/>
                  </p:cNvSpPr>
                  <p:nvPr/>
                </p:nvSpPr>
                <p:spPr>
                  <a:xfrm>
                    <a:off x="4138312" y="4894986"/>
                    <a:ext cx="277161" cy="289459"/>
                  </a:xfrm>
                  <a:prstGeom prst="rect">
                    <a:avLst/>
                  </a:prstGeom>
                  <a:blipFill>
                    <a:blip r:embed="rId35"/>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9" name="TextBox 148">
                    <a:extLst>
                      <a:ext uri="{FF2B5EF4-FFF2-40B4-BE49-F238E27FC236}">
                        <a16:creationId xmlns:a16="http://schemas.microsoft.com/office/drawing/2014/main" id="{8963BBF5-7DE2-44BD-A4C7-741A1CBE59D2}"/>
                      </a:ext>
                    </a:extLst>
                  </p:cNvPr>
                  <p:cNvSpPr txBox="1"/>
                  <p:nvPr/>
                </p:nvSpPr>
                <p:spPr>
                  <a:xfrm>
                    <a:off x="4533309" y="4894986"/>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149" name="TextBox 148">
                    <a:extLst>
                      <a:ext uri="{FF2B5EF4-FFF2-40B4-BE49-F238E27FC236}">
                        <a16:creationId xmlns:a16="http://schemas.microsoft.com/office/drawing/2014/main" id="{8963BBF5-7DE2-44BD-A4C7-741A1CBE59D2}"/>
                      </a:ext>
                    </a:extLst>
                  </p:cNvPr>
                  <p:cNvSpPr txBox="1">
                    <a:spLocks noRot="1" noChangeAspect="1" noMove="1" noResize="1" noEditPoints="1" noAdjustHandles="1" noChangeArrowheads="1" noChangeShapeType="1" noTextEdit="1"/>
                  </p:cNvSpPr>
                  <p:nvPr/>
                </p:nvSpPr>
                <p:spPr>
                  <a:xfrm>
                    <a:off x="4533309" y="4894986"/>
                    <a:ext cx="277161" cy="289459"/>
                  </a:xfrm>
                  <a:prstGeom prst="rect">
                    <a:avLst/>
                  </a:prstGeom>
                  <a:blipFill>
                    <a:blip r:embed="rId36"/>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0723EFC9-2DA5-4CAC-A8B5-1EC34531193E}"/>
                      </a:ext>
                    </a:extLst>
                  </p:cNvPr>
                  <p:cNvSpPr txBox="1"/>
                  <p:nvPr/>
                </p:nvSpPr>
                <p:spPr>
                  <a:xfrm>
                    <a:off x="4926671" y="4900900"/>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4</m:t>
                          </m:r>
                        </m:oMath>
                      </m:oMathPara>
                    </a14:m>
                    <a:endParaRPr lang="en-GB" sz="1200" dirty="0">
                      <a:solidFill>
                        <a:schemeClr val="tx1"/>
                      </a:solidFill>
                    </a:endParaRPr>
                  </a:p>
                </p:txBody>
              </p:sp>
            </mc:Choice>
            <mc:Fallback>
              <p:sp>
                <p:nvSpPr>
                  <p:cNvPr id="150" name="TextBox 149">
                    <a:extLst>
                      <a:ext uri="{FF2B5EF4-FFF2-40B4-BE49-F238E27FC236}">
                        <a16:creationId xmlns:a16="http://schemas.microsoft.com/office/drawing/2014/main" id="{0723EFC9-2DA5-4CAC-A8B5-1EC34531193E}"/>
                      </a:ext>
                    </a:extLst>
                  </p:cNvPr>
                  <p:cNvSpPr txBox="1">
                    <a:spLocks noRot="1" noChangeAspect="1" noMove="1" noResize="1" noEditPoints="1" noAdjustHandles="1" noChangeArrowheads="1" noChangeShapeType="1" noTextEdit="1"/>
                  </p:cNvSpPr>
                  <p:nvPr/>
                </p:nvSpPr>
                <p:spPr>
                  <a:xfrm>
                    <a:off x="4926671" y="4900900"/>
                    <a:ext cx="277161" cy="289459"/>
                  </a:xfrm>
                  <a:prstGeom prst="rect">
                    <a:avLst/>
                  </a:prstGeom>
                  <a:blipFill>
                    <a:blip r:embed="rId16"/>
                    <a:stretch>
                      <a:fillRect/>
                    </a:stretch>
                  </a:blipFill>
                  <a:ln>
                    <a:noFill/>
                  </a:ln>
                </p:spPr>
                <p:txBody>
                  <a:bodyPr/>
                  <a:lstStyle/>
                  <a:p>
                    <a:r>
                      <a:rPr lang="en-GB">
                        <a:noFill/>
                      </a:rPr>
                      <a:t> </a:t>
                    </a:r>
                  </a:p>
                </p:txBody>
              </p:sp>
            </mc:Fallback>
          </mc:AlternateContent>
          <p:cxnSp>
            <p:nvCxnSpPr>
              <p:cNvPr id="151" name="Straight Connector 150">
                <a:extLst>
                  <a:ext uri="{FF2B5EF4-FFF2-40B4-BE49-F238E27FC236}">
                    <a16:creationId xmlns:a16="http://schemas.microsoft.com/office/drawing/2014/main" id="{397B9DBB-79BA-4DD6-B55C-B5EFEF9E13B7}"/>
                  </a:ext>
                </a:extLst>
              </p:cNvPr>
              <p:cNvCxnSpPr>
                <a:cxnSpLocks/>
              </p:cNvCxnSpPr>
              <p:nvPr/>
            </p:nvCxnSpPr>
            <p:spPr>
              <a:xfrm rot="5400000">
                <a:off x="3527942" y="4308077"/>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2608B5C-A747-4C10-8988-D28846E3865A}"/>
                  </a:ext>
                </a:extLst>
              </p:cNvPr>
              <p:cNvCxnSpPr>
                <a:cxnSpLocks/>
              </p:cNvCxnSpPr>
              <p:nvPr/>
            </p:nvCxnSpPr>
            <p:spPr>
              <a:xfrm rot="5400000">
                <a:off x="3527942" y="3845427"/>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2BBE5EA-A489-42CE-BE6B-035F952D070E}"/>
                  </a:ext>
                </a:extLst>
              </p:cNvPr>
              <p:cNvCxnSpPr>
                <a:cxnSpLocks/>
              </p:cNvCxnSpPr>
              <p:nvPr/>
            </p:nvCxnSpPr>
            <p:spPr>
              <a:xfrm rot="5400000">
                <a:off x="3527942" y="3379671"/>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FEA1965-CB8E-4F6D-B16F-36FA1474229B}"/>
                  </a:ext>
                </a:extLst>
              </p:cNvPr>
              <p:cNvCxnSpPr>
                <a:cxnSpLocks/>
              </p:cNvCxnSpPr>
              <p:nvPr/>
            </p:nvCxnSpPr>
            <p:spPr>
              <a:xfrm rot="5400000">
                <a:off x="3527942" y="5703771"/>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0EF4747-06EA-4653-A8C9-DEECF9A8F745}"/>
                  </a:ext>
                </a:extLst>
              </p:cNvPr>
              <p:cNvCxnSpPr>
                <a:cxnSpLocks/>
              </p:cNvCxnSpPr>
              <p:nvPr/>
            </p:nvCxnSpPr>
            <p:spPr>
              <a:xfrm rot="5400000">
                <a:off x="3527942" y="5238015"/>
                <a:ext cx="0" cy="1158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id="{282F299D-76A9-40E6-998E-9FA453D129E8}"/>
                      </a:ext>
                    </a:extLst>
                  </p:cNvPr>
                  <p:cNvSpPr txBox="1"/>
                  <p:nvPr/>
                </p:nvSpPr>
                <p:spPr>
                  <a:xfrm>
                    <a:off x="3175902" y="4247508"/>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156" name="TextBox 155">
                    <a:extLst>
                      <a:ext uri="{FF2B5EF4-FFF2-40B4-BE49-F238E27FC236}">
                        <a16:creationId xmlns:a16="http://schemas.microsoft.com/office/drawing/2014/main" id="{282F299D-76A9-40E6-998E-9FA453D129E8}"/>
                      </a:ext>
                    </a:extLst>
                  </p:cNvPr>
                  <p:cNvSpPr txBox="1">
                    <a:spLocks noRot="1" noChangeAspect="1" noMove="1" noResize="1" noEditPoints="1" noAdjustHandles="1" noChangeArrowheads="1" noChangeShapeType="1" noTextEdit="1"/>
                  </p:cNvSpPr>
                  <p:nvPr/>
                </p:nvSpPr>
                <p:spPr>
                  <a:xfrm>
                    <a:off x="3175902" y="4247508"/>
                    <a:ext cx="277161" cy="289459"/>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7" name="TextBox 156">
                    <a:extLst>
                      <a:ext uri="{FF2B5EF4-FFF2-40B4-BE49-F238E27FC236}">
                        <a16:creationId xmlns:a16="http://schemas.microsoft.com/office/drawing/2014/main" id="{EFAD63E2-28C7-4CA0-B94B-926301BE341C}"/>
                      </a:ext>
                    </a:extLst>
                  </p:cNvPr>
                  <p:cNvSpPr txBox="1"/>
                  <p:nvPr/>
                </p:nvSpPr>
                <p:spPr>
                  <a:xfrm>
                    <a:off x="3177411" y="3783903"/>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157" name="TextBox 156">
                    <a:extLst>
                      <a:ext uri="{FF2B5EF4-FFF2-40B4-BE49-F238E27FC236}">
                        <a16:creationId xmlns:a16="http://schemas.microsoft.com/office/drawing/2014/main" id="{EFAD63E2-28C7-4CA0-B94B-926301BE341C}"/>
                      </a:ext>
                    </a:extLst>
                  </p:cNvPr>
                  <p:cNvSpPr txBox="1">
                    <a:spLocks noRot="1" noChangeAspect="1" noMove="1" noResize="1" noEditPoints="1" noAdjustHandles="1" noChangeArrowheads="1" noChangeShapeType="1" noTextEdit="1"/>
                  </p:cNvSpPr>
                  <p:nvPr/>
                </p:nvSpPr>
                <p:spPr>
                  <a:xfrm>
                    <a:off x="3177411" y="3783903"/>
                    <a:ext cx="277161" cy="289459"/>
                  </a:xfrm>
                  <a:prstGeom prst="rect">
                    <a:avLst/>
                  </a:prstGeom>
                  <a:blipFill>
                    <a:blip r:embed="rId1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8" name="TextBox 157">
                    <a:extLst>
                      <a:ext uri="{FF2B5EF4-FFF2-40B4-BE49-F238E27FC236}">
                        <a16:creationId xmlns:a16="http://schemas.microsoft.com/office/drawing/2014/main" id="{8A14EA50-791C-4280-9E97-CC37B61A4284}"/>
                      </a:ext>
                    </a:extLst>
                  </p:cNvPr>
                  <p:cNvSpPr txBox="1"/>
                  <p:nvPr/>
                </p:nvSpPr>
                <p:spPr>
                  <a:xfrm>
                    <a:off x="3175902" y="3332050"/>
                    <a:ext cx="277161"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chemeClr val="tx1"/>
                              </a:solidFill>
                              <a:latin typeface="Cambria Math" panose="02040503050406030204" pitchFamily="18" charset="0"/>
                            </a:rPr>
                            <m:t>3</m:t>
                          </m:r>
                        </m:oMath>
                      </m:oMathPara>
                    </a14:m>
                    <a:endParaRPr lang="en-GB" sz="1200" dirty="0">
                      <a:solidFill>
                        <a:schemeClr val="tx1"/>
                      </a:solidFill>
                    </a:endParaRPr>
                  </a:p>
                </p:txBody>
              </p:sp>
            </mc:Choice>
            <mc:Fallback>
              <p:sp>
                <p:nvSpPr>
                  <p:cNvPr id="158" name="TextBox 157">
                    <a:extLst>
                      <a:ext uri="{FF2B5EF4-FFF2-40B4-BE49-F238E27FC236}">
                        <a16:creationId xmlns:a16="http://schemas.microsoft.com/office/drawing/2014/main" id="{8A14EA50-791C-4280-9E97-CC37B61A4284}"/>
                      </a:ext>
                    </a:extLst>
                  </p:cNvPr>
                  <p:cNvSpPr txBox="1">
                    <a:spLocks noRot="1" noChangeAspect="1" noMove="1" noResize="1" noEditPoints="1" noAdjustHandles="1" noChangeArrowheads="1" noChangeShapeType="1" noTextEdit="1"/>
                  </p:cNvSpPr>
                  <p:nvPr/>
                </p:nvSpPr>
                <p:spPr>
                  <a:xfrm>
                    <a:off x="3175902" y="3332050"/>
                    <a:ext cx="277161" cy="289459"/>
                  </a:xfrm>
                  <a:prstGeom prst="rect">
                    <a:avLst/>
                  </a:prstGeom>
                  <a:blipFill>
                    <a:blip r:embed="rId15"/>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9" name="TextBox 158">
                    <a:extLst>
                      <a:ext uri="{FF2B5EF4-FFF2-40B4-BE49-F238E27FC236}">
                        <a16:creationId xmlns:a16="http://schemas.microsoft.com/office/drawing/2014/main" id="{7A174594-CA07-400D-92AE-38B735FFEB9F}"/>
                      </a:ext>
                    </a:extLst>
                  </p:cNvPr>
                  <p:cNvSpPr txBox="1"/>
                  <p:nvPr/>
                </p:nvSpPr>
                <p:spPr>
                  <a:xfrm>
                    <a:off x="3130466" y="5176680"/>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0"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1</m:t>
                          </m:r>
                        </m:oMath>
                      </m:oMathPara>
                    </a14:m>
                    <a:endParaRPr lang="en-GB" sz="1200" dirty="0">
                      <a:solidFill>
                        <a:schemeClr val="tx1"/>
                      </a:solidFill>
                    </a:endParaRPr>
                  </a:p>
                </p:txBody>
              </p:sp>
            </mc:Choice>
            <mc:Fallback>
              <p:sp>
                <p:nvSpPr>
                  <p:cNvPr id="159" name="TextBox 158">
                    <a:extLst>
                      <a:ext uri="{FF2B5EF4-FFF2-40B4-BE49-F238E27FC236}">
                        <a16:creationId xmlns:a16="http://schemas.microsoft.com/office/drawing/2014/main" id="{7A174594-CA07-400D-92AE-38B735FFEB9F}"/>
                      </a:ext>
                    </a:extLst>
                  </p:cNvPr>
                  <p:cNvSpPr txBox="1">
                    <a:spLocks noRot="1" noChangeAspect="1" noMove="1" noResize="1" noEditPoints="1" noAdjustHandles="1" noChangeArrowheads="1" noChangeShapeType="1" noTextEdit="1"/>
                  </p:cNvSpPr>
                  <p:nvPr/>
                </p:nvSpPr>
                <p:spPr>
                  <a:xfrm>
                    <a:off x="3130466" y="5176680"/>
                    <a:ext cx="379919" cy="289459"/>
                  </a:xfrm>
                  <a:prstGeom prst="rect">
                    <a:avLst/>
                  </a:prstGeom>
                  <a:blipFill>
                    <a:blip r:embed="rId3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0" name="TextBox 159">
                    <a:extLst>
                      <a:ext uri="{FF2B5EF4-FFF2-40B4-BE49-F238E27FC236}">
                        <a16:creationId xmlns:a16="http://schemas.microsoft.com/office/drawing/2014/main" id="{D785DC42-DDA8-4855-A703-B7B33C66752F}"/>
                      </a:ext>
                    </a:extLst>
                  </p:cNvPr>
                  <p:cNvSpPr txBox="1"/>
                  <p:nvPr/>
                </p:nvSpPr>
                <p:spPr>
                  <a:xfrm>
                    <a:off x="3119446" y="5640859"/>
                    <a:ext cx="379919" cy="28945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0" smtClean="0">
                              <a:solidFill>
                                <a:schemeClr val="tx1"/>
                              </a:solidFill>
                              <a:latin typeface="Cambria Math" panose="02040503050406030204" pitchFamily="18" charset="0"/>
                            </a:rPr>
                            <m:t>−</m:t>
                          </m:r>
                          <m:r>
                            <a:rPr lang="en-GB" sz="1200" b="0" i="1" smtClean="0">
                              <a:solidFill>
                                <a:schemeClr val="tx1"/>
                              </a:solidFill>
                              <a:latin typeface="Cambria Math" panose="02040503050406030204" pitchFamily="18" charset="0"/>
                            </a:rPr>
                            <m:t>2</m:t>
                          </m:r>
                        </m:oMath>
                      </m:oMathPara>
                    </a14:m>
                    <a:endParaRPr lang="en-GB" sz="1200" dirty="0">
                      <a:solidFill>
                        <a:schemeClr val="tx1"/>
                      </a:solidFill>
                    </a:endParaRPr>
                  </a:p>
                </p:txBody>
              </p:sp>
            </mc:Choice>
            <mc:Fallback>
              <p:sp>
                <p:nvSpPr>
                  <p:cNvPr id="160" name="TextBox 159">
                    <a:extLst>
                      <a:ext uri="{FF2B5EF4-FFF2-40B4-BE49-F238E27FC236}">
                        <a16:creationId xmlns:a16="http://schemas.microsoft.com/office/drawing/2014/main" id="{D785DC42-DDA8-4855-A703-B7B33C66752F}"/>
                      </a:ext>
                    </a:extLst>
                  </p:cNvPr>
                  <p:cNvSpPr txBox="1">
                    <a:spLocks noRot="1" noChangeAspect="1" noMove="1" noResize="1" noEditPoints="1" noAdjustHandles="1" noChangeArrowheads="1" noChangeShapeType="1" noTextEdit="1"/>
                  </p:cNvSpPr>
                  <p:nvPr/>
                </p:nvSpPr>
                <p:spPr>
                  <a:xfrm>
                    <a:off x="3119446" y="5640859"/>
                    <a:ext cx="379919" cy="289459"/>
                  </a:xfrm>
                  <a:prstGeom prst="rect">
                    <a:avLst/>
                  </a:prstGeom>
                  <a:blipFill>
                    <a:blip r:embed="rId20"/>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1" name="TextBox 160">
                    <a:extLst>
                      <a:ext uri="{FF2B5EF4-FFF2-40B4-BE49-F238E27FC236}">
                        <a16:creationId xmlns:a16="http://schemas.microsoft.com/office/drawing/2014/main" id="{86B4D0E7-B79D-4851-89BF-2934D52D0097}"/>
                      </a:ext>
                    </a:extLst>
                  </p:cNvPr>
                  <p:cNvSpPr txBox="1"/>
                  <p:nvPr/>
                </p:nvSpPr>
                <p:spPr>
                  <a:xfrm>
                    <a:off x="5322657" y="4829928"/>
                    <a:ext cx="278474" cy="289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sz="1200" dirty="0"/>
                  </a:p>
                </p:txBody>
              </p:sp>
            </mc:Choice>
            <mc:Fallback>
              <p:sp>
                <p:nvSpPr>
                  <p:cNvPr id="161" name="TextBox 160">
                    <a:extLst>
                      <a:ext uri="{FF2B5EF4-FFF2-40B4-BE49-F238E27FC236}">
                        <a16:creationId xmlns:a16="http://schemas.microsoft.com/office/drawing/2014/main" id="{86B4D0E7-B79D-4851-89BF-2934D52D0097}"/>
                      </a:ext>
                    </a:extLst>
                  </p:cNvPr>
                  <p:cNvSpPr txBox="1">
                    <a:spLocks noRot="1" noChangeAspect="1" noMove="1" noResize="1" noEditPoints="1" noAdjustHandles="1" noChangeArrowheads="1" noChangeShapeType="1" noTextEdit="1"/>
                  </p:cNvSpPr>
                  <p:nvPr/>
                </p:nvSpPr>
                <p:spPr>
                  <a:xfrm>
                    <a:off x="5322657" y="4829928"/>
                    <a:ext cx="278474" cy="289459"/>
                  </a:xfrm>
                  <a:prstGeom prst="rect">
                    <a:avLst/>
                  </a:prstGeom>
                  <a:blipFill>
                    <a:blip r:embed="rId22"/>
                    <a:stretch>
                      <a:fillRect/>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99A14E65-9BF3-4AD6-AD5A-2AB95813BF4B}"/>
                    </a:ext>
                  </a:extLst>
                </p:cNvPr>
                <p:cNvSpPr txBox="1"/>
                <p:nvPr/>
              </p:nvSpPr>
              <p:spPr>
                <a:xfrm>
                  <a:off x="3560279" y="3013962"/>
                  <a:ext cx="280929" cy="289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sz="1200" b="0" dirty="0"/>
                </a:p>
              </p:txBody>
            </p:sp>
          </mc:Choice>
          <mc:Fallback>
            <p:sp>
              <p:nvSpPr>
                <p:cNvPr id="133" name="TextBox 132">
                  <a:extLst>
                    <a:ext uri="{FF2B5EF4-FFF2-40B4-BE49-F238E27FC236}">
                      <a16:creationId xmlns:a16="http://schemas.microsoft.com/office/drawing/2014/main" id="{99A14E65-9BF3-4AD6-AD5A-2AB95813BF4B}"/>
                    </a:ext>
                  </a:extLst>
                </p:cNvPr>
                <p:cNvSpPr txBox="1">
                  <a:spLocks noRot="1" noChangeAspect="1" noMove="1" noResize="1" noEditPoints="1" noAdjustHandles="1" noChangeArrowheads="1" noChangeShapeType="1" noTextEdit="1"/>
                </p:cNvSpPr>
                <p:nvPr/>
              </p:nvSpPr>
              <p:spPr>
                <a:xfrm>
                  <a:off x="3560279" y="3013962"/>
                  <a:ext cx="280929" cy="289459"/>
                </a:xfrm>
                <a:prstGeom prst="rect">
                  <a:avLst/>
                </a:prstGeom>
                <a:blipFill>
                  <a:blip r:embed="rId23"/>
                  <a:stretch>
                    <a:fillRect/>
                  </a:stretch>
                </a:blipFill>
              </p:spPr>
              <p:txBody>
                <a:bodyPr/>
                <a:lstStyle/>
                <a:p>
                  <a:r>
                    <a:rPr lang="en-GB">
                      <a:noFill/>
                    </a:rPr>
                    <a:t> </a:t>
                  </a:r>
                </a:p>
              </p:txBody>
            </p:sp>
          </mc:Fallback>
        </mc:AlternateContent>
      </p:grpSp>
      <p:grpSp>
        <p:nvGrpSpPr>
          <p:cNvPr id="206" name="Group 205">
            <a:extLst>
              <a:ext uri="{FF2B5EF4-FFF2-40B4-BE49-F238E27FC236}">
                <a16:creationId xmlns:a16="http://schemas.microsoft.com/office/drawing/2014/main" id="{9A80E6E1-F608-4361-BA11-8E4C82874AF5}"/>
              </a:ext>
              <a:ext uri="{C183D7F6-B498-43B3-948B-1728B52AA6E4}">
                <adec:decorative xmlns:adec="http://schemas.microsoft.com/office/drawing/2017/decorative" val="1"/>
              </a:ext>
            </a:extLst>
          </p:cNvPr>
          <p:cNvGrpSpPr/>
          <p:nvPr/>
        </p:nvGrpSpPr>
        <p:grpSpPr>
          <a:xfrm>
            <a:off x="6489204" y="3403096"/>
            <a:ext cx="3946508" cy="2145767"/>
            <a:chOff x="1855637" y="3380111"/>
            <a:chExt cx="3946508" cy="2145767"/>
          </a:xfrm>
        </p:grpSpPr>
        <p:sp>
          <p:nvSpPr>
            <p:cNvPr id="220" name="Oval 219">
              <a:extLst>
                <a:ext uri="{FF2B5EF4-FFF2-40B4-BE49-F238E27FC236}">
                  <a16:creationId xmlns:a16="http://schemas.microsoft.com/office/drawing/2014/main" id="{52C3E87F-B4D2-4FDB-B486-A700501329AF}"/>
                </a:ext>
              </a:extLst>
            </p:cNvPr>
            <p:cNvSpPr/>
            <p:nvPr/>
          </p:nvSpPr>
          <p:spPr>
            <a:xfrm flipV="1">
              <a:off x="3915607" y="4366652"/>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mc:AlternateContent xmlns:mc="http://schemas.openxmlformats.org/markup-compatibility/2006">
          <mc:Choice xmlns:a14="http://schemas.microsoft.com/office/drawing/2010/main" Requires="a14">
            <p:sp>
              <p:nvSpPr>
                <p:cNvPr id="221" name="TextBox 220">
                  <a:extLst>
                    <a:ext uri="{FF2B5EF4-FFF2-40B4-BE49-F238E27FC236}">
                      <a16:creationId xmlns:a16="http://schemas.microsoft.com/office/drawing/2014/main" id="{6B96E1AF-EEDA-4043-90CF-0DDD470D8B3E}"/>
                    </a:ext>
                  </a:extLst>
                </p:cNvPr>
                <p:cNvSpPr txBox="1"/>
                <p:nvPr/>
              </p:nvSpPr>
              <p:spPr>
                <a:xfrm>
                  <a:off x="3551517" y="4071704"/>
                  <a:ext cx="691215"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(1, 1,0</m:t>
                        </m:r>
                        <m:r>
                          <a:rPr lang="en-GB" sz="1200" b="0" i="1" smtClean="0">
                            <a:solidFill>
                              <a:srgbClr val="FFFF00"/>
                            </a:solidFill>
                            <a:latin typeface="Cambria Math" panose="02040503050406030204" pitchFamily="18" charset="0"/>
                            <a:ea typeface="Cambria Math" panose="02040503050406030204" pitchFamily="18" charset="0"/>
                          </a:rPr>
                          <m:t>)</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221" name="TextBox 220">
                  <a:extLst>
                    <a:ext uri="{FF2B5EF4-FFF2-40B4-BE49-F238E27FC236}">
                      <a16:creationId xmlns:a16="http://schemas.microsoft.com/office/drawing/2014/main" id="{6B96E1AF-EEDA-4043-90CF-0DDD470D8B3E}"/>
                    </a:ext>
                  </a:extLst>
                </p:cNvPr>
                <p:cNvSpPr txBox="1">
                  <a:spLocks noRot="1" noChangeAspect="1" noMove="1" noResize="1" noEditPoints="1" noAdjustHandles="1" noChangeArrowheads="1" noChangeShapeType="1" noTextEdit="1"/>
                </p:cNvSpPr>
                <p:nvPr/>
              </p:nvSpPr>
              <p:spPr>
                <a:xfrm>
                  <a:off x="3551517" y="4071704"/>
                  <a:ext cx="691215" cy="276999"/>
                </a:xfrm>
                <a:prstGeom prst="rect">
                  <a:avLst/>
                </a:prstGeom>
                <a:blipFill>
                  <a:blip r:embed="rId38"/>
                  <a:stretch>
                    <a:fillRect b="-11111"/>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2" name="TextBox 221">
                  <a:extLst>
                    <a:ext uri="{FF2B5EF4-FFF2-40B4-BE49-F238E27FC236}">
                      <a16:creationId xmlns:a16="http://schemas.microsoft.com/office/drawing/2014/main" id="{3EDA3019-E6E9-45BE-8ECD-AA6288D3A1E5}"/>
                    </a:ext>
                  </a:extLst>
                </p:cNvPr>
                <p:cNvSpPr txBox="1"/>
                <p:nvPr/>
              </p:nvSpPr>
              <p:spPr>
                <a:xfrm>
                  <a:off x="2294297" y="3661040"/>
                  <a:ext cx="806631"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(−3, 2,0</m:t>
                        </m:r>
                        <m:r>
                          <a:rPr lang="en-GB" sz="1200" b="0" i="1" smtClean="0">
                            <a:solidFill>
                              <a:srgbClr val="FFFF00"/>
                            </a:solidFill>
                            <a:latin typeface="Cambria Math" panose="02040503050406030204" pitchFamily="18" charset="0"/>
                            <a:ea typeface="Cambria Math" panose="02040503050406030204" pitchFamily="18" charset="0"/>
                          </a:rPr>
                          <m:t>)</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222" name="TextBox 221">
                  <a:extLst>
                    <a:ext uri="{FF2B5EF4-FFF2-40B4-BE49-F238E27FC236}">
                      <a16:creationId xmlns:a16="http://schemas.microsoft.com/office/drawing/2014/main" id="{3EDA3019-E6E9-45BE-8ECD-AA6288D3A1E5}"/>
                    </a:ext>
                  </a:extLst>
                </p:cNvPr>
                <p:cNvSpPr txBox="1">
                  <a:spLocks noRot="1" noChangeAspect="1" noMove="1" noResize="1" noEditPoints="1" noAdjustHandles="1" noChangeArrowheads="1" noChangeShapeType="1" noTextEdit="1"/>
                </p:cNvSpPr>
                <p:nvPr/>
              </p:nvSpPr>
              <p:spPr>
                <a:xfrm>
                  <a:off x="2294297" y="3661040"/>
                  <a:ext cx="806631" cy="276999"/>
                </a:xfrm>
                <a:prstGeom prst="rect">
                  <a:avLst/>
                </a:prstGeom>
                <a:blipFill>
                  <a:blip r:embed="rId39"/>
                  <a:stretch>
                    <a:fillRect b="-8696"/>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3" name="TextBox 222">
                  <a:extLst>
                    <a:ext uri="{FF2B5EF4-FFF2-40B4-BE49-F238E27FC236}">
                      <a16:creationId xmlns:a16="http://schemas.microsoft.com/office/drawing/2014/main" id="{B329C51E-C73F-4F58-835C-62914EBF79A1}"/>
                    </a:ext>
                  </a:extLst>
                </p:cNvPr>
                <p:cNvSpPr txBox="1"/>
                <p:nvPr/>
              </p:nvSpPr>
              <p:spPr>
                <a:xfrm>
                  <a:off x="1855637" y="5248879"/>
                  <a:ext cx="922047"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(−4, −1,0</m:t>
                        </m:r>
                        <m:r>
                          <a:rPr lang="en-GB" sz="1200" b="0" i="1" smtClean="0">
                            <a:solidFill>
                              <a:srgbClr val="FFFF00"/>
                            </a:solidFill>
                            <a:latin typeface="Cambria Math" panose="02040503050406030204" pitchFamily="18" charset="0"/>
                            <a:ea typeface="Cambria Math" panose="02040503050406030204" pitchFamily="18" charset="0"/>
                          </a:rPr>
                          <m:t>)</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223" name="TextBox 222">
                  <a:extLst>
                    <a:ext uri="{FF2B5EF4-FFF2-40B4-BE49-F238E27FC236}">
                      <a16:creationId xmlns:a16="http://schemas.microsoft.com/office/drawing/2014/main" id="{B329C51E-C73F-4F58-835C-62914EBF79A1}"/>
                    </a:ext>
                  </a:extLst>
                </p:cNvPr>
                <p:cNvSpPr txBox="1">
                  <a:spLocks noRot="1" noChangeAspect="1" noMove="1" noResize="1" noEditPoints="1" noAdjustHandles="1" noChangeArrowheads="1" noChangeShapeType="1" noTextEdit="1"/>
                </p:cNvSpPr>
                <p:nvPr/>
              </p:nvSpPr>
              <p:spPr>
                <a:xfrm>
                  <a:off x="1855637" y="5248879"/>
                  <a:ext cx="922047" cy="276999"/>
                </a:xfrm>
                <a:prstGeom prst="rect">
                  <a:avLst/>
                </a:prstGeom>
                <a:blipFill>
                  <a:blip r:embed="rId40"/>
                  <a:stretch>
                    <a:fillRect b="-11111"/>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9D83B78A-609E-4F45-B6D5-6A38C72ACCB4}"/>
                    </a:ext>
                  </a:extLst>
                </p:cNvPr>
                <p:cNvSpPr txBox="1"/>
                <p:nvPr/>
              </p:nvSpPr>
              <p:spPr>
                <a:xfrm>
                  <a:off x="4993910" y="3380111"/>
                  <a:ext cx="808235"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(4, 2.5,0</m:t>
                        </m:r>
                        <m:r>
                          <a:rPr lang="en-GB" sz="1200" b="0" i="1" smtClean="0">
                            <a:solidFill>
                              <a:srgbClr val="FFFF00"/>
                            </a:solidFill>
                            <a:latin typeface="Cambria Math" panose="02040503050406030204" pitchFamily="18" charset="0"/>
                            <a:ea typeface="Cambria Math" panose="02040503050406030204" pitchFamily="18" charset="0"/>
                          </a:rPr>
                          <m:t>)</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224" name="TextBox 223">
                  <a:extLst>
                    <a:ext uri="{FF2B5EF4-FFF2-40B4-BE49-F238E27FC236}">
                      <a16:creationId xmlns:a16="http://schemas.microsoft.com/office/drawing/2014/main" id="{9D83B78A-609E-4F45-B6D5-6A38C72ACCB4}"/>
                    </a:ext>
                  </a:extLst>
                </p:cNvPr>
                <p:cNvSpPr txBox="1">
                  <a:spLocks noRot="1" noChangeAspect="1" noMove="1" noResize="1" noEditPoints="1" noAdjustHandles="1" noChangeArrowheads="1" noChangeShapeType="1" noTextEdit="1"/>
                </p:cNvSpPr>
                <p:nvPr/>
              </p:nvSpPr>
              <p:spPr>
                <a:xfrm>
                  <a:off x="4993910" y="3380111"/>
                  <a:ext cx="808235" cy="276999"/>
                </a:xfrm>
                <a:prstGeom prst="rect">
                  <a:avLst/>
                </a:prstGeom>
                <a:blipFill>
                  <a:blip r:embed="rId41"/>
                  <a:stretch>
                    <a:fillRect b="-8696"/>
                  </a:stretch>
                </a:blipFill>
                <a:ln>
                  <a:noFill/>
                </a:ln>
              </p:spPr>
              <p:txBody>
                <a:bodyPr/>
                <a:lstStyle/>
                <a:p>
                  <a:r>
                    <a:rPr lang="en-GB">
                      <a:noFill/>
                    </a:rPr>
                    <a:t> </a:t>
                  </a:r>
                </a:p>
              </p:txBody>
            </p:sp>
          </mc:Fallback>
        </mc:AlternateContent>
        <p:sp>
          <p:nvSpPr>
            <p:cNvPr id="225" name="Oval 224">
              <a:extLst>
                <a:ext uri="{FF2B5EF4-FFF2-40B4-BE49-F238E27FC236}">
                  <a16:creationId xmlns:a16="http://schemas.microsoft.com/office/drawing/2014/main" id="{9EBCDA4B-0CFB-4138-A6B0-2757DE5E9CB3}"/>
                </a:ext>
              </a:extLst>
            </p:cNvPr>
            <p:cNvSpPr/>
            <p:nvPr/>
          </p:nvSpPr>
          <p:spPr>
            <a:xfrm flipV="1">
              <a:off x="1943864" y="5288489"/>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6" name="Oval 225">
              <a:extLst>
                <a:ext uri="{FF2B5EF4-FFF2-40B4-BE49-F238E27FC236}">
                  <a16:creationId xmlns:a16="http://schemas.microsoft.com/office/drawing/2014/main" id="{B596AE9F-399F-4226-BC0E-5AFC56EC1B8A}"/>
                </a:ext>
              </a:extLst>
            </p:cNvPr>
            <p:cNvSpPr/>
            <p:nvPr/>
          </p:nvSpPr>
          <p:spPr>
            <a:xfrm flipV="1">
              <a:off x="2342671" y="3903047"/>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227" name="Oval 226">
              <a:extLst>
                <a:ext uri="{FF2B5EF4-FFF2-40B4-BE49-F238E27FC236}">
                  <a16:creationId xmlns:a16="http://schemas.microsoft.com/office/drawing/2014/main" id="{5D8DDFF3-0726-4DB6-ACED-A4294D3E44F1}"/>
                </a:ext>
              </a:extLst>
            </p:cNvPr>
            <p:cNvSpPr/>
            <p:nvPr/>
          </p:nvSpPr>
          <p:spPr>
            <a:xfrm flipV="1">
              <a:off x="5106535" y="3656374"/>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grpSp>
      <p:grpSp>
        <p:nvGrpSpPr>
          <p:cNvPr id="207" name="Group 206">
            <a:extLst>
              <a:ext uri="{FF2B5EF4-FFF2-40B4-BE49-F238E27FC236}">
                <a16:creationId xmlns:a16="http://schemas.microsoft.com/office/drawing/2014/main" id="{8FE0F1F7-26A6-4C93-8DEF-0DA0C40C3311}"/>
              </a:ext>
              <a:ext uri="{C183D7F6-B498-43B3-948B-1728B52AA6E4}">
                <adec:decorative xmlns:adec="http://schemas.microsoft.com/office/drawing/2017/decorative" val="1"/>
              </a:ext>
            </a:extLst>
          </p:cNvPr>
          <p:cNvGrpSpPr/>
          <p:nvPr/>
        </p:nvGrpSpPr>
        <p:grpSpPr>
          <a:xfrm>
            <a:off x="8166438" y="3252207"/>
            <a:ext cx="1020811" cy="1177098"/>
            <a:chOff x="8166438" y="3252207"/>
            <a:chExt cx="1020811" cy="1177098"/>
          </a:xfrm>
        </p:grpSpPr>
        <mc:AlternateContent xmlns:mc="http://schemas.openxmlformats.org/markup-compatibility/2006">
          <mc:Choice xmlns:a14="http://schemas.microsoft.com/office/drawing/2010/main" Requires="a14">
            <p:sp>
              <p:nvSpPr>
                <p:cNvPr id="216" name="TextBox 215">
                  <a:extLst>
                    <a:ext uri="{FF2B5EF4-FFF2-40B4-BE49-F238E27FC236}">
                      <a16:creationId xmlns:a16="http://schemas.microsoft.com/office/drawing/2014/main" id="{8F6BB9B7-CF26-45C2-B17D-AF3F73190E4C}"/>
                    </a:ext>
                  </a:extLst>
                </p:cNvPr>
                <p:cNvSpPr txBox="1"/>
                <p:nvPr/>
              </p:nvSpPr>
              <p:spPr>
                <a:xfrm>
                  <a:off x="8521682" y="3252207"/>
                  <a:ext cx="665567"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(0,2,2</m:t>
                        </m:r>
                        <m:r>
                          <a:rPr lang="en-GB" sz="1200" b="0" i="1" smtClean="0">
                            <a:solidFill>
                              <a:srgbClr val="FFFF00"/>
                            </a:solidFill>
                            <a:latin typeface="Cambria Math" panose="02040503050406030204" pitchFamily="18" charset="0"/>
                            <a:ea typeface="Cambria Math" panose="02040503050406030204" pitchFamily="18" charset="0"/>
                          </a:rPr>
                          <m:t>)</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216" name="TextBox 215">
                  <a:extLst>
                    <a:ext uri="{FF2B5EF4-FFF2-40B4-BE49-F238E27FC236}">
                      <a16:creationId xmlns:a16="http://schemas.microsoft.com/office/drawing/2014/main" id="{8F6BB9B7-CF26-45C2-B17D-AF3F73190E4C}"/>
                    </a:ext>
                  </a:extLst>
                </p:cNvPr>
                <p:cNvSpPr txBox="1">
                  <a:spLocks noRot="1" noChangeAspect="1" noMove="1" noResize="1" noEditPoints="1" noAdjustHandles="1" noChangeArrowheads="1" noChangeShapeType="1" noTextEdit="1"/>
                </p:cNvSpPr>
                <p:nvPr/>
              </p:nvSpPr>
              <p:spPr>
                <a:xfrm>
                  <a:off x="8521682" y="3252207"/>
                  <a:ext cx="665567" cy="276999"/>
                </a:xfrm>
                <a:prstGeom prst="rect">
                  <a:avLst/>
                </a:prstGeom>
                <a:blipFill>
                  <a:blip r:embed="rId42"/>
                  <a:stretch>
                    <a:fillRect b="-8696"/>
                  </a:stretch>
                </a:blipFill>
                <a:ln>
                  <a:noFill/>
                </a:ln>
              </p:spPr>
              <p:txBody>
                <a:bodyPr/>
                <a:lstStyle/>
                <a:p>
                  <a:r>
                    <a:rPr lang="en-GB">
                      <a:noFill/>
                    </a:rPr>
                    <a:t> </a:t>
                  </a:r>
                </a:p>
              </p:txBody>
            </p:sp>
          </mc:Fallback>
        </mc:AlternateContent>
        <p:sp>
          <p:nvSpPr>
            <p:cNvPr id="217" name="Oval 216">
              <a:extLst>
                <a:ext uri="{FF2B5EF4-FFF2-40B4-BE49-F238E27FC236}">
                  <a16:creationId xmlns:a16="http://schemas.microsoft.com/office/drawing/2014/main" id="{AD5C28AC-F84B-49A1-9F56-687831F0B4A9}"/>
                </a:ext>
              </a:extLst>
            </p:cNvPr>
            <p:cNvSpPr/>
            <p:nvPr/>
          </p:nvSpPr>
          <p:spPr>
            <a:xfrm flipV="1">
              <a:off x="8634837" y="3536359"/>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cxnSp>
          <p:nvCxnSpPr>
            <p:cNvPr id="218" name="Straight Connector 217">
              <a:extLst>
                <a:ext uri="{FF2B5EF4-FFF2-40B4-BE49-F238E27FC236}">
                  <a16:creationId xmlns:a16="http://schemas.microsoft.com/office/drawing/2014/main" id="{BDB2DB49-0E7E-4F82-898D-7089E6BC2764}"/>
                </a:ext>
              </a:extLst>
            </p:cNvPr>
            <p:cNvCxnSpPr>
              <a:cxnSpLocks/>
            </p:cNvCxnSpPr>
            <p:nvPr/>
          </p:nvCxnSpPr>
          <p:spPr>
            <a:xfrm flipV="1">
              <a:off x="8166438" y="3551028"/>
              <a:ext cx="443405" cy="359464"/>
            </a:xfrm>
            <a:prstGeom prst="line">
              <a:avLst/>
            </a:prstGeom>
            <a:ln>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ADD4A0D-E628-41C6-BDF3-C71561751D8C}"/>
                </a:ext>
              </a:extLst>
            </p:cNvPr>
            <p:cNvCxnSpPr>
              <a:cxnSpLocks/>
            </p:cNvCxnSpPr>
            <p:nvPr/>
          </p:nvCxnSpPr>
          <p:spPr>
            <a:xfrm flipV="1">
              <a:off x="8639908" y="3530036"/>
              <a:ext cx="0" cy="899269"/>
            </a:xfrm>
            <a:prstGeom prst="line">
              <a:avLst/>
            </a:prstGeom>
            <a:ln>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CAE03BA7-FD57-4C3B-8833-33F06CE5E7C4}"/>
              </a:ext>
              <a:ext uri="{C183D7F6-B498-43B3-948B-1728B52AA6E4}">
                <adec:decorative xmlns:adec="http://schemas.microsoft.com/office/drawing/2017/decorative" val="1"/>
              </a:ext>
            </a:extLst>
          </p:cNvPr>
          <p:cNvGrpSpPr/>
          <p:nvPr/>
        </p:nvGrpSpPr>
        <p:grpSpPr>
          <a:xfrm>
            <a:off x="7429425" y="4877080"/>
            <a:ext cx="2191135" cy="1209285"/>
            <a:chOff x="7429425" y="4877080"/>
            <a:chExt cx="2191135" cy="1209285"/>
          </a:xfrm>
        </p:grpSpPr>
        <p:grpSp>
          <p:nvGrpSpPr>
            <p:cNvPr id="209" name="Group 208">
              <a:extLst>
                <a:ext uri="{FF2B5EF4-FFF2-40B4-BE49-F238E27FC236}">
                  <a16:creationId xmlns:a16="http://schemas.microsoft.com/office/drawing/2014/main" id="{6511EE40-C7D2-450D-9EB7-49DACB33648F}"/>
                </a:ext>
              </a:extLst>
            </p:cNvPr>
            <p:cNvGrpSpPr/>
            <p:nvPr/>
          </p:nvGrpSpPr>
          <p:grpSpPr>
            <a:xfrm>
              <a:off x="8672865" y="4877080"/>
              <a:ext cx="947695" cy="1209285"/>
              <a:chOff x="7734004" y="2553826"/>
              <a:chExt cx="947695" cy="1209285"/>
            </a:xfrm>
          </p:grpSpPr>
          <mc:AlternateContent xmlns:mc="http://schemas.openxmlformats.org/markup-compatibility/2006">
            <mc:Choice xmlns:a14="http://schemas.microsoft.com/office/drawing/2010/main" Requires="a14">
              <p:sp>
                <p:nvSpPr>
                  <p:cNvPr id="212" name="TextBox 211">
                    <a:extLst>
                      <a:ext uri="{FF2B5EF4-FFF2-40B4-BE49-F238E27FC236}">
                        <a16:creationId xmlns:a16="http://schemas.microsoft.com/office/drawing/2014/main" id="{714B71DD-714E-4CF5-B14D-7D0650052150}"/>
                      </a:ext>
                    </a:extLst>
                  </p:cNvPr>
                  <p:cNvSpPr txBox="1"/>
                  <p:nvPr/>
                </p:nvSpPr>
                <p:spPr>
                  <a:xfrm>
                    <a:off x="7734004" y="3486112"/>
                    <a:ext cx="947695" cy="276999"/>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0" i="1" smtClean="0">
                              <a:solidFill>
                                <a:srgbClr val="FFFF00"/>
                              </a:solidFill>
                              <a:latin typeface="Cambria Math" panose="02040503050406030204" pitchFamily="18" charset="0"/>
                              <a:ea typeface="Cambria Math" panose="02040503050406030204" pitchFamily="18" charset="0"/>
                            </a:rPr>
                            <m:t>(3,−1,−3</m:t>
                          </m:r>
                          <m:r>
                            <a:rPr lang="en-GB" sz="1200" b="0" i="1" smtClean="0">
                              <a:solidFill>
                                <a:srgbClr val="FFFF00"/>
                              </a:solidFill>
                              <a:latin typeface="Cambria Math" panose="02040503050406030204" pitchFamily="18" charset="0"/>
                              <a:ea typeface="Cambria Math" panose="02040503050406030204" pitchFamily="18" charset="0"/>
                            </a:rPr>
                            <m:t>)</m:t>
                          </m:r>
                        </m:oMath>
                      </m:oMathPara>
                    </a14:m>
                    <a:endParaRPr lang="en-GB" sz="1200" i="1" dirty="0">
                      <a:solidFill>
                        <a:srgbClr val="FFFF00"/>
                      </a:solidFill>
                      <a:latin typeface="Cambria Math" panose="02040503050406030204" pitchFamily="18" charset="0"/>
                      <a:ea typeface="Cambria Math" panose="02040503050406030204" pitchFamily="18" charset="0"/>
                    </a:endParaRPr>
                  </a:p>
                </p:txBody>
              </p:sp>
            </mc:Choice>
            <mc:Fallback>
              <p:sp>
                <p:nvSpPr>
                  <p:cNvPr id="212" name="TextBox 211">
                    <a:extLst>
                      <a:ext uri="{FF2B5EF4-FFF2-40B4-BE49-F238E27FC236}">
                        <a16:creationId xmlns:a16="http://schemas.microsoft.com/office/drawing/2014/main" id="{714B71DD-714E-4CF5-B14D-7D0650052150}"/>
                      </a:ext>
                    </a:extLst>
                  </p:cNvPr>
                  <p:cNvSpPr txBox="1">
                    <a:spLocks noRot="1" noChangeAspect="1" noMove="1" noResize="1" noEditPoints="1" noAdjustHandles="1" noChangeArrowheads="1" noChangeShapeType="1" noTextEdit="1"/>
                  </p:cNvSpPr>
                  <p:nvPr/>
                </p:nvSpPr>
                <p:spPr>
                  <a:xfrm>
                    <a:off x="7734004" y="3486112"/>
                    <a:ext cx="947695" cy="276999"/>
                  </a:xfrm>
                  <a:prstGeom prst="rect">
                    <a:avLst/>
                  </a:prstGeom>
                  <a:blipFill>
                    <a:blip r:embed="rId43"/>
                    <a:stretch>
                      <a:fillRect b="-11111"/>
                    </a:stretch>
                  </a:blipFill>
                  <a:ln>
                    <a:noFill/>
                  </a:ln>
                </p:spPr>
                <p:txBody>
                  <a:bodyPr/>
                  <a:lstStyle/>
                  <a:p>
                    <a:r>
                      <a:rPr lang="en-GB">
                        <a:noFill/>
                      </a:rPr>
                      <a:t> </a:t>
                    </a:r>
                  </a:p>
                </p:txBody>
              </p:sp>
            </mc:Fallback>
          </mc:AlternateContent>
          <p:sp>
            <p:nvSpPr>
              <p:cNvPr id="213" name="Oval 212">
                <a:extLst>
                  <a:ext uri="{FF2B5EF4-FFF2-40B4-BE49-F238E27FC236}">
                    <a16:creationId xmlns:a16="http://schemas.microsoft.com/office/drawing/2014/main" id="{B8EC0D0E-98EA-4B39-B774-E351DA37F06B}"/>
                  </a:ext>
                </a:extLst>
              </p:cNvPr>
              <p:cNvSpPr/>
              <p:nvPr/>
            </p:nvSpPr>
            <p:spPr>
              <a:xfrm flipV="1">
                <a:off x="7743728" y="3501812"/>
                <a:ext cx="12498" cy="14669"/>
              </a:xfrm>
              <a:prstGeom prst="ellipse">
                <a:avLst/>
              </a:prstGeom>
              <a:solidFill>
                <a:srgbClr val="FFFF00"/>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cxnSp>
            <p:nvCxnSpPr>
              <p:cNvPr id="214" name="Straight Connector 213">
                <a:extLst>
                  <a:ext uri="{FF2B5EF4-FFF2-40B4-BE49-F238E27FC236}">
                    <a16:creationId xmlns:a16="http://schemas.microsoft.com/office/drawing/2014/main" id="{98654A8D-E7EA-4759-8C85-2610E63D8BEC}"/>
                  </a:ext>
                </a:extLst>
              </p:cNvPr>
              <p:cNvCxnSpPr>
                <a:cxnSpLocks/>
              </p:cNvCxnSpPr>
              <p:nvPr/>
            </p:nvCxnSpPr>
            <p:spPr>
              <a:xfrm flipV="1">
                <a:off x="7745482" y="2931974"/>
                <a:ext cx="665809" cy="577282"/>
              </a:xfrm>
              <a:prstGeom prst="line">
                <a:avLst/>
              </a:prstGeom>
              <a:ln>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EEA05B6-7A03-422D-BDD5-C203412E5E9C}"/>
                  </a:ext>
                </a:extLst>
              </p:cNvPr>
              <p:cNvCxnSpPr>
                <a:cxnSpLocks/>
              </p:cNvCxnSpPr>
              <p:nvPr/>
            </p:nvCxnSpPr>
            <p:spPr>
              <a:xfrm flipH="1" flipV="1">
                <a:off x="8413045" y="2553826"/>
                <a:ext cx="2258" cy="372193"/>
              </a:xfrm>
              <a:prstGeom prst="line">
                <a:avLst/>
              </a:prstGeom>
              <a:ln>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cxnSp>
          <p:nvCxnSpPr>
            <p:cNvPr id="210" name="Straight Connector 209">
              <a:extLst>
                <a:ext uri="{FF2B5EF4-FFF2-40B4-BE49-F238E27FC236}">
                  <a16:creationId xmlns:a16="http://schemas.microsoft.com/office/drawing/2014/main" id="{C0DE7B30-7F99-4968-99C8-8959BC5DBAC0}"/>
                </a:ext>
              </a:extLst>
            </p:cNvPr>
            <p:cNvCxnSpPr>
              <a:cxnSpLocks/>
            </p:cNvCxnSpPr>
            <p:nvPr/>
          </p:nvCxnSpPr>
          <p:spPr>
            <a:xfrm flipH="1" flipV="1">
              <a:off x="7431404" y="5453639"/>
              <a:ext cx="2258" cy="372193"/>
            </a:xfrm>
            <a:prstGeom prst="line">
              <a:avLst/>
            </a:prstGeom>
            <a:ln>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CF6A272-E654-442A-9E57-CCE407E1E04D}"/>
                </a:ext>
              </a:extLst>
            </p:cNvPr>
            <p:cNvCxnSpPr>
              <a:cxnSpLocks/>
              <a:stCxn id="213" idx="2"/>
            </p:cNvCxnSpPr>
            <p:nvPr/>
          </p:nvCxnSpPr>
          <p:spPr>
            <a:xfrm flipH="1">
              <a:off x="7429425" y="5832400"/>
              <a:ext cx="1253164" cy="0"/>
            </a:xfrm>
            <a:prstGeom prst="line">
              <a:avLst/>
            </a:prstGeom>
            <a:ln>
              <a:solidFill>
                <a:srgbClr val="FFFF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59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fade">
                                      <p:cBhvr>
                                        <p:cTn id="27" dur="5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6"/>
                                        </p:tgtEl>
                                        <p:attrNameLst>
                                          <p:attrName>style.visibility</p:attrName>
                                        </p:attrNameLst>
                                      </p:cBhvr>
                                      <p:to>
                                        <p:strVal val="visible"/>
                                      </p:to>
                                    </p:set>
                                    <p:animEffect transition="in" filter="fade">
                                      <p:cBhvr>
                                        <p:cTn id="32" dur="500"/>
                                        <p:tgtEl>
                                          <p:spTgt spid="2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7"/>
                                        </p:tgtEl>
                                        <p:attrNameLst>
                                          <p:attrName>style.visibility</p:attrName>
                                        </p:attrNameLst>
                                      </p:cBhvr>
                                      <p:to>
                                        <p:strVal val="visible"/>
                                      </p:to>
                                    </p:set>
                                    <p:animEffect transition="in" filter="fade">
                                      <p:cBhvr>
                                        <p:cTn id="37" dur="500"/>
                                        <p:tgtEl>
                                          <p:spTgt spid="20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8"/>
                                        </p:tgtEl>
                                        <p:attrNameLst>
                                          <p:attrName>style.visibility</p:attrName>
                                        </p:attrNameLst>
                                      </p:cBhvr>
                                      <p:to>
                                        <p:strVal val="visible"/>
                                      </p:to>
                                    </p:set>
                                    <p:animEffect transition="in" filter="fade">
                                      <p:cBhvr>
                                        <p:cTn id="42"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CDCC-13CA-4A0C-A6BE-D13CF3FFD7D7}"/>
              </a:ext>
            </a:extLst>
          </p:cNvPr>
          <p:cNvSpPr>
            <a:spLocks noGrp="1"/>
          </p:cNvSpPr>
          <p:nvPr>
            <p:ph type="title"/>
          </p:nvPr>
        </p:nvSpPr>
        <p:spPr/>
        <p:txBody>
          <a:bodyPr/>
          <a:lstStyle/>
          <a:p>
            <a:r>
              <a:rPr lang="en-GB" b="1" dirty="0"/>
              <a:t>Recap: what is a vector?</a:t>
            </a:r>
          </a:p>
        </p:txBody>
      </p:sp>
      <p:sp>
        <p:nvSpPr>
          <p:cNvPr id="3" name="Content Placeholder 2">
            <a:extLst>
              <a:ext uri="{FF2B5EF4-FFF2-40B4-BE49-F238E27FC236}">
                <a16:creationId xmlns:a16="http://schemas.microsoft.com/office/drawing/2014/main" id="{F38A166B-411E-4598-B5F4-05526E7E9ED1}"/>
              </a:ext>
            </a:extLst>
          </p:cNvPr>
          <p:cNvSpPr>
            <a:spLocks noGrp="1"/>
          </p:cNvSpPr>
          <p:nvPr>
            <p:ph idx="1"/>
          </p:nvPr>
        </p:nvSpPr>
        <p:spPr>
          <a:xfrm>
            <a:off x="1522413" y="1905000"/>
            <a:ext cx="9972599" cy="597014"/>
          </a:xfrm>
        </p:spPr>
        <p:txBody>
          <a:bodyPr/>
          <a:lstStyle/>
          <a:p>
            <a:r>
              <a:rPr lang="en-GB" dirty="0"/>
              <a:t>A </a:t>
            </a:r>
            <a:r>
              <a:rPr lang="en-GB" b="1" dirty="0">
                <a:solidFill>
                  <a:schemeClr val="accent2"/>
                </a:solidFill>
              </a:rPr>
              <a:t>vector</a:t>
            </a:r>
            <a:r>
              <a:rPr lang="en-GB" dirty="0"/>
              <a:t> is a </a:t>
            </a:r>
            <a:r>
              <a:rPr lang="en-GB" dirty="0">
                <a:solidFill>
                  <a:schemeClr val="accent4"/>
                </a:solidFill>
              </a:rPr>
              <a:t>directed line segment</a:t>
            </a:r>
            <a:r>
              <a:rPr lang="en-GB" dirty="0"/>
              <a:t> between 2 points</a:t>
            </a:r>
            <a:endParaRPr lang="en-GB" b="1" dirty="0">
              <a:solidFill>
                <a:schemeClr val="accent4"/>
              </a:solidFill>
            </a:endParaRPr>
          </a:p>
          <a:p>
            <a:endParaRPr lang="en-GB" dirty="0"/>
          </a:p>
        </p:txBody>
      </p:sp>
      <p:grpSp>
        <p:nvGrpSpPr>
          <p:cNvPr id="32" name="Group 31">
            <a:extLst>
              <a:ext uri="{FF2B5EF4-FFF2-40B4-BE49-F238E27FC236}">
                <a16:creationId xmlns:a16="http://schemas.microsoft.com/office/drawing/2014/main" id="{2DE119B8-0102-47F4-8C0B-DF34457038A0}"/>
              </a:ext>
              <a:ext uri="{C183D7F6-B498-43B3-948B-1728B52AA6E4}">
                <adec:decorative xmlns:adec="http://schemas.microsoft.com/office/drawing/2017/decorative" val="1"/>
              </a:ext>
            </a:extLst>
          </p:cNvPr>
          <p:cNvGrpSpPr/>
          <p:nvPr/>
        </p:nvGrpSpPr>
        <p:grpSpPr>
          <a:xfrm>
            <a:off x="477788" y="2662550"/>
            <a:ext cx="5929931" cy="3547758"/>
            <a:chOff x="693812" y="2929242"/>
            <a:chExt cx="5929931" cy="3547758"/>
          </a:xfrm>
        </p:grpSpPr>
        <p:grpSp>
          <p:nvGrpSpPr>
            <p:cNvPr id="4" name="Group 3">
              <a:extLst>
                <a:ext uri="{FF2B5EF4-FFF2-40B4-BE49-F238E27FC236}">
                  <a16:creationId xmlns:a16="http://schemas.microsoft.com/office/drawing/2014/main" id="{9C2BB33E-20F8-4875-8992-4BB3FB5DF808}"/>
                </a:ext>
              </a:extLst>
            </p:cNvPr>
            <p:cNvGrpSpPr/>
            <p:nvPr/>
          </p:nvGrpSpPr>
          <p:grpSpPr>
            <a:xfrm>
              <a:off x="693812" y="2929242"/>
              <a:ext cx="5929931" cy="3547758"/>
              <a:chOff x="6088330" y="1860098"/>
              <a:chExt cx="5929931" cy="3547758"/>
            </a:xfrm>
          </p:grpSpPr>
          <p:grpSp>
            <p:nvGrpSpPr>
              <p:cNvPr id="5" name="Group 4">
                <a:extLst>
                  <a:ext uri="{FF2B5EF4-FFF2-40B4-BE49-F238E27FC236}">
                    <a16:creationId xmlns:a16="http://schemas.microsoft.com/office/drawing/2014/main" id="{A9A564C1-B833-4528-8A3E-EFE2AFC3AC84}"/>
                  </a:ext>
                  <a:ext uri="{C183D7F6-B498-43B3-948B-1728B52AA6E4}">
                    <adec:decorative xmlns:adec="http://schemas.microsoft.com/office/drawing/2017/decorative" val="1"/>
                  </a:ext>
                </a:extLst>
              </p:cNvPr>
              <p:cNvGrpSpPr/>
              <p:nvPr/>
            </p:nvGrpSpPr>
            <p:grpSpPr>
              <a:xfrm>
                <a:off x="6088330" y="1860098"/>
                <a:ext cx="4097417" cy="3547758"/>
                <a:chOff x="6089917" y="1859689"/>
                <a:chExt cx="4098484" cy="3548682"/>
              </a:xfrm>
            </p:grpSpPr>
            <p:cxnSp>
              <p:nvCxnSpPr>
                <p:cNvPr id="12" name="Straight Arrow Connector 11">
                  <a:extLst>
                    <a:ext uri="{FF2B5EF4-FFF2-40B4-BE49-F238E27FC236}">
                      <a16:creationId xmlns:a16="http://schemas.microsoft.com/office/drawing/2014/main" id="{3C8E3D77-4BAD-4E09-B44B-22F63594391F}"/>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E53C155-E91A-4FAE-9842-CE8B8F856412}"/>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25955D1-6536-4C94-9741-DA698437B820}"/>
                        </a:ext>
                      </a:extLst>
                    </p:cNvPr>
                    <p:cNvSpPr txBox="1"/>
                    <p:nvPr/>
                  </p:nvSpPr>
                  <p:spPr>
                    <a:xfrm>
                      <a:off x="8025373" y="1859689"/>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a:solidFill>
                                  <a:srgbClr val="FFFF00"/>
                                </a:solidFill>
                                <a:latin typeface="Cambria Math" panose="02040503050406030204" pitchFamily="18" charset="0"/>
                              </a:rPr>
                              <m:t>𝐵</m:t>
                            </m:r>
                            <m:r>
                              <a:rPr lang="en-GB" sz="2799" i="1">
                                <a:solidFill>
                                  <a:srgbClr val="FFFF00"/>
                                </a:solidFill>
                                <a:latin typeface="Cambria Math" panose="02040503050406030204" pitchFamily="18" charset="0"/>
                              </a:rPr>
                              <m:t>=(</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𝑥</m:t>
                                </m:r>
                              </m:e>
                              <m:sub>
                                <m:r>
                                  <a:rPr lang="en-GB" sz="2799" i="1">
                                    <a:solidFill>
                                      <a:srgbClr val="FFFF00"/>
                                    </a:solidFill>
                                    <a:latin typeface="Cambria Math" panose="02040503050406030204" pitchFamily="18" charset="0"/>
                                  </a:rPr>
                                  <m:t>𝑏</m:t>
                                </m:r>
                              </m:sub>
                            </m:sSub>
                            <m:r>
                              <a:rPr lang="en-GB" sz="2799" i="1">
                                <a:solidFill>
                                  <a:srgbClr val="FFFF00"/>
                                </a:solidFill>
                                <a:latin typeface="Cambria Math" panose="02040503050406030204" pitchFamily="18" charset="0"/>
                              </a:rPr>
                              <m:t>, </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𝑦</m:t>
                                </m:r>
                              </m:e>
                              <m:sub>
                                <m:r>
                                  <a:rPr lang="en-GB" sz="2799" i="1">
                                    <a:solidFill>
                                      <a:srgbClr val="FFFF00"/>
                                    </a:solidFill>
                                    <a:latin typeface="Cambria Math" panose="02040503050406030204" pitchFamily="18" charset="0"/>
                                  </a:rPr>
                                  <m:t>𝑏</m:t>
                                </m:r>
                              </m:sub>
                            </m:sSub>
                            <m:r>
                              <a:rPr lang="en-GB" sz="2799" i="1">
                                <a:solidFill>
                                  <a:srgbClr val="FFFF00"/>
                                </a:solidFill>
                                <a:latin typeface="Cambria Math" panose="02040503050406030204" pitchFamily="18" charset="0"/>
                              </a:rPr>
                              <m:t>)</m:t>
                            </m:r>
                          </m:oMath>
                        </m:oMathPara>
                      </a14:m>
                      <a:endParaRPr lang="en-GB" sz="2799" dirty="0"/>
                    </a:p>
                  </p:txBody>
                </p:sp>
              </mc:Choice>
              <mc:Fallback xmlns="">
                <p:sp>
                  <p:nvSpPr>
                    <p:cNvPr id="23" name="TextBox 22">
                      <a:extLst>
                        <a:ext uri="{FF2B5EF4-FFF2-40B4-BE49-F238E27FC236}">
                          <a16:creationId xmlns:a16="http://schemas.microsoft.com/office/drawing/2014/main" id="{FE3460EF-6FF7-4161-A2AB-2A174AFF5C0B}"/>
                        </a:ext>
                      </a:extLst>
                    </p:cNvPr>
                    <p:cNvSpPr txBox="1">
                      <a:spLocks noRot="1" noChangeAspect="1" noMove="1" noResize="1" noEditPoints="1" noAdjustHandles="1" noChangeArrowheads="1" noChangeShapeType="1" noTextEdit="1"/>
                    </p:cNvSpPr>
                    <p:nvPr/>
                  </p:nvSpPr>
                  <p:spPr>
                    <a:xfrm>
                      <a:off x="8025373" y="1859689"/>
                      <a:ext cx="2163028" cy="523220"/>
                    </a:xfrm>
                    <a:prstGeom prst="rect">
                      <a:avLst/>
                    </a:prstGeom>
                    <a:blipFill>
                      <a:blip r:embed="rId4"/>
                      <a:stretch>
                        <a:fillRect/>
                      </a:stretch>
                    </a:blipFill>
                  </p:spPr>
                  <p:txBody>
                    <a:bodyPr/>
                    <a:lstStyle/>
                    <a:p>
                      <a:r>
                        <a:rPr lang="en-GB">
                          <a:noFill/>
                        </a:rPr>
                        <a:t> </a:t>
                      </a:r>
                    </a:p>
                  </p:txBody>
                </p:sp>
              </mc:Fallback>
            </mc:AlternateContent>
            <p:sp>
              <p:nvSpPr>
                <p:cNvPr id="15" name="Oval 14">
                  <a:extLst>
                    <a:ext uri="{FF2B5EF4-FFF2-40B4-BE49-F238E27FC236}">
                      <a16:creationId xmlns:a16="http://schemas.microsoft.com/office/drawing/2014/main" id="{1867B0E7-1767-462D-8500-D63540EAE7E4}"/>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9074B10-57E1-41E9-9AF3-936B3740A1A0}"/>
                        </a:ext>
                      </a:extLst>
                    </p:cNvPr>
                    <p:cNvSpPr txBox="1"/>
                    <p:nvPr/>
                  </p:nvSpPr>
                  <p:spPr>
                    <a:xfrm>
                      <a:off x="6089917" y="4885151"/>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a:solidFill>
                                  <a:srgbClr val="FFFF00"/>
                                </a:solidFill>
                                <a:latin typeface="Cambria Math" panose="02040503050406030204" pitchFamily="18" charset="0"/>
                              </a:rPr>
                              <m:t>𝐴</m:t>
                            </m:r>
                            <m:r>
                              <a:rPr lang="en-GB" sz="2799" i="1">
                                <a:solidFill>
                                  <a:srgbClr val="FFFF00"/>
                                </a:solidFill>
                                <a:latin typeface="Cambria Math" panose="02040503050406030204" pitchFamily="18" charset="0"/>
                              </a:rPr>
                              <m:t>=(</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𝑥</m:t>
                                </m:r>
                              </m:e>
                              <m:sub>
                                <m:r>
                                  <a:rPr lang="en-GB" sz="2799" i="1">
                                    <a:solidFill>
                                      <a:srgbClr val="FFFF00"/>
                                    </a:solidFill>
                                    <a:latin typeface="Cambria Math" panose="02040503050406030204" pitchFamily="18" charset="0"/>
                                  </a:rPr>
                                  <m:t>𝑎</m:t>
                                </m:r>
                              </m:sub>
                            </m:sSub>
                            <m:r>
                              <a:rPr lang="en-GB" sz="2799" i="1">
                                <a:solidFill>
                                  <a:srgbClr val="FFFF00"/>
                                </a:solidFill>
                                <a:latin typeface="Cambria Math" panose="02040503050406030204" pitchFamily="18" charset="0"/>
                              </a:rPr>
                              <m:t>, </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𝑦</m:t>
                                </m:r>
                              </m:e>
                              <m:sub>
                                <m:r>
                                  <a:rPr lang="en-GB" sz="2799" i="1">
                                    <a:solidFill>
                                      <a:srgbClr val="FFFF00"/>
                                    </a:solidFill>
                                    <a:latin typeface="Cambria Math" panose="02040503050406030204" pitchFamily="18" charset="0"/>
                                  </a:rPr>
                                  <m:t>𝑎</m:t>
                                </m:r>
                              </m:sub>
                            </m:sSub>
                            <m:r>
                              <a:rPr lang="en-GB" sz="2799" i="1">
                                <a:solidFill>
                                  <a:srgbClr val="FFFF00"/>
                                </a:solidFill>
                                <a:latin typeface="Cambria Math" panose="02040503050406030204" pitchFamily="18" charset="0"/>
                              </a:rPr>
                              <m:t>)</m:t>
                            </m:r>
                          </m:oMath>
                        </m:oMathPara>
                      </a14:m>
                      <a:endParaRPr lang="en-GB" sz="2799" dirty="0"/>
                    </a:p>
                  </p:txBody>
                </p:sp>
              </mc:Choice>
              <mc:Fallback xmlns="">
                <p:sp>
                  <p:nvSpPr>
                    <p:cNvPr id="28" name="TextBox 27">
                      <a:extLst>
                        <a:ext uri="{FF2B5EF4-FFF2-40B4-BE49-F238E27FC236}">
                          <a16:creationId xmlns:a16="http://schemas.microsoft.com/office/drawing/2014/main" id="{91D357D2-E17F-403B-A9EC-7716B1E15A5C}"/>
                        </a:ext>
                      </a:extLst>
                    </p:cNvPr>
                    <p:cNvSpPr txBox="1">
                      <a:spLocks noRot="1" noChangeAspect="1" noMove="1" noResize="1" noEditPoints="1" noAdjustHandles="1" noChangeArrowheads="1" noChangeShapeType="1" noTextEdit="1"/>
                    </p:cNvSpPr>
                    <p:nvPr/>
                  </p:nvSpPr>
                  <p:spPr>
                    <a:xfrm>
                      <a:off x="6089917" y="4885151"/>
                      <a:ext cx="2139817" cy="523220"/>
                    </a:xfrm>
                    <a:prstGeom prst="rect">
                      <a:avLst/>
                    </a:prstGeom>
                    <a:blipFill>
                      <a:blip r:embed="rId5"/>
                      <a:stretch>
                        <a:fillRect/>
                      </a:stretch>
                    </a:blipFill>
                  </p:spPr>
                  <p:txBody>
                    <a:bodyPr/>
                    <a:lstStyle/>
                    <a:p>
                      <a:r>
                        <a:rPr lang="en-GB">
                          <a:noFill/>
                        </a:rPr>
                        <a:t> </a:t>
                      </a:r>
                    </a:p>
                  </p:txBody>
                </p:sp>
              </mc:Fallback>
            </mc:AlternateContent>
          </p:grpSp>
          <p:grpSp>
            <p:nvGrpSpPr>
              <p:cNvPr id="6" name="Group 5">
                <a:extLst>
                  <a:ext uri="{FF2B5EF4-FFF2-40B4-BE49-F238E27FC236}">
                    <a16:creationId xmlns:a16="http://schemas.microsoft.com/office/drawing/2014/main" id="{994A8D53-898D-4EE6-A604-9CFAD8BE074C}"/>
                  </a:ext>
                </a:extLst>
              </p:cNvPr>
              <p:cNvGrpSpPr/>
              <p:nvPr/>
            </p:nvGrpSpPr>
            <p:grpSpPr>
              <a:xfrm>
                <a:off x="6190769" y="2611234"/>
                <a:ext cx="5827492" cy="2776471"/>
                <a:chOff x="6586240" y="2296853"/>
                <a:chExt cx="5829010" cy="2777194"/>
              </a:xfrm>
            </p:grpSpPr>
            <p:cxnSp>
              <p:nvCxnSpPr>
                <p:cNvPr id="7" name="Straight Arrow Connector 6">
                  <a:extLst>
                    <a:ext uri="{FF2B5EF4-FFF2-40B4-BE49-F238E27FC236}">
                      <a16:creationId xmlns:a16="http://schemas.microsoft.com/office/drawing/2014/main" id="{E5FC355C-D217-4A07-BFAB-D2A09036782A}"/>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D644131-77BA-4987-B612-F73455DBD7FC}"/>
                    </a:ext>
                  </a:extLst>
                </p:cNvPr>
                <p:cNvSpPr txBox="1"/>
                <p:nvPr/>
              </p:nvSpPr>
              <p:spPr>
                <a:xfrm>
                  <a:off x="6586240" y="4319749"/>
                  <a:ext cx="184731" cy="523220"/>
                </a:xfrm>
                <a:prstGeom prst="rect">
                  <a:avLst/>
                </a:prstGeom>
                <a:noFill/>
              </p:spPr>
              <p:txBody>
                <a:bodyPr wrap="none" rtlCol="0">
                  <a:spAutoFit/>
                </a:bodyPr>
                <a:lstStyle/>
                <a:p>
                  <a:endParaRPr lang="en-GB" sz="2799" dirty="0">
                    <a:solidFill>
                      <a:srgbClr val="C0000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64BF89-3C22-4D29-B58A-793A6623516F}"/>
                        </a:ext>
                      </a:extLst>
                    </p:cNvPr>
                    <p:cNvSpPr txBox="1"/>
                    <p:nvPr/>
                  </p:nvSpPr>
                  <p:spPr>
                    <a:xfrm>
                      <a:off x="8975894" y="4550827"/>
                      <a:ext cx="2018694" cy="523220"/>
                    </a:xfrm>
                    <a:prstGeom prst="rect">
                      <a:avLst/>
                    </a:prstGeom>
                    <a:noFill/>
                  </p:spPr>
                  <p:txBody>
                    <a:bodyPr wrap="none" rtlCol="0">
                      <a:spAutoFit/>
                    </a:bodyPr>
                    <a:lstStyle/>
                    <a:p>
                      <a14:m>
                        <m:oMath xmlns:m="http://schemas.openxmlformats.org/officeDocument/2006/math">
                          <m:r>
                            <a:rPr lang="en-GB" sz="2799" i="1">
                              <a:solidFill>
                                <a:schemeClr val="accent6">
                                  <a:lumMod val="60000"/>
                                  <a:lumOff val="40000"/>
                                </a:schemeClr>
                              </a:solidFill>
                              <a:latin typeface="Cambria Math" panose="02040503050406030204" pitchFamily="18" charset="0"/>
                            </a:rPr>
                            <m:t>𝑥</m:t>
                          </m:r>
                          <m:r>
                            <a:rPr lang="en-GB" sz="2799" i="1">
                              <a:solidFill>
                                <a:schemeClr val="accent6">
                                  <a:lumMod val="60000"/>
                                  <a:lumOff val="40000"/>
                                </a:schemeClr>
                              </a:solidFill>
                              <a:latin typeface="Cambria Math" panose="02040503050406030204" pitchFamily="18" charset="0"/>
                            </a:rPr>
                            <m:t>=</m:t>
                          </m:r>
                        </m:oMath>
                      </a14:m>
                      <a:r>
                        <a:rPr lang="en-GB" sz="2799" dirty="0">
                          <a:solidFill>
                            <a:schemeClr val="accent6">
                              <a:lumMod val="60000"/>
                              <a:lumOff val="40000"/>
                            </a:schemeClr>
                          </a:solidFill>
                        </a:rPr>
                        <a:t> </a:t>
                      </a:r>
                      <a14:m>
                        <m:oMath xmlns:m="http://schemas.openxmlformats.org/officeDocument/2006/math">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𝑥</m:t>
                              </m:r>
                            </m:e>
                            <m:sub>
                              <m:r>
                                <a:rPr lang="en-GB" sz="2799" i="1">
                                  <a:solidFill>
                                    <a:schemeClr val="accent6">
                                      <a:lumMod val="60000"/>
                                      <a:lumOff val="40000"/>
                                    </a:schemeClr>
                                  </a:solidFill>
                                  <a:latin typeface="Cambria Math" panose="02040503050406030204" pitchFamily="18" charset="0"/>
                                </a:rPr>
                                <m:t>𝑏</m:t>
                              </m:r>
                            </m:sub>
                          </m:sSub>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𝑥</m:t>
                              </m:r>
                            </m:e>
                            <m:sub>
                              <m:r>
                                <a:rPr lang="en-GB" sz="2799" i="1">
                                  <a:solidFill>
                                    <a:schemeClr val="accent6">
                                      <a:lumMod val="60000"/>
                                      <a:lumOff val="40000"/>
                                    </a:schemeClr>
                                  </a:solidFill>
                                  <a:latin typeface="Cambria Math" panose="02040503050406030204" pitchFamily="18" charset="0"/>
                                </a:rPr>
                                <m:t>𝑎</m:t>
                              </m:r>
                            </m:sub>
                          </m:sSub>
                        </m:oMath>
                      </a14:m>
                      <a:endParaRPr lang="en-GB" sz="2799" dirty="0">
                        <a:solidFill>
                          <a:schemeClr val="accent6">
                            <a:lumMod val="60000"/>
                            <a:lumOff val="40000"/>
                          </a:schemeClr>
                        </a:solidFill>
                      </a:endParaRPr>
                    </a:p>
                  </p:txBody>
                </p:sp>
              </mc:Choice>
              <mc:Fallback xmlns="">
                <p:sp>
                  <p:nvSpPr>
                    <p:cNvPr id="18" name="TextBox 17">
                      <a:extLst>
                        <a:ext uri="{FF2B5EF4-FFF2-40B4-BE49-F238E27FC236}">
                          <a16:creationId xmlns:a16="http://schemas.microsoft.com/office/drawing/2014/main" id="{914D029E-658A-4D58-A626-D6ED989BF67D}"/>
                        </a:ext>
                      </a:extLst>
                    </p:cNvPr>
                    <p:cNvSpPr txBox="1">
                      <a:spLocks noRot="1" noChangeAspect="1" noMove="1" noResize="1" noEditPoints="1" noAdjustHandles="1" noChangeArrowheads="1" noChangeShapeType="1" noTextEdit="1"/>
                    </p:cNvSpPr>
                    <p:nvPr/>
                  </p:nvSpPr>
                  <p:spPr>
                    <a:xfrm>
                      <a:off x="8975894" y="4550827"/>
                      <a:ext cx="2018694" cy="523220"/>
                    </a:xfrm>
                    <a:prstGeom prst="rect">
                      <a:avLst/>
                    </a:prstGeom>
                    <a:blipFill>
                      <a:blip r:embed="rId6"/>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47729F1A-5E07-474F-95F8-D9300B690BDC}"/>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B44A429-3010-4DDA-B8AD-5035D6FDC954}"/>
                        </a:ext>
                      </a:extLst>
                    </p:cNvPr>
                    <p:cNvSpPr txBox="1"/>
                    <p:nvPr/>
                  </p:nvSpPr>
                  <p:spPr>
                    <a:xfrm>
                      <a:off x="10308070" y="3189516"/>
                      <a:ext cx="21071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a:solidFill>
                                  <a:schemeClr val="accent6">
                                    <a:lumMod val="60000"/>
                                    <a:lumOff val="40000"/>
                                  </a:schemeClr>
                                </a:solidFill>
                                <a:latin typeface="Cambria Math" panose="02040503050406030204" pitchFamily="18" charset="0"/>
                              </a:rPr>
                              <m:t>𝑦</m:t>
                            </m:r>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𝑦</m:t>
                                </m:r>
                              </m:e>
                              <m:sub>
                                <m:r>
                                  <a:rPr lang="en-GB" sz="2799" i="1">
                                    <a:solidFill>
                                      <a:schemeClr val="accent6">
                                        <a:lumMod val="60000"/>
                                        <a:lumOff val="40000"/>
                                      </a:schemeClr>
                                    </a:solidFill>
                                    <a:latin typeface="Cambria Math" panose="02040503050406030204" pitchFamily="18" charset="0"/>
                                  </a:rPr>
                                  <m:t>𝑏</m:t>
                                </m:r>
                              </m:sub>
                            </m:sSub>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𝑦</m:t>
                                </m:r>
                              </m:e>
                              <m:sub>
                                <m:r>
                                  <a:rPr lang="en-GB" sz="2799" i="1">
                                    <a:solidFill>
                                      <a:schemeClr val="accent6">
                                        <a:lumMod val="60000"/>
                                        <a:lumOff val="40000"/>
                                      </a:schemeClr>
                                    </a:solidFill>
                                    <a:latin typeface="Cambria Math" panose="02040503050406030204" pitchFamily="18" charset="0"/>
                                  </a:rPr>
                                  <m:t>𝑎</m:t>
                                </m:r>
                              </m:sub>
                            </m:sSub>
                          </m:oMath>
                        </m:oMathPara>
                      </a14:m>
                      <a:endParaRPr lang="en-GB" sz="2799" dirty="0">
                        <a:solidFill>
                          <a:schemeClr val="accent6">
                            <a:lumMod val="60000"/>
                            <a:lumOff val="40000"/>
                          </a:schemeClr>
                        </a:solidFill>
                      </a:endParaRPr>
                    </a:p>
                  </p:txBody>
                </p:sp>
              </mc:Choice>
              <mc:Fallback xmlns="">
                <p:sp>
                  <p:nvSpPr>
                    <p:cNvPr id="20" name="TextBox 19">
                      <a:extLst>
                        <a:ext uri="{FF2B5EF4-FFF2-40B4-BE49-F238E27FC236}">
                          <a16:creationId xmlns:a16="http://schemas.microsoft.com/office/drawing/2014/main" id="{D01C9EA2-9183-4F7B-8991-062539027385}"/>
                        </a:ext>
                      </a:extLst>
                    </p:cNvPr>
                    <p:cNvSpPr txBox="1">
                      <a:spLocks noRot="1" noChangeAspect="1" noMove="1" noResize="1" noEditPoints="1" noAdjustHandles="1" noChangeArrowheads="1" noChangeShapeType="1" noTextEdit="1"/>
                    </p:cNvSpPr>
                    <p:nvPr/>
                  </p:nvSpPr>
                  <p:spPr>
                    <a:xfrm>
                      <a:off x="10308070" y="3189516"/>
                      <a:ext cx="2107180" cy="523220"/>
                    </a:xfrm>
                    <a:prstGeom prst="rect">
                      <a:avLst/>
                    </a:prstGeom>
                    <a:blipFill>
                      <a:blip r:embed="rId7"/>
                      <a:stretch>
                        <a:fillRect/>
                      </a:stretch>
                    </a:blipFill>
                  </p:spPr>
                  <p:txBody>
                    <a:bodyPr/>
                    <a:lstStyle/>
                    <a:p>
                      <a:r>
                        <a:rPr lang="en-GB">
                          <a:noFill/>
                        </a:rPr>
                        <a:t> </a:t>
                      </a:r>
                    </a:p>
                  </p:txBody>
                </p:sp>
              </mc:Fallback>
            </mc:AlternateContent>
          </p:grpSp>
        </p:grpSp>
        <p:sp>
          <p:nvSpPr>
            <p:cNvPr id="17" name="TextBox 16">
              <a:extLst>
                <a:ext uri="{FF2B5EF4-FFF2-40B4-BE49-F238E27FC236}">
                  <a16:creationId xmlns:a16="http://schemas.microsoft.com/office/drawing/2014/main" id="{E82FEF14-353B-4B59-BA58-5493F7C5D265}"/>
                </a:ext>
              </a:extLst>
            </p:cNvPr>
            <p:cNvSpPr txBox="1"/>
            <p:nvPr/>
          </p:nvSpPr>
          <p:spPr>
            <a:xfrm>
              <a:off x="1210932" y="3161135"/>
              <a:ext cx="977575" cy="461665"/>
            </a:xfrm>
            <a:prstGeom prst="rect">
              <a:avLst/>
            </a:prstGeom>
            <a:noFill/>
          </p:spPr>
          <p:txBody>
            <a:bodyPr wrap="none" rtlCol="0">
              <a:spAutoFit/>
            </a:bodyPr>
            <a:lstStyle/>
            <a:p>
              <a:r>
                <a:rPr lang="en-GB" sz="2400" dirty="0"/>
                <a:t>In 2D:</a:t>
              </a:r>
            </a:p>
          </p:txBody>
        </p:sp>
      </p:grpSp>
      <p:grpSp>
        <p:nvGrpSpPr>
          <p:cNvPr id="33" name="Group 32">
            <a:extLst>
              <a:ext uri="{FF2B5EF4-FFF2-40B4-BE49-F238E27FC236}">
                <a16:creationId xmlns:a16="http://schemas.microsoft.com/office/drawing/2014/main" id="{395C6F4F-A4DD-4210-BF22-B97EA36E89AF}"/>
              </a:ext>
              <a:ext uri="{C183D7F6-B498-43B3-948B-1728B52AA6E4}">
                <adec:decorative xmlns:adec="http://schemas.microsoft.com/office/drawing/2017/decorative" val="1"/>
              </a:ext>
            </a:extLst>
          </p:cNvPr>
          <p:cNvGrpSpPr/>
          <p:nvPr/>
        </p:nvGrpSpPr>
        <p:grpSpPr>
          <a:xfrm>
            <a:off x="5678667" y="2782717"/>
            <a:ext cx="6129970" cy="3791949"/>
            <a:chOff x="693812" y="2956970"/>
            <a:chExt cx="6129970" cy="3791949"/>
          </a:xfrm>
        </p:grpSpPr>
        <p:grpSp>
          <p:nvGrpSpPr>
            <p:cNvPr id="34" name="Group 33">
              <a:extLst>
                <a:ext uri="{FF2B5EF4-FFF2-40B4-BE49-F238E27FC236}">
                  <a16:creationId xmlns:a16="http://schemas.microsoft.com/office/drawing/2014/main" id="{2D3B670F-447B-42D3-BDEB-538253A9DF94}"/>
                </a:ext>
              </a:extLst>
            </p:cNvPr>
            <p:cNvGrpSpPr/>
            <p:nvPr/>
          </p:nvGrpSpPr>
          <p:grpSpPr>
            <a:xfrm>
              <a:off x="693812" y="2956970"/>
              <a:ext cx="6129970" cy="3791949"/>
              <a:chOff x="6088330" y="1887826"/>
              <a:chExt cx="6129970" cy="3791949"/>
            </a:xfrm>
          </p:grpSpPr>
          <p:grpSp>
            <p:nvGrpSpPr>
              <p:cNvPr id="36" name="Group 35">
                <a:extLst>
                  <a:ext uri="{FF2B5EF4-FFF2-40B4-BE49-F238E27FC236}">
                    <a16:creationId xmlns:a16="http://schemas.microsoft.com/office/drawing/2014/main" id="{0B001060-5455-4674-B834-ED33C6AE20DC}"/>
                  </a:ext>
                  <a:ext uri="{C183D7F6-B498-43B3-948B-1728B52AA6E4}">
                    <adec:decorative xmlns:adec="http://schemas.microsoft.com/office/drawing/2017/decorative" val="1"/>
                  </a:ext>
                </a:extLst>
              </p:cNvPr>
              <p:cNvGrpSpPr/>
              <p:nvPr/>
            </p:nvGrpSpPr>
            <p:grpSpPr>
              <a:xfrm>
                <a:off x="6088330" y="1887826"/>
                <a:ext cx="6129970" cy="3520038"/>
                <a:chOff x="6089917" y="1887424"/>
                <a:chExt cx="6131567" cy="3520955"/>
              </a:xfrm>
            </p:grpSpPr>
            <p:cxnSp>
              <p:nvCxnSpPr>
                <p:cNvPr id="43" name="Straight Arrow Connector 42">
                  <a:extLst>
                    <a:ext uri="{FF2B5EF4-FFF2-40B4-BE49-F238E27FC236}">
                      <a16:creationId xmlns:a16="http://schemas.microsoft.com/office/drawing/2014/main" id="{B6156A06-0199-47E8-9958-0086FCC7F4B8}"/>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F7A01C5-E52B-4691-A77E-E25580B9B7D9}"/>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8E6251A-C40E-4EA9-9D2B-26B6C90857D7}"/>
                        </a:ext>
                      </a:extLst>
                    </p:cNvPr>
                    <p:cNvSpPr txBox="1"/>
                    <p:nvPr/>
                  </p:nvSpPr>
                  <p:spPr>
                    <a:xfrm>
                      <a:off x="9495734" y="1887424"/>
                      <a:ext cx="2725750" cy="5232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smtClean="0">
                                <a:solidFill>
                                  <a:srgbClr val="FFFF00"/>
                                </a:solidFill>
                                <a:latin typeface="Cambria Math" panose="02040503050406030204" pitchFamily="18" charset="0"/>
                              </a:rPr>
                              <m:t>𝐵</m:t>
                            </m:r>
                            <m:r>
                              <a:rPr lang="en-GB" sz="2799" i="1" smtClean="0">
                                <a:solidFill>
                                  <a:srgbClr val="FFFF00"/>
                                </a:solidFill>
                                <a:latin typeface="Cambria Math" panose="02040503050406030204" pitchFamily="18" charset="0"/>
                              </a:rPr>
                              <m:t>=(</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𝑥</m:t>
                                </m:r>
                              </m:e>
                              <m:sub>
                                <m:r>
                                  <a:rPr lang="en-GB" sz="2799" i="1">
                                    <a:solidFill>
                                      <a:srgbClr val="FFFF00"/>
                                    </a:solidFill>
                                    <a:latin typeface="Cambria Math" panose="02040503050406030204" pitchFamily="18" charset="0"/>
                                  </a:rPr>
                                  <m:t>𝑏</m:t>
                                </m:r>
                              </m:sub>
                            </m:sSub>
                            <m:r>
                              <a:rPr lang="en-GB" sz="2799" i="1">
                                <a:solidFill>
                                  <a:srgbClr val="FFFF00"/>
                                </a:solidFill>
                                <a:latin typeface="Cambria Math" panose="02040503050406030204" pitchFamily="18" charset="0"/>
                              </a:rPr>
                              <m:t>, </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𝑦</m:t>
                                </m:r>
                              </m:e>
                              <m:sub>
                                <m:r>
                                  <a:rPr lang="en-GB" sz="2799" i="1">
                                    <a:solidFill>
                                      <a:srgbClr val="FFFF00"/>
                                    </a:solidFill>
                                    <a:latin typeface="Cambria Math" panose="02040503050406030204" pitchFamily="18" charset="0"/>
                                  </a:rPr>
                                  <m:t>𝑏</m:t>
                                </m:r>
                              </m:sub>
                            </m:sSub>
                            <m:r>
                              <a:rPr lang="en-GB" sz="2799" i="1">
                                <a:solidFill>
                                  <a:srgbClr val="FFFF00"/>
                                </a:solidFill>
                                <a:latin typeface="Cambria Math" panose="02040503050406030204" pitchFamily="18" charset="0"/>
                              </a:rPr>
                              <m:t>,</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𝑧</m:t>
                                </m:r>
                              </m:e>
                              <m:sub>
                                <m:r>
                                  <a:rPr lang="en-GB" sz="2799" b="0" i="1" smtClean="0">
                                    <a:solidFill>
                                      <a:srgbClr val="FFFF00"/>
                                    </a:solidFill>
                                    <a:latin typeface="Cambria Math" panose="02040503050406030204" pitchFamily="18" charset="0"/>
                                  </a:rPr>
                                  <m:t>𝑏</m:t>
                                </m:r>
                              </m:sub>
                            </m:sSub>
                            <m:r>
                              <a:rPr lang="en-GB" sz="2799" i="1">
                                <a:solidFill>
                                  <a:srgbClr val="FFFF00"/>
                                </a:solidFill>
                                <a:latin typeface="Cambria Math" panose="02040503050406030204" pitchFamily="18" charset="0"/>
                              </a:rPr>
                              <m:t>)</m:t>
                            </m:r>
                          </m:oMath>
                        </m:oMathPara>
                      </a14:m>
                      <a:endParaRPr lang="en-GB" sz="2799" dirty="0"/>
                    </a:p>
                  </p:txBody>
                </p:sp>
              </mc:Choice>
              <mc:Fallback xmlns="">
                <p:sp>
                  <p:nvSpPr>
                    <p:cNvPr id="45" name="TextBox 44">
                      <a:extLst>
                        <a:ext uri="{FF2B5EF4-FFF2-40B4-BE49-F238E27FC236}">
                          <a16:creationId xmlns:a16="http://schemas.microsoft.com/office/drawing/2014/main" id="{68E6251A-C40E-4EA9-9D2B-26B6C90857D7}"/>
                        </a:ext>
                      </a:extLst>
                    </p:cNvPr>
                    <p:cNvSpPr txBox="1">
                      <a:spLocks noRot="1" noChangeAspect="1" noMove="1" noResize="1" noEditPoints="1" noAdjustHandles="1" noChangeArrowheads="1" noChangeShapeType="1" noTextEdit="1"/>
                    </p:cNvSpPr>
                    <p:nvPr/>
                  </p:nvSpPr>
                  <p:spPr>
                    <a:xfrm>
                      <a:off x="9495734" y="1887424"/>
                      <a:ext cx="2725750" cy="523228"/>
                    </a:xfrm>
                    <a:prstGeom prst="rect">
                      <a:avLst/>
                    </a:prstGeom>
                    <a:blipFill>
                      <a:blip r:embed="rId8"/>
                      <a:stretch>
                        <a:fillRect/>
                      </a:stretch>
                    </a:blipFill>
                  </p:spPr>
                  <p:txBody>
                    <a:bodyPr/>
                    <a:lstStyle/>
                    <a:p>
                      <a:r>
                        <a:rPr lang="en-GB">
                          <a:noFill/>
                        </a:rPr>
                        <a:t> </a:t>
                      </a:r>
                    </a:p>
                  </p:txBody>
                </p:sp>
              </mc:Fallback>
            </mc:AlternateContent>
            <p:sp>
              <p:nvSpPr>
                <p:cNvPr id="46" name="Oval 45">
                  <a:extLst>
                    <a:ext uri="{FF2B5EF4-FFF2-40B4-BE49-F238E27FC236}">
                      <a16:creationId xmlns:a16="http://schemas.microsoft.com/office/drawing/2014/main" id="{EB681CBF-C0B8-402F-B4F4-CADA7CFF0F3F}"/>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D414805-94C3-4E33-9813-67CED1D81DE2}"/>
                        </a:ext>
                      </a:extLst>
                    </p:cNvPr>
                    <p:cNvSpPr txBox="1"/>
                    <p:nvPr/>
                  </p:nvSpPr>
                  <p:spPr>
                    <a:xfrm>
                      <a:off x="6089917" y="4885151"/>
                      <a:ext cx="2623196" cy="5232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smtClean="0">
                                <a:solidFill>
                                  <a:srgbClr val="FFFF00"/>
                                </a:solidFill>
                                <a:latin typeface="Cambria Math" panose="02040503050406030204" pitchFamily="18" charset="0"/>
                              </a:rPr>
                              <m:t>𝐴</m:t>
                            </m:r>
                            <m:r>
                              <a:rPr lang="en-GB" sz="2799" i="1" smtClean="0">
                                <a:solidFill>
                                  <a:srgbClr val="FFFF00"/>
                                </a:solidFill>
                                <a:latin typeface="Cambria Math" panose="02040503050406030204" pitchFamily="18" charset="0"/>
                              </a:rPr>
                              <m:t>=(</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𝑥</m:t>
                                </m:r>
                              </m:e>
                              <m:sub>
                                <m:r>
                                  <a:rPr lang="en-GB" sz="2799" i="1">
                                    <a:solidFill>
                                      <a:srgbClr val="FFFF00"/>
                                    </a:solidFill>
                                    <a:latin typeface="Cambria Math" panose="02040503050406030204" pitchFamily="18" charset="0"/>
                                  </a:rPr>
                                  <m:t>𝑎</m:t>
                                </m:r>
                              </m:sub>
                            </m:sSub>
                            <m:r>
                              <a:rPr lang="en-GB" sz="2799" i="1">
                                <a:solidFill>
                                  <a:srgbClr val="FFFF00"/>
                                </a:solidFill>
                                <a:latin typeface="Cambria Math" panose="02040503050406030204" pitchFamily="18" charset="0"/>
                              </a:rPr>
                              <m:t>, </m:t>
                            </m:r>
                            <m:sSub>
                              <m:sSubPr>
                                <m:ctrlPr>
                                  <a:rPr lang="en-GB" sz="2799" i="1">
                                    <a:solidFill>
                                      <a:srgbClr val="FFFF00"/>
                                    </a:solidFill>
                                    <a:latin typeface="Cambria Math" panose="02040503050406030204" pitchFamily="18" charset="0"/>
                                  </a:rPr>
                                </m:ctrlPr>
                              </m:sSubPr>
                              <m:e>
                                <m:r>
                                  <a:rPr lang="en-GB" sz="2799" i="1">
                                    <a:solidFill>
                                      <a:srgbClr val="FFFF00"/>
                                    </a:solidFill>
                                    <a:latin typeface="Cambria Math" panose="02040503050406030204" pitchFamily="18" charset="0"/>
                                  </a:rPr>
                                  <m:t>𝑦</m:t>
                                </m:r>
                              </m:e>
                              <m:sub>
                                <m:r>
                                  <a:rPr lang="en-GB" sz="2799" i="1">
                                    <a:solidFill>
                                      <a:srgbClr val="FFFF00"/>
                                    </a:solidFill>
                                    <a:latin typeface="Cambria Math" panose="02040503050406030204" pitchFamily="18" charset="0"/>
                                  </a:rPr>
                                  <m:t>𝑎</m:t>
                                </m:r>
                              </m:sub>
                            </m:sSub>
                            <m:r>
                              <a:rPr lang="en-GB" sz="2799" b="0" i="1" smtClean="0">
                                <a:solidFill>
                                  <a:srgbClr val="FFFF00"/>
                                </a:solidFill>
                                <a:latin typeface="Cambria Math" panose="02040503050406030204" pitchFamily="18" charset="0"/>
                              </a:rPr>
                              <m:t>,</m:t>
                            </m:r>
                            <m:sSub>
                              <m:sSubPr>
                                <m:ctrlPr>
                                  <a:rPr lang="en-GB" sz="2799" i="1">
                                    <a:solidFill>
                                      <a:srgbClr val="FFFF00"/>
                                    </a:solidFill>
                                    <a:latin typeface="Cambria Math" panose="02040503050406030204" pitchFamily="18" charset="0"/>
                                  </a:rPr>
                                </m:ctrlPr>
                              </m:sSubPr>
                              <m:e>
                                <m:r>
                                  <a:rPr lang="en-GB" sz="2799" b="0" i="1" smtClean="0">
                                    <a:solidFill>
                                      <a:srgbClr val="FFFF00"/>
                                    </a:solidFill>
                                    <a:latin typeface="Cambria Math" panose="02040503050406030204" pitchFamily="18" charset="0"/>
                                  </a:rPr>
                                  <m:t>𝑧</m:t>
                                </m:r>
                              </m:e>
                              <m:sub>
                                <m:r>
                                  <a:rPr lang="en-GB" sz="2799" i="1">
                                    <a:solidFill>
                                      <a:srgbClr val="FFFF00"/>
                                    </a:solidFill>
                                    <a:latin typeface="Cambria Math" panose="02040503050406030204" pitchFamily="18" charset="0"/>
                                  </a:rPr>
                                  <m:t>𝑎</m:t>
                                </m:r>
                              </m:sub>
                            </m:sSub>
                            <m:r>
                              <a:rPr lang="en-GB" sz="2799" i="1">
                                <a:solidFill>
                                  <a:srgbClr val="FFFF00"/>
                                </a:solidFill>
                                <a:latin typeface="Cambria Math" panose="02040503050406030204" pitchFamily="18" charset="0"/>
                              </a:rPr>
                              <m:t>)</m:t>
                            </m:r>
                          </m:oMath>
                        </m:oMathPara>
                      </a14:m>
                      <a:endParaRPr lang="en-GB" sz="2799" dirty="0"/>
                    </a:p>
                  </p:txBody>
                </p:sp>
              </mc:Choice>
              <mc:Fallback xmlns="">
                <p:sp>
                  <p:nvSpPr>
                    <p:cNvPr id="47" name="TextBox 46">
                      <a:extLst>
                        <a:ext uri="{FF2B5EF4-FFF2-40B4-BE49-F238E27FC236}">
                          <a16:creationId xmlns:a16="http://schemas.microsoft.com/office/drawing/2014/main" id="{FD414805-94C3-4E33-9813-67CED1D81DE2}"/>
                        </a:ext>
                      </a:extLst>
                    </p:cNvPr>
                    <p:cNvSpPr txBox="1">
                      <a:spLocks noRot="1" noChangeAspect="1" noMove="1" noResize="1" noEditPoints="1" noAdjustHandles="1" noChangeArrowheads="1" noChangeShapeType="1" noTextEdit="1"/>
                    </p:cNvSpPr>
                    <p:nvPr/>
                  </p:nvSpPr>
                  <p:spPr>
                    <a:xfrm>
                      <a:off x="6089917" y="4885151"/>
                      <a:ext cx="2623196" cy="523228"/>
                    </a:xfrm>
                    <a:prstGeom prst="rect">
                      <a:avLst/>
                    </a:prstGeom>
                    <a:blipFill>
                      <a:blip r:embed="rId9"/>
                      <a:stretch>
                        <a:fillRect/>
                      </a:stretch>
                    </a:blipFill>
                  </p:spPr>
                  <p:txBody>
                    <a:bodyPr/>
                    <a:lstStyle/>
                    <a:p>
                      <a:r>
                        <a:rPr lang="en-GB">
                          <a:noFill/>
                        </a:rPr>
                        <a:t> </a:t>
                      </a:r>
                    </a:p>
                  </p:txBody>
                </p:sp>
              </mc:Fallback>
            </mc:AlternateContent>
          </p:grpSp>
          <p:grpSp>
            <p:nvGrpSpPr>
              <p:cNvPr id="37" name="Group 36">
                <a:extLst>
                  <a:ext uri="{FF2B5EF4-FFF2-40B4-BE49-F238E27FC236}">
                    <a16:creationId xmlns:a16="http://schemas.microsoft.com/office/drawing/2014/main" id="{0D72D9EC-3D56-4879-9E24-DE7605765BD0}"/>
                  </a:ext>
                </a:extLst>
              </p:cNvPr>
              <p:cNvGrpSpPr/>
              <p:nvPr/>
            </p:nvGrpSpPr>
            <p:grpSpPr>
              <a:xfrm>
                <a:off x="6190769" y="2192785"/>
                <a:ext cx="5096145" cy="3486990"/>
                <a:chOff x="6586240" y="1878294"/>
                <a:chExt cx="5097472" cy="3487895"/>
              </a:xfrm>
            </p:grpSpPr>
            <p:cxnSp>
              <p:nvCxnSpPr>
                <p:cNvPr id="38" name="Straight Arrow Connector 37">
                  <a:extLst>
                    <a:ext uri="{FF2B5EF4-FFF2-40B4-BE49-F238E27FC236}">
                      <a16:creationId xmlns:a16="http://schemas.microsoft.com/office/drawing/2014/main" id="{248F07D5-0B1B-4BD1-BB48-30F7E22F29BE}"/>
                    </a:ext>
                  </a:extLst>
                </p:cNvPr>
                <p:cNvCxnSpPr>
                  <a:cxnSpLocks/>
                </p:cNvCxnSpPr>
                <p:nvPr/>
              </p:nvCxnSpPr>
              <p:spPr>
                <a:xfrm>
                  <a:off x="7955608" y="4614400"/>
                  <a:ext cx="1551734" cy="26411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9A3265E-0462-4BC3-967B-902FB3CB720A}"/>
                    </a:ext>
                  </a:extLst>
                </p:cNvPr>
                <p:cNvSpPr txBox="1"/>
                <p:nvPr/>
              </p:nvSpPr>
              <p:spPr>
                <a:xfrm>
                  <a:off x="6586240" y="4319749"/>
                  <a:ext cx="184731" cy="523220"/>
                </a:xfrm>
                <a:prstGeom prst="rect">
                  <a:avLst/>
                </a:prstGeom>
                <a:noFill/>
              </p:spPr>
              <p:txBody>
                <a:bodyPr wrap="none" rtlCol="0">
                  <a:spAutoFit/>
                </a:bodyPr>
                <a:lstStyle/>
                <a:p>
                  <a:endParaRPr lang="en-GB" sz="2799" dirty="0">
                    <a:solidFill>
                      <a:srgbClr val="C00000"/>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B54707B-C171-48FA-B7DE-87DFBE0F7F29}"/>
                        </a:ext>
                      </a:extLst>
                    </p:cNvPr>
                    <p:cNvSpPr txBox="1"/>
                    <p:nvPr/>
                  </p:nvSpPr>
                  <p:spPr>
                    <a:xfrm>
                      <a:off x="8891509" y="4842969"/>
                      <a:ext cx="2018694" cy="523220"/>
                    </a:xfrm>
                    <a:prstGeom prst="rect">
                      <a:avLst/>
                    </a:prstGeom>
                    <a:noFill/>
                  </p:spPr>
                  <p:txBody>
                    <a:bodyPr wrap="none" rtlCol="0">
                      <a:spAutoFit/>
                    </a:bodyPr>
                    <a:lstStyle/>
                    <a:p>
                      <a14:m>
                        <m:oMath xmlns:m="http://schemas.openxmlformats.org/officeDocument/2006/math">
                          <m:r>
                            <a:rPr lang="en-GB" sz="2799" i="1">
                              <a:solidFill>
                                <a:schemeClr val="accent6">
                                  <a:lumMod val="60000"/>
                                  <a:lumOff val="40000"/>
                                </a:schemeClr>
                              </a:solidFill>
                              <a:latin typeface="Cambria Math" panose="02040503050406030204" pitchFamily="18" charset="0"/>
                            </a:rPr>
                            <m:t>𝑥</m:t>
                          </m:r>
                          <m:r>
                            <a:rPr lang="en-GB" sz="2799" i="1">
                              <a:solidFill>
                                <a:schemeClr val="accent6">
                                  <a:lumMod val="60000"/>
                                  <a:lumOff val="40000"/>
                                </a:schemeClr>
                              </a:solidFill>
                              <a:latin typeface="Cambria Math" panose="02040503050406030204" pitchFamily="18" charset="0"/>
                            </a:rPr>
                            <m:t>=</m:t>
                          </m:r>
                        </m:oMath>
                      </a14:m>
                      <a:r>
                        <a:rPr lang="en-GB" sz="2799" dirty="0">
                          <a:solidFill>
                            <a:schemeClr val="accent6">
                              <a:lumMod val="60000"/>
                              <a:lumOff val="40000"/>
                            </a:schemeClr>
                          </a:solidFill>
                        </a:rPr>
                        <a:t> </a:t>
                      </a:r>
                      <a14:m>
                        <m:oMath xmlns:m="http://schemas.openxmlformats.org/officeDocument/2006/math">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𝑥</m:t>
                              </m:r>
                            </m:e>
                            <m:sub>
                              <m:r>
                                <a:rPr lang="en-GB" sz="2799" i="1">
                                  <a:solidFill>
                                    <a:schemeClr val="accent6">
                                      <a:lumMod val="60000"/>
                                      <a:lumOff val="40000"/>
                                    </a:schemeClr>
                                  </a:solidFill>
                                  <a:latin typeface="Cambria Math" panose="02040503050406030204" pitchFamily="18" charset="0"/>
                                </a:rPr>
                                <m:t>𝑏</m:t>
                              </m:r>
                            </m:sub>
                          </m:sSub>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𝑥</m:t>
                              </m:r>
                            </m:e>
                            <m:sub>
                              <m:r>
                                <a:rPr lang="en-GB" sz="2799" i="1">
                                  <a:solidFill>
                                    <a:schemeClr val="accent6">
                                      <a:lumMod val="60000"/>
                                      <a:lumOff val="40000"/>
                                    </a:schemeClr>
                                  </a:solidFill>
                                  <a:latin typeface="Cambria Math" panose="02040503050406030204" pitchFamily="18" charset="0"/>
                                </a:rPr>
                                <m:t>𝑎</m:t>
                              </m:r>
                            </m:sub>
                          </m:sSub>
                        </m:oMath>
                      </a14:m>
                      <a:endParaRPr lang="en-GB" sz="2799" dirty="0">
                        <a:solidFill>
                          <a:schemeClr val="accent6">
                            <a:lumMod val="60000"/>
                            <a:lumOff val="40000"/>
                          </a:schemeClr>
                        </a:solidFill>
                      </a:endParaRPr>
                    </a:p>
                  </p:txBody>
                </p:sp>
              </mc:Choice>
              <mc:Fallback xmlns="">
                <p:sp>
                  <p:nvSpPr>
                    <p:cNvPr id="40" name="TextBox 39">
                      <a:extLst>
                        <a:ext uri="{FF2B5EF4-FFF2-40B4-BE49-F238E27FC236}">
                          <a16:creationId xmlns:a16="http://schemas.microsoft.com/office/drawing/2014/main" id="{BB54707B-C171-48FA-B7DE-87DFBE0F7F29}"/>
                        </a:ext>
                      </a:extLst>
                    </p:cNvPr>
                    <p:cNvSpPr txBox="1">
                      <a:spLocks noRot="1" noChangeAspect="1" noMove="1" noResize="1" noEditPoints="1" noAdjustHandles="1" noChangeArrowheads="1" noChangeShapeType="1" noTextEdit="1"/>
                    </p:cNvSpPr>
                    <p:nvPr/>
                  </p:nvSpPr>
                  <p:spPr>
                    <a:xfrm>
                      <a:off x="8891509" y="4842969"/>
                      <a:ext cx="2018694" cy="523220"/>
                    </a:xfrm>
                    <a:prstGeom prst="rect">
                      <a:avLst/>
                    </a:prstGeom>
                    <a:blipFill>
                      <a:blip r:embed="rId10"/>
                      <a:stretch>
                        <a:fillRect/>
                      </a:stretch>
                    </a:blipFill>
                  </p:spPr>
                  <p:txBody>
                    <a:bodyPr/>
                    <a:lstStyle/>
                    <a:p>
                      <a:r>
                        <a:rPr lang="en-GB">
                          <a:noFill/>
                        </a:rPr>
                        <a:t> </a:t>
                      </a:r>
                    </a:p>
                  </p:txBody>
                </p:sp>
              </mc:Fallback>
            </mc:AlternateContent>
            <p:cxnSp>
              <p:nvCxnSpPr>
                <p:cNvPr id="41" name="Straight Arrow Connector 40">
                  <a:extLst>
                    <a:ext uri="{FF2B5EF4-FFF2-40B4-BE49-F238E27FC236}">
                      <a16:creationId xmlns:a16="http://schemas.microsoft.com/office/drawing/2014/main" id="{33A20BAC-1721-4006-A54D-DBCFDC9E6519}"/>
                    </a:ext>
                  </a:extLst>
                </p:cNvPr>
                <p:cNvCxnSpPr>
                  <a:cxnSpLocks/>
                </p:cNvCxnSpPr>
                <p:nvPr/>
              </p:nvCxnSpPr>
              <p:spPr>
                <a:xfrm flipV="1">
                  <a:off x="9507342" y="2533074"/>
                  <a:ext cx="0" cy="2357461"/>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1C967AB-62FE-4071-B477-B70807E2A0B4}"/>
                        </a:ext>
                      </a:extLst>
                    </p:cNvPr>
                    <p:cNvSpPr txBox="1"/>
                    <p:nvPr/>
                  </p:nvSpPr>
                  <p:spPr>
                    <a:xfrm>
                      <a:off x="9576532" y="3251146"/>
                      <a:ext cx="21071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i="1">
                                <a:solidFill>
                                  <a:schemeClr val="accent6">
                                    <a:lumMod val="60000"/>
                                    <a:lumOff val="40000"/>
                                  </a:schemeClr>
                                </a:solidFill>
                                <a:latin typeface="Cambria Math" panose="02040503050406030204" pitchFamily="18" charset="0"/>
                              </a:rPr>
                              <m:t>𝑦</m:t>
                            </m:r>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𝑦</m:t>
                                </m:r>
                              </m:e>
                              <m:sub>
                                <m:r>
                                  <a:rPr lang="en-GB" sz="2799" i="1">
                                    <a:solidFill>
                                      <a:schemeClr val="accent6">
                                        <a:lumMod val="60000"/>
                                        <a:lumOff val="40000"/>
                                      </a:schemeClr>
                                    </a:solidFill>
                                    <a:latin typeface="Cambria Math" panose="02040503050406030204" pitchFamily="18" charset="0"/>
                                  </a:rPr>
                                  <m:t>𝑏</m:t>
                                </m:r>
                              </m:sub>
                            </m:sSub>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i="1">
                                    <a:solidFill>
                                      <a:schemeClr val="accent6">
                                        <a:lumMod val="60000"/>
                                        <a:lumOff val="40000"/>
                                      </a:schemeClr>
                                    </a:solidFill>
                                    <a:latin typeface="Cambria Math" panose="02040503050406030204" pitchFamily="18" charset="0"/>
                                  </a:rPr>
                                  <m:t>𝑦</m:t>
                                </m:r>
                              </m:e>
                              <m:sub>
                                <m:r>
                                  <a:rPr lang="en-GB" sz="2799" i="1">
                                    <a:solidFill>
                                      <a:schemeClr val="accent6">
                                        <a:lumMod val="60000"/>
                                        <a:lumOff val="40000"/>
                                      </a:schemeClr>
                                    </a:solidFill>
                                    <a:latin typeface="Cambria Math" panose="02040503050406030204" pitchFamily="18" charset="0"/>
                                  </a:rPr>
                                  <m:t>𝑎</m:t>
                                </m:r>
                              </m:sub>
                            </m:sSub>
                          </m:oMath>
                        </m:oMathPara>
                      </a14:m>
                      <a:endParaRPr lang="en-GB" sz="2799" dirty="0">
                        <a:solidFill>
                          <a:schemeClr val="accent6">
                            <a:lumMod val="60000"/>
                            <a:lumOff val="40000"/>
                          </a:schemeClr>
                        </a:solidFill>
                      </a:endParaRPr>
                    </a:p>
                  </p:txBody>
                </p:sp>
              </mc:Choice>
              <mc:Fallback xmlns="">
                <p:sp>
                  <p:nvSpPr>
                    <p:cNvPr id="42" name="TextBox 41">
                      <a:extLst>
                        <a:ext uri="{FF2B5EF4-FFF2-40B4-BE49-F238E27FC236}">
                          <a16:creationId xmlns:a16="http://schemas.microsoft.com/office/drawing/2014/main" id="{11C967AB-62FE-4071-B477-B70807E2A0B4}"/>
                        </a:ext>
                      </a:extLst>
                    </p:cNvPr>
                    <p:cNvSpPr txBox="1">
                      <a:spLocks noRot="1" noChangeAspect="1" noMove="1" noResize="1" noEditPoints="1" noAdjustHandles="1" noChangeArrowheads="1" noChangeShapeType="1" noTextEdit="1"/>
                    </p:cNvSpPr>
                    <p:nvPr/>
                  </p:nvSpPr>
                  <p:spPr>
                    <a:xfrm>
                      <a:off x="9576532" y="3251146"/>
                      <a:ext cx="2107180" cy="523220"/>
                    </a:xfrm>
                    <a:prstGeom prst="rect">
                      <a:avLst/>
                    </a:prstGeom>
                    <a:blipFill>
                      <a:blip r:embed="rId11"/>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D2C5EE60-06C2-4D63-8BED-0E94DE13CF18}"/>
                    </a:ext>
                  </a:extLst>
                </p:cNvPr>
                <p:cNvCxnSpPr>
                  <a:cxnSpLocks/>
                  <a:endCxn id="44" idx="2"/>
                </p:cNvCxnSpPr>
                <p:nvPr/>
              </p:nvCxnSpPr>
              <p:spPr>
                <a:xfrm flipV="1">
                  <a:off x="9501202" y="2260851"/>
                  <a:ext cx="776779" cy="30270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C23EEC5-3A85-4032-9E9A-376865B62BEE}"/>
                        </a:ext>
                      </a:extLst>
                    </p:cNvPr>
                    <p:cNvSpPr txBox="1"/>
                    <p:nvPr/>
                  </p:nvSpPr>
                  <p:spPr>
                    <a:xfrm>
                      <a:off x="7962981" y="1878294"/>
                      <a:ext cx="21071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799" b="0" i="1" smtClean="0">
                                <a:solidFill>
                                  <a:schemeClr val="accent6">
                                    <a:lumMod val="60000"/>
                                    <a:lumOff val="40000"/>
                                  </a:schemeClr>
                                </a:solidFill>
                                <a:latin typeface="Cambria Math" panose="02040503050406030204" pitchFamily="18" charset="0"/>
                              </a:rPr>
                              <m:t>𝑧</m:t>
                            </m:r>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b="0" i="1" smtClean="0">
                                    <a:solidFill>
                                      <a:schemeClr val="accent6">
                                        <a:lumMod val="60000"/>
                                        <a:lumOff val="40000"/>
                                      </a:schemeClr>
                                    </a:solidFill>
                                    <a:latin typeface="Cambria Math" panose="02040503050406030204" pitchFamily="18" charset="0"/>
                                  </a:rPr>
                                  <m:t>𝑧</m:t>
                                </m:r>
                              </m:e>
                              <m:sub>
                                <m:r>
                                  <a:rPr lang="en-GB" sz="2799" i="1">
                                    <a:solidFill>
                                      <a:schemeClr val="accent6">
                                        <a:lumMod val="60000"/>
                                        <a:lumOff val="40000"/>
                                      </a:schemeClr>
                                    </a:solidFill>
                                    <a:latin typeface="Cambria Math" panose="02040503050406030204" pitchFamily="18" charset="0"/>
                                  </a:rPr>
                                  <m:t>𝑏</m:t>
                                </m:r>
                              </m:sub>
                            </m:sSub>
                            <m:r>
                              <a:rPr lang="en-GB" sz="2799" i="1">
                                <a:solidFill>
                                  <a:schemeClr val="accent6">
                                    <a:lumMod val="60000"/>
                                    <a:lumOff val="40000"/>
                                  </a:schemeClr>
                                </a:solidFill>
                                <a:latin typeface="Cambria Math" panose="02040503050406030204" pitchFamily="18" charset="0"/>
                              </a:rPr>
                              <m:t>−</m:t>
                            </m:r>
                            <m:sSub>
                              <m:sSubPr>
                                <m:ctrlPr>
                                  <a:rPr lang="en-GB" sz="2799" i="1">
                                    <a:solidFill>
                                      <a:schemeClr val="accent6">
                                        <a:lumMod val="60000"/>
                                        <a:lumOff val="40000"/>
                                      </a:schemeClr>
                                    </a:solidFill>
                                    <a:latin typeface="Cambria Math" panose="02040503050406030204" pitchFamily="18" charset="0"/>
                                  </a:rPr>
                                </m:ctrlPr>
                              </m:sSubPr>
                              <m:e>
                                <m:r>
                                  <a:rPr lang="en-GB" sz="2799" b="0" i="1" smtClean="0">
                                    <a:solidFill>
                                      <a:schemeClr val="accent6">
                                        <a:lumMod val="60000"/>
                                        <a:lumOff val="40000"/>
                                      </a:schemeClr>
                                    </a:solidFill>
                                    <a:latin typeface="Cambria Math" panose="02040503050406030204" pitchFamily="18" charset="0"/>
                                  </a:rPr>
                                  <m:t>𝑧</m:t>
                                </m:r>
                              </m:e>
                              <m:sub>
                                <m:r>
                                  <a:rPr lang="en-GB" sz="2799" i="1">
                                    <a:solidFill>
                                      <a:schemeClr val="accent6">
                                        <a:lumMod val="60000"/>
                                        <a:lumOff val="40000"/>
                                      </a:schemeClr>
                                    </a:solidFill>
                                    <a:latin typeface="Cambria Math" panose="02040503050406030204" pitchFamily="18" charset="0"/>
                                  </a:rPr>
                                  <m:t>𝑎</m:t>
                                </m:r>
                              </m:sub>
                            </m:sSub>
                          </m:oMath>
                        </m:oMathPara>
                      </a14:m>
                      <a:endParaRPr lang="en-GB" sz="2799" dirty="0">
                        <a:solidFill>
                          <a:schemeClr val="accent6">
                            <a:lumMod val="60000"/>
                            <a:lumOff val="40000"/>
                          </a:schemeClr>
                        </a:solidFill>
                      </a:endParaRPr>
                    </a:p>
                  </p:txBody>
                </p:sp>
              </mc:Choice>
              <mc:Fallback xmlns="">
                <p:sp>
                  <p:nvSpPr>
                    <p:cNvPr id="55" name="TextBox 54">
                      <a:extLst>
                        <a:ext uri="{FF2B5EF4-FFF2-40B4-BE49-F238E27FC236}">
                          <a16:creationId xmlns:a16="http://schemas.microsoft.com/office/drawing/2014/main" id="{FC23EEC5-3A85-4032-9E9A-376865B62BEE}"/>
                        </a:ext>
                      </a:extLst>
                    </p:cNvPr>
                    <p:cNvSpPr txBox="1">
                      <a:spLocks noRot="1" noChangeAspect="1" noMove="1" noResize="1" noEditPoints="1" noAdjustHandles="1" noChangeArrowheads="1" noChangeShapeType="1" noTextEdit="1"/>
                    </p:cNvSpPr>
                    <p:nvPr/>
                  </p:nvSpPr>
                  <p:spPr>
                    <a:xfrm>
                      <a:off x="7962981" y="1878294"/>
                      <a:ext cx="2107180" cy="523220"/>
                    </a:xfrm>
                    <a:prstGeom prst="rect">
                      <a:avLst/>
                    </a:prstGeom>
                    <a:blipFill>
                      <a:blip r:embed="rId12"/>
                      <a:stretch>
                        <a:fillRect/>
                      </a:stretch>
                    </a:blipFill>
                  </p:spPr>
                  <p:txBody>
                    <a:bodyPr/>
                    <a:lstStyle/>
                    <a:p>
                      <a:r>
                        <a:rPr lang="en-GB">
                          <a:noFill/>
                        </a:rPr>
                        <a:t> </a:t>
                      </a:r>
                    </a:p>
                  </p:txBody>
                </p:sp>
              </mc:Fallback>
            </mc:AlternateContent>
          </p:grpSp>
        </p:grpSp>
        <p:sp>
          <p:nvSpPr>
            <p:cNvPr id="35" name="TextBox 34">
              <a:extLst>
                <a:ext uri="{FF2B5EF4-FFF2-40B4-BE49-F238E27FC236}">
                  <a16:creationId xmlns:a16="http://schemas.microsoft.com/office/drawing/2014/main" id="{84458FBD-9D96-4BE2-B90E-F7637749FD3E}"/>
                </a:ext>
              </a:extLst>
            </p:cNvPr>
            <p:cNvSpPr txBox="1"/>
            <p:nvPr/>
          </p:nvSpPr>
          <p:spPr>
            <a:xfrm>
              <a:off x="1210932" y="3161135"/>
              <a:ext cx="977575" cy="461665"/>
            </a:xfrm>
            <a:prstGeom prst="rect">
              <a:avLst/>
            </a:prstGeom>
            <a:noFill/>
          </p:spPr>
          <p:txBody>
            <a:bodyPr wrap="none" rtlCol="0">
              <a:spAutoFit/>
            </a:bodyPr>
            <a:lstStyle/>
            <a:p>
              <a:r>
                <a:rPr lang="en-GB" sz="2400" dirty="0"/>
                <a:t>In 3D:</a:t>
              </a:r>
            </a:p>
          </p:txBody>
        </p:sp>
      </p:grpSp>
      <p:grpSp>
        <p:nvGrpSpPr>
          <p:cNvPr id="56" name="Group 55">
            <a:extLst>
              <a:ext uri="{FF2B5EF4-FFF2-40B4-BE49-F238E27FC236}">
                <a16:creationId xmlns:a16="http://schemas.microsoft.com/office/drawing/2014/main" id="{8899038A-25B1-417B-915C-5F594589FA49}"/>
              </a:ext>
              <a:ext uri="{C183D7F6-B498-43B3-948B-1728B52AA6E4}">
                <adec:decorative xmlns:adec="http://schemas.microsoft.com/office/drawing/2017/decorative" val="1"/>
              </a:ext>
            </a:extLst>
          </p:cNvPr>
          <p:cNvGrpSpPr/>
          <p:nvPr/>
        </p:nvGrpSpPr>
        <p:grpSpPr>
          <a:xfrm>
            <a:off x="10103943" y="5147435"/>
            <a:ext cx="1384751" cy="1285209"/>
            <a:chOff x="7376282" y="2133924"/>
            <a:chExt cx="3168678" cy="2940902"/>
          </a:xfrm>
        </p:grpSpPr>
        <p:grpSp>
          <p:nvGrpSpPr>
            <p:cNvPr id="57" name="Group 56">
              <a:extLst>
                <a:ext uri="{FF2B5EF4-FFF2-40B4-BE49-F238E27FC236}">
                  <a16:creationId xmlns:a16="http://schemas.microsoft.com/office/drawing/2014/main" id="{C7DECAE7-5852-4B5C-BFC2-6CD0D6773EFA}"/>
                </a:ext>
              </a:extLst>
            </p:cNvPr>
            <p:cNvGrpSpPr/>
            <p:nvPr/>
          </p:nvGrpSpPr>
          <p:grpSpPr>
            <a:xfrm>
              <a:off x="8110636" y="2592301"/>
              <a:ext cx="2131519" cy="2415195"/>
              <a:chOff x="8614692" y="2068029"/>
              <a:chExt cx="2131519" cy="2415195"/>
            </a:xfrm>
          </p:grpSpPr>
          <p:cxnSp>
            <p:nvCxnSpPr>
              <p:cNvPr id="61" name="Straight Arrow Connector 60">
                <a:extLst>
                  <a:ext uri="{FF2B5EF4-FFF2-40B4-BE49-F238E27FC236}">
                    <a16:creationId xmlns:a16="http://schemas.microsoft.com/office/drawing/2014/main" id="{ACE09EB5-E820-4CEA-BDBD-C9083D88A680}"/>
                  </a:ext>
                </a:extLst>
              </p:cNvPr>
              <p:cNvCxnSpPr>
                <a:cxnSpLocks/>
              </p:cNvCxnSpPr>
              <p:nvPr/>
            </p:nvCxnSpPr>
            <p:spPr>
              <a:xfrm flipV="1">
                <a:off x="8614692" y="2068029"/>
                <a:ext cx="0" cy="208105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DC14BB2-3475-40DE-BB1E-D32C4BCF6D7B}"/>
                  </a:ext>
                </a:extLst>
              </p:cNvPr>
              <p:cNvCxnSpPr>
                <a:cxnSpLocks/>
              </p:cNvCxnSpPr>
              <p:nvPr/>
            </p:nvCxnSpPr>
            <p:spPr>
              <a:xfrm>
                <a:off x="8614692" y="4149080"/>
                <a:ext cx="2131519" cy="33414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449CEF3-5DFB-4C88-97B2-21D0BC41DA46}"/>
                  </a:ext>
                </a:extLst>
              </p:cNvPr>
              <p:cNvCxnSpPr/>
              <p:nvPr/>
            </p:nvCxnSpPr>
            <p:spPr>
              <a:xfrm flipV="1">
                <a:off x="8614692" y="3284984"/>
                <a:ext cx="2069351" cy="86409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D7699BB-5AAB-4E68-9890-2973A0FDFFB6}"/>
                    </a:ext>
                  </a:extLst>
                </p:cNvPr>
                <p:cNvSpPr txBox="1"/>
                <p:nvPr/>
              </p:nvSpPr>
              <p:spPr>
                <a:xfrm>
                  <a:off x="10165753" y="4705495"/>
                  <a:ext cx="379207"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58" name="TextBox 57">
                  <a:extLst>
                    <a:ext uri="{FF2B5EF4-FFF2-40B4-BE49-F238E27FC236}">
                      <a16:creationId xmlns:a16="http://schemas.microsoft.com/office/drawing/2014/main" id="{2D7699BB-5AAB-4E68-9890-2973A0FDFFB6}"/>
                    </a:ext>
                  </a:extLst>
                </p:cNvPr>
                <p:cNvSpPr txBox="1">
                  <a:spLocks noRot="1" noChangeAspect="1" noMove="1" noResize="1" noEditPoints="1" noAdjustHandles="1" noChangeArrowheads="1" noChangeShapeType="1" noTextEdit="1"/>
                </p:cNvSpPr>
                <p:nvPr/>
              </p:nvSpPr>
              <p:spPr>
                <a:xfrm>
                  <a:off x="10165753" y="4705495"/>
                  <a:ext cx="379207" cy="369331"/>
                </a:xfrm>
                <a:prstGeom prst="rect">
                  <a:avLst/>
                </a:prstGeom>
                <a:blipFill>
                  <a:blip r:embed="rId13"/>
                  <a:stretch>
                    <a:fillRect r="-57143" b="-10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C5032E6-7008-4398-A629-0CD8D50166A1}"/>
                    </a:ext>
                  </a:extLst>
                </p:cNvPr>
                <p:cNvSpPr txBox="1"/>
                <p:nvPr/>
              </p:nvSpPr>
              <p:spPr>
                <a:xfrm>
                  <a:off x="7376282" y="2133924"/>
                  <a:ext cx="382605"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59" name="TextBox 58">
                  <a:extLst>
                    <a:ext uri="{FF2B5EF4-FFF2-40B4-BE49-F238E27FC236}">
                      <a16:creationId xmlns:a16="http://schemas.microsoft.com/office/drawing/2014/main" id="{FC5032E6-7008-4398-A629-0CD8D50166A1}"/>
                    </a:ext>
                  </a:extLst>
                </p:cNvPr>
                <p:cNvSpPr txBox="1">
                  <a:spLocks noRot="1" noChangeAspect="1" noMove="1" noResize="1" noEditPoints="1" noAdjustHandles="1" noChangeArrowheads="1" noChangeShapeType="1" noTextEdit="1"/>
                </p:cNvSpPr>
                <p:nvPr/>
              </p:nvSpPr>
              <p:spPr>
                <a:xfrm>
                  <a:off x="7376282" y="2133924"/>
                  <a:ext cx="382605" cy="369331"/>
                </a:xfrm>
                <a:prstGeom prst="rect">
                  <a:avLst/>
                </a:prstGeom>
                <a:blipFill>
                  <a:blip r:embed="rId14"/>
                  <a:stretch>
                    <a:fillRect r="-75000" b="-148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6848603-C094-45B8-A26F-A7A9A20E9F1D}"/>
                    </a:ext>
                  </a:extLst>
                </p:cNvPr>
                <p:cNvSpPr txBox="1"/>
                <p:nvPr/>
              </p:nvSpPr>
              <p:spPr>
                <a:xfrm>
                  <a:off x="10059669" y="3176674"/>
                  <a:ext cx="364971"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60" name="TextBox 59">
                  <a:extLst>
                    <a:ext uri="{FF2B5EF4-FFF2-40B4-BE49-F238E27FC236}">
                      <a16:creationId xmlns:a16="http://schemas.microsoft.com/office/drawing/2014/main" id="{06848603-C094-45B8-A26F-A7A9A20E9F1D}"/>
                    </a:ext>
                  </a:extLst>
                </p:cNvPr>
                <p:cNvSpPr txBox="1">
                  <a:spLocks noRot="1" noChangeAspect="1" noMove="1" noResize="1" noEditPoints="1" noAdjustHandles="1" noChangeArrowheads="1" noChangeShapeType="1" noTextEdit="1"/>
                </p:cNvSpPr>
                <p:nvPr/>
              </p:nvSpPr>
              <p:spPr>
                <a:xfrm>
                  <a:off x="10059669" y="3176674"/>
                  <a:ext cx="364971" cy="369331"/>
                </a:xfrm>
                <a:prstGeom prst="rect">
                  <a:avLst/>
                </a:prstGeom>
                <a:blipFill>
                  <a:blip r:embed="rId15"/>
                  <a:stretch>
                    <a:fillRect r="-57692" b="-103704"/>
                  </a:stretch>
                </a:blipFill>
              </p:spPr>
              <p:txBody>
                <a:bodyPr/>
                <a:lstStyle/>
                <a:p>
                  <a:r>
                    <a:rPr lang="en-GB">
                      <a:noFill/>
                    </a:rPr>
                    <a:t> </a:t>
                  </a:r>
                </a:p>
              </p:txBody>
            </p:sp>
          </mc:Fallback>
        </mc:AlternateContent>
      </p:grpSp>
    </p:spTree>
    <p:extLst>
      <p:ext uri="{BB962C8B-B14F-4D97-AF65-F5344CB8AC3E}">
        <p14:creationId xmlns:p14="http://schemas.microsoft.com/office/powerpoint/2010/main" val="37724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70A4-E712-4384-AE40-C7233AA89FD0}"/>
              </a:ext>
            </a:extLst>
          </p:cNvPr>
          <p:cNvSpPr>
            <a:spLocks noGrp="1"/>
          </p:cNvSpPr>
          <p:nvPr>
            <p:ph type="title"/>
          </p:nvPr>
        </p:nvSpPr>
        <p:spPr>
          <a:xfrm>
            <a:off x="1522413" y="381000"/>
            <a:ext cx="9144001" cy="1371600"/>
          </a:xfrm>
        </p:spPr>
        <p:txBody>
          <a:bodyPr anchor="b">
            <a:normAutofit/>
          </a:bodyPr>
          <a:lstStyle/>
          <a:p>
            <a:r>
              <a:rPr lang="en-GB" b="1" dirty="0">
                <a:solidFill>
                  <a:schemeClr val="tx2"/>
                </a:solidFill>
              </a:rPr>
              <a:t>Addition and subtraction in 3D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C416C7-88C2-42FF-B723-103E6C757577}"/>
                  </a:ext>
                </a:extLst>
              </p:cNvPr>
              <p:cNvSpPr>
                <a:spLocks noGrp="1"/>
              </p:cNvSpPr>
              <p:nvPr>
                <p:ph sz="half" idx="1"/>
              </p:nvPr>
            </p:nvSpPr>
            <p:spPr>
              <a:xfrm>
                <a:off x="1504781" y="1905000"/>
                <a:ext cx="5813767" cy="4260303"/>
              </a:xfrm>
            </p:spPr>
            <p:txBody>
              <a:bodyPr>
                <a:normAutofit/>
              </a:bodyPr>
              <a:lstStyle/>
              <a:p>
                <a:pPr marL="0" indent="0">
                  <a:buNone/>
                </a:pPr>
                <a:r>
                  <a:rPr lang="en-GB" sz="2800" dirty="0"/>
                  <a:t>Addition:</a:t>
                </a:r>
              </a:p>
              <a:p>
                <a:pPr marL="0" indent="0">
                  <a:buNone/>
                </a:pPr>
                <a14:m>
                  <m:oMathPara xmlns:m="http://schemas.openxmlformats.org/officeDocument/2006/math">
                    <m:oMathParaPr>
                      <m:jc m:val="centerGroup"/>
                    </m:oMathParaPr>
                    <m:oMath xmlns:m="http://schemas.openxmlformats.org/officeDocument/2006/math">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1</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1</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1</m:t>
                                    </m:r>
                                  </m:sub>
                                </m:sSub>
                              </m:e>
                            </m:mr>
                          </m:m>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2</m:t>
                                    </m:r>
                                  </m:sub>
                                </m:sSub>
                              </m:e>
                            </m:mr>
                          </m:m>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1</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1</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1</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2</m:t>
                                    </m:r>
                                  </m:sub>
                                </m:sSub>
                              </m:e>
                            </m:mr>
                          </m:m>
                        </m:e>
                      </m:d>
                    </m:oMath>
                  </m:oMathPara>
                </a14:m>
                <a:endParaRPr lang="en-GB" sz="2800" dirty="0"/>
              </a:p>
              <a:p>
                <a:pPr marL="0" indent="0">
                  <a:buNone/>
                </a:pPr>
                <a:endParaRPr lang="en-GB" sz="2800" dirty="0"/>
              </a:p>
              <a:p>
                <a:pPr marL="0" indent="0">
                  <a:buNone/>
                </a:pPr>
                <a:r>
                  <a:rPr lang="en-GB" sz="2800" dirty="0"/>
                  <a:t>Subtraction:</a:t>
                </a:r>
              </a:p>
              <a:p>
                <a:pPr marL="0" indent="0">
                  <a:buNone/>
                </a:pPr>
                <a14:m>
                  <m:oMathPara xmlns:m="http://schemas.openxmlformats.org/officeDocument/2006/math">
                    <m:oMathParaPr>
                      <m:jc m:val="centerGroup"/>
                    </m:oMathParaPr>
                    <m:oMath xmlns:m="http://schemas.openxmlformats.org/officeDocument/2006/math">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1</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1</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1</m:t>
                                    </m:r>
                                  </m:sub>
                                </m:sSub>
                              </m:e>
                            </m:mr>
                          </m:m>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2</m:t>
                                    </m:r>
                                  </m:sub>
                                </m:sSub>
                              </m:e>
                            </m:mr>
                          </m:m>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1</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𝑥</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1</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2</m:t>
                                    </m:r>
                                  </m:sub>
                                </m:sSub>
                              </m:e>
                            </m:mr>
                            <m:mr>
                              <m:e>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1</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𝑧</m:t>
                                    </m:r>
                                  </m:e>
                                  <m:sub>
                                    <m:r>
                                      <a:rPr lang="en-GB" sz="2800" i="1">
                                        <a:latin typeface="Cambria Math" panose="02040503050406030204" pitchFamily="18" charset="0"/>
                                      </a:rPr>
                                      <m:t>2</m:t>
                                    </m:r>
                                  </m:sub>
                                </m:sSub>
                              </m:e>
                            </m:mr>
                          </m:m>
                        </m:e>
                      </m:d>
                    </m:oMath>
                  </m:oMathPara>
                </a14:m>
                <a:endParaRPr lang="en-GB" sz="2800" dirty="0"/>
              </a:p>
            </p:txBody>
          </p:sp>
        </mc:Choice>
        <mc:Fallback xmlns="">
          <p:sp>
            <p:nvSpPr>
              <p:cNvPr id="3" name="Content Placeholder 2">
                <a:extLst>
                  <a:ext uri="{FF2B5EF4-FFF2-40B4-BE49-F238E27FC236}">
                    <a16:creationId xmlns:a16="http://schemas.microsoft.com/office/drawing/2014/main" id="{9FC416C7-88C2-42FF-B723-103E6C757577}"/>
                  </a:ext>
                </a:extLst>
              </p:cNvPr>
              <p:cNvSpPr>
                <a:spLocks noGrp="1" noRot="1" noChangeAspect="1" noMove="1" noResize="1" noEditPoints="1" noAdjustHandles="1" noChangeArrowheads="1" noChangeShapeType="1" noTextEdit="1"/>
              </p:cNvSpPr>
              <p:nvPr>
                <p:ph sz="half" idx="1"/>
              </p:nvPr>
            </p:nvSpPr>
            <p:spPr>
              <a:xfrm>
                <a:off x="1504781" y="1905000"/>
                <a:ext cx="5813767" cy="4260303"/>
              </a:xfrm>
              <a:blipFill>
                <a:blip r:embed="rId2"/>
                <a:stretch>
                  <a:fillRect l="-2201" t="-2579"/>
                </a:stretch>
              </a:blipFill>
            </p:spPr>
            <p:txBody>
              <a:bodyPr/>
              <a:lstStyle/>
              <a:p>
                <a:r>
                  <a:rPr lang="en-GB">
                    <a:noFill/>
                  </a:rPr>
                  <a:t> </a:t>
                </a:r>
              </a:p>
            </p:txBody>
          </p:sp>
        </mc:Fallback>
      </mc:AlternateContent>
      <p:grpSp>
        <p:nvGrpSpPr>
          <p:cNvPr id="15" name="Group 14">
            <a:extLst>
              <a:ext uri="{FF2B5EF4-FFF2-40B4-BE49-F238E27FC236}">
                <a16:creationId xmlns:a16="http://schemas.microsoft.com/office/drawing/2014/main" id="{C1E8B014-070A-4164-8C71-69300BC1E264}"/>
              </a:ext>
              <a:ext uri="{C183D7F6-B498-43B3-948B-1728B52AA6E4}">
                <adec:decorative xmlns:adec="http://schemas.microsoft.com/office/drawing/2017/decorative" val="1"/>
              </a:ext>
            </a:extLst>
          </p:cNvPr>
          <p:cNvGrpSpPr/>
          <p:nvPr/>
        </p:nvGrpSpPr>
        <p:grpSpPr>
          <a:xfrm>
            <a:off x="7763221" y="2020044"/>
            <a:ext cx="2781739" cy="4206280"/>
            <a:chOff x="7763221" y="2020044"/>
            <a:chExt cx="2781739" cy="4206280"/>
          </a:xfrm>
        </p:grpSpPr>
        <p:grpSp>
          <p:nvGrpSpPr>
            <p:cNvPr id="11" name="Group 10">
              <a:extLst>
                <a:ext uri="{FF2B5EF4-FFF2-40B4-BE49-F238E27FC236}">
                  <a16:creationId xmlns:a16="http://schemas.microsoft.com/office/drawing/2014/main" id="{E0911FD4-4F09-4B8C-BC79-A38B86CF1D5D}"/>
                </a:ext>
              </a:extLst>
            </p:cNvPr>
            <p:cNvGrpSpPr/>
            <p:nvPr/>
          </p:nvGrpSpPr>
          <p:grpSpPr>
            <a:xfrm>
              <a:off x="8110636" y="2276872"/>
              <a:ext cx="2069352" cy="3692624"/>
              <a:chOff x="8614692" y="1752600"/>
              <a:chExt cx="2069352" cy="3692624"/>
            </a:xfrm>
          </p:grpSpPr>
          <p:cxnSp>
            <p:nvCxnSpPr>
              <p:cNvPr id="6" name="Straight Arrow Connector 5">
                <a:extLst>
                  <a:ext uri="{FF2B5EF4-FFF2-40B4-BE49-F238E27FC236}">
                    <a16:creationId xmlns:a16="http://schemas.microsoft.com/office/drawing/2014/main" id="{1083948E-C94E-463D-AF05-18E56828F550}"/>
                  </a:ext>
                </a:extLst>
              </p:cNvPr>
              <p:cNvCxnSpPr/>
              <p:nvPr/>
            </p:nvCxnSpPr>
            <p:spPr>
              <a:xfrm flipV="1">
                <a:off x="8614692" y="1752600"/>
                <a:ext cx="0" cy="239648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992C95B-A281-494E-B4EF-5E32571E09BE}"/>
                  </a:ext>
                </a:extLst>
              </p:cNvPr>
              <p:cNvCxnSpPr/>
              <p:nvPr/>
            </p:nvCxnSpPr>
            <p:spPr>
              <a:xfrm>
                <a:off x="8614692" y="4149080"/>
                <a:ext cx="1944216" cy="129614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EFFA3E-C107-4AB9-BDD0-004DC8BA0AE9}"/>
                  </a:ext>
                </a:extLst>
              </p:cNvPr>
              <p:cNvCxnSpPr/>
              <p:nvPr/>
            </p:nvCxnSpPr>
            <p:spPr>
              <a:xfrm flipV="1">
                <a:off x="8614692" y="3284984"/>
                <a:ext cx="2069352" cy="86409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031915-191F-4A19-8F81-D8A9F6B13994}"/>
                    </a:ext>
                  </a:extLst>
                </p:cNvPr>
                <p:cNvSpPr txBox="1"/>
                <p:nvPr/>
              </p:nvSpPr>
              <p:spPr>
                <a:xfrm>
                  <a:off x="9990385" y="5856992"/>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2" name="TextBox 11">
                  <a:extLst>
                    <a:ext uri="{FF2B5EF4-FFF2-40B4-BE49-F238E27FC236}">
                      <a16:creationId xmlns:a16="http://schemas.microsoft.com/office/drawing/2014/main" id="{DB031915-191F-4A19-8F81-D8A9F6B13994}"/>
                    </a:ext>
                  </a:extLst>
                </p:cNvPr>
                <p:cNvSpPr txBox="1">
                  <a:spLocks noRot="1" noChangeAspect="1" noMove="1" noResize="1" noEditPoints="1" noAdjustHandles="1" noChangeArrowheads="1" noChangeShapeType="1" noTextEdit="1"/>
                </p:cNvSpPr>
                <p:nvPr/>
              </p:nvSpPr>
              <p:spPr>
                <a:xfrm>
                  <a:off x="9990385" y="5856992"/>
                  <a:ext cx="379206"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6FDDEF6-D7FC-4D2A-9F2F-2F2B42A2BFB3}"/>
                    </a:ext>
                  </a:extLst>
                </p:cNvPr>
                <p:cNvSpPr txBox="1"/>
                <p:nvPr/>
              </p:nvSpPr>
              <p:spPr>
                <a:xfrm>
                  <a:off x="7763221" y="2020044"/>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3" name="TextBox 12">
                  <a:extLst>
                    <a:ext uri="{FF2B5EF4-FFF2-40B4-BE49-F238E27FC236}">
                      <a16:creationId xmlns:a16="http://schemas.microsoft.com/office/drawing/2014/main" id="{A6FDDEF6-D7FC-4D2A-9F2F-2F2B42A2BFB3}"/>
                    </a:ext>
                  </a:extLst>
                </p:cNvPr>
                <p:cNvSpPr txBox="1">
                  <a:spLocks noRot="1" noChangeAspect="1" noMove="1" noResize="1" noEditPoints="1" noAdjustHandles="1" noChangeArrowheads="1" noChangeShapeType="1" noTextEdit="1"/>
                </p:cNvSpPr>
                <p:nvPr/>
              </p:nvSpPr>
              <p:spPr>
                <a:xfrm>
                  <a:off x="7763221" y="2020044"/>
                  <a:ext cx="382605" cy="369332"/>
                </a:xfrm>
                <a:prstGeom prst="rect">
                  <a:avLst/>
                </a:prstGeom>
                <a:blipFill>
                  <a:blip r:embed="rId4"/>
                  <a:stretch>
                    <a:fillRect b="-98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165242-3B8F-46EC-8E36-F8C2FE7185F4}"/>
                    </a:ext>
                  </a:extLst>
                </p:cNvPr>
                <p:cNvSpPr txBox="1"/>
                <p:nvPr/>
              </p:nvSpPr>
              <p:spPr>
                <a:xfrm>
                  <a:off x="10179988" y="3475112"/>
                  <a:ext cx="364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14" name="TextBox 13">
                  <a:extLst>
                    <a:ext uri="{FF2B5EF4-FFF2-40B4-BE49-F238E27FC236}">
                      <a16:creationId xmlns:a16="http://schemas.microsoft.com/office/drawing/2014/main" id="{48165242-3B8F-46EC-8E36-F8C2FE7185F4}"/>
                    </a:ext>
                  </a:extLst>
                </p:cNvPr>
                <p:cNvSpPr txBox="1">
                  <a:spLocks noRot="1" noChangeAspect="1" noMove="1" noResize="1" noEditPoints="1" noAdjustHandles="1" noChangeArrowheads="1" noChangeShapeType="1" noTextEdit="1"/>
                </p:cNvSpPr>
                <p:nvPr/>
              </p:nvSpPr>
              <p:spPr>
                <a:xfrm>
                  <a:off x="10179988" y="3475112"/>
                  <a:ext cx="364972" cy="369332"/>
                </a:xfrm>
                <a:prstGeom prst="rect">
                  <a:avLst/>
                </a:prstGeom>
                <a:blipFill>
                  <a:blip r:embed="rId5"/>
                  <a:stretch>
                    <a:fillRect/>
                  </a:stretch>
                </a:blipFill>
              </p:spPr>
              <p:txBody>
                <a:bodyPr/>
                <a:lstStyle/>
                <a:p>
                  <a:r>
                    <a:rPr lang="en-GB">
                      <a:noFill/>
                    </a:rPr>
                    <a:t> </a:t>
                  </a:r>
                </a:p>
              </p:txBody>
            </p:sp>
          </mc:Fallback>
        </mc:AlternateContent>
      </p:grpSp>
      <p:grpSp>
        <p:nvGrpSpPr>
          <p:cNvPr id="38" name="Group 37">
            <a:extLst>
              <a:ext uri="{FF2B5EF4-FFF2-40B4-BE49-F238E27FC236}">
                <a16:creationId xmlns:a16="http://schemas.microsoft.com/office/drawing/2014/main" id="{27F55447-6772-4347-AB2A-C83D21524992}"/>
              </a:ext>
              <a:ext uri="{C183D7F6-B498-43B3-948B-1728B52AA6E4}">
                <adec:decorative xmlns:adec="http://schemas.microsoft.com/office/drawing/2017/decorative" val="1"/>
              </a:ext>
            </a:extLst>
          </p:cNvPr>
          <p:cNvGrpSpPr/>
          <p:nvPr/>
        </p:nvGrpSpPr>
        <p:grpSpPr>
          <a:xfrm>
            <a:off x="7982274" y="2730992"/>
            <a:ext cx="1733106" cy="2354192"/>
            <a:chOff x="7982274" y="2730992"/>
            <a:chExt cx="1733106" cy="2354192"/>
          </a:xfrm>
        </p:grpSpPr>
        <p:grpSp>
          <p:nvGrpSpPr>
            <p:cNvPr id="22" name="Group 21">
              <a:extLst>
                <a:ext uri="{FF2B5EF4-FFF2-40B4-BE49-F238E27FC236}">
                  <a16:creationId xmlns:a16="http://schemas.microsoft.com/office/drawing/2014/main" id="{2FA6A338-0AF1-4C3A-A2F7-B01EBC592131}"/>
                </a:ext>
              </a:extLst>
            </p:cNvPr>
            <p:cNvGrpSpPr/>
            <p:nvPr/>
          </p:nvGrpSpPr>
          <p:grpSpPr>
            <a:xfrm rot="20919811">
              <a:off x="7982274" y="2863034"/>
              <a:ext cx="1583852" cy="1656158"/>
              <a:chOff x="8110636" y="3428999"/>
              <a:chExt cx="2555778" cy="1244353"/>
            </a:xfrm>
          </p:grpSpPr>
          <p:cxnSp>
            <p:nvCxnSpPr>
              <p:cNvPr id="17" name="Straight Arrow Connector 16">
                <a:extLst>
                  <a:ext uri="{FF2B5EF4-FFF2-40B4-BE49-F238E27FC236}">
                    <a16:creationId xmlns:a16="http://schemas.microsoft.com/office/drawing/2014/main" id="{1723AFB5-90A6-4206-B685-6E61E9BFF09F}"/>
                  </a:ext>
                </a:extLst>
              </p:cNvPr>
              <p:cNvCxnSpPr/>
              <p:nvPr/>
            </p:nvCxnSpPr>
            <p:spPr>
              <a:xfrm flipV="1">
                <a:off x="8110636" y="4365104"/>
                <a:ext cx="1944216" cy="30824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DE14AD-3CD4-438B-9A58-E1C6FE6C7FD1}"/>
                  </a:ext>
                </a:extLst>
              </p:cNvPr>
              <p:cNvCxnSpPr>
                <a:cxnSpLocks/>
              </p:cNvCxnSpPr>
              <p:nvPr/>
            </p:nvCxnSpPr>
            <p:spPr>
              <a:xfrm flipV="1">
                <a:off x="10054852" y="3429000"/>
                <a:ext cx="611562" cy="93610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39AEF0B-7163-40FA-87BA-E4D8EBD180F4}"/>
                  </a:ext>
                </a:extLst>
              </p:cNvPr>
              <p:cNvCxnSpPr>
                <a:cxnSpLocks/>
              </p:cNvCxnSpPr>
              <p:nvPr/>
            </p:nvCxnSpPr>
            <p:spPr>
              <a:xfrm flipV="1">
                <a:off x="8145826" y="3428999"/>
                <a:ext cx="2520588" cy="124435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2AC89A7-7D76-43B6-B176-F83F590947B0}"/>
                </a:ext>
              </a:extLst>
            </p:cNvPr>
            <p:cNvGrpSpPr/>
            <p:nvPr/>
          </p:nvGrpSpPr>
          <p:grpSpPr>
            <a:xfrm>
              <a:off x="8110636" y="2730992"/>
              <a:ext cx="1604744" cy="2354192"/>
              <a:chOff x="8110636" y="2730992"/>
              <a:chExt cx="1604744" cy="2354192"/>
            </a:xfrm>
          </p:grpSpPr>
          <p:cxnSp>
            <p:nvCxnSpPr>
              <p:cNvPr id="5" name="Straight Connector 4">
                <a:extLst>
                  <a:ext uri="{FF2B5EF4-FFF2-40B4-BE49-F238E27FC236}">
                    <a16:creationId xmlns:a16="http://schemas.microsoft.com/office/drawing/2014/main" id="{C3387776-0984-4C2C-A6A4-1F318B4F249F}"/>
                  </a:ext>
                </a:extLst>
              </p:cNvPr>
              <p:cNvCxnSpPr>
                <a:cxnSpLocks/>
              </p:cNvCxnSpPr>
              <p:nvPr/>
            </p:nvCxnSpPr>
            <p:spPr>
              <a:xfrm>
                <a:off x="8110636" y="4680676"/>
                <a:ext cx="648072" cy="404508"/>
              </a:xfrm>
              <a:prstGeom prst="line">
                <a:avLst/>
              </a:prstGeom>
              <a:ln>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89DBCB-0EAD-4824-B082-1CF31B2C4C2A}"/>
                  </a:ext>
                </a:extLst>
              </p:cNvPr>
              <p:cNvCxnSpPr>
                <a:cxnSpLocks/>
              </p:cNvCxnSpPr>
              <p:nvPr/>
            </p:nvCxnSpPr>
            <p:spPr>
              <a:xfrm>
                <a:off x="8758708" y="4206048"/>
                <a:ext cx="18880" cy="879136"/>
              </a:xfrm>
              <a:prstGeom prst="line">
                <a:avLst/>
              </a:prstGeom>
              <a:ln>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52BA3D-8C1E-4574-8EBB-D8EB74DF6B40}"/>
                  </a:ext>
                </a:extLst>
              </p:cNvPr>
              <p:cNvCxnSpPr>
                <a:cxnSpLocks/>
              </p:cNvCxnSpPr>
              <p:nvPr/>
            </p:nvCxnSpPr>
            <p:spPr>
              <a:xfrm flipV="1">
                <a:off x="8760584" y="4054921"/>
                <a:ext cx="426088" cy="151127"/>
              </a:xfrm>
              <a:prstGeom prst="line">
                <a:avLst/>
              </a:prstGeom>
              <a:ln>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BD5D89-4554-4333-9054-D501FEE69CB8}"/>
                  </a:ext>
                </a:extLst>
              </p:cNvPr>
              <p:cNvCxnSpPr>
                <a:cxnSpLocks/>
              </p:cNvCxnSpPr>
              <p:nvPr/>
            </p:nvCxnSpPr>
            <p:spPr>
              <a:xfrm flipV="1">
                <a:off x="9287364" y="3877217"/>
                <a:ext cx="426088" cy="151127"/>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7DE2B52-0726-44A0-92C4-73E2A340D5B1}"/>
                  </a:ext>
                </a:extLst>
              </p:cNvPr>
              <p:cNvCxnSpPr>
                <a:cxnSpLocks/>
              </p:cNvCxnSpPr>
              <p:nvPr/>
            </p:nvCxnSpPr>
            <p:spPr>
              <a:xfrm flipV="1">
                <a:off x="9715380" y="2941321"/>
                <a:ext cx="0" cy="914401"/>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EED922-B1E2-4DBC-91D4-E2EE5A663983}"/>
                  </a:ext>
                </a:extLst>
              </p:cNvPr>
              <p:cNvCxnSpPr>
                <a:cxnSpLocks/>
              </p:cNvCxnSpPr>
              <p:nvPr/>
            </p:nvCxnSpPr>
            <p:spPr>
              <a:xfrm flipH="1" flipV="1">
                <a:off x="9357156" y="2730992"/>
                <a:ext cx="356296" cy="206043"/>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89017712-5F04-4981-9A3F-0D34C946B97B}"/>
              </a:ext>
              <a:ext uri="{C183D7F6-B498-43B3-948B-1728B52AA6E4}">
                <adec:decorative xmlns:adec="http://schemas.microsoft.com/office/drawing/2017/decorative" val="1"/>
              </a:ext>
            </a:extLst>
          </p:cNvPr>
          <p:cNvGrpSpPr/>
          <p:nvPr/>
        </p:nvGrpSpPr>
        <p:grpSpPr>
          <a:xfrm>
            <a:off x="8141417" y="4031474"/>
            <a:ext cx="1491391" cy="1297352"/>
            <a:chOff x="8141417" y="4031474"/>
            <a:chExt cx="1491391" cy="1297352"/>
          </a:xfrm>
        </p:grpSpPr>
        <p:grpSp>
          <p:nvGrpSpPr>
            <p:cNvPr id="32" name="Group 31">
              <a:extLst>
                <a:ext uri="{FF2B5EF4-FFF2-40B4-BE49-F238E27FC236}">
                  <a16:creationId xmlns:a16="http://schemas.microsoft.com/office/drawing/2014/main" id="{EF1F97D8-D01C-4F72-846B-D7E988658935}"/>
                </a:ext>
              </a:extLst>
            </p:cNvPr>
            <p:cNvGrpSpPr/>
            <p:nvPr/>
          </p:nvGrpSpPr>
          <p:grpSpPr>
            <a:xfrm>
              <a:off x="8141417" y="4057726"/>
              <a:ext cx="1259058" cy="1257189"/>
              <a:chOff x="8141417" y="4057726"/>
              <a:chExt cx="1259058" cy="1257189"/>
            </a:xfrm>
          </p:grpSpPr>
          <p:cxnSp>
            <p:nvCxnSpPr>
              <p:cNvPr id="28" name="Straight Arrow Connector 27">
                <a:extLst>
                  <a:ext uri="{FF2B5EF4-FFF2-40B4-BE49-F238E27FC236}">
                    <a16:creationId xmlns:a16="http://schemas.microsoft.com/office/drawing/2014/main" id="{4FF0072A-9117-46D0-A2B2-2F3D23A125B3}"/>
                  </a:ext>
                </a:extLst>
              </p:cNvPr>
              <p:cNvCxnSpPr>
                <a:cxnSpLocks/>
              </p:cNvCxnSpPr>
              <p:nvPr/>
            </p:nvCxnSpPr>
            <p:spPr>
              <a:xfrm>
                <a:off x="8141417" y="4680676"/>
                <a:ext cx="1003895" cy="63423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C35CD5-BF31-44A9-ABB1-79F25B944CCD}"/>
                  </a:ext>
                </a:extLst>
              </p:cNvPr>
              <p:cNvCxnSpPr>
                <a:cxnSpLocks/>
              </p:cNvCxnSpPr>
              <p:nvPr/>
            </p:nvCxnSpPr>
            <p:spPr>
              <a:xfrm rot="20919811" flipV="1">
                <a:off x="9021481" y="4057726"/>
                <a:ext cx="378994" cy="1245899"/>
              </a:xfrm>
              <a:prstGeom prst="straightConnector1">
                <a:avLst/>
              </a:prstGeom>
              <a:ln w="38100">
                <a:solidFill>
                  <a:srgbClr val="5DCEAF">
                    <a:alpha val="74902"/>
                  </a:srgb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DE9AA1CA-CF3E-4A58-B476-B09BF753AE30}"/>
                </a:ext>
              </a:extLst>
            </p:cNvPr>
            <p:cNvCxnSpPr>
              <a:cxnSpLocks/>
            </p:cNvCxnSpPr>
            <p:nvPr/>
          </p:nvCxnSpPr>
          <p:spPr>
            <a:xfrm flipV="1">
              <a:off x="9204792" y="5177699"/>
              <a:ext cx="426088" cy="151127"/>
            </a:xfrm>
            <a:prstGeom prst="line">
              <a:avLst/>
            </a:prstGeom>
            <a:ln>
              <a:solidFill>
                <a:srgbClr val="5DCEAF">
                  <a:alpha val="74902"/>
                </a:srgb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30D84A-4549-488A-A5CE-5875DBE93A77}"/>
                </a:ext>
              </a:extLst>
            </p:cNvPr>
            <p:cNvCxnSpPr>
              <a:cxnSpLocks/>
            </p:cNvCxnSpPr>
            <p:nvPr/>
          </p:nvCxnSpPr>
          <p:spPr>
            <a:xfrm flipV="1">
              <a:off x="9632808" y="4241803"/>
              <a:ext cx="0" cy="914401"/>
            </a:xfrm>
            <a:prstGeom prst="line">
              <a:avLst/>
            </a:prstGeom>
            <a:ln>
              <a:solidFill>
                <a:srgbClr val="5DCEAF">
                  <a:alpha val="74902"/>
                </a:srgb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DFE300-7F3A-483B-9AA4-3608636FA47B}"/>
                </a:ext>
              </a:extLst>
            </p:cNvPr>
            <p:cNvCxnSpPr>
              <a:cxnSpLocks/>
            </p:cNvCxnSpPr>
            <p:nvPr/>
          </p:nvCxnSpPr>
          <p:spPr>
            <a:xfrm flipH="1" flipV="1">
              <a:off x="9274584" y="4031474"/>
              <a:ext cx="356296" cy="206043"/>
            </a:xfrm>
            <a:prstGeom prst="line">
              <a:avLst/>
            </a:prstGeom>
            <a:ln>
              <a:solidFill>
                <a:srgbClr val="5DCEAF">
                  <a:alpha val="74902"/>
                </a:srgb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405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up)">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265AC5-B77C-4A90-80AA-456DF565AF96}"/>
              </a:ext>
            </a:extLst>
          </p:cNvPr>
          <p:cNvSpPr>
            <a:spLocks noGrp="1"/>
          </p:cNvSpPr>
          <p:nvPr>
            <p:ph type="title"/>
          </p:nvPr>
        </p:nvSpPr>
        <p:spPr/>
        <p:txBody>
          <a:bodyPr/>
          <a:lstStyle/>
          <a:p>
            <a:r>
              <a:rPr lang="en-GB" b="1" dirty="0"/>
              <a:t>3D dot product and magnitude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A95634D-6041-4E37-8A25-A62D98F29EE5}"/>
                  </a:ext>
                </a:extLst>
              </p:cNvPr>
              <p:cNvSpPr>
                <a:spLocks noGrp="1"/>
              </p:cNvSpPr>
              <p:nvPr>
                <p:ph idx="1"/>
              </p:nvPr>
            </p:nvSpPr>
            <p:spPr>
              <a:xfrm>
                <a:off x="1522413" y="1904999"/>
                <a:ext cx="9612559" cy="4114801"/>
              </a:xfrm>
            </p:spPr>
            <p:txBody>
              <a:bodyPr>
                <a:noAutofit/>
              </a:bodyPr>
              <a:lstStyle/>
              <a:p>
                <a:pPr marL="0" indent="0">
                  <a:buNone/>
                </a:pPr>
                <a:r>
                  <a:rPr lang="en-GB" dirty="0"/>
                  <a:t>Dot product:</a:t>
                </a:r>
              </a:p>
              <a:p>
                <a:pPr marL="0" indent="0">
                  <a:buNone/>
                </a:pPr>
                <a:br>
                  <a:rPr lang="en-GB" sz="8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e>
                            </m:mr>
                          </m:m>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oMath>
                  </m:oMathPara>
                </a14:m>
                <a:endParaRPr lang="en-GB" dirty="0"/>
              </a:p>
              <a:p>
                <a:pPr marL="0" indent="0">
                  <a:buNone/>
                </a:pPr>
                <a:r>
                  <a:rPr lang="en-GB" dirty="0"/>
                  <a:t>Magnitude: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GB" i="1">
                              <a:latin typeface="Cambria Math" panose="02040503050406030204" pitchFamily="18" charset="0"/>
                            </a:rPr>
                          </m:ctrlPr>
                        </m:dPr>
                        <m:e>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𝑧</m:t>
                                    </m:r>
                                  </m:e>
                                </m:mr>
                              </m:m>
                            </m:e>
                          </m:d>
                        </m:e>
                      </m:d>
                      <m:r>
                        <a:rPr lang="en-GB" i="1">
                          <a:latin typeface="Cambria Math" panose="02040503050406030204" pitchFamily="18" charset="0"/>
                        </a:rPr>
                        <m:t>=</m:t>
                      </m:r>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2</m:t>
                              </m:r>
                            </m:sup>
                          </m:sSup>
                        </m:e>
                      </m:rad>
                      <m:r>
                        <a:rPr lang="en-GB" i="1">
                          <a:latin typeface="Cambria Math" panose="02040503050406030204" pitchFamily="18" charset="0"/>
                        </a:rPr>
                        <m:t>=</m:t>
                      </m:r>
                      <m:rad>
                        <m:radPr>
                          <m:degHide m:val="on"/>
                          <m:ctrlPr>
                            <a:rPr lang="en-GB" i="1">
                              <a:latin typeface="Cambria Math" panose="02040503050406030204" pitchFamily="18" charset="0"/>
                            </a:rPr>
                          </m:ctrlPr>
                        </m:radPr>
                        <m:deg/>
                        <m:e>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𝑧</m:t>
                                    </m:r>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𝑧</m:t>
                                    </m:r>
                                  </m:e>
                                </m:mr>
                              </m:m>
                            </m:e>
                          </m:d>
                        </m:e>
                      </m:rad>
                    </m:oMath>
                  </m:oMathPara>
                </a14:m>
                <a:endParaRPr lang="en-GB" dirty="0"/>
              </a:p>
            </p:txBody>
          </p:sp>
        </mc:Choice>
        <mc:Fallback xmlns="">
          <p:sp>
            <p:nvSpPr>
              <p:cNvPr id="6" name="Content Placeholder 5">
                <a:extLst>
                  <a:ext uri="{FF2B5EF4-FFF2-40B4-BE49-F238E27FC236}">
                    <a16:creationId xmlns:a16="http://schemas.microsoft.com/office/drawing/2014/main" id="{3A95634D-6041-4E37-8A25-A62D98F29EE5}"/>
                  </a:ext>
                </a:extLst>
              </p:cNvPr>
              <p:cNvSpPr>
                <a:spLocks noGrp="1" noRot="1" noChangeAspect="1" noMove="1" noResize="1" noEditPoints="1" noAdjustHandles="1" noChangeArrowheads="1" noChangeShapeType="1" noTextEdit="1"/>
              </p:cNvSpPr>
              <p:nvPr>
                <p:ph idx="1"/>
              </p:nvPr>
            </p:nvSpPr>
            <p:spPr>
              <a:xfrm>
                <a:off x="1522413" y="1904999"/>
                <a:ext cx="9612559" cy="4114801"/>
              </a:xfrm>
              <a:blipFill>
                <a:blip r:embed="rId2"/>
                <a:stretch>
                  <a:fillRect l="-1649" t="-2959"/>
                </a:stretch>
              </a:blipFill>
            </p:spPr>
            <p:txBody>
              <a:bodyPr/>
              <a:lstStyle/>
              <a:p>
                <a:r>
                  <a:rPr lang="en-GB">
                    <a:noFill/>
                  </a:rPr>
                  <a:t> </a:t>
                </a:r>
              </a:p>
            </p:txBody>
          </p:sp>
        </mc:Fallback>
      </mc:AlternateContent>
    </p:spTree>
    <p:extLst>
      <p:ext uri="{BB962C8B-B14F-4D97-AF65-F5344CB8AC3E}">
        <p14:creationId xmlns:p14="http://schemas.microsoft.com/office/powerpoint/2010/main" val="26564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3F56-DEDD-4282-9A83-F2BDC85F1D7D}"/>
              </a:ext>
            </a:extLst>
          </p:cNvPr>
          <p:cNvSpPr>
            <a:spLocks noGrp="1"/>
          </p:cNvSpPr>
          <p:nvPr>
            <p:ph type="title"/>
          </p:nvPr>
        </p:nvSpPr>
        <p:spPr/>
        <p:txBody>
          <a:bodyPr/>
          <a:lstStyle/>
          <a:p>
            <a:r>
              <a:rPr lang="en-GB" b="1" dirty="0"/>
              <a:t>3D vector magnitude: proof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0D7CD6-535B-48BD-98B1-60158A6612A3}"/>
                  </a:ext>
                </a:extLst>
              </p:cNvPr>
              <p:cNvSpPr>
                <a:spLocks noGrp="1"/>
              </p:cNvSpPr>
              <p:nvPr>
                <p:ph idx="1"/>
              </p:nvPr>
            </p:nvSpPr>
            <p:spPr>
              <a:xfrm>
                <a:off x="1522413" y="1904999"/>
                <a:ext cx="5940151" cy="4114801"/>
              </a:xfrm>
            </p:spPr>
            <p:txBody>
              <a:bodyPr>
                <a:normAutofit fontScale="92500"/>
              </a:bodyPr>
              <a:lstStyle/>
              <a:p>
                <a:r>
                  <a:rPr lang="en-GB" dirty="0"/>
                  <a:t>Consider that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𝑧</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r>
                            <m:e>
                              <m:r>
                                <a:rPr lang="en-GB" i="1">
                                  <a:latin typeface="Cambria Math" panose="02040503050406030204" pitchFamily="18" charset="0"/>
                                </a:rPr>
                                <m:t>0</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0</m:t>
                              </m:r>
                            </m:e>
                          </m:mr>
                          <m:mr>
                            <m:e>
                              <m:r>
                                <a:rPr lang="en-GB" i="1">
                                  <a:latin typeface="Cambria Math" panose="02040503050406030204" pitchFamily="18" charset="0"/>
                                </a:rPr>
                                <m:t>𝑧</m:t>
                              </m:r>
                            </m:e>
                          </m:mr>
                        </m:m>
                      </m:e>
                    </m:d>
                  </m:oMath>
                </a14:m>
                <a:endParaRPr lang="en-GB" dirty="0"/>
              </a:p>
              <a:p>
                <a:r>
                  <a:rPr lang="en-GB" dirty="0"/>
                  <a:t>We know that the magnitude of the 2D vector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i="1">
                                <a:latin typeface="Cambria Math" panose="02040503050406030204" pitchFamily="18" charset="0"/>
                              </a:rPr>
                              <m:t>𝑥</m:t>
                            </m:r>
                          </m:num>
                          <m:den>
                            <m:r>
                              <a:rPr lang="en-GB" i="1">
                                <a:latin typeface="Cambria Math" panose="02040503050406030204" pitchFamily="18" charset="0"/>
                              </a:rPr>
                              <m:t>𝑦</m:t>
                            </m:r>
                          </m:den>
                        </m:f>
                      </m:e>
                    </m:d>
                  </m:oMath>
                </a14:m>
                <a:r>
                  <a:rPr lang="en-GB" dirty="0"/>
                  <a:t> is </a:t>
                </a:r>
                <a14:m>
                  <m:oMath xmlns:m="http://schemas.openxmlformats.org/officeDocument/2006/math">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oMath>
                </a14:m>
                <a:r>
                  <a:rPr lang="en-GB" dirty="0"/>
                  <a:t> </a:t>
                </a:r>
              </a:p>
              <a:p>
                <a:r>
                  <a:rPr lang="en-GB" dirty="0"/>
                  <a:t>Consider the triangle orthogonal to the </a:t>
                </a:r>
                <a14:m>
                  <m:oMath xmlns:m="http://schemas.openxmlformats.org/officeDocument/2006/math">
                    <m:r>
                      <a:rPr lang="en-GB" i="1" dirty="0" smtClean="0">
                        <a:latin typeface="Cambria Math" panose="02040503050406030204" pitchFamily="18" charset="0"/>
                      </a:rPr>
                      <m:t>𝑥𝑦</m:t>
                    </m:r>
                  </m:oMath>
                </a14:m>
                <a:r>
                  <a:rPr lang="en-GB" dirty="0"/>
                  <a:t> plane, formed by this vector and the </a:t>
                </a:r>
                <a14:m>
                  <m:oMath xmlns:m="http://schemas.openxmlformats.org/officeDocument/2006/math">
                    <m:r>
                      <a:rPr lang="en-GB" i="1" dirty="0" smtClean="0">
                        <a:latin typeface="Cambria Math" panose="02040503050406030204" pitchFamily="18" charset="0"/>
                      </a:rPr>
                      <m:t>𝑧</m:t>
                    </m:r>
                  </m:oMath>
                </a14:m>
                <a:r>
                  <a:rPr lang="en-GB" dirty="0"/>
                  <a:t> component…</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4E0D7CD6-535B-48BD-98B1-60158A6612A3}"/>
                  </a:ext>
                </a:extLst>
              </p:cNvPr>
              <p:cNvSpPr>
                <a:spLocks noGrp="1" noRot="1" noChangeAspect="1" noMove="1" noResize="1" noEditPoints="1" noAdjustHandles="1" noChangeArrowheads="1" noChangeShapeType="1" noTextEdit="1"/>
              </p:cNvSpPr>
              <p:nvPr>
                <p:ph idx="1"/>
              </p:nvPr>
            </p:nvSpPr>
            <p:spPr>
              <a:xfrm>
                <a:off x="1522413" y="1904999"/>
                <a:ext cx="5940151" cy="4114801"/>
              </a:xfrm>
              <a:blipFill>
                <a:blip r:embed="rId2"/>
                <a:stretch>
                  <a:fillRect l="-2156" r="-2669"/>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D84DECA6-9E6B-416A-943D-F875E21BD603}"/>
              </a:ext>
              <a:ext uri="{C183D7F6-B498-43B3-948B-1728B52AA6E4}">
                <adec:decorative xmlns:adec="http://schemas.microsoft.com/office/drawing/2017/decorative" val="1"/>
              </a:ext>
            </a:extLst>
          </p:cNvPr>
          <p:cNvGrpSpPr/>
          <p:nvPr/>
        </p:nvGrpSpPr>
        <p:grpSpPr>
          <a:xfrm>
            <a:off x="8470676" y="332656"/>
            <a:ext cx="2525982" cy="3096344"/>
            <a:chOff x="7763221" y="2668116"/>
            <a:chExt cx="2525982" cy="3096344"/>
          </a:xfrm>
        </p:grpSpPr>
        <p:grpSp>
          <p:nvGrpSpPr>
            <p:cNvPr id="5" name="Group 4">
              <a:extLst>
                <a:ext uri="{FF2B5EF4-FFF2-40B4-BE49-F238E27FC236}">
                  <a16:creationId xmlns:a16="http://schemas.microsoft.com/office/drawing/2014/main" id="{4AFE10FD-6CFF-418B-91B3-3916D7225BFD}"/>
                </a:ext>
              </a:extLst>
            </p:cNvPr>
            <p:cNvGrpSpPr/>
            <p:nvPr/>
          </p:nvGrpSpPr>
          <p:grpSpPr>
            <a:xfrm>
              <a:off x="8110636" y="2883829"/>
              <a:ext cx="1848321" cy="2675595"/>
              <a:chOff x="8614692" y="2359557"/>
              <a:chExt cx="1848321" cy="2675595"/>
            </a:xfrm>
          </p:grpSpPr>
          <p:cxnSp>
            <p:nvCxnSpPr>
              <p:cNvPr id="9" name="Straight Arrow Connector 8">
                <a:extLst>
                  <a:ext uri="{FF2B5EF4-FFF2-40B4-BE49-F238E27FC236}">
                    <a16:creationId xmlns:a16="http://schemas.microsoft.com/office/drawing/2014/main" id="{F82364DF-B78E-4FFF-B474-06761F494FC2}"/>
                  </a:ext>
                </a:extLst>
              </p:cNvPr>
              <p:cNvCxnSpPr/>
              <p:nvPr/>
            </p:nvCxnSpPr>
            <p:spPr>
              <a:xfrm flipV="1">
                <a:off x="8614692" y="2359557"/>
                <a:ext cx="0" cy="180051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98DAFFB-03CA-4A20-9A51-46A9B0355FF0}"/>
                  </a:ext>
                </a:extLst>
              </p:cNvPr>
              <p:cNvCxnSpPr>
                <a:cxnSpLocks/>
              </p:cNvCxnSpPr>
              <p:nvPr/>
            </p:nvCxnSpPr>
            <p:spPr>
              <a:xfrm>
                <a:off x="8627317" y="4160068"/>
                <a:ext cx="1562114" cy="87508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0D5008-E8A1-4F59-84AD-4F27795E5CAF}"/>
                  </a:ext>
                </a:extLst>
              </p:cNvPr>
              <p:cNvCxnSpPr>
                <a:cxnSpLocks/>
              </p:cNvCxnSpPr>
              <p:nvPr/>
            </p:nvCxnSpPr>
            <p:spPr>
              <a:xfrm flipV="1">
                <a:off x="8614692" y="3368949"/>
                <a:ext cx="1848321" cy="78013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813E57-A5DD-4746-9CDD-E269F9339DAB}"/>
                    </a:ext>
                  </a:extLst>
                </p:cNvPr>
                <p:cNvSpPr txBox="1"/>
                <p:nvPr/>
              </p:nvSpPr>
              <p:spPr>
                <a:xfrm>
                  <a:off x="9680904" y="5395128"/>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6" name="TextBox 5">
                  <a:extLst>
                    <a:ext uri="{FF2B5EF4-FFF2-40B4-BE49-F238E27FC236}">
                      <a16:creationId xmlns:a16="http://schemas.microsoft.com/office/drawing/2014/main" id="{F3813E57-A5DD-4746-9CDD-E269F9339DAB}"/>
                    </a:ext>
                  </a:extLst>
                </p:cNvPr>
                <p:cNvSpPr txBox="1">
                  <a:spLocks noRot="1" noChangeAspect="1" noMove="1" noResize="1" noEditPoints="1" noAdjustHandles="1" noChangeArrowheads="1" noChangeShapeType="1" noTextEdit="1"/>
                </p:cNvSpPr>
                <p:nvPr/>
              </p:nvSpPr>
              <p:spPr>
                <a:xfrm>
                  <a:off x="9680904" y="5395128"/>
                  <a:ext cx="379206"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9B724F-800F-45B8-A836-8158DD584B7A}"/>
                    </a:ext>
                  </a:extLst>
                </p:cNvPr>
                <p:cNvSpPr txBox="1"/>
                <p:nvPr/>
              </p:nvSpPr>
              <p:spPr>
                <a:xfrm>
                  <a:off x="7763221" y="2668116"/>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7" name="TextBox 6">
                  <a:extLst>
                    <a:ext uri="{FF2B5EF4-FFF2-40B4-BE49-F238E27FC236}">
                      <a16:creationId xmlns:a16="http://schemas.microsoft.com/office/drawing/2014/main" id="{8E9B724F-800F-45B8-A836-8158DD584B7A}"/>
                    </a:ext>
                  </a:extLst>
                </p:cNvPr>
                <p:cNvSpPr txBox="1">
                  <a:spLocks noRot="1" noChangeAspect="1" noMove="1" noResize="1" noEditPoints="1" noAdjustHandles="1" noChangeArrowheads="1" noChangeShapeType="1" noTextEdit="1"/>
                </p:cNvSpPr>
                <p:nvPr/>
              </p:nvSpPr>
              <p:spPr>
                <a:xfrm>
                  <a:off x="7763221" y="2668116"/>
                  <a:ext cx="382605" cy="369332"/>
                </a:xfrm>
                <a:prstGeom prst="rect">
                  <a:avLst/>
                </a:prstGeom>
                <a:blipFill>
                  <a:blip r:embed="rId4"/>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58AF40-6C82-4541-AA6E-3B5395DB0B11}"/>
                    </a:ext>
                  </a:extLst>
                </p:cNvPr>
                <p:cNvSpPr txBox="1"/>
                <p:nvPr/>
              </p:nvSpPr>
              <p:spPr>
                <a:xfrm>
                  <a:off x="9924231" y="3590469"/>
                  <a:ext cx="364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dirty="0"/>
                </a:p>
              </p:txBody>
            </p:sp>
          </mc:Choice>
          <mc:Fallback xmlns="">
            <p:sp>
              <p:nvSpPr>
                <p:cNvPr id="8" name="TextBox 7">
                  <a:extLst>
                    <a:ext uri="{FF2B5EF4-FFF2-40B4-BE49-F238E27FC236}">
                      <a16:creationId xmlns:a16="http://schemas.microsoft.com/office/drawing/2014/main" id="{E958AF40-6C82-4541-AA6E-3B5395DB0B11}"/>
                    </a:ext>
                  </a:extLst>
                </p:cNvPr>
                <p:cNvSpPr txBox="1">
                  <a:spLocks noRot="1" noChangeAspect="1" noMove="1" noResize="1" noEditPoints="1" noAdjustHandles="1" noChangeArrowheads="1" noChangeShapeType="1" noTextEdit="1"/>
                </p:cNvSpPr>
                <p:nvPr/>
              </p:nvSpPr>
              <p:spPr>
                <a:xfrm>
                  <a:off x="9924231" y="3590469"/>
                  <a:ext cx="364972" cy="369332"/>
                </a:xfrm>
                <a:prstGeom prst="rect">
                  <a:avLst/>
                </a:prstGeom>
                <a:blipFill>
                  <a:blip r:embed="rId5"/>
                  <a:stretch>
                    <a:fillRect/>
                  </a:stretch>
                </a:blipFill>
              </p:spPr>
              <p:txBody>
                <a:bodyPr/>
                <a:lstStyle/>
                <a:p>
                  <a:r>
                    <a:rPr lang="en-GB">
                      <a:noFill/>
                    </a:rPr>
                    <a:t> </a:t>
                  </a:r>
                </a:p>
              </p:txBody>
            </p:sp>
          </mc:Fallback>
        </mc:AlternateContent>
      </p:grpSp>
      <p:cxnSp>
        <p:nvCxnSpPr>
          <p:cNvPr id="13" name="Straight Arrow Connector 12">
            <a:extLst>
              <a:ext uri="{FF2B5EF4-FFF2-40B4-BE49-F238E27FC236}">
                <a16:creationId xmlns:a16="http://schemas.microsoft.com/office/drawing/2014/main" id="{B5B1FD6F-35E5-4FAA-94F6-FC639DAA26AC}"/>
              </a:ext>
              <a:ext uri="{C183D7F6-B498-43B3-948B-1728B52AA6E4}">
                <adec:decorative xmlns:adec="http://schemas.microsoft.com/office/drawing/2017/decorative" val="1"/>
              </a:ext>
            </a:extLst>
          </p:cNvPr>
          <p:cNvCxnSpPr>
            <a:cxnSpLocks/>
          </p:cNvCxnSpPr>
          <p:nvPr/>
        </p:nvCxnSpPr>
        <p:spPr>
          <a:xfrm flipV="1">
            <a:off x="8853279" y="2297347"/>
            <a:ext cx="1452064" cy="40543"/>
          </a:xfrm>
          <a:prstGeom prst="straightConnector1">
            <a:avLst/>
          </a:prstGeom>
          <a:ln w="38100">
            <a:solidFill>
              <a:srgbClr val="5DCEA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2FA707-3FA2-4E01-A063-BD4E0F794369}"/>
              </a:ext>
              <a:ext uri="{C183D7F6-B498-43B3-948B-1728B52AA6E4}">
                <adec:decorative xmlns:adec="http://schemas.microsoft.com/office/drawing/2017/decorative" val="1"/>
              </a:ext>
            </a:extLst>
          </p:cNvPr>
          <p:cNvCxnSpPr>
            <a:cxnSpLocks/>
          </p:cNvCxnSpPr>
          <p:nvPr/>
        </p:nvCxnSpPr>
        <p:spPr>
          <a:xfrm flipV="1">
            <a:off x="8828901" y="1936405"/>
            <a:ext cx="2241028" cy="4051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972D2F-B85D-40B4-ADB6-DBCF0D74C50E}"/>
              </a:ext>
              <a:ext uri="{C183D7F6-B498-43B3-948B-1728B52AA6E4}">
                <adec:decorative xmlns:adec="http://schemas.microsoft.com/office/drawing/2017/decorative" val="1"/>
              </a:ext>
            </a:extLst>
          </p:cNvPr>
          <p:cNvCxnSpPr>
            <a:cxnSpLocks/>
          </p:cNvCxnSpPr>
          <p:nvPr/>
        </p:nvCxnSpPr>
        <p:spPr>
          <a:xfrm flipV="1">
            <a:off x="10305343" y="1957262"/>
            <a:ext cx="757621" cy="34008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9C0B2FB4-570D-459A-8D3F-5DCF07E35E6A}"/>
              </a:ext>
              <a:ext uri="{C183D7F6-B498-43B3-948B-1728B52AA6E4}">
                <adec:decorative xmlns:adec="http://schemas.microsoft.com/office/drawing/2017/decorative" val="1"/>
              </a:ext>
            </a:extLst>
          </p:cNvPr>
          <p:cNvGrpSpPr/>
          <p:nvPr/>
        </p:nvGrpSpPr>
        <p:grpSpPr>
          <a:xfrm>
            <a:off x="7495631" y="3756511"/>
            <a:ext cx="4361379" cy="2303920"/>
            <a:chOff x="6307422" y="2714139"/>
            <a:chExt cx="6641006" cy="3508146"/>
          </a:xfrm>
        </p:grpSpPr>
        <p:cxnSp>
          <p:nvCxnSpPr>
            <p:cNvPr id="109" name="Straight Connector 108">
              <a:extLst>
                <a:ext uri="{FF2B5EF4-FFF2-40B4-BE49-F238E27FC236}">
                  <a16:creationId xmlns:a16="http://schemas.microsoft.com/office/drawing/2014/main" id="{7C6A1C33-9E55-446B-B8C9-25CDED59A54E}"/>
                </a:ext>
              </a:extLst>
            </p:cNvPr>
            <p:cNvCxnSpPr>
              <a:cxnSpLocks/>
            </p:cNvCxnSpPr>
            <p:nvPr/>
          </p:nvCxnSpPr>
          <p:spPr>
            <a:xfrm>
              <a:off x="11125527" y="5137649"/>
              <a:ext cx="287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7B6DCF5-E5A9-41DE-81CE-AD11168A0E52}"/>
                </a:ext>
              </a:extLst>
            </p:cNvPr>
            <p:cNvCxnSpPr>
              <a:cxnSpLocks/>
            </p:cNvCxnSpPr>
            <p:nvPr/>
          </p:nvCxnSpPr>
          <p:spPr>
            <a:xfrm>
              <a:off x="11125527" y="5137649"/>
              <a:ext cx="0" cy="254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9DC2611-D806-4BA8-8CE1-5D37A507F483}"/>
                </a:ext>
              </a:extLst>
            </p:cNvPr>
            <p:cNvCxnSpPr>
              <a:cxnSpLocks/>
            </p:cNvCxnSpPr>
            <p:nvPr/>
          </p:nvCxnSpPr>
          <p:spPr>
            <a:xfrm>
              <a:off x="7445553" y="5401733"/>
              <a:ext cx="3967840"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3BBDA7C-A032-41EB-8773-527F6AD2387E}"/>
                </a:ext>
              </a:extLst>
            </p:cNvPr>
            <p:cNvCxnSpPr>
              <a:cxnSpLocks/>
            </p:cNvCxnSpPr>
            <p:nvPr/>
          </p:nvCxnSpPr>
          <p:spPr>
            <a:xfrm flipV="1">
              <a:off x="11413393" y="3308384"/>
              <a:ext cx="0" cy="209917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0DDA9B3-2E30-4D66-93AB-F7F1EA2A0F2C}"/>
                </a:ext>
              </a:extLst>
            </p:cNvPr>
            <p:cNvSpPr txBox="1"/>
            <p:nvPr/>
          </p:nvSpPr>
          <p:spPr>
            <a:xfrm>
              <a:off x="6307422" y="5264648"/>
              <a:ext cx="1613103" cy="577998"/>
            </a:xfrm>
            <a:prstGeom prst="rect">
              <a:avLst/>
            </a:prstGeom>
            <a:noFill/>
          </p:spPr>
          <p:txBody>
            <a:bodyPr wrap="square" rtlCol="0">
              <a:spAutoFit/>
            </a:bodyPr>
            <a:lstStyle/>
            <a:p>
              <a:r>
                <a:rPr lang="en-GB" sz="2800" baseline="-25000" dirty="0">
                  <a:latin typeface="Times New Roman" panose="02020603050405020304" pitchFamily="18" charset="0"/>
                  <a:cs typeface="Times New Roman" panose="02020603050405020304" pitchFamily="18" charset="0"/>
                </a:rPr>
                <a:t>(0, 0, 0)</a:t>
              </a:r>
            </a:p>
          </p:txBody>
        </p:sp>
        <p:sp>
          <p:nvSpPr>
            <p:cNvPr id="106" name="TextBox 105">
              <a:extLst>
                <a:ext uri="{FF2B5EF4-FFF2-40B4-BE49-F238E27FC236}">
                  <a16:creationId xmlns:a16="http://schemas.microsoft.com/office/drawing/2014/main" id="{54AD6872-2CC9-46B5-AC2C-A45D09EF3B22}"/>
                </a:ext>
              </a:extLst>
            </p:cNvPr>
            <p:cNvSpPr txBox="1"/>
            <p:nvPr/>
          </p:nvSpPr>
          <p:spPr>
            <a:xfrm>
              <a:off x="11335786" y="5264648"/>
              <a:ext cx="1612642" cy="577998"/>
            </a:xfrm>
            <a:prstGeom prst="rect">
              <a:avLst/>
            </a:prstGeom>
            <a:noFill/>
          </p:spPr>
          <p:txBody>
            <a:bodyPr wrap="square" rtlCol="0">
              <a:spAutoFit/>
            </a:bodyPr>
            <a:lstStyle/>
            <a:p>
              <a:r>
                <a:rPr lang="en-GB" sz="2800" baseline="-25000" dirty="0">
                  <a:solidFill>
                    <a:schemeClr val="accent4"/>
                  </a:solidFill>
                  <a:latin typeface="Times New Roman" panose="02020603050405020304" pitchFamily="18" charset="0"/>
                  <a:cs typeface="Times New Roman" panose="02020603050405020304" pitchFamily="18" charset="0"/>
                </a:rPr>
                <a:t>(</a:t>
              </a:r>
              <a:r>
                <a:rPr lang="en-GB" sz="2800" i="1" baseline="-25000" dirty="0">
                  <a:solidFill>
                    <a:schemeClr val="accent4"/>
                  </a:solidFill>
                  <a:latin typeface="Times New Roman" panose="02020603050405020304" pitchFamily="18" charset="0"/>
                  <a:cs typeface="Times New Roman" panose="02020603050405020304" pitchFamily="18" charset="0"/>
                </a:rPr>
                <a:t>x</a:t>
              </a:r>
              <a:r>
                <a:rPr lang="en-GB" sz="2800" baseline="-25000" dirty="0">
                  <a:solidFill>
                    <a:schemeClr val="accent4"/>
                  </a:solidFill>
                  <a:latin typeface="Times New Roman" panose="02020603050405020304" pitchFamily="18" charset="0"/>
                  <a:cs typeface="Times New Roman" panose="02020603050405020304" pitchFamily="18" charset="0"/>
                </a:rPr>
                <a:t>, </a:t>
              </a:r>
              <a:r>
                <a:rPr lang="en-GB" sz="2800" i="1" baseline="-25000" dirty="0">
                  <a:solidFill>
                    <a:schemeClr val="accent4"/>
                  </a:solidFill>
                  <a:latin typeface="Times New Roman" panose="02020603050405020304" pitchFamily="18" charset="0"/>
                  <a:cs typeface="Times New Roman" panose="02020603050405020304" pitchFamily="18" charset="0"/>
                </a:rPr>
                <a:t>y</a:t>
              </a:r>
              <a:r>
                <a:rPr lang="en-GB" sz="2800" baseline="-25000" dirty="0">
                  <a:solidFill>
                    <a:schemeClr val="accent4"/>
                  </a:solidFill>
                  <a:latin typeface="Times New Roman" panose="02020603050405020304" pitchFamily="18" charset="0"/>
                  <a:cs typeface="Times New Roman" panose="02020603050405020304" pitchFamily="18" charset="0"/>
                </a:rPr>
                <a:t>, 0)</a:t>
              </a:r>
            </a:p>
          </p:txBody>
        </p:sp>
        <p:sp>
          <p:nvSpPr>
            <p:cNvPr id="107" name="TextBox 106">
              <a:extLst>
                <a:ext uri="{FF2B5EF4-FFF2-40B4-BE49-F238E27FC236}">
                  <a16:creationId xmlns:a16="http://schemas.microsoft.com/office/drawing/2014/main" id="{A8C22CBE-FD73-42AA-AAA0-42A0FF3DAAEA}"/>
                </a:ext>
              </a:extLst>
            </p:cNvPr>
            <p:cNvSpPr txBox="1"/>
            <p:nvPr/>
          </p:nvSpPr>
          <p:spPr>
            <a:xfrm>
              <a:off x="11413393" y="2714139"/>
              <a:ext cx="1457430" cy="577998"/>
            </a:xfrm>
            <a:prstGeom prst="rect">
              <a:avLst/>
            </a:prstGeom>
            <a:noFill/>
          </p:spPr>
          <p:txBody>
            <a:bodyPr wrap="square" rtlCol="0">
              <a:spAutoFit/>
            </a:bodyPr>
            <a:lstStyle/>
            <a:p>
              <a:r>
                <a:rPr lang="en-GB" sz="2800" baseline="-25000" dirty="0">
                  <a:solidFill>
                    <a:schemeClr val="accent5"/>
                  </a:solidFill>
                  <a:latin typeface="Times New Roman" panose="02020603050405020304" pitchFamily="18" charset="0"/>
                  <a:cs typeface="Times New Roman" panose="02020603050405020304" pitchFamily="18" charset="0"/>
                </a:rPr>
                <a:t>(</a:t>
              </a:r>
              <a:r>
                <a:rPr lang="en-GB" sz="2800" i="1" baseline="-25000" dirty="0">
                  <a:solidFill>
                    <a:schemeClr val="accent5"/>
                  </a:solidFill>
                  <a:latin typeface="Times New Roman" panose="02020603050405020304" pitchFamily="18" charset="0"/>
                  <a:cs typeface="Times New Roman" panose="02020603050405020304" pitchFamily="18" charset="0"/>
                </a:rPr>
                <a:t>x</a:t>
              </a:r>
              <a:r>
                <a:rPr lang="en-GB" sz="2800" baseline="-25000" dirty="0">
                  <a:solidFill>
                    <a:schemeClr val="accent5"/>
                  </a:solidFill>
                  <a:latin typeface="Times New Roman" panose="02020603050405020304" pitchFamily="18" charset="0"/>
                  <a:cs typeface="Times New Roman" panose="02020603050405020304" pitchFamily="18" charset="0"/>
                </a:rPr>
                <a:t>, </a:t>
              </a:r>
              <a:r>
                <a:rPr lang="en-GB" sz="2800" i="1" baseline="-25000" dirty="0">
                  <a:solidFill>
                    <a:schemeClr val="accent5"/>
                  </a:solidFill>
                  <a:latin typeface="Times New Roman" panose="02020603050405020304" pitchFamily="18" charset="0"/>
                  <a:cs typeface="Times New Roman" panose="02020603050405020304" pitchFamily="18" charset="0"/>
                </a:rPr>
                <a:t>y</a:t>
              </a:r>
              <a:r>
                <a:rPr lang="en-GB" sz="2800" baseline="-25000" dirty="0">
                  <a:solidFill>
                    <a:schemeClr val="accent5"/>
                  </a:solidFill>
                  <a:latin typeface="Times New Roman" panose="02020603050405020304" pitchFamily="18" charset="0"/>
                  <a:cs typeface="Times New Roman" panose="02020603050405020304" pitchFamily="18" charset="0"/>
                </a:rPr>
                <a:t>, </a:t>
              </a:r>
              <a:r>
                <a:rPr lang="en-GB" sz="2800" i="1" baseline="-25000" dirty="0">
                  <a:solidFill>
                    <a:schemeClr val="accent5"/>
                  </a:solidFill>
                  <a:latin typeface="Times New Roman" panose="02020603050405020304" pitchFamily="18" charset="0"/>
                  <a:cs typeface="Times New Roman" panose="02020603050405020304" pitchFamily="18" charset="0"/>
                </a:rPr>
                <a:t>z</a:t>
              </a:r>
              <a:r>
                <a:rPr lang="en-GB" sz="2800" baseline="-25000" dirty="0">
                  <a:solidFill>
                    <a:schemeClr val="accent5"/>
                  </a:solidFill>
                  <a:latin typeface="Times New Roman" panose="02020603050405020304" pitchFamily="18" charset="0"/>
                  <a:cs typeface="Times New Roman" panose="02020603050405020304" pitchFamily="18" charset="0"/>
                </a:rPr>
                <a:t>)</a:t>
              </a:r>
            </a:p>
          </p:txBody>
        </p:sp>
        <p:cxnSp>
          <p:nvCxnSpPr>
            <p:cNvPr id="108" name="Straight Arrow Connector 107">
              <a:extLst>
                <a:ext uri="{FF2B5EF4-FFF2-40B4-BE49-F238E27FC236}">
                  <a16:creationId xmlns:a16="http://schemas.microsoft.com/office/drawing/2014/main" id="{06B2A3BA-1B4B-47D2-8FE7-8C78EE13899C}"/>
                </a:ext>
              </a:extLst>
            </p:cNvPr>
            <p:cNvCxnSpPr>
              <a:cxnSpLocks/>
            </p:cNvCxnSpPr>
            <p:nvPr/>
          </p:nvCxnSpPr>
          <p:spPr>
            <a:xfrm flipV="1">
              <a:off x="7445552" y="3305434"/>
              <a:ext cx="3967840" cy="209629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8951A3A7-59CC-486C-9B8D-14B80E2D917E}"/>
                    </a:ext>
                  </a:extLst>
                </p:cNvPr>
                <p:cNvSpPr txBox="1"/>
                <p:nvPr/>
              </p:nvSpPr>
              <p:spPr>
                <a:xfrm>
                  <a:off x="8320817" y="5514139"/>
                  <a:ext cx="2009681" cy="7081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2000" i="1" dirty="0" smtClean="0">
                                <a:solidFill>
                                  <a:srgbClr val="5DCEAF"/>
                                </a:solidFill>
                                <a:latin typeface="Cambria Math" panose="02040503050406030204" pitchFamily="18" charset="0"/>
                                <a:cs typeface="Times New Roman" panose="02020603050405020304" pitchFamily="18" charset="0"/>
                              </a:rPr>
                            </m:ctrlPr>
                          </m:radPr>
                          <m:deg/>
                          <m:e>
                            <m:sSup>
                              <m:sSupPr>
                                <m:ctrlPr>
                                  <a:rPr lang="en-GB" sz="2000" i="1" dirty="0" smtClean="0">
                                    <a:solidFill>
                                      <a:srgbClr val="5DCEAF"/>
                                    </a:solidFill>
                                    <a:latin typeface="Cambria Math" panose="02040503050406030204" pitchFamily="18" charset="0"/>
                                    <a:cs typeface="Times New Roman" panose="02020603050405020304" pitchFamily="18" charset="0"/>
                                  </a:rPr>
                                </m:ctrlPr>
                              </m:sSupPr>
                              <m:e>
                                <m:r>
                                  <a:rPr lang="en-GB" sz="2000" b="0" i="1" dirty="0" smtClean="0">
                                    <a:solidFill>
                                      <a:srgbClr val="5DCEAF"/>
                                    </a:solidFill>
                                    <a:latin typeface="Cambria Math" panose="02040503050406030204" pitchFamily="18" charset="0"/>
                                    <a:cs typeface="Times New Roman" panose="02020603050405020304" pitchFamily="18" charset="0"/>
                                  </a:rPr>
                                  <m:t>𝑥</m:t>
                                </m:r>
                              </m:e>
                              <m:sup>
                                <m:r>
                                  <a:rPr lang="en-GB" sz="2000" b="0" i="1" dirty="0" smtClean="0">
                                    <a:solidFill>
                                      <a:srgbClr val="5DCEAF"/>
                                    </a:solidFill>
                                    <a:latin typeface="Cambria Math" panose="02040503050406030204" pitchFamily="18" charset="0"/>
                                    <a:cs typeface="Times New Roman" panose="02020603050405020304" pitchFamily="18" charset="0"/>
                                  </a:rPr>
                                  <m:t>2</m:t>
                                </m:r>
                              </m:sup>
                            </m:sSup>
                            <m:r>
                              <a:rPr lang="en-GB" sz="2000" b="0" i="1" dirty="0" smtClean="0">
                                <a:solidFill>
                                  <a:srgbClr val="5DCEAF"/>
                                </a:solidFill>
                                <a:latin typeface="Cambria Math" panose="02040503050406030204" pitchFamily="18" charset="0"/>
                                <a:cs typeface="Times New Roman" panose="02020603050405020304" pitchFamily="18" charset="0"/>
                              </a:rPr>
                              <m:t>+</m:t>
                            </m:r>
                            <m:sSup>
                              <m:sSupPr>
                                <m:ctrlPr>
                                  <a:rPr lang="en-GB" sz="2000" i="1" dirty="0" smtClean="0">
                                    <a:solidFill>
                                      <a:srgbClr val="5DCEAF"/>
                                    </a:solidFill>
                                    <a:latin typeface="Cambria Math" panose="02040503050406030204" pitchFamily="18" charset="0"/>
                                    <a:cs typeface="Times New Roman" panose="02020603050405020304" pitchFamily="18" charset="0"/>
                                  </a:rPr>
                                </m:ctrlPr>
                              </m:sSupPr>
                              <m:e>
                                <m:r>
                                  <a:rPr lang="en-GB" sz="2000" b="0" i="1" dirty="0" smtClean="0">
                                    <a:solidFill>
                                      <a:srgbClr val="5DCEAF"/>
                                    </a:solidFill>
                                    <a:latin typeface="Cambria Math" panose="02040503050406030204" pitchFamily="18" charset="0"/>
                                    <a:cs typeface="Times New Roman" panose="02020603050405020304" pitchFamily="18" charset="0"/>
                                  </a:rPr>
                                  <m:t>𝑦</m:t>
                                </m:r>
                              </m:e>
                              <m:sup>
                                <m:r>
                                  <a:rPr lang="en-GB" sz="2000" b="0" i="1" dirty="0" smtClean="0">
                                    <a:solidFill>
                                      <a:srgbClr val="5DCEAF"/>
                                    </a:solidFill>
                                    <a:latin typeface="Cambria Math" panose="02040503050406030204" pitchFamily="18" charset="0"/>
                                    <a:cs typeface="Times New Roman" panose="02020603050405020304" pitchFamily="18" charset="0"/>
                                  </a:rPr>
                                  <m:t>2</m:t>
                                </m:r>
                              </m:sup>
                            </m:sSup>
                          </m:e>
                        </m:rad>
                      </m:oMath>
                    </m:oMathPara>
                  </a14:m>
                  <a:endParaRPr lang="en-GB" sz="2000" dirty="0">
                    <a:solidFill>
                      <a:srgbClr val="5DCEAF"/>
                    </a:solidFill>
                    <a:latin typeface="Times New Roman" panose="02020603050405020304" pitchFamily="18" charset="0"/>
                    <a:cs typeface="Times New Roman" panose="02020603050405020304" pitchFamily="18" charset="0"/>
                  </a:endParaRPr>
                </a:p>
              </p:txBody>
            </p:sp>
          </mc:Choice>
          <mc:Fallback xmlns="">
            <p:sp>
              <p:nvSpPr>
                <p:cNvPr id="111" name="TextBox 110">
                  <a:extLst>
                    <a:ext uri="{FF2B5EF4-FFF2-40B4-BE49-F238E27FC236}">
                      <a16:creationId xmlns:a16="http://schemas.microsoft.com/office/drawing/2014/main" id="{8951A3A7-59CC-486C-9B8D-14B80E2D917E}"/>
                    </a:ext>
                  </a:extLst>
                </p:cNvPr>
                <p:cNvSpPr txBox="1">
                  <a:spLocks noRot="1" noChangeAspect="1" noMove="1" noResize="1" noEditPoints="1" noAdjustHandles="1" noChangeArrowheads="1" noChangeShapeType="1" noTextEdit="1"/>
                </p:cNvSpPr>
                <p:nvPr/>
              </p:nvSpPr>
              <p:spPr>
                <a:xfrm>
                  <a:off x="8320817" y="5514139"/>
                  <a:ext cx="2009681" cy="708146"/>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D0646BA-04E7-4E27-9706-D4E6A26005E2}"/>
                    </a:ext>
                  </a:extLst>
                </p:cNvPr>
                <p:cNvSpPr txBox="1"/>
                <p:nvPr/>
              </p:nvSpPr>
              <p:spPr>
                <a:xfrm>
                  <a:off x="11413393" y="3779838"/>
                  <a:ext cx="806307" cy="7815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baseline="-25000" smtClean="0">
                            <a:solidFill>
                              <a:schemeClr val="accent5"/>
                            </a:solidFill>
                            <a:latin typeface="Cambria Math" panose="02040503050406030204" pitchFamily="18" charset="0"/>
                            <a:cs typeface="Times New Roman" panose="02020603050405020304" pitchFamily="18" charset="0"/>
                          </a:rPr>
                          <m:t>𝑧</m:t>
                        </m:r>
                      </m:oMath>
                    </m:oMathPara>
                  </a14:m>
                  <a:endParaRPr lang="en-GB" sz="2000" baseline="-25000" dirty="0">
                    <a:solidFill>
                      <a:schemeClr val="accent5"/>
                    </a:solidFill>
                    <a:latin typeface="Times New Roman" panose="02020603050405020304" pitchFamily="18" charset="0"/>
                    <a:cs typeface="Times New Roman" panose="02020603050405020304" pitchFamily="18" charset="0"/>
                  </a:endParaRPr>
                </a:p>
              </p:txBody>
            </p:sp>
          </mc:Choice>
          <mc:Fallback xmlns="">
            <p:sp>
              <p:nvSpPr>
                <p:cNvPr id="112" name="TextBox 111">
                  <a:extLst>
                    <a:ext uri="{FF2B5EF4-FFF2-40B4-BE49-F238E27FC236}">
                      <a16:creationId xmlns:a16="http://schemas.microsoft.com/office/drawing/2014/main" id="{BD0646BA-04E7-4E27-9706-D4E6A26005E2}"/>
                    </a:ext>
                  </a:extLst>
                </p:cNvPr>
                <p:cNvSpPr txBox="1">
                  <a:spLocks noRot="1" noChangeAspect="1" noMove="1" noResize="1" noEditPoints="1" noAdjustHandles="1" noChangeArrowheads="1" noChangeShapeType="1" noTextEdit="1"/>
                </p:cNvSpPr>
                <p:nvPr/>
              </p:nvSpPr>
              <p:spPr>
                <a:xfrm>
                  <a:off x="11413393" y="3779838"/>
                  <a:ext cx="806307" cy="781567"/>
                </a:xfrm>
                <a:prstGeom prst="rect">
                  <a:avLst/>
                </a:prstGeom>
                <a:blipFill>
                  <a:blip r:embed="rId7"/>
                  <a:stretch>
                    <a:fillRect/>
                  </a:stretch>
                </a:blipFill>
              </p:spPr>
              <p:txBody>
                <a:bodyPr/>
                <a:lstStyle/>
                <a:p>
                  <a:r>
                    <a:rPr lang="en-GB">
                      <a:noFill/>
                    </a:rPr>
                    <a:t> </a:t>
                  </a:r>
                </a:p>
              </p:txBody>
            </p:sp>
          </mc:Fallback>
        </mc:AlternateContent>
      </p:grpSp>
      <p:grpSp>
        <p:nvGrpSpPr>
          <p:cNvPr id="117" name="Group 116">
            <a:extLst>
              <a:ext uri="{FF2B5EF4-FFF2-40B4-BE49-F238E27FC236}">
                <a16:creationId xmlns:a16="http://schemas.microsoft.com/office/drawing/2014/main" id="{CFFB74B3-E392-4198-BA2C-E5C6762BAD2B}"/>
              </a:ext>
              <a:ext uri="{C183D7F6-B498-43B3-948B-1728B52AA6E4}">
                <adec:decorative xmlns:adec="http://schemas.microsoft.com/office/drawing/2017/decorative" val="1"/>
              </a:ext>
            </a:extLst>
          </p:cNvPr>
          <p:cNvGrpSpPr/>
          <p:nvPr/>
        </p:nvGrpSpPr>
        <p:grpSpPr>
          <a:xfrm>
            <a:off x="8811126" y="1624341"/>
            <a:ext cx="2518828" cy="1516627"/>
            <a:chOff x="8811126" y="1624341"/>
            <a:chExt cx="2518828" cy="1516627"/>
          </a:xfrm>
        </p:grpSpPr>
        <p:grpSp>
          <p:nvGrpSpPr>
            <p:cNvPr id="78" name="Group 77">
              <a:extLst>
                <a:ext uri="{FF2B5EF4-FFF2-40B4-BE49-F238E27FC236}">
                  <a16:creationId xmlns:a16="http://schemas.microsoft.com/office/drawing/2014/main" id="{1032BCDB-4146-44A3-AB5F-AEABACB27D91}"/>
                </a:ext>
              </a:extLst>
            </p:cNvPr>
            <p:cNvGrpSpPr/>
            <p:nvPr/>
          </p:nvGrpSpPr>
          <p:grpSpPr>
            <a:xfrm>
              <a:off x="8811126" y="1624341"/>
              <a:ext cx="1459761" cy="1516627"/>
              <a:chOff x="8811126" y="1624341"/>
              <a:chExt cx="1459761" cy="1516627"/>
            </a:xfrm>
          </p:grpSpPr>
          <p:grpSp>
            <p:nvGrpSpPr>
              <p:cNvPr id="45" name="Group 44">
                <a:extLst>
                  <a:ext uri="{FF2B5EF4-FFF2-40B4-BE49-F238E27FC236}">
                    <a16:creationId xmlns:a16="http://schemas.microsoft.com/office/drawing/2014/main" id="{B986A281-8561-4C66-B258-0DC21D697CD7}"/>
                  </a:ext>
                </a:extLst>
              </p:cNvPr>
              <p:cNvGrpSpPr/>
              <p:nvPr/>
            </p:nvGrpSpPr>
            <p:grpSpPr>
              <a:xfrm>
                <a:off x="8811126" y="1624341"/>
                <a:ext cx="1459750" cy="1516627"/>
                <a:chOff x="8811126" y="1624341"/>
                <a:chExt cx="1459750" cy="1516627"/>
              </a:xfrm>
            </p:grpSpPr>
            <p:cxnSp>
              <p:nvCxnSpPr>
                <p:cNvPr id="41" name="Straight Connector 40">
                  <a:extLst>
                    <a:ext uri="{FF2B5EF4-FFF2-40B4-BE49-F238E27FC236}">
                      <a16:creationId xmlns:a16="http://schemas.microsoft.com/office/drawing/2014/main" id="{3FB4F293-F8C3-4501-AA99-85C8BADBF255}"/>
                    </a:ext>
                  </a:extLst>
                </p:cNvPr>
                <p:cNvCxnSpPr/>
                <p:nvPr/>
              </p:nvCxnSpPr>
              <p:spPr>
                <a:xfrm>
                  <a:off x="10270876" y="2298589"/>
                  <a:ext cx="0" cy="842379"/>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BB736CF-476C-4399-8193-D887444CDFC8}"/>
                    </a:ext>
                  </a:extLst>
                </p:cNvPr>
                <p:cNvCxnSpPr>
                  <a:cxnSpLocks/>
                </p:cNvCxnSpPr>
                <p:nvPr/>
              </p:nvCxnSpPr>
              <p:spPr>
                <a:xfrm flipH="1" flipV="1">
                  <a:off x="8811126" y="1624341"/>
                  <a:ext cx="1459750" cy="673006"/>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869954E5-2892-4CD8-8E4A-7AF88356CA01}"/>
                  </a:ext>
                </a:extLst>
              </p:cNvPr>
              <p:cNvGrpSpPr/>
              <p:nvPr/>
            </p:nvGrpSpPr>
            <p:grpSpPr>
              <a:xfrm>
                <a:off x="8825057" y="1676400"/>
                <a:ext cx="77667" cy="96416"/>
                <a:chOff x="9307012" y="3681668"/>
                <a:chExt cx="77667" cy="96416"/>
              </a:xfrm>
            </p:grpSpPr>
            <p:cxnSp>
              <p:nvCxnSpPr>
                <p:cNvPr id="58" name="Straight Connector 57">
                  <a:extLst>
                    <a:ext uri="{FF2B5EF4-FFF2-40B4-BE49-F238E27FC236}">
                      <a16:creationId xmlns:a16="http://schemas.microsoft.com/office/drawing/2014/main" id="{34A5B748-17B5-4DA6-A5E7-058626A21169}"/>
                    </a:ext>
                  </a:extLst>
                </p:cNvPr>
                <p:cNvCxnSpPr>
                  <a:cxnSpLocks/>
                </p:cNvCxnSpPr>
                <p:nvPr/>
              </p:nvCxnSpPr>
              <p:spPr>
                <a:xfrm>
                  <a:off x="9384679" y="3681668"/>
                  <a:ext cx="0" cy="9641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D7979F-8DFB-489C-9326-A3C6C6B861BF}"/>
                    </a:ext>
                  </a:extLst>
                </p:cNvPr>
                <p:cNvCxnSpPr>
                  <a:cxnSpLocks/>
                </p:cNvCxnSpPr>
                <p:nvPr/>
              </p:nvCxnSpPr>
              <p:spPr>
                <a:xfrm>
                  <a:off x="9307012" y="3745542"/>
                  <a:ext cx="77667" cy="3254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4A752384-456B-4D33-A1E1-8213463454DE}"/>
                  </a:ext>
                </a:extLst>
              </p:cNvPr>
              <p:cNvGrpSpPr/>
              <p:nvPr/>
            </p:nvGrpSpPr>
            <p:grpSpPr>
              <a:xfrm flipH="1" flipV="1">
                <a:off x="10200952" y="3027895"/>
                <a:ext cx="69935" cy="83882"/>
                <a:chOff x="9307013" y="3650967"/>
                <a:chExt cx="77666" cy="127117"/>
              </a:xfrm>
            </p:grpSpPr>
            <p:cxnSp>
              <p:nvCxnSpPr>
                <p:cNvPr id="73" name="Straight Connector 72">
                  <a:extLst>
                    <a:ext uri="{FF2B5EF4-FFF2-40B4-BE49-F238E27FC236}">
                      <a16:creationId xmlns:a16="http://schemas.microsoft.com/office/drawing/2014/main" id="{2ED51E56-7F0D-45F8-9CF9-F2692B566118}"/>
                    </a:ext>
                  </a:extLst>
                </p:cNvPr>
                <p:cNvCxnSpPr>
                  <a:cxnSpLocks/>
                </p:cNvCxnSpPr>
                <p:nvPr/>
              </p:nvCxnSpPr>
              <p:spPr>
                <a:xfrm flipH="1">
                  <a:off x="9384679" y="3650967"/>
                  <a:ext cx="0" cy="12140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9A2375C-84F7-49AD-98E2-8B7F55213522}"/>
                    </a:ext>
                  </a:extLst>
                </p:cNvPr>
                <p:cNvCxnSpPr>
                  <a:cxnSpLocks/>
                </p:cNvCxnSpPr>
                <p:nvPr/>
              </p:nvCxnSpPr>
              <p:spPr>
                <a:xfrm>
                  <a:off x="9307013" y="3729876"/>
                  <a:ext cx="77666" cy="4820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116" name="TextBox 115">
              <a:extLst>
                <a:ext uri="{FF2B5EF4-FFF2-40B4-BE49-F238E27FC236}">
                  <a16:creationId xmlns:a16="http://schemas.microsoft.com/office/drawing/2014/main" id="{124E463F-E3A0-41CA-B8F4-18A460BA660F}"/>
                </a:ext>
              </a:extLst>
            </p:cNvPr>
            <p:cNvSpPr txBox="1"/>
            <p:nvPr/>
          </p:nvSpPr>
          <p:spPr>
            <a:xfrm>
              <a:off x="10270876" y="2157263"/>
              <a:ext cx="1059078" cy="379591"/>
            </a:xfrm>
            <a:prstGeom prst="rect">
              <a:avLst/>
            </a:prstGeom>
            <a:noFill/>
          </p:spPr>
          <p:txBody>
            <a:bodyPr wrap="square" rtlCol="0">
              <a:spAutoFit/>
            </a:bodyPr>
            <a:lstStyle/>
            <a:p>
              <a:r>
                <a:rPr lang="en-GB" sz="2800" baseline="-25000" dirty="0">
                  <a:solidFill>
                    <a:schemeClr val="accent4"/>
                  </a:solidFill>
                  <a:latin typeface="Times New Roman" panose="02020603050405020304" pitchFamily="18" charset="0"/>
                  <a:cs typeface="Times New Roman" panose="02020603050405020304" pitchFamily="18" charset="0"/>
                </a:rPr>
                <a:t>(</a:t>
              </a:r>
              <a:r>
                <a:rPr lang="en-GB" sz="2800" i="1" baseline="-25000" dirty="0">
                  <a:solidFill>
                    <a:schemeClr val="accent4"/>
                  </a:solidFill>
                  <a:latin typeface="Times New Roman" panose="02020603050405020304" pitchFamily="18" charset="0"/>
                  <a:cs typeface="Times New Roman" panose="02020603050405020304" pitchFamily="18" charset="0"/>
                </a:rPr>
                <a:t>x</a:t>
              </a:r>
              <a:r>
                <a:rPr lang="en-GB" sz="2800" baseline="-25000" dirty="0">
                  <a:solidFill>
                    <a:schemeClr val="accent4"/>
                  </a:solidFill>
                  <a:latin typeface="Times New Roman" panose="02020603050405020304" pitchFamily="18" charset="0"/>
                  <a:cs typeface="Times New Roman" panose="02020603050405020304" pitchFamily="18" charset="0"/>
                </a:rPr>
                <a:t>, </a:t>
              </a:r>
              <a:r>
                <a:rPr lang="en-GB" sz="2800" i="1" baseline="-25000" dirty="0">
                  <a:solidFill>
                    <a:schemeClr val="accent4"/>
                  </a:solidFill>
                  <a:latin typeface="Times New Roman" panose="02020603050405020304" pitchFamily="18" charset="0"/>
                  <a:cs typeface="Times New Roman" panose="02020603050405020304" pitchFamily="18" charset="0"/>
                </a:rPr>
                <a:t>y</a:t>
              </a:r>
              <a:r>
                <a:rPr lang="en-GB" sz="2800" baseline="-25000" dirty="0">
                  <a:solidFill>
                    <a:schemeClr val="accent4"/>
                  </a:solidFill>
                  <a:latin typeface="Times New Roman" panose="02020603050405020304" pitchFamily="18" charset="0"/>
                  <a:cs typeface="Times New Roman" panose="02020603050405020304" pitchFamily="18" charset="0"/>
                </a:rPr>
                <a:t>, 0)</a:t>
              </a:r>
            </a:p>
          </p:txBody>
        </p:sp>
      </p:grpSp>
      <p:grpSp>
        <p:nvGrpSpPr>
          <p:cNvPr id="119" name="Group 118">
            <a:extLst>
              <a:ext uri="{FF2B5EF4-FFF2-40B4-BE49-F238E27FC236}">
                <a16:creationId xmlns:a16="http://schemas.microsoft.com/office/drawing/2014/main" id="{B6D86B37-51EB-4512-919E-8519D2AE58A4}"/>
              </a:ext>
              <a:ext uri="{C183D7F6-B498-43B3-948B-1728B52AA6E4}">
                <adec:decorative xmlns:adec="http://schemas.microsoft.com/office/drawing/2017/decorative" val="1"/>
              </a:ext>
            </a:extLst>
          </p:cNvPr>
          <p:cNvGrpSpPr/>
          <p:nvPr/>
        </p:nvGrpSpPr>
        <p:grpSpPr>
          <a:xfrm>
            <a:off x="8818091" y="1268760"/>
            <a:ext cx="3180966" cy="758008"/>
            <a:chOff x="8818091" y="1268760"/>
            <a:chExt cx="3180966" cy="758008"/>
          </a:xfrm>
        </p:grpSpPr>
        <p:grpSp>
          <p:nvGrpSpPr>
            <p:cNvPr id="101" name="Group 100">
              <a:extLst>
                <a:ext uri="{FF2B5EF4-FFF2-40B4-BE49-F238E27FC236}">
                  <a16:creationId xmlns:a16="http://schemas.microsoft.com/office/drawing/2014/main" id="{AFB45EE3-FAFA-479E-B7D1-68771F882094}"/>
                </a:ext>
              </a:extLst>
            </p:cNvPr>
            <p:cNvGrpSpPr/>
            <p:nvPr/>
          </p:nvGrpSpPr>
          <p:grpSpPr>
            <a:xfrm>
              <a:off x="8818091" y="1268760"/>
              <a:ext cx="2217127" cy="658794"/>
              <a:chOff x="8818091" y="1268760"/>
              <a:chExt cx="2217127" cy="658794"/>
            </a:xfrm>
          </p:grpSpPr>
          <p:grpSp>
            <p:nvGrpSpPr>
              <p:cNvPr id="53" name="Group 52">
                <a:extLst>
                  <a:ext uri="{FF2B5EF4-FFF2-40B4-BE49-F238E27FC236}">
                    <a16:creationId xmlns:a16="http://schemas.microsoft.com/office/drawing/2014/main" id="{78C5D4E5-EF77-4D58-8E9C-6E7C27072962}"/>
                  </a:ext>
                </a:extLst>
              </p:cNvPr>
              <p:cNvGrpSpPr/>
              <p:nvPr/>
            </p:nvGrpSpPr>
            <p:grpSpPr>
              <a:xfrm>
                <a:off x="8818091" y="1268760"/>
                <a:ext cx="2217127" cy="658794"/>
                <a:chOff x="8818091" y="1268760"/>
                <a:chExt cx="2217127" cy="658794"/>
              </a:xfrm>
            </p:grpSpPr>
            <p:cxnSp>
              <p:nvCxnSpPr>
                <p:cNvPr id="46" name="Straight Connector 45">
                  <a:extLst>
                    <a:ext uri="{FF2B5EF4-FFF2-40B4-BE49-F238E27FC236}">
                      <a16:creationId xmlns:a16="http://schemas.microsoft.com/office/drawing/2014/main" id="{544E668F-FF5A-4BC6-A081-C85A9A9DD120}"/>
                    </a:ext>
                  </a:extLst>
                </p:cNvPr>
                <p:cNvCxnSpPr>
                  <a:cxnSpLocks/>
                </p:cNvCxnSpPr>
                <p:nvPr/>
              </p:nvCxnSpPr>
              <p:spPr>
                <a:xfrm flipH="1" flipV="1">
                  <a:off x="9622804" y="1287090"/>
                  <a:ext cx="1412414" cy="640464"/>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8E0FEC-3E68-4535-9E2C-D99DB0B2F502}"/>
                    </a:ext>
                  </a:extLst>
                </p:cNvPr>
                <p:cNvCxnSpPr>
                  <a:cxnSpLocks/>
                </p:cNvCxnSpPr>
                <p:nvPr/>
              </p:nvCxnSpPr>
              <p:spPr>
                <a:xfrm flipV="1">
                  <a:off x="8818091" y="1268760"/>
                  <a:ext cx="804713" cy="322292"/>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id="{F6A4A12D-5CD3-4DC1-AD46-A3ADE1F07C6B}"/>
                  </a:ext>
                </a:extLst>
              </p:cNvPr>
              <p:cNvCxnSpPr>
                <a:cxnSpLocks/>
              </p:cNvCxnSpPr>
              <p:nvPr/>
            </p:nvCxnSpPr>
            <p:spPr>
              <a:xfrm flipV="1">
                <a:off x="8911243" y="1623293"/>
                <a:ext cx="80489" cy="4349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47DE50B-5873-440E-BFB0-94DCFF33036B}"/>
                  </a:ext>
                </a:extLst>
              </p:cNvPr>
              <p:cNvCxnSpPr>
                <a:cxnSpLocks/>
              </p:cNvCxnSpPr>
              <p:nvPr/>
            </p:nvCxnSpPr>
            <p:spPr>
              <a:xfrm>
                <a:off x="8902724" y="1570779"/>
                <a:ext cx="89008" cy="4152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DA0B81-74BC-4781-9F12-B06E637BA845}"/>
                  </a:ext>
                </a:extLst>
              </p:cNvPr>
              <p:cNvCxnSpPr>
                <a:cxnSpLocks/>
              </p:cNvCxnSpPr>
              <p:nvPr/>
            </p:nvCxnSpPr>
            <p:spPr>
              <a:xfrm flipV="1">
                <a:off x="9595832" y="1323091"/>
                <a:ext cx="80489" cy="4349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5190463-89C8-4820-9479-61A7DD21F612}"/>
                  </a:ext>
                </a:extLst>
              </p:cNvPr>
              <p:cNvCxnSpPr>
                <a:cxnSpLocks/>
              </p:cNvCxnSpPr>
              <p:nvPr/>
            </p:nvCxnSpPr>
            <p:spPr>
              <a:xfrm>
                <a:off x="9507252" y="1323732"/>
                <a:ext cx="89008" cy="4152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0CC45646-4353-440A-93AF-EE16FACE2F1E}"/>
                </a:ext>
              </a:extLst>
            </p:cNvPr>
            <p:cNvSpPr txBox="1"/>
            <p:nvPr/>
          </p:nvSpPr>
          <p:spPr>
            <a:xfrm>
              <a:off x="11041912" y="1647177"/>
              <a:ext cx="957145" cy="379591"/>
            </a:xfrm>
            <a:prstGeom prst="rect">
              <a:avLst/>
            </a:prstGeom>
            <a:noFill/>
          </p:spPr>
          <p:txBody>
            <a:bodyPr wrap="square" rtlCol="0">
              <a:spAutoFit/>
            </a:bodyPr>
            <a:lstStyle/>
            <a:p>
              <a:r>
                <a:rPr lang="en-GB" sz="2800" baseline="-25000" dirty="0">
                  <a:solidFill>
                    <a:schemeClr val="accent5"/>
                  </a:solidFill>
                  <a:latin typeface="Times New Roman" panose="02020603050405020304" pitchFamily="18" charset="0"/>
                  <a:cs typeface="Times New Roman" panose="02020603050405020304" pitchFamily="18" charset="0"/>
                </a:rPr>
                <a:t>(</a:t>
              </a:r>
              <a:r>
                <a:rPr lang="en-GB" sz="2800" i="1" baseline="-25000" dirty="0">
                  <a:solidFill>
                    <a:schemeClr val="accent5"/>
                  </a:solidFill>
                  <a:latin typeface="Times New Roman" panose="02020603050405020304" pitchFamily="18" charset="0"/>
                  <a:cs typeface="Times New Roman" panose="02020603050405020304" pitchFamily="18" charset="0"/>
                </a:rPr>
                <a:t>x</a:t>
              </a:r>
              <a:r>
                <a:rPr lang="en-GB" sz="2800" baseline="-25000" dirty="0">
                  <a:solidFill>
                    <a:schemeClr val="accent5"/>
                  </a:solidFill>
                  <a:latin typeface="Times New Roman" panose="02020603050405020304" pitchFamily="18" charset="0"/>
                  <a:cs typeface="Times New Roman" panose="02020603050405020304" pitchFamily="18" charset="0"/>
                </a:rPr>
                <a:t>, </a:t>
              </a:r>
              <a:r>
                <a:rPr lang="en-GB" sz="2800" i="1" baseline="-25000" dirty="0">
                  <a:solidFill>
                    <a:schemeClr val="accent5"/>
                  </a:solidFill>
                  <a:latin typeface="Times New Roman" panose="02020603050405020304" pitchFamily="18" charset="0"/>
                  <a:cs typeface="Times New Roman" panose="02020603050405020304" pitchFamily="18" charset="0"/>
                </a:rPr>
                <a:t>y</a:t>
              </a:r>
              <a:r>
                <a:rPr lang="en-GB" sz="2800" baseline="-25000" dirty="0">
                  <a:solidFill>
                    <a:schemeClr val="accent5"/>
                  </a:solidFill>
                  <a:latin typeface="Times New Roman" panose="02020603050405020304" pitchFamily="18" charset="0"/>
                  <a:cs typeface="Times New Roman" panose="02020603050405020304" pitchFamily="18" charset="0"/>
                </a:rPr>
                <a:t>, </a:t>
              </a:r>
              <a:r>
                <a:rPr lang="en-GB" sz="2800" i="1" baseline="-25000" dirty="0">
                  <a:solidFill>
                    <a:schemeClr val="accent5"/>
                  </a:solidFill>
                  <a:latin typeface="Times New Roman" panose="02020603050405020304" pitchFamily="18" charset="0"/>
                  <a:cs typeface="Times New Roman" panose="02020603050405020304" pitchFamily="18" charset="0"/>
                </a:rPr>
                <a:t>z</a:t>
              </a:r>
              <a:r>
                <a:rPr lang="en-GB" sz="2800" baseline="-25000" dirty="0">
                  <a:solidFill>
                    <a:schemeClr val="accent5"/>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4529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500"/>
                                        <p:tgtEl>
                                          <p:spTgt spid="1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500"/>
                                        <p:tgtEl>
                                          <p:spTgt spid="1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rallelogram 13">
            <a:extLst>
              <a:ext uri="{FF2B5EF4-FFF2-40B4-BE49-F238E27FC236}">
                <a16:creationId xmlns:a16="http://schemas.microsoft.com/office/drawing/2014/main" id="{A555EBFE-2213-4B93-8D63-36AC7111C283}"/>
              </a:ext>
              <a:ext uri="{C183D7F6-B498-43B3-948B-1728B52AA6E4}">
                <adec:decorative xmlns:adec="http://schemas.microsoft.com/office/drawing/2017/decorative" val="1"/>
              </a:ext>
            </a:extLst>
          </p:cNvPr>
          <p:cNvSpPr/>
          <p:nvPr/>
        </p:nvSpPr>
        <p:spPr>
          <a:xfrm rot="2158966">
            <a:off x="2449687" y="2845733"/>
            <a:ext cx="6396660" cy="3152034"/>
          </a:xfrm>
          <a:prstGeom prst="parallelogram">
            <a:avLst>
              <a:gd name="adj" fmla="val 97056"/>
            </a:avLst>
          </a:prstGeom>
          <a:solidFill>
            <a:srgbClr val="B4DCF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E998566-42E6-45EC-9B39-5F4AFE654C89}"/>
              </a:ext>
            </a:extLst>
          </p:cNvPr>
          <p:cNvSpPr>
            <a:spLocks noGrp="1"/>
          </p:cNvSpPr>
          <p:nvPr>
            <p:ph type="title"/>
          </p:nvPr>
        </p:nvSpPr>
        <p:spPr/>
        <p:txBody>
          <a:bodyPr/>
          <a:lstStyle/>
          <a:p>
            <a:r>
              <a:rPr lang="en-GB" b="1" dirty="0"/>
              <a:t>3D dot product: geometric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FE51C9-62A5-4F37-8762-E37EB4C1E4EB}"/>
                  </a:ext>
                </a:extLst>
              </p:cNvPr>
              <p:cNvSpPr>
                <a:spLocks noGrp="1"/>
              </p:cNvSpPr>
              <p:nvPr>
                <p:ph idx="1"/>
              </p:nvPr>
            </p:nvSpPr>
            <p:spPr>
              <a:xfrm>
                <a:off x="1522413" y="1904999"/>
                <a:ext cx="9684567" cy="4572001"/>
              </a:xfrm>
            </p:spPr>
            <p:txBody>
              <a:bodyPr>
                <a:normAutofit lnSpcReduction="10000"/>
              </a:bodyPr>
              <a:lstStyle/>
              <a:p>
                <a:r>
                  <a:rPr lang="en-GB" dirty="0"/>
                  <a:t>2D theorem: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e>
                    </m:d>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e>
                    </m:d>
                    <m:r>
                      <a:rPr lang="en-GB" i="1">
                        <a:latin typeface="Cambria Math" panose="02040503050406030204" pitchFamily="18" charset="0"/>
                      </a:rPr>
                      <m:t>𝑐𝑜𝑠</m:t>
                    </m:r>
                    <m:r>
                      <a:rPr lang="en-GB" i="1">
                        <a:latin typeface="Cambria Math" panose="02040503050406030204" pitchFamily="18" charset="0"/>
                        <a:ea typeface="Cambria Math" panose="02040503050406030204" pitchFamily="18" charset="0"/>
                      </a:rPr>
                      <m:t>𝜃</m:t>
                    </m:r>
                  </m:oMath>
                </a14:m>
                <a:endParaRPr lang="en-GB" dirty="0"/>
              </a:p>
              <a:p>
                <a:r>
                  <a:rPr lang="en-GB" dirty="0"/>
                  <a:t>Still applies in 3D because proof is based only on the two vectors, which will always lie on a </a:t>
                </a:r>
                <a:r>
                  <a:rPr lang="en-GB" dirty="0">
                    <a:hlinkClick r:id="rId3"/>
                  </a:rPr>
                  <a:t>plane</a:t>
                </a:r>
                <a:r>
                  <a:rPr lang="en-GB" dirty="0"/>
                  <a:t>…</a:t>
                </a:r>
              </a:p>
              <a:p>
                <a:endParaRPr lang="en-GB" dirty="0"/>
              </a:p>
              <a:p>
                <a:endParaRPr lang="en-GB" dirty="0"/>
              </a:p>
              <a:p>
                <a:endParaRPr lang="en-GB" dirty="0"/>
              </a:p>
              <a:p>
                <a:r>
                  <a:rPr lang="en-GB" dirty="0"/>
                  <a:t>For proof/derivation of the formula, see</a:t>
                </a:r>
                <a:br>
                  <a:rPr lang="en-GB" dirty="0"/>
                </a:br>
                <a:r>
                  <a:rPr lang="en-GB" dirty="0">
                    <a:hlinkClick r:id="rId4"/>
                  </a:rPr>
                  <a:t>proofwiki.org/wiki/</a:t>
                </a:r>
                <a:r>
                  <a:rPr lang="en-GB" dirty="0" err="1">
                    <a:hlinkClick r:id="rId4"/>
                  </a:rPr>
                  <a:t>Cosine_Formula_for_Dot_Product</a:t>
                </a:r>
                <a:endParaRPr lang="en-GB" dirty="0"/>
              </a:p>
              <a:p>
                <a:endParaRPr lang="en-GB" dirty="0"/>
              </a:p>
            </p:txBody>
          </p:sp>
        </mc:Choice>
        <mc:Fallback xmlns="">
          <p:sp>
            <p:nvSpPr>
              <p:cNvPr id="3" name="Content Placeholder 2">
                <a:extLst>
                  <a:ext uri="{FF2B5EF4-FFF2-40B4-BE49-F238E27FC236}">
                    <a16:creationId xmlns:a16="http://schemas.microsoft.com/office/drawing/2014/main" id="{20FE51C9-62A5-4F37-8762-E37EB4C1E4EB}"/>
                  </a:ext>
                </a:extLst>
              </p:cNvPr>
              <p:cNvSpPr>
                <a:spLocks noGrp="1" noRot="1" noChangeAspect="1" noMove="1" noResize="1" noEditPoints="1" noAdjustHandles="1" noChangeArrowheads="1" noChangeShapeType="1" noTextEdit="1"/>
              </p:cNvSpPr>
              <p:nvPr>
                <p:ph idx="1"/>
              </p:nvPr>
            </p:nvSpPr>
            <p:spPr>
              <a:xfrm>
                <a:off x="1522413" y="1904999"/>
                <a:ext cx="9684567" cy="4572001"/>
              </a:xfrm>
              <a:blipFill>
                <a:blip r:embed="rId5"/>
                <a:stretch>
                  <a:fillRect l="-1448" t="-3728" r="-1511"/>
                </a:stretch>
              </a:blipFill>
            </p:spPr>
            <p:txBody>
              <a:bodyPr/>
              <a:lstStyle/>
              <a:p>
                <a:r>
                  <a:rPr lang="en-GB">
                    <a:noFill/>
                  </a:rPr>
                  <a:t> </a:t>
                </a:r>
              </a:p>
            </p:txBody>
          </p:sp>
        </mc:Fallback>
      </mc:AlternateContent>
      <p:grpSp>
        <p:nvGrpSpPr>
          <p:cNvPr id="12" name="Group 11">
            <a:extLst>
              <a:ext uri="{FF2B5EF4-FFF2-40B4-BE49-F238E27FC236}">
                <a16:creationId xmlns:a16="http://schemas.microsoft.com/office/drawing/2014/main" id="{FC484FB3-0134-423D-BB8D-1C06107FF2B9}"/>
              </a:ext>
              <a:ext uri="{C183D7F6-B498-43B3-948B-1728B52AA6E4}">
                <adec:decorative xmlns:adec="http://schemas.microsoft.com/office/drawing/2017/decorative" val="1"/>
              </a:ext>
            </a:extLst>
          </p:cNvPr>
          <p:cNvGrpSpPr/>
          <p:nvPr/>
        </p:nvGrpSpPr>
        <p:grpSpPr>
          <a:xfrm>
            <a:off x="3080272" y="3314414"/>
            <a:ext cx="4598316" cy="1775510"/>
            <a:chOff x="3080272" y="3314414"/>
            <a:chExt cx="4598316" cy="1775510"/>
          </a:xfrm>
        </p:grpSpPr>
        <p:sp>
          <p:nvSpPr>
            <p:cNvPr id="11" name="Arc 10">
              <a:extLst>
                <a:ext uri="{FF2B5EF4-FFF2-40B4-BE49-F238E27FC236}">
                  <a16:creationId xmlns:a16="http://schemas.microsoft.com/office/drawing/2014/main" id="{8B8AA48F-C61E-4924-9197-AA7116D0ABF9}"/>
                </a:ext>
              </a:extLst>
            </p:cNvPr>
            <p:cNvSpPr/>
            <p:nvPr/>
          </p:nvSpPr>
          <p:spPr>
            <a:xfrm>
              <a:off x="3080272" y="3450704"/>
              <a:ext cx="914400" cy="914400"/>
            </a:xfrm>
            <a:prstGeom prst="arc">
              <a:avLst>
                <a:gd name="adj1" fmla="val 1072515"/>
                <a:gd name="adj2" fmla="val 3606552"/>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 name="Group 3">
              <a:extLst>
                <a:ext uri="{FF2B5EF4-FFF2-40B4-BE49-F238E27FC236}">
                  <a16:creationId xmlns:a16="http://schemas.microsoft.com/office/drawing/2014/main" id="{04B26F46-F24D-46A9-9502-DDC8869880E9}"/>
                </a:ext>
              </a:extLst>
            </p:cNvPr>
            <p:cNvGrpSpPr/>
            <p:nvPr/>
          </p:nvGrpSpPr>
          <p:grpSpPr>
            <a:xfrm>
              <a:off x="3081857" y="3314414"/>
              <a:ext cx="4596731" cy="1775510"/>
              <a:chOff x="3081857" y="3314414"/>
              <a:chExt cx="4596731" cy="1775510"/>
            </a:xfrm>
          </p:grpSpPr>
          <p:cxnSp>
            <p:nvCxnSpPr>
              <p:cNvPr id="5" name="Straight Arrow Connector 4">
                <a:extLst>
                  <a:ext uri="{FF2B5EF4-FFF2-40B4-BE49-F238E27FC236}">
                    <a16:creationId xmlns:a16="http://schemas.microsoft.com/office/drawing/2014/main" id="{521E4ED7-2F8B-4AE5-BC15-3474297231BA}"/>
                  </a:ext>
                </a:extLst>
              </p:cNvPr>
              <p:cNvCxnSpPr>
                <a:cxnSpLocks/>
              </p:cNvCxnSpPr>
              <p:nvPr/>
            </p:nvCxnSpPr>
            <p:spPr>
              <a:xfrm flipV="1">
                <a:off x="3081857" y="3606802"/>
                <a:ext cx="3691476" cy="55875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67378E3-DA0D-4D5E-AF7A-137C57896773}"/>
                  </a:ext>
                  <a:ext uri="{C183D7F6-B498-43B3-948B-1728B52AA6E4}">
                    <adec:decorative xmlns:adec="http://schemas.microsoft.com/office/drawing/2017/decorative" val="1"/>
                  </a:ext>
                </a:extLst>
              </p:cNvPr>
              <p:cNvCxnSpPr>
                <a:cxnSpLocks/>
              </p:cNvCxnSpPr>
              <p:nvPr/>
            </p:nvCxnSpPr>
            <p:spPr>
              <a:xfrm>
                <a:off x="3081857" y="4165555"/>
                <a:ext cx="4596731" cy="92436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B8D9B1-0EBF-4E61-84AD-972AA3E1BA32}"/>
                      </a:ext>
                    </a:extLst>
                  </p:cNvPr>
                  <p:cNvSpPr txBox="1"/>
                  <p:nvPr/>
                </p:nvSpPr>
                <p:spPr>
                  <a:xfrm>
                    <a:off x="5158308" y="3314414"/>
                    <a:ext cx="69425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chemeClr val="accent5"/>
                                  </a:solidFill>
                                  <a:latin typeface="Cambria Math" panose="02040503050406030204" pitchFamily="18" charset="0"/>
                                  <a:cs typeface="Times New Roman" panose="02020603050405020304" pitchFamily="18" charset="0"/>
                                </a:rPr>
                              </m:ctrlPr>
                            </m:sSubPr>
                            <m:e>
                              <m:r>
                                <a:rPr lang="en-GB" sz="2400" b="1" i="0" smtClean="0">
                                  <a:solidFill>
                                    <a:schemeClr val="accent5"/>
                                  </a:solidFill>
                                  <a:latin typeface="Cambria Math" panose="02040503050406030204" pitchFamily="18" charset="0"/>
                                  <a:cs typeface="Times New Roman" panose="02020603050405020304" pitchFamily="18" charset="0"/>
                                </a:rPr>
                                <m:t>𝐯</m:t>
                              </m:r>
                            </m:e>
                            <m:sub>
                              <m:r>
                                <a:rPr lang="en-GB" sz="2400" b="1" i="1" smtClean="0">
                                  <a:solidFill>
                                    <a:schemeClr val="accent5"/>
                                  </a:solidFill>
                                  <a:latin typeface="Cambria Math" panose="02040503050406030204" pitchFamily="18" charset="0"/>
                                  <a:cs typeface="Times New Roman" panose="02020603050405020304" pitchFamily="18" charset="0"/>
                                </a:rPr>
                                <m:t>𝟏</m:t>
                              </m:r>
                            </m:sub>
                          </m:sSub>
                        </m:oMath>
                      </m:oMathPara>
                    </a14:m>
                    <a:endParaRPr lang="en-GB" sz="2400" b="1" dirty="0">
                      <a:solidFill>
                        <a:schemeClr val="accent5"/>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F2B8D9B1-0EBF-4E61-84AD-972AA3E1BA32}"/>
                      </a:ext>
                    </a:extLst>
                  </p:cNvPr>
                  <p:cNvSpPr txBox="1">
                    <a:spLocks noRot="1" noChangeAspect="1" noMove="1" noResize="1" noEditPoints="1" noAdjustHandles="1" noChangeArrowheads="1" noChangeShapeType="1" noTextEdit="1"/>
                  </p:cNvSpPr>
                  <p:nvPr/>
                </p:nvSpPr>
                <p:spPr>
                  <a:xfrm>
                    <a:off x="5158308" y="3314414"/>
                    <a:ext cx="694258" cy="461665"/>
                  </a:xfrm>
                  <a:prstGeom prst="rect">
                    <a:avLst/>
                  </a:prstGeom>
                  <a:blipFill>
                    <a:blip r:embed="rId6"/>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1967FA-FCB1-4DD4-A39E-B40626598CA4}"/>
                      </a:ext>
                    </a:extLst>
                  </p:cNvPr>
                  <p:cNvSpPr txBox="1"/>
                  <p:nvPr/>
                </p:nvSpPr>
                <p:spPr>
                  <a:xfrm>
                    <a:off x="4811179" y="4531233"/>
                    <a:ext cx="69425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chemeClr val="accent4"/>
                                  </a:solidFill>
                                  <a:latin typeface="Cambria Math" panose="02040503050406030204" pitchFamily="18" charset="0"/>
                                  <a:cs typeface="Times New Roman" panose="02020603050405020304" pitchFamily="18" charset="0"/>
                                </a:rPr>
                              </m:ctrlPr>
                            </m:sSubPr>
                            <m:e>
                              <m:r>
                                <a:rPr lang="en-GB" sz="2400" b="1" i="0" smtClean="0">
                                  <a:solidFill>
                                    <a:schemeClr val="accent4"/>
                                  </a:solidFill>
                                  <a:latin typeface="Cambria Math" panose="02040503050406030204" pitchFamily="18" charset="0"/>
                                  <a:cs typeface="Times New Roman" panose="02020603050405020304" pitchFamily="18" charset="0"/>
                                </a:rPr>
                                <m:t>𝐯</m:t>
                              </m:r>
                            </m:e>
                            <m:sub>
                              <m:r>
                                <a:rPr lang="en-GB" sz="2400" b="1" i="1" smtClean="0">
                                  <a:solidFill>
                                    <a:schemeClr val="accent4"/>
                                  </a:solidFill>
                                  <a:latin typeface="Cambria Math" panose="02040503050406030204" pitchFamily="18" charset="0"/>
                                  <a:cs typeface="Times New Roman" panose="02020603050405020304" pitchFamily="18" charset="0"/>
                                </a:rPr>
                                <m:t>𝟐</m:t>
                              </m:r>
                            </m:sub>
                          </m:sSub>
                        </m:oMath>
                      </m:oMathPara>
                    </a14:m>
                    <a:endParaRPr lang="en-GB" sz="2400" b="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51967FA-FCB1-4DD4-A39E-B40626598CA4}"/>
                      </a:ext>
                    </a:extLst>
                  </p:cNvPr>
                  <p:cNvSpPr txBox="1">
                    <a:spLocks noRot="1" noChangeAspect="1" noMove="1" noResize="1" noEditPoints="1" noAdjustHandles="1" noChangeArrowheads="1" noChangeShapeType="1" noTextEdit="1"/>
                  </p:cNvSpPr>
                  <p:nvPr/>
                </p:nvSpPr>
                <p:spPr>
                  <a:xfrm>
                    <a:off x="4811179" y="4531233"/>
                    <a:ext cx="694258" cy="461665"/>
                  </a:xfrm>
                  <a:prstGeom prst="rect">
                    <a:avLst/>
                  </a:prstGeom>
                  <a:blipFill>
                    <a:blip r:embed="rId7"/>
                    <a:stretch>
                      <a:fillRect b="-3947"/>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11E9B47C-80C7-43E5-86D0-C9A76C73609E}"/>
                  </a:ext>
                </a:extLst>
              </p:cNvPr>
              <p:cNvSpPr txBox="1"/>
              <p:nvPr/>
            </p:nvSpPr>
            <p:spPr>
              <a:xfrm>
                <a:off x="4116921" y="3960085"/>
                <a:ext cx="694258" cy="461665"/>
              </a:xfrm>
              <a:prstGeom prst="rect">
                <a:avLst/>
              </a:prstGeom>
              <a:noFill/>
            </p:spPr>
            <p:txBody>
              <a:bodyPr wrap="square" rtlCol="0">
                <a:spAutoFit/>
              </a:bodyPr>
              <a:lstStyle/>
              <a:p>
                <a:r>
                  <a:rPr lang="el-GR" sz="2400" i="1" dirty="0">
                    <a:solidFill>
                      <a:schemeClr val="accent3"/>
                    </a:solidFill>
                    <a:latin typeface="Times New Roman" panose="02020603050405020304" pitchFamily="18" charset="0"/>
                    <a:cs typeface="Times New Roman" panose="02020603050405020304" pitchFamily="18" charset="0"/>
                  </a:rPr>
                  <a:t>θ</a:t>
                </a:r>
                <a:endParaRPr lang="en-GB" sz="2400" i="1" dirty="0">
                  <a:solidFill>
                    <a:schemeClr val="accent3"/>
                  </a:solidFill>
                  <a:latin typeface="Times New Roman" panose="02020603050405020304" pitchFamily="18" charset="0"/>
                  <a:cs typeface="Times New Roman" panose="02020603050405020304" pitchFamily="18" charset="0"/>
                </a:endParaRPr>
              </a:p>
            </p:txBody>
          </p:sp>
        </p:grpSp>
      </p:grpSp>
      <p:sp>
        <p:nvSpPr>
          <p:cNvPr id="18" name="Speech Bubble: Rectangle 17">
            <a:extLst>
              <a:ext uri="{FF2B5EF4-FFF2-40B4-BE49-F238E27FC236}">
                <a16:creationId xmlns:a16="http://schemas.microsoft.com/office/drawing/2014/main" id="{F72F7BAF-2BA4-4639-A0EE-78B5A8AD860D}"/>
              </a:ext>
              <a:ext uri="{C183D7F6-B498-43B3-948B-1728B52AA6E4}">
                <adec:decorative xmlns:adec="http://schemas.microsoft.com/office/drawing/2017/decorative" val="1"/>
              </a:ext>
            </a:extLst>
          </p:cNvPr>
          <p:cNvSpPr/>
          <p:nvPr/>
        </p:nvSpPr>
        <p:spPr>
          <a:xfrm>
            <a:off x="9519960" y="3989747"/>
            <a:ext cx="1869876" cy="750713"/>
          </a:xfrm>
          <a:prstGeom prst="wedgeRectCallout">
            <a:avLst>
              <a:gd name="adj1" fmla="val -30244"/>
              <a:gd name="adj2" fmla="val -122403"/>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t>Infinite flat surface</a:t>
            </a:r>
          </a:p>
        </p:txBody>
      </p:sp>
    </p:spTree>
    <p:extLst>
      <p:ext uri="{BB962C8B-B14F-4D97-AF65-F5344CB8AC3E}">
        <p14:creationId xmlns:p14="http://schemas.microsoft.com/office/powerpoint/2010/main" val="155648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uiExpand="1" build="p"/>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EC16-F97B-414F-BA08-1B662AE378F7}"/>
              </a:ext>
            </a:extLst>
          </p:cNvPr>
          <p:cNvSpPr>
            <a:spLocks noGrp="1"/>
          </p:cNvSpPr>
          <p:nvPr>
            <p:ph type="title"/>
          </p:nvPr>
        </p:nvSpPr>
        <p:spPr/>
        <p:txBody>
          <a:bodyPr/>
          <a:lstStyle/>
          <a:p>
            <a:r>
              <a:rPr lang="en-GB" b="1" dirty="0"/>
              <a:t>Vector cross product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82FC1A-316C-4BD2-8136-439084E45730}"/>
                  </a:ext>
                </a:extLst>
              </p:cNvPr>
              <p:cNvSpPr>
                <a:spLocks noGrp="1"/>
              </p:cNvSpPr>
              <p:nvPr>
                <p:ph idx="1"/>
              </p:nvPr>
            </p:nvSpPr>
            <p:spPr>
              <a:xfrm>
                <a:off x="1522413" y="1904999"/>
                <a:ext cx="9134391" cy="4692353"/>
              </a:xfrm>
            </p:spPr>
            <p:txBody>
              <a:bodyPr/>
              <a:lstStyle/>
              <a:p>
                <a:pPr marL="0" indent="0">
                  <a:buNone/>
                </a:pPr>
                <a:r>
                  <a:rPr lang="en-GB" dirty="0"/>
                  <a:t>The </a:t>
                </a:r>
                <a:r>
                  <a:rPr lang="en-GB" b="1" dirty="0">
                    <a:hlinkClick r:id="rId3"/>
                  </a:rPr>
                  <a:t>cross product </a:t>
                </a:r>
                <a:r>
                  <a:rPr lang="en-GB" dirty="0"/>
                  <a:t>of two vectors is given as:</a:t>
                </a:r>
                <a:br>
                  <a:rPr lang="en-GB" sz="1000" dirty="0"/>
                </a:br>
                <a:br>
                  <a:rPr lang="en-GB" sz="1000" dirty="0"/>
                </a:b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e>
                            </m:mr>
                          </m:m>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oMath>
                  </m:oMathPara>
                </a14:m>
                <a:endParaRPr lang="en-GB" dirty="0"/>
              </a:p>
              <a:p>
                <a:r>
                  <a:rPr lang="en-GB" dirty="0"/>
                  <a:t>Properties</a:t>
                </a:r>
              </a:p>
              <a:p>
                <a:pPr lvl="1"/>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oMath>
                </a14:m>
                <a:r>
                  <a:rPr lang="en-GB" dirty="0"/>
                  <a:t> is </a:t>
                </a:r>
                <a:r>
                  <a:rPr lang="en-GB" dirty="0">
                    <a:solidFill>
                      <a:schemeClr val="accent4"/>
                    </a:solidFill>
                  </a:rPr>
                  <a:t>orthogonal</a:t>
                </a:r>
                <a:r>
                  <a:rPr lang="en-GB" dirty="0"/>
                  <a:t> to both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1</m:t>
                        </m:r>
                      </m:sub>
                    </m:sSub>
                  </m:oMath>
                </a14:m>
                <a:r>
                  <a:rPr lang="en-GB" dirty="0"/>
                  <a:t>and </a:t>
                </a: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i="1">
                            <a:latin typeface="Cambria Math" panose="02040503050406030204" pitchFamily="18" charset="0"/>
                          </a:rPr>
                          <m:t>2</m:t>
                        </m:r>
                      </m:sub>
                    </m:sSub>
                  </m:oMath>
                </a14:m>
                <a:br>
                  <a:rPr lang="en-GB" dirty="0"/>
                </a:br>
                <a14:m>
                  <m:oMath xmlns:m="http://schemas.openxmlformats.org/officeDocument/2006/math">
                    <m:d>
                      <m:dPr>
                        <m:ctrlPr>
                          <a:rPr lang="en-GB"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2</m:t>
                            </m:r>
                          </m:sub>
                        </m:sSub>
                      </m:e>
                    </m:d>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b="0" i="1" smtClean="0">
                        <a:latin typeface="Cambria Math" panose="02040503050406030204" pitchFamily="18" charset="0"/>
                      </a:rPr>
                      <m:t>=</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2</m:t>
                            </m:r>
                          </m:sub>
                        </m:sSub>
                      </m:e>
                    </m:d>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2</m:t>
                        </m:r>
                      </m:sub>
                    </m:sSub>
                    <m:r>
                      <a:rPr lang="en-GB" b="0" i="1" smtClean="0">
                        <a:latin typeface="Cambria Math" panose="02040503050406030204" pitchFamily="18" charset="0"/>
                      </a:rPr>
                      <m:t>=0</m:t>
                    </m:r>
                  </m:oMath>
                </a14:m>
                <a:endParaRPr lang="en-GB" dirty="0"/>
              </a:p>
              <a:p>
                <a:pPr lvl="1"/>
                <a:r>
                  <a:rPr lang="en-GB" dirty="0">
                    <a:hlinkClick r:id="rId4"/>
                  </a:rPr>
                  <a:t>Anticommutative</a:t>
                </a:r>
                <a:r>
                  <a:rPr lang="en-GB" dirty="0"/>
                  <a:t>:</a:t>
                </a:r>
                <a:br>
                  <a:rPr lang="en-GB" dirty="0"/>
                </a:b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b="0" i="1" smtClean="0">
                            <a:latin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b="0" i="1" smtClean="0">
                            <a:latin typeface="Cambria Math" panose="02040503050406030204" pitchFamily="18" charset="0"/>
                          </a:rPr>
                          <m:t>1</m:t>
                        </m:r>
                      </m:sub>
                    </m:sSub>
                    <m:r>
                      <a:rPr lang="en-GB" i="1">
                        <a:latin typeface="Cambria Math" panose="02040503050406030204" pitchFamily="18" charset="0"/>
                      </a:rPr>
                      <m:t>=−</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b="0" i="1" smtClean="0">
                                <a:latin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b="1" i="0">
                                <a:latin typeface="Cambria Math" panose="02040503050406030204" pitchFamily="18" charset="0"/>
                              </a:rPr>
                              <m:t>𝐯</m:t>
                            </m:r>
                          </m:e>
                          <m:sub>
                            <m:r>
                              <a:rPr lang="en-GB" b="0" i="1" smtClean="0">
                                <a:latin typeface="Cambria Math" panose="02040503050406030204" pitchFamily="18" charset="0"/>
                              </a:rPr>
                              <m:t>2</m:t>
                            </m:r>
                          </m:sub>
                        </m:sSub>
                      </m:e>
                    </m:d>
                  </m:oMath>
                </a14:m>
                <a:endParaRPr lang="en-GB" dirty="0"/>
              </a:p>
            </p:txBody>
          </p:sp>
        </mc:Choice>
        <mc:Fallback>
          <p:sp>
            <p:nvSpPr>
              <p:cNvPr id="3" name="Content Placeholder 2">
                <a:extLst>
                  <a:ext uri="{FF2B5EF4-FFF2-40B4-BE49-F238E27FC236}">
                    <a16:creationId xmlns:a16="http://schemas.microsoft.com/office/drawing/2014/main" id="{1E82FC1A-316C-4BD2-8136-439084E45730}"/>
                  </a:ext>
                </a:extLst>
              </p:cNvPr>
              <p:cNvSpPr>
                <a:spLocks noGrp="1" noRot="1" noChangeAspect="1" noMove="1" noResize="1" noEditPoints="1" noAdjustHandles="1" noChangeArrowheads="1" noChangeShapeType="1" noTextEdit="1"/>
              </p:cNvSpPr>
              <p:nvPr>
                <p:ph idx="1"/>
              </p:nvPr>
            </p:nvSpPr>
            <p:spPr>
              <a:xfrm>
                <a:off x="1522413" y="1904999"/>
                <a:ext cx="9134391" cy="4692353"/>
              </a:xfrm>
              <a:blipFill>
                <a:blip r:embed="rId5"/>
                <a:stretch>
                  <a:fillRect l="-1736" t="-2597"/>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79792BD6-DE5B-45F3-9AA0-E1F00480F9F5}"/>
              </a:ext>
              <a:ext uri="{C183D7F6-B498-43B3-948B-1728B52AA6E4}">
                <adec:decorative xmlns:adec="http://schemas.microsoft.com/office/drawing/2017/decorative" val="1"/>
              </a:ext>
            </a:extLst>
          </p:cNvPr>
          <p:cNvGrpSpPr/>
          <p:nvPr/>
        </p:nvGrpSpPr>
        <p:grpSpPr>
          <a:xfrm>
            <a:off x="9465367" y="3210670"/>
            <a:ext cx="1885695" cy="2654025"/>
            <a:chOff x="8433265" y="3540653"/>
            <a:chExt cx="1885695" cy="2654025"/>
          </a:xfrm>
        </p:grpSpPr>
        <p:cxnSp>
          <p:nvCxnSpPr>
            <p:cNvPr id="5" name="Straight Arrow Connector 4">
              <a:extLst>
                <a:ext uri="{FF2B5EF4-FFF2-40B4-BE49-F238E27FC236}">
                  <a16:creationId xmlns:a16="http://schemas.microsoft.com/office/drawing/2014/main" id="{820F05B2-0275-494B-8CE3-B0055A2C8C7E}"/>
                </a:ext>
              </a:extLst>
            </p:cNvPr>
            <p:cNvCxnSpPr>
              <a:cxnSpLocks/>
            </p:cNvCxnSpPr>
            <p:nvPr/>
          </p:nvCxnSpPr>
          <p:spPr>
            <a:xfrm>
              <a:off x="8436077" y="4970723"/>
              <a:ext cx="1514169" cy="10239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E128A1A-A660-4F94-9D3D-43180FEBBBB6}"/>
                </a:ext>
              </a:extLst>
            </p:cNvPr>
            <p:cNvCxnSpPr>
              <a:cxnSpLocks/>
            </p:cNvCxnSpPr>
            <p:nvPr/>
          </p:nvCxnSpPr>
          <p:spPr>
            <a:xfrm flipV="1">
              <a:off x="8433265" y="4875328"/>
              <a:ext cx="1742223" cy="9000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D320C8-589B-4BFA-9DAF-90778147BB7D}"/>
                    </a:ext>
                  </a:extLst>
                </p:cNvPr>
                <p:cNvSpPr txBox="1"/>
                <p:nvPr/>
              </p:nvSpPr>
              <p:spPr>
                <a:xfrm>
                  <a:off x="9624702" y="4399019"/>
                  <a:ext cx="69425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b="1" i="1" smtClean="0">
                                <a:solidFill>
                                  <a:srgbClr val="5DCEAF"/>
                                </a:solidFill>
                                <a:latin typeface="Cambria Math" panose="02040503050406030204" pitchFamily="18" charset="0"/>
                                <a:cs typeface="Times New Roman" panose="02020603050405020304" pitchFamily="18" charset="0"/>
                              </a:rPr>
                            </m:ctrlPr>
                          </m:sSubPr>
                          <m:e>
                            <m:r>
                              <a:rPr lang="en-GB" sz="2000" b="1" i="0" smtClean="0">
                                <a:solidFill>
                                  <a:srgbClr val="5DCEAF"/>
                                </a:solidFill>
                                <a:latin typeface="Cambria Math" panose="02040503050406030204" pitchFamily="18" charset="0"/>
                                <a:cs typeface="Times New Roman" panose="02020603050405020304" pitchFamily="18" charset="0"/>
                              </a:rPr>
                              <m:t>𝐯</m:t>
                            </m:r>
                          </m:e>
                          <m:sub>
                            <m:r>
                              <a:rPr lang="en-GB" sz="2000" b="1" i="1" smtClean="0">
                                <a:solidFill>
                                  <a:srgbClr val="5DCEAF"/>
                                </a:solidFill>
                                <a:latin typeface="Cambria Math" panose="02040503050406030204" pitchFamily="18" charset="0"/>
                                <a:cs typeface="Times New Roman" panose="02020603050405020304" pitchFamily="18" charset="0"/>
                              </a:rPr>
                              <m:t>𝟐</m:t>
                            </m:r>
                          </m:sub>
                        </m:sSub>
                      </m:oMath>
                    </m:oMathPara>
                  </a14:m>
                  <a:endParaRPr lang="en-GB" sz="2000" b="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62D320C8-589B-4BFA-9DAF-90778147BB7D}"/>
                    </a:ext>
                  </a:extLst>
                </p:cNvPr>
                <p:cNvSpPr txBox="1">
                  <a:spLocks noRot="1" noChangeAspect="1" noMove="1" noResize="1" noEditPoints="1" noAdjustHandles="1" noChangeArrowheads="1" noChangeShapeType="1" noTextEdit="1"/>
                </p:cNvSpPr>
                <p:nvPr/>
              </p:nvSpPr>
              <p:spPr>
                <a:xfrm>
                  <a:off x="9624702" y="4399019"/>
                  <a:ext cx="694258" cy="400110"/>
                </a:xfrm>
                <a:prstGeom prst="rect">
                  <a:avLst/>
                </a:prstGeom>
                <a:blipFill>
                  <a:blip r:embed="rId6"/>
                  <a:stretch>
                    <a:fillRect b="-30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5F9450-3454-4724-8745-CD722A876628}"/>
                    </a:ext>
                  </a:extLst>
                </p:cNvPr>
                <p:cNvSpPr txBox="1"/>
                <p:nvPr/>
              </p:nvSpPr>
              <p:spPr>
                <a:xfrm>
                  <a:off x="9287960" y="5794568"/>
                  <a:ext cx="69425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b="1" i="1" smtClean="0">
                                <a:solidFill>
                                  <a:schemeClr val="accent5"/>
                                </a:solidFill>
                                <a:latin typeface="Cambria Math" panose="02040503050406030204" pitchFamily="18" charset="0"/>
                                <a:cs typeface="Times New Roman" panose="02020603050405020304" pitchFamily="18" charset="0"/>
                              </a:rPr>
                            </m:ctrlPr>
                          </m:sSubPr>
                          <m:e>
                            <m:r>
                              <a:rPr lang="en-GB" sz="2000" b="1" i="0" smtClean="0">
                                <a:solidFill>
                                  <a:schemeClr val="accent5"/>
                                </a:solidFill>
                                <a:latin typeface="Cambria Math" panose="02040503050406030204" pitchFamily="18" charset="0"/>
                                <a:cs typeface="Times New Roman" panose="02020603050405020304" pitchFamily="18" charset="0"/>
                              </a:rPr>
                              <m:t>𝐯</m:t>
                            </m:r>
                          </m:e>
                          <m:sub>
                            <m:r>
                              <a:rPr lang="en-GB" sz="2000" b="1" i="1" smtClean="0">
                                <a:solidFill>
                                  <a:schemeClr val="accent5"/>
                                </a:solidFill>
                                <a:latin typeface="Cambria Math" panose="02040503050406030204" pitchFamily="18" charset="0"/>
                                <a:cs typeface="Times New Roman" panose="02020603050405020304" pitchFamily="18" charset="0"/>
                              </a:rPr>
                              <m:t>𝟏</m:t>
                            </m:r>
                          </m:sub>
                        </m:sSub>
                      </m:oMath>
                    </m:oMathPara>
                  </a14:m>
                  <a:endParaRPr lang="en-GB" sz="2000" b="1"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4F5F9450-3454-4724-8745-CD722A876628}"/>
                    </a:ext>
                  </a:extLst>
                </p:cNvPr>
                <p:cNvSpPr txBox="1">
                  <a:spLocks noRot="1" noChangeAspect="1" noMove="1" noResize="1" noEditPoints="1" noAdjustHandles="1" noChangeArrowheads="1" noChangeShapeType="1" noTextEdit="1"/>
                </p:cNvSpPr>
                <p:nvPr/>
              </p:nvSpPr>
              <p:spPr>
                <a:xfrm>
                  <a:off x="9287960" y="5794568"/>
                  <a:ext cx="694258" cy="400110"/>
                </a:xfrm>
                <a:prstGeom prst="rect">
                  <a:avLst/>
                </a:prstGeom>
                <a:blipFill>
                  <a:blip r:embed="rId7"/>
                  <a:stretch>
                    <a:fillRect b="-30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B60339-537C-4693-9611-30A78854CA41}"/>
                    </a:ext>
                  </a:extLst>
                </p:cNvPr>
                <p:cNvSpPr txBox="1"/>
                <p:nvPr/>
              </p:nvSpPr>
              <p:spPr>
                <a:xfrm>
                  <a:off x="9045677" y="3540653"/>
                  <a:ext cx="10405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i="1" smtClean="0">
                                <a:solidFill>
                                  <a:schemeClr val="accent3"/>
                                </a:solidFill>
                                <a:latin typeface="Cambria Math" panose="02040503050406030204" pitchFamily="18" charset="0"/>
                              </a:rPr>
                            </m:ctrlPr>
                          </m:sSubPr>
                          <m:e>
                            <m:r>
                              <a:rPr lang="en-GB" sz="2000" b="1" i="0" smtClean="0">
                                <a:solidFill>
                                  <a:schemeClr val="accent3"/>
                                </a:solidFill>
                                <a:latin typeface="Cambria Math" panose="02040503050406030204" pitchFamily="18" charset="0"/>
                              </a:rPr>
                              <m:t>𝐯</m:t>
                            </m:r>
                          </m:e>
                          <m:sub>
                            <m:r>
                              <a:rPr lang="en-GB" sz="2000" b="0" i="1" smtClean="0">
                                <a:solidFill>
                                  <a:schemeClr val="accent3"/>
                                </a:solidFill>
                                <a:latin typeface="Cambria Math" panose="02040503050406030204" pitchFamily="18" charset="0"/>
                              </a:rPr>
                              <m:t>1</m:t>
                            </m:r>
                          </m:sub>
                        </m:sSub>
                        <m:r>
                          <a:rPr lang="en-GB" sz="2000" i="1" smtClean="0">
                            <a:solidFill>
                              <a:schemeClr val="accent3"/>
                            </a:solidFill>
                            <a:latin typeface="Cambria Math" panose="02040503050406030204" pitchFamily="18" charset="0"/>
                            <a:ea typeface="Cambria Math" panose="02040503050406030204" pitchFamily="18" charset="0"/>
                          </a:rPr>
                          <m:t>×</m:t>
                        </m:r>
                        <m:sSub>
                          <m:sSubPr>
                            <m:ctrlPr>
                              <a:rPr lang="en-GB" sz="2000" i="1" smtClean="0">
                                <a:solidFill>
                                  <a:schemeClr val="accent3"/>
                                </a:solidFill>
                                <a:latin typeface="Cambria Math" panose="02040503050406030204" pitchFamily="18" charset="0"/>
                              </a:rPr>
                            </m:ctrlPr>
                          </m:sSubPr>
                          <m:e>
                            <m:r>
                              <a:rPr lang="en-GB" sz="2000" b="1" i="0" smtClean="0">
                                <a:solidFill>
                                  <a:schemeClr val="accent3"/>
                                </a:solidFill>
                                <a:latin typeface="Cambria Math" panose="02040503050406030204" pitchFamily="18" charset="0"/>
                              </a:rPr>
                              <m:t>𝐯</m:t>
                            </m:r>
                          </m:e>
                          <m:sub>
                            <m:r>
                              <a:rPr lang="en-GB" sz="2000" b="0" i="1" smtClean="0">
                                <a:solidFill>
                                  <a:schemeClr val="accent3"/>
                                </a:solidFill>
                                <a:latin typeface="Cambria Math" panose="02040503050406030204" pitchFamily="18" charset="0"/>
                              </a:rPr>
                              <m:t>2</m:t>
                            </m:r>
                          </m:sub>
                        </m:sSub>
                      </m:oMath>
                    </m:oMathPara>
                  </a14:m>
                  <a:endParaRPr lang="en-GB" sz="2000" b="1" dirty="0">
                    <a:solidFill>
                      <a:schemeClr val="accent6"/>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33B60339-537C-4693-9611-30A78854CA41}"/>
                    </a:ext>
                  </a:extLst>
                </p:cNvPr>
                <p:cNvSpPr txBox="1">
                  <a:spLocks noRot="1" noChangeAspect="1" noMove="1" noResize="1" noEditPoints="1" noAdjustHandles="1" noChangeArrowheads="1" noChangeShapeType="1" noTextEdit="1"/>
                </p:cNvSpPr>
                <p:nvPr/>
              </p:nvSpPr>
              <p:spPr>
                <a:xfrm>
                  <a:off x="9045677" y="3540653"/>
                  <a:ext cx="1040586" cy="400110"/>
                </a:xfrm>
                <a:prstGeom prst="rect">
                  <a:avLst/>
                </a:prstGeom>
                <a:blipFill>
                  <a:blip r:embed="rId8"/>
                  <a:stretch>
                    <a:fillRect b="-3077"/>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21FCB05B-08FA-4822-8D11-145710B59736}"/>
                </a:ext>
              </a:extLst>
            </p:cNvPr>
            <p:cNvCxnSpPr/>
            <p:nvPr/>
          </p:nvCxnSpPr>
          <p:spPr>
            <a:xfrm flipV="1">
              <a:off x="8433265" y="3758983"/>
              <a:ext cx="612412" cy="12192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D107A74-B85D-4E65-892D-85A6564D654C}"/>
                </a:ext>
              </a:extLst>
            </p:cNvPr>
            <p:cNvCxnSpPr>
              <a:cxnSpLocks/>
            </p:cNvCxnSpPr>
            <p:nvPr/>
          </p:nvCxnSpPr>
          <p:spPr>
            <a:xfrm>
              <a:off x="8504903" y="4863875"/>
              <a:ext cx="122673" cy="9000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2097E3-E628-4F6E-B2C7-992B52F5DFE2}"/>
                </a:ext>
              </a:extLst>
            </p:cNvPr>
            <p:cNvCxnSpPr/>
            <p:nvPr/>
          </p:nvCxnSpPr>
          <p:spPr>
            <a:xfrm flipH="1">
              <a:off x="8566239" y="4953881"/>
              <a:ext cx="61337" cy="1097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8AA278-9865-4EA5-B8E8-017A4C4C066D}"/>
                </a:ext>
              </a:extLst>
            </p:cNvPr>
            <p:cNvCxnSpPr/>
            <p:nvPr/>
          </p:nvCxnSpPr>
          <p:spPr>
            <a:xfrm>
              <a:off x="8504903" y="4829542"/>
              <a:ext cx="1226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480C6A-236B-46E4-8B98-4A1C7270BA94}"/>
                </a:ext>
              </a:extLst>
            </p:cNvPr>
            <p:cNvCxnSpPr/>
            <p:nvPr/>
          </p:nvCxnSpPr>
          <p:spPr>
            <a:xfrm flipH="1">
              <a:off x="8566239" y="4829542"/>
              <a:ext cx="61337" cy="12433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C20EBCC6-3FEA-4BC8-89FC-007A59E315F7}"/>
              </a:ext>
              <a:ext uri="{C183D7F6-B498-43B3-948B-1728B52AA6E4}">
                <adec:decorative xmlns:adec="http://schemas.microsoft.com/office/drawing/2017/decorative" val="1"/>
              </a:ext>
            </a:extLst>
          </p:cNvPr>
          <p:cNvGrpSpPr/>
          <p:nvPr/>
        </p:nvGrpSpPr>
        <p:grpSpPr>
          <a:xfrm>
            <a:off x="8817915" y="4632002"/>
            <a:ext cx="1040586" cy="1632803"/>
            <a:chOff x="7785813" y="4961985"/>
            <a:chExt cx="1040586" cy="1632803"/>
          </a:xfrm>
        </p:grpSpPr>
        <p:cxnSp>
          <p:nvCxnSpPr>
            <p:cNvPr id="16" name="Straight Arrow Connector 15">
              <a:extLst>
                <a:ext uri="{FF2B5EF4-FFF2-40B4-BE49-F238E27FC236}">
                  <a16:creationId xmlns:a16="http://schemas.microsoft.com/office/drawing/2014/main" id="{1601E2A2-9F77-4851-A4E8-1F5F5BAA76EE}"/>
                </a:ext>
              </a:extLst>
            </p:cNvPr>
            <p:cNvCxnSpPr>
              <a:cxnSpLocks/>
            </p:cNvCxnSpPr>
            <p:nvPr/>
          </p:nvCxnSpPr>
          <p:spPr>
            <a:xfrm rot="10800000" flipV="1">
              <a:off x="7822259" y="4961985"/>
              <a:ext cx="612412" cy="121924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A2A059-6D64-4DDC-A96E-7827FE44FB7A}"/>
                    </a:ext>
                  </a:extLst>
                </p:cNvPr>
                <p:cNvSpPr txBox="1"/>
                <p:nvPr/>
              </p:nvSpPr>
              <p:spPr>
                <a:xfrm>
                  <a:off x="7785813" y="6194678"/>
                  <a:ext cx="104058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000" i="1" smtClean="0">
                                <a:solidFill>
                                  <a:srgbClr val="FFFF00"/>
                                </a:solidFill>
                                <a:latin typeface="Cambria Math" panose="02040503050406030204" pitchFamily="18" charset="0"/>
                              </a:rPr>
                            </m:ctrlPr>
                          </m:sSubPr>
                          <m:e>
                            <m:r>
                              <a:rPr lang="en-GB" sz="2000" b="1" i="0" smtClean="0">
                                <a:solidFill>
                                  <a:srgbClr val="FFFF00"/>
                                </a:solidFill>
                                <a:latin typeface="Cambria Math" panose="02040503050406030204" pitchFamily="18" charset="0"/>
                              </a:rPr>
                              <m:t>𝐯</m:t>
                            </m:r>
                          </m:e>
                          <m:sub>
                            <m:r>
                              <a:rPr lang="en-GB" sz="2000" b="0" i="1" smtClean="0">
                                <a:solidFill>
                                  <a:srgbClr val="FFFF00"/>
                                </a:solidFill>
                                <a:latin typeface="Cambria Math" panose="02040503050406030204" pitchFamily="18" charset="0"/>
                              </a:rPr>
                              <m:t>2</m:t>
                            </m:r>
                          </m:sub>
                        </m:sSub>
                        <m:r>
                          <a:rPr lang="en-GB" sz="2000" i="1" smtClean="0">
                            <a:solidFill>
                              <a:srgbClr val="FFFF00"/>
                            </a:solidFill>
                            <a:latin typeface="Cambria Math" panose="02040503050406030204" pitchFamily="18" charset="0"/>
                            <a:ea typeface="Cambria Math" panose="02040503050406030204" pitchFamily="18" charset="0"/>
                          </a:rPr>
                          <m:t>×</m:t>
                        </m:r>
                        <m:sSub>
                          <m:sSubPr>
                            <m:ctrlPr>
                              <a:rPr lang="en-GB" sz="2000" i="1" smtClean="0">
                                <a:solidFill>
                                  <a:srgbClr val="FFFF00"/>
                                </a:solidFill>
                                <a:latin typeface="Cambria Math" panose="02040503050406030204" pitchFamily="18" charset="0"/>
                              </a:rPr>
                            </m:ctrlPr>
                          </m:sSubPr>
                          <m:e>
                            <m:r>
                              <a:rPr lang="en-GB" sz="2000" b="1" i="0" smtClean="0">
                                <a:solidFill>
                                  <a:srgbClr val="FFFF00"/>
                                </a:solidFill>
                                <a:latin typeface="Cambria Math" panose="02040503050406030204" pitchFamily="18" charset="0"/>
                              </a:rPr>
                              <m:t>𝐯</m:t>
                            </m:r>
                          </m:e>
                          <m:sub>
                            <m:r>
                              <a:rPr lang="en-GB" sz="2000" b="0" i="1" smtClean="0">
                                <a:solidFill>
                                  <a:srgbClr val="FFFF00"/>
                                </a:solidFill>
                                <a:latin typeface="Cambria Math" panose="02040503050406030204" pitchFamily="18" charset="0"/>
                              </a:rPr>
                              <m:t>1</m:t>
                            </m:r>
                          </m:sub>
                        </m:sSub>
                      </m:oMath>
                    </m:oMathPara>
                  </a14:m>
                  <a:endParaRPr lang="en-GB" sz="2000" b="1" dirty="0">
                    <a:solidFill>
                      <a:schemeClr val="accent4"/>
                    </a:solidFill>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5A2A059-6D64-4DDC-A96E-7827FE44FB7A}"/>
                    </a:ext>
                  </a:extLst>
                </p:cNvPr>
                <p:cNvSpPr txBox="1">
                  <a:spLocks noRot="1" noChangeAspect="1" noMove="1" noResize="1" noEditPoints="1" noAdjustHandles="1" noChangeArrowheads="1" noChangeShapeType="1" noTextEdit="1"/>
                </p:cNvSpPr>
                <p:nvPr/>
              </p:nvSpPr>
              <p:spPr>
                <a:xfrm>
                  <a:off x="7785813" y="6194678"/>
                  <a:ext cx="1040586" cy="400110"/>
                </a:xfrm>
                <a:prstGeom prst="rect">
                  <a:avLst/>
                </a:prstGeom>
                <a:blipFill>
                  <a:blip r:embed="rId9"/>
                  <a:stretch>
                    <a:fillRect b="-1515"/>
                  </a:stretch>
                </a:blipFill>
              </p:spPr>
              <p:txBody>
                <a:bodyPr/>
                <a:lstStyle/>
                <a:p>
                  <a:r>
                    <a:rPr lang="en-GB">
                      <a:noFill/>
                    </a:rPr>
                    <a:t> </a:t>
                  </a:r>
                </a:p>
              </p:txBody>
            </p:sp>
          </mc:Fallback>
        </mc:AlternateContent>
      </p:grpSp>
      <p:sp>
        <p:nvSpPr>
          <p:cNvPr id="18" name="Speech Bubble: Rectangle 17">
            <a:extLst>
              <a:ext uri="{FF2B5EF4-FFF2-40B4-BE49-F238E27FC236}">
                <a16:creationId xmlns:a16="http://schemas.microsoft.com/office/drawing/2014/main" id="{0E763E63-EC14-484B-A8E1-4377A444883C}"/>
              </a:ext>
              <a:ext uri="{C183D7F6-B498-43B3-948B-1728B52AA6E4}">
                <adec:decorative xmlns:adec="http://schemas.microsoft.com/office/drawing/2017/decorative" val="1"/>
              </a:ext>
            </a:extLst>
          </p:cNvPr>
          <p:cNvSpPr/>
          <p:nvPr/>
        </p:nvSpPr>
        <p:spPr>
          <a:xfrm>
            <a:off x="4264023" y="3808679"/>
            <a:ext cx="4896544" cy="683128"/>
          </a:xfrm>
          <a:prstGeom prst="wedgeRectCallout">
            <a:avLst>
              <a:gd name="adj1" fmla="val 59266"/>
              <a:gd name="adj2" fmla="val -15360"/>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dirty="0">
                <a:solidFill>
                  <a:schemeClr val="tx1"/>
                </a:solidFill>
              </a:rPr>
              <a:t>Direction is determined by the ‘handedness’ of the coordinate system – see part 4!</a:t>
            </a:r>
          </a:p>
        </p:txBody>
      </p:sp>
    </p:spTree>
    <p:extLst>
      <p:ext uri="{BB962C8B-B14F-4D97-AF65-F5344CB8AC3E}">
        <p14:creationId xmlns:p14="http://schemas.microsoft.com/office/powerpoint/2010/main" val="318522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924</Words>
  <Application>Microsoft Office PowerPoint</Application>
  <PresentationFormat>Custom</PresentationFormat>
  <Paragraphs>163</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Nova</vt:lpstr>
      <vt:lpstr>Arial Nova Light</vt:lpstr>
      <vt:lpstr>Cambria Math</vt:lpstr>
      <vt:lpstr>Corbel</vt:lpstr>
      <vt:lpstr>Times New Roman</vt:lpstr>
      <vt:lpstr>Wingdings</vt:lpstr>
      <vt:lpstr>Digital Blue Tunnel 16x9</vt:lpstr>
      <vt:lpstr>Week 7: 3D Geometry I Part 1: Vectors in 3D</vt:lpstr>
      <vt:lpstr>Objectives</vt:lpstr>
      <vt:lpstr>Recap: coordinate systems</vt:lpstr>
      <vt:lpstr>Recap: what is a vector?</vt:lpstr>
      <vt:lpstr>Addition and subtraction in 3D</vt:lpstr>
      <vt:lpstr>3D dot product and magnitude</vt:lpstr>
      <vt:lpstr>3D vector magnitude: proof</vt:lpstr>
      <vt:lpstr>3D dot product: geometric interpretation</vt:lpstr>
      <vt:lpstr>Vector cross product</vt:lpstr>
      <vt:lpstr>Cross product: geometric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3D Geometry I Part 1: Vectors in 3D</dc:title>
  <dc:creator>Bergel, Kate</dc:creator>
  <cp:lastModifiedBy>Bergel, Kate</cp:lastModifiedBy>
  <cp:revision>32</cp:revision>
  <dcterms:created xsi:type="dcterms:W3CDTF">2020-10-21T19:12:24Z</dcterms:created>
  <dcterms:modified xsi:type="dcterms:W3CDTF">2020-10-23T14:12:09Z</dcterms:modified>
</cp:coreProperties>
</file>