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75"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758"/>
    <a:srgbClr val="191D34"/>
    <a:srgbClr val="FF00FF"/>
    <a:srgbClr val="5DCEAF"/>
    <a:srgbClr val="B4D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4" autoAdjust="0"/>
    <p:restoredTop sz="81342" autoAdjust="0"/>
  </p:normalViewPr>
  <p:slideViewPr>
    <p:cSldViewPr showGuides="1">
      <p:cViewPr varScale="1">
        <p:scale>
          <a:sx n="56" d="100"/>
          <a:sy n="56" d="100"/>
        </p:scale>
        <p:origin x="312"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we’ve seen how to use matrices for 3D transforms, we can continue our consideration of coordinate spaces from last week,</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11</a:t>
            </a:fld>
            <a:endParaRPr lang="en-GB"/>
          </a:p>
        </p:txBody>
      </p:sp>
    </p:spTree>
    <p:extLst>
      <p:ext uri="{BB962C8B-B14F-4D97-AF65-F5344CB8AC3E}">
        <p14:creationId xmlns:p14="http://schemas.microsoft.com/office/powerpoint/2010/main" val="891080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12</a:t>
            </a:fld>
            <a:endParaRPr lang="en-GB"/>
          </a:p>
        </p:txBody>
      </p:sp>
    </p:spTree>
    <p:extLst>
      <p:ext uri="{BB962C8B-B14F-4D97-AF65-F5344CB8AC3E}">
        <p14:creationId xmlns:p14="http://schemas.microsoft.com/office/powerpoint/2010/main" val="228647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13</a:t>
            </a:fld>
            <a:endParaRPr lang="en-GB"/>
          </a:p>
        </p:txBody>
      </p:sp>
    </p:spTree>
    <p:extLst>
      <p:ext uri="{BB962C8B-B14F-4D97-AF65-F5344CB8AC3E}">
        <p14:creationId xmlns:p14="http://schemas.microsoft.com/office/powerpoint/2010/main" val="2643852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a:t>
            </a:r>
            <a:r>
              <a:rPr lang="en-GB" dirty="0" err="1"/>
              <a:t>raycaster</a:t>
            </a:r>
            <a:r>
              <a:rPr lang="en-GB" dirty="0"/>
              <a:t> worksheets, you’re asked to implement the transformation for camera to world coordinates, which is the final inverse matrix on this slide. As we’ve seen, this is equivalent to the camera’s transformation in world coordinates, which you can also obtain by combining the elements to move the camera around as you would any other object, bearing in mind some quirks of 3D rotations, which we’ll consider in the next video.</a:t>
            </a:r>
          </a:p>
        </p:txBody>
      </p:sp>
      <p:sp>
        <p:nvSpPr>
          <p:cNvPr id="4" name="Slide Number Placeholder 3"/>
          <p:cNvSpPr>
            <a:spLocks noGrp="1"/>
          </p:cNvSpPr>
          <p:nvPr>
            <p:ph type="sldNum" sz="quarter" idx="5"/>
          </p:nvPr>
        </p:nvSpPr>
        <p:spPr/>
        <p:txBody>
          <a:bodyPr/>
          <a:lstStyle/>
          <a:p>
            <a:fld id="{F93199CD-3E1B-4AE6-990F-76F925F5EA9F}" type="slidenum">
              <a:rPr lang="en-GB" smtClean="0"/>
              <a:t>14</a:t>
            </a:fld>
            <a:endParaRPr lang="en-GB"/>
          </a:p>
        </p:txBody>
      </p:sp>
    </p:spTree>
    <p:extLst>
      <p:ext uri="{BB962C8B-B14F-4D97-AF65-F5344CB8AC3E}">
        <p14:creationId xmlns:p14="http://schemas.microsoft.com/office/powerpoint/2010/main" val="92925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see how to apply the transformations to express points whose coordinates are known in one space relative to the axes of another coordinate space. This is a fundamental operation in computer graphics; </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we saw last week, a scene is made up of many different objects, all of which have their own coordinate spaces, defined relative to the world coordinate space, but we need to be able to relate those different spaces to each other -</a:t>
            </a:r>
          </a:p>
        </p:txBody>
      </p:sp>
      <p:sp>
        <p:nvSpPr>
          <p:cNvPr id="4" name="Slide Number Placeholder 3"/>
          <p:cNvSpPr>
            <a:spLocks noGrp="1"/>
          </p:cNvSpPr>
          <p:nvPr>
            <p:ph type="sldNum" sz="quarter" idx="5"/>
          </p:nvPr>
        </p:nvSpPr>
        <p:spPr/>
        <p:txBody>
          <a:bodyPr/>
          <a:lstStyle/>
          <a:p>
            <a:fld id="{F93199CD-3E1B-4AE6-990F-76F925F5EA9F}" type="slidenum">
              <a:rPr lang="en-GB" smtClean="0"/>
              <a:t>3</a:t>
            </a:fld>
            <a:endParaRPr lang="en-GB"/>
          </a:p>
        </p:txBody>
      </p:sp>
    </p:spTree>
    <p:extLst>
      <p:ext uri="{BB962C8B-B14F-4D97-AF65-F5344CB8AC3E}">
        <p14:creationId xmlns:p14="http://schemas.microsoft.com/office/powerpoint/2010/main" val="1414102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a:t>
            </a:r>
          </a:p>
        </p:txBody>
      </p:sp>
      <p:sp>
        <p:nvSpPr>
          <p:cNvPr id="4" name="Slide Number Placeholder 3"/>
          <p:cNvSpPr>
            <a:spLocks noGrp="1"/>
          </p:cNvSpPr>
          <p:nvPr>
            <p:ph type="sldNum" sz="quarter" idx="5"/>
          </p:nvPr>
        </p:nvSpPr>
        <p:spPr/>
        <p:txBody>
          <a:bodyPr/>
          <a:lstStyle/>
          <a:p>
            <a:fld id="{F93199CD-3E1B-4AE6-990F-76F925F5EA9F}" type="slidenum">
              <a:rPr lang="en-GB" smtClean="0"/>
              <a:t>4</a:t>
            </a:fld>
            <a:endParaRPr lang="en-GB"/>
          </a:p>
        </p:txBody>
      </p:sp>
    </p:spTree>
    <p:extLst>
      <p:ext uri="{BB962C8B-B14F-4D97-AF65-F5344CB8AC3E}">
        <p14:creationId xmlns:p14="http://schemas.microsoft.com/office/powerpoint/2010/main" val="925991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can apply matrices to two seemingly different scenarios: the first is transforming objects, moving them to a different point within the same space, and the second is transforming spaces, or leaving the objects where they are but describing them relative to a different set of coordinate axes. As it turns out, these are actually two sides of the same coin – </a:t>
            </a:r>
          </a:p>
          <a:p>
            <a:endParaRPr lang="en-GB" dirty="0"/>
          </a:p>
          <a:p>
            <a:r>
              <a:rPr lang="en-GB" dirty="0"/>
              <a:t>…</a:t>
            </a:r>
          </a:p>
          <a:p>
            <a:r>
              <a:rPr lang="en-GB" dirty="0"/>
              <a:t>Transforming a point to a new coordinate space is the same as transforming the new space to match the old, or in other words, applying the inverse of the new space’s transform in the old space. So in this example, if we start with the object’s coordinate in the white, world space axes, and want to find the coordinates in the local space, then we take the transform that maps the original axes onto the new ones – so here, shrinking, moving it up and to the right, and rotating it – and apply the </a:t>
            </a:r>
            <a:r>
              <a:rPr lang="en-GB" i="1" dirty="0"/>
              <a:t>opposite</a:t>
            </a:r>
            <a:r>
              <a:rPr lang="en-GB" dirty="0"/>
              <a:t> of that transform to the object, which is the transform that would match the new, local coordinates, to the old world ones. Let’s look at that idea in a little more detail, as it can be quick tricky to get your head around:</a:t>
            </a:r>
          </a:p>
        </p:txBody>
      </p:sp>
      <p:sp>
        <p:nvSpPr>
          <p:cNvPr id="4" name="Slide Number Placeholder 3"/>
          <p:cNvSpPr>
            <a:spLocks noGrp="1"/>
          </p:cNvSpPr>
          <p:nvPr>
            <p:ph type="sldNum" sz="quarter" idx="5"/>
          </p:nvPr>
        </p:nvSpPr>
        <p:spPr/>
        <p:txBody>
          <a:bodyPr/>
          <a:lstStyle/>
          <a:p>
            <a:fld id="{F93199CD-3E1B-4AE6-990F-76F925F5EA9F}" type="slidenum">
              <a:rPr lang="en-GB" smtClean="0"/>
              <a:t>5</a:t>
            </a:fld>
            <a:endParaRPr lang="en-GB"/>
          </a:p>
        </p:txBody>
      </p:sp>
    </p:spTree>
    <p:extLst>
      <p:ext uri="{BB962C8B-B14F-4D97-AF65-F5344CB8AC3E}">
        <p14:creationId xmlns:p14="http://schemas.microsoft.com/office/powerpoint/2010/main" val="4052432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We’re looking at taking the world-space coordinates of an object and finding them relative to the local axes,</a:t>
            </a:r>
          </a:p>
          <a:p>
            <a:endParaRPr lang="en-GB" dirty="0"/>
          </a:p>
          <a:p>
            <a:r>
              <a:rPr lang="en-GB" dirty="0"/>
              <a:t>and the order that we do this in is to first translate, then rotate, and finally scale:</a:t>
            </a:r>
          </a:p>
          <a:p>
            <a:endParaRPr lang="en-GB" dirty="0"/>
          </a:p>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6</a:t>
            </a:fld>
            <a:endParaRPr lang="en-GB"/>
          </a:p>
        </p:txBody>
      </p:sp>
    </p:spTree>
    <p:extLst>
      <p:ext uri="{BB962C8B-B14F-4D97-AF65-F5344CB8AC3E}">
        <p14:creationId xmlns:p14="http://schemas.microsoft.com/office/powerpoint/2010/main" val="277810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look now at the relationship between matrices and coordinate space transforms.</a:t>
            </a:r>
          </a:p>
          <a:p>
            <a:endParaRPr lang="en-GB" dirty="0"/>
          </a:p>
          <a:p>
            <a:r>
              <a:rPr lang="en-GB" dirty="0"/>
              <a:t>We use matrices to describe linear mappings between an input point, and its output, which is either the transformed point in the same space, or the point left where it is, but described relative to a different set of axes, which are defined by basis vectors of the space.</a:t>
            </a:r>
          </a:p>
          <a:p>
            <a:r>
              <a:rPr lang="en-GB" dirty="0"/>
              <a:t>So what happens if</a:t>
            </a:r>
          </a:p>
          <a:p>
            <a:endParaRPr lang="en-GB" dirty="0"/>
          </a:p>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8</a:t>
            </a:fld>
            <a:endParaRPr lang="en-GB"/>
          </a:p>
        </p:txBody>
      </p:sp>
    </p:spTree>
    <p:extLst>
      <p:ext uri="{BB962C8B-B14F-4D97-AF65-F5344CB8AC3E}">
        <p14:creationId xmlns:p14="http://schemas.microsoft.com/office/powerpoint/2010/main" val="1389644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gives us a useful fact:</a:t>
            </a:r>
          </a:p>
        </p:txBody>
      </p:sp>
      <p:sp>
        <p:nvSpPr>
          <p:cNvPr id="4" name="Slide Number Placeholder 3"/>
          <p:cNvSpPr>
            <a:spLocks noGrp="1"/>
          </p:cNvSpPr>
          <p:nvPr>
            <p:ph type="sldNum" sz="quarter" idx="5"/>
          </p:nvPr>
        </p:nvSpPr>
        <p:spPr/>
        <p:txBody>
          <a:bodyPr/>
          <a:lstStyle/>
          <a:p>
            <a:fld id="{F93199CD-3E1B-4AE6-990F-76F925F5EA9F}" type="slidenum">
              <a:rPr lang="en-GB" smtClean="0"/>
              <a:t>9</a:t>
            </a:fld>
            <a:endParaRPr lang="en-GB"/>
          </a:p>
        </p:txBody>
      </p:sp>
    </p:spTree>
    <p:extLst>
      <p:ext uri="{BB962C8B-B14F-4D97-AF65-F5344CB8AC3E}">
        <p14:creationId xmlns:p14="http://schemas.microsoft.com/office/powerpoint/2010/main" val="195101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look at an example of transforming between coordinate spaces, by extending the</a:t>
            </a:r>
          </a:p>
          <a:p>
            <a:endParaRPr lang="en-GB" dirty="0"/>
          </a:p>
          <a:p>
            <a:r>
              <a:rPr lang="en-GB" dirty="0"/>
              <a:t>simple camera model that we met last week so that the camera can be moved around anywhere in world space, Rather than being constrained to the z axis as before. To do this, we need to set up the viewing coordinate system,</a:t>
            </a:r>
          </a:p>
          <a:p>
            <a:endParaRPr lang="en-GB" dirty="0"/>
          </a:p>
          <a:p>
            <a:r>
              <a:rPr lang="en-GB" dirty="0"/>
              <a:t>‘’’</a:t>
            </a:r>
          </a:p>
          <a:p>
            <a:endParaRPr lang="en-GB" dirty="0"/>
          </a:p>
          <a:p>
            <a:r>
              <a:rPr lang="en-GB" dirty="0"/>
              <a:t>VUV doesn’t have to actually be the y axis, as random – so first step is to</a:t>
            </a:r>
          </a:p>
        </p:txBody>
      </p:sp>
      <p:sp>
        <p:nvSpPr>
          <p:cNvPr id="4" name="Slide Number Placeholder 3"/>
          <p:cNvSpPr>
            <a:spLocks noGrp="1"/>
          </p:cNvSpPr>
          <p:nvPr>
            <p:ph type="sldNum" sz="quarter" idx="5"/>
          </p:nvPr>
        </p:nvSpPr>
        <p:spPr/>
        <p:txBody>
          <a:bodyPr/>
          <a:lstStyle/>
          <a:p>
            <a:fld id="{F93199CD-3E1B-4AE6-990F-76F925F5EA9F}" type="slidenum">
              <a:rPr lang="en-GB" smtClean="0"/>
              <a:t>10</a:t>
            </a:fld>
            <a:endParaRPr lang="en-GB"/>
          </a:p>
        </p:txBody>
      </p:sp>
    </p:spTree>
    <p:extLst>
      <p:ext uri="{BB962C8B-B14F-4D97-AF65-F5344CB8AC3E}">
        <p14:creationId xmlns:p14="http://schemas.microsoft.com/office/powerpoint/2010/main" val="854836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marL="223838" indent="-223838">
              <a:buClr>
                <a:schemeClr val="tx2"/>
              </a:buClr>
              <a:buFont typeface="Wingdings" panose="05000000000000000000" pitchFamily="2" charset="2"/>
              <a:buChar char="§"/>
              <a:defRPr sz="3200"/>
            </a:lvl1pPr>
            <a:lvl2pPr>
              <a:buClr>
                <a:schemeClr val="tx2"/>
              </a:buClr>
              <a:defRPr sz="2600"/>
            </a:lvl2pPr>
            <a:lvl3pPr marL="682625" indent="-219075">
              <a:buClr>
                <a:schemeClr val="tx2"/>
              </a:buClr>
              <a:buFont typeface="Arial Nova" panose="020B0504020202020204" pitchFamily="34" charset="0"/>
              <a:buChar char="–"/>
              <a:defRPr sz="2400"/>
            </a:lvl3pPr>
            <a:lvl4pPr>
              <a:defRPr sz="200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11/1/2020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11/1/2020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11/1/2020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11/1/2020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11/1/2020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60.png"/><Relationship Id="rId7" Type="http://schemas.openxmlformats.org/officeDocument/2006/relationships/hyperlink" Target="http://commons.wikimedia.org/wiki/File:Eye_symbol_lateral.sv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80.png"/><Relationship Id="rId10" Type="http://schemas.openxmlformats.org/officeDocument/2006/relationships/image" Target="../media/image19.png"/><Relationship Id="rId4" Type="http://schemas.openxmlformats.org/officeDocument/2006/relationships/image" Target="../media/image270.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hyperlink" Target="http://mathworld.wolfram.com/OrthogonalMatri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NULL"/><Relationship Id="rId7" Type="http://schemas.openxmlformats.org/officeDocument/2006/relationships/hyperlink" Target="http://commons.wikimedia.org/wiki/File:Eye_symbol_lateral.svg" TargetMode="External"/><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NULL"/><Relationship Id="rId10" Type="http://schemas.openxmlformats.org/officeDocument/2006/relationships/image" Target="../media/image19.png"/><Relationship Id="rId4" Type="http://schemas.openxmlformats.org/officeDocument/2006/relationships/image" Target="NULL"/><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26.png"/><Relationship Id="rId10" Type="http://schemas.openxmlformats.org/officeDocument/2006/relationships/image" Target="../media/image28.png"/><Relationship Id="rId4" Type="http://schemas.openxmlformats.org/officeDocument/2006/relationships/image" Target="NULL"/><Relationship Id="rId9"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621804" y="1964649"/>
            <a:ext cx="8352928" cy="2420833"/>
          </a:xfrm>
        </p:spPr>
        <p:txBody>
          <a:bodyPr>
            <a:noAutofit/>
          </a:bodyPr>
          <a:lstStyle/>
          <a:p>
            <a:r>
              <a:rPr lang="en-US" sz="4800" i="1" dirty="0"/>
              <a:t>Week 8: 3D Geometry II</a:t>
            </a:r>
            <a:br>
              <a:rPr lang="en-US" sz="4800" dirty="0"/>
            </a:br>
            <a:r>
              <a:rPr lang="en-US" sz="4800" b="1" dirty="0"/>
              <a:t>Part 2: Coordinate transforms</a:t>
            </a:r>
            <a:endParaRPr lang="en-US" sz="4800"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621804" y="4385482"/>
            <a:ext cx="6480720" cy="1405101"/>
          </a:xfrm>
        </p:spPr>
        <p:txBody>
          <a:bodyPr>
            <a:normAutofit/>
          </a:bodyPr>
          <a:lstStyle/>
          <a:p>
            <a:r>
              <a:rPr lang="en-US" cap="none" spc="0"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D91D-6A09-4C5E-80BC-32AD352FEA1D}"/>
              </a:ext>
            </a:extLst>
          </p:cNvPr>
          <p:cNvSpPr>
            <a:spLocks noGrp="1"/>
          </p:cNvSpPr>
          <p:nvPr>
            <p:ph type="title"/>
          </p:nvPr>
        </p:nvSpPr>
        <p:spPr/>
        <p:txBody>
          <a:bodyPr/>
          <a:lstStyle/>
          <a:p>
            <a:r>
              <a:rPr lang="en-GB" dirty="0"/>
              <a:t>Example: generalised camera coordinates</a:t>
            </a:r>
          </a:p>
        </p:txBody>
      </p:sp>
      <p:sp>
        <p:nvSpPr>
          <p:cNvPr id="3" name="Content Placeholder 2">
            <a:extLst>
              <a:ext uri="{FF2B5EF4-FFF2-40B4-BE49-F238E27FC236}">
                <a16:creationId xmlns:a16="http://schemas.microsoft.com/office/drawing/2014/main" id="{706BF1A1-96F5-4E93-89DF-796DAD8FF62D}"/>
              </a:ext>
            </a:extLst>
          </p:cNvPr>
          <p:cNvSpPr>
            <a:spLocks noGrp="1"/>
          </p:cNvSpPr>
          <p:nvPr>
            <p:ph idx="1"/>
          </p:nvPr>
        </p:nvSpPr>
        <p:spPr>
          <a:xfrm>
            <a:off x="4193236" y="1904999"/>
            <a:ext cx="6981006" cy="4332310"/>
          </a:xfrm>
        </p:spPr>
        <p:txBody>
          <a:bodyPr>
            <a:normAutofit fontScale="85000" lnSpcReduction="10000"/>
          </a:bodyPr>
          <a:lstStyle/>
          <a:p>
            <a:pPr marL="0" indent="0">
              <a:buNone/>
            </a:pPr>
            <a:r>
              <a:rPr lang="en-GB" dirty="0">
                <a:solidFill>
                  <a:schemeClr val="accent4"/>
                </a:solidFill>
              </a:rPr>
              <a:t>Viewing coordinate system (VC):</a:t>
            </a:r>
          </a:p>
          <a:p>
            <a:r>
              <a:rPr lang="en-GB" sz="2400" b="1" dirty="0">
                <a:solidFill>
                  <a:schemeClr val="accent4"/>
                </a:solidFill>
              </a:rPr>
              <a:t>View reference point (VRP)</a:t>
            </a:r>
            <a:r>
              <a:rPr lang="en-GB" sz="2400" b="1" dirty="0"/>
              <a:t>:</a:t>
            </a:r>
            <a:r>
              <a:rPr lang="en-GB" sz="2400" dirty="0"/>
              <a:t> the origin (point) of the VC system in world space</a:t>
            </a:r>
          </a:p>
          <a:p>
            <a:pPr lvl="1"/>
            <a:r>
              <a:rPr lang="en-GB" sz="2000" dirty="0"/>
              <a:t>The point with respect to which the COP and view plane are defined</a:t>
            </a:r>
          </a:p>
          <a:p>
            <a:r>
              <a:rPr lang="en-GB" sz="2400" b="1" dirty="0">
                <a:solidFill>
                  <a:schemeClr val="accent4"/>
                </a:solidFill>
              </a:rPr>
              <a:t>View plane normal (VPN)</a:t>
            </a:r>
            <a:r>
              <a:rPr lang="en-GB" sz="2400" b="1" dirty="0"/>
              <a:t>:</a:t>
            </a:r>
            <a:r>
              <a:rPr lang="en-GB" sz="2400" dirty="0"/>
              <a:t> direction vector specifying the positive </a:t>
            </a:r>
            <a:r>
              <a:rPr lang="en-GB" sz="2400" i="1" dirty="0">
                <a:latin typeface="Times New Roman" panose="02020603050405020304" pitchFamily="18" charset="0"/>
                <a:cs typeface="Times New Roman" panose="02020603050405020304" pitchFamily="18" charset="0"/>
              </a:rPr>
              <a:t>z</a:t>
            </a:r>
            <a:r>
              <a:rPr lang="en-GB" sz="2400" dirty="0"/>
              <a:t>-axis of the VC system in world space</a:t>
            </a:r>
          </a:p>
          <a:p>
            <a:pPr lvl="1"/>
            <a:r>
              <a:rPr lang="en-GB" sz="2000" dirty="0"/>
              <a:t>Direction the camera is pointing</a:t>
            </a:r>
          </a:p>
          <a:p>
            <a:r>
              <a:rPr lang="en-GB" sz="2400" b="1" dirty="0">
                <a:solidFill>
                  <a:schemeClr val="accent4"/>
                </a:solidFill>
              </a:rPr>
              <a:t>View up vector (VUV)</a:t>
            </a:r>
            <a:r>
              <a:rPr lang="en-GB" sz="2400" b="1" dirty="0"/>
              <a:t>:</a:t>
            </a:r>
            <a:r>
              <a:rPr lang="en-GB" sz="2400" dirty="0"/>
              <a:t> direction vector used to define the positive </a:t>
            </a:r>
            <a:r>
              <a:rPr lang="en-GB" sz="2400" i="1" dirty="0">
                <a:latin typeface="Times New Roman" panose="02020603050405020304" pitchFamily="18" charset="0"/>
                <a:cs typeface="Times New Roman" panose="02020603050405020304" pitchFamily="18" charset="0"/>
              </a:rPr>
              <a:t>y</a:t>
            </a:r>
            <a:r>
              <a:rPr lang="en-GB" sz="2400" dirty="0"/>
              <a:t>-axis of the VC system in world space</a:t>
            </a:r>
          </a:p>
          <a:p>
            <a:pPr lvl="1"/>
            <a:r>
              <a:rPr lang="en-GB" sz="2000" dirty="0"/>
              <a:t>The VC </a:t>
            </a:r>
            <a:r>
              <a:rPr lang="en-GB" sz="2000" i="1" dirty="0">
                <a:latin typeface="Times New Roman" panose="02020603050405020304" pitchFamily="18" charset="0"/>
                <a:cs typeface="Times New Roman" panose="02020603050405020304" pitchFamily="18" charset="0"/>
              </a:rPr>
              <a:t>y</a:t>
            </a:r>
            <a:r>
              <a:rPr lang="en-GB" sz="2000" dirty="0"/>
              <a:t>-axis is formed by projecting the VUV onto a plane perpendicular to the VPN, passing through the VRP</a:t>
            </a:r>
          </a:p>
          <a:p>
            <a:pPr lvl="1"/>
            <a:endParaRPr lang="en-GB" dirty="0"/>
          </a:p>
        </p:txBody>
      </p:sp>
      <p:grpSp>
        <p:nvGrpSpPr>
          <p:cNvPr id="31" name="Group 30">
            <a:extLst>
              <a:ext uri="{FF2B5EF4-FFF2-40B4-BE49-F238E27FC236}">
                <a16:creationId xmlns:a16="http://schemas.microsoft.com/office/drawing/2014/main" id="{6AC4D242-866C-43CE-B510-F41B69F5027F}"/>
              </a:ext>
              <a:ext uri="{C183D7F6-B498-43B3-948B-1728B52AA6E4}">
                <adec:decorative xmlns:adec="http://schemas.microsoft.com/office/drawing/2017/decorative" val="1"/>
              </a:ext>
            </a:extLst>
          </p:cNvPr>
          <p:cNvGrpSpPr/>
          <p:nvPr/>
        </p:nvGrpSpPr>
        <p:grpSpPr>
          <a:xfrm>
            <a:off x="114044" y="1904999"/>
            <a:ext cx="3970751" cy="4240602"/>
            <a:chOff x="6779103" y="1915774"/>
            <a:chExt cx="3970751" cy="4240602"/>
          </a:xfrm>
        </p:grpSpPr>
        <p:cxnSp>
          <p:nvCxnSpPr>
            <p:cNvPr id="10" name="Straight Arrow Connector 9">
              <a:extLst>
                <a:ext uri="{FF2B5EF4-FFF2-40B4-BE49-F238E27FC236}">
                  <a16:creationId xmlns:a16="http://schemas.microsoft.com/office/drawing/2014/main" id="{C7EA8BF3-9CA0-42F4-8604-94F0B074B0D3}"/>
                </a:ext>
              </a:extLst>
            </p:cNvPr>
            <p:cNvCxnSpPr>
              <a:cxnSpLocks/>
            </p:cNvCxnSpPr>
            <p:nvPr/>
          </p:nvCxnSpPr>
          <p:spPr>
            <a:xfrm flipH="1">
              <a:off x="7005741" y="4153403"/>
              <a:ext cx="374411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5B1E532-F6DF-48DC-8D12-E737054FFB07}"/>
                </a:ext>
              </a:extLst>
            </p:cNvPr>
            <p:cNvCxnSpPr>
              <a:cxnSpLocks/>
            </p:cNvCxnSpPr>
            <p:nvPr/>
          </p:nvCxnSpPr>
          <p:spPr>
            <a:xfrm flipV="1">
              <a:off x="9831890" y="2379300"/>
              <a:ext cx="0" cy="37770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4640A2-BDCF-4A28-BEF0-5089CD41D7E7}"/>
                    </a:ext>
                  </a:extLst>
                </p:cNvPr>
                <p:cNvSpPr txBox="1"/>
                <p:nvPr/>
              </p:nvSpPr>
              <p:spPr>
                <a:xfrm>
                  <a:off x="9693871" y="1915774"/>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904640A2-BDCF-4A28-BEF0-5089CD41D7E7}"/>
                    </a:ext>
                  </a:extLst>
                </p:cNvPr>
                <p:cNvSpPr txBox="1">
                  <a:spLocks noRot="1" noChangeAspect="1" noMove="1" noResize="1" noEditPoints="1" noAdjustHandles="1" noChangeArrowheads="1" noChangeShapeType="1" noTextEdit="1"/>
                </p:cNvSpPr>
                <p:nvPr/>
              </p:nvSpPr>
              <p:spPr>
                <a:xfrm>
                  <a:off x="9693871" y="1915774"/>
                  <a:ext cx="276038" cy="461665"/>
                </a:xfrm>
                <a:prstGeom prst="rect">
                  <a:avLst/>
                </a:prstGeom>
                <a:blipFill>
                  <a:blip r:embed="rId3"/>
                  <a:stretch>
                    <a:fillRect l="-35556" r="-6667"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927CA0-F3EE-4DD5-B825-F244E02B1ACC}"/>
                    </a:ext>
                  </a:extLst>
                </p:cNvPr>
                <p:cNvSpPr txBox="1"/>
                <p:nvPr/>
              </p:nvSpPr>
              <p:spPr>
                <a:xfrm>
                  <a:off x="6860990" y="404531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DF927CA0-F3EE-4DD5-B825-F244E02B1ACC}"/>
                    </a:ext>
                  </a:extLst>
                </p:cNvPr>
                <p:cNvSpPr txBox="1">
                  <a:spLocks noRot="1" noChangeAspect="1" noMove="1" noResize="1" noEditPoints="1" noAdjustHandles="1" noChangeArrowheads="1" noChangeShapeType="1" noTextEdit="1"/>
                </p:cNvSpPr>
                <p:nvPr/>
              </p:nvSpPr>
              <p:spPr>
                <a:xfrm>
                  <a:off x="6860990" y="4045317"/>
                  <a:ext cx="276038" cy="461665"/>
                </a:xfrm>
                <a:prstGeom prst="rect">
                  <a:avLst/>
                </a:prstGeom>
                <a:blipFill>
                  <a:blip r:embed="rId4"/>
                  <a:stretch>
                    <a:fillRect l="-20000"/>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A996AF43-C764-4D1C-B6D8-105FBA19E533}"/>
                </a:ext>
                <a:ext uri="{C183D7F6-B498-43B3-948B-1728B52AA6E4}">
                  <adec:decorative xmlns:adec="http://schemas.microsoft.com/office/drawing/2017/decorative" val="1"/>
                </a:ext>
              </a:extLst>
            </p:cNvPr>
            <p:cNvCxnSpPr>
              <a:cxnSpLocks/>
            </p:cNvCxnSpPr>
            <p:nvPr/>
          </p:nvCxnSpPr>
          <p:spPr>
            <a:xfrm>
              <a:off x="9056914" y="3243691"/>
              <a:ext cx="1422725" cy="167340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FD10A98-44EC-495E-B6A9-F9643C949219}"/>
                    </a:ext>
                  </a:extLst>
                </p:cNvPr>
                <p:cNvSpPr txBox="1"/>
                <p:nvPr/>
              </p:nvSpPr>
              <p:spPr>
                <a:xfrm>
                  <a:off x="10186022" y="4783891"/>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FFD10A98-44EC-495E-B6A9-F9643C949219}"/>
                    </a:ext>
                  </a:extLst>
                </p:cNvPr>
                <p:cNvSpPr txBox="1">
                  <a:spLocks noRot="1" noChangeAspect="1" noMove="1" noResize="1" noEditPoints="1" noAdjustHandles="1" noChangeArrowheads="1" noChangeShapeType="1" noTextEdit="1"/>
                </p:cNvSpPr>
                <p:nvPr/>
              </p:nvSpPr>
              <p:spPr>
                <a:xfrm>
                  <a:off x="10186022" y="4783891"/>
                  <a:ext cx="276038" cy="461665"/>
                </a:xfrm>
                <a:prstGeom prst="rect">
                  <a:avLst/>
                </a:prstGeom>
                <a:blipFill>
                  <a:blip r:embed="rId5"/>
                  <a:stretch>
                    <a:fillRect l="-24444"/>
                  </a:stretch>
                </a:blipFill>
              </p:spPr>
              <p:txBody>
                <a:bodyPr/>
                <a:lstStyle/>
                <a:p>
                  <a:r>
                    <a:rPr lang="en-GB">
                      <a:noFill/>
                    </a:rPr>
                    <a:t> </a:t>
                  </a:r>
                </a:p>
              </p:txBody>
            </p:sp>
          </mc:Fallback>
        </mc:AlternateContent>
        <p:grpSp>
          <p:nvGrpSpPr>
            <p:cNvPr id="29" name="Group 28">
              <a:extLst>
                <a:ext uri="{FF2B5EF4-FFF2-40B4-BE49-F238E27FC236}">
                  <a16:creationId xmlns:a16="http://schemas.microsoft.com/office/drawing/2014/main" id="{2F9CEDCF-CE96-4018-B11C-06CF4978ACBD}"/>
                </a:ext>
              </a:extLst>
            </p:cNvPr>
            <p:cNvGrpSpPr/>
            <p:nvPr/>
          </p:nvGrpSpPr>
          <p:grpSpPr>
            <a:xfrm>
              <a:off x="6779103" y="2767409"/>
              <a:ext cx="2267637" cy="2611356"/>
              <a:chOff x="1106788" y="2767409"/>
              <a:chExt cx="2267637" cy="2611356"/>
            </a:xfrm>
          </p:grpSpPr>
          <p:sp>
            <p:nvSpPr>
              <p:cNvPr id="12" name="TextBox 11">
                <a:extLst>
                  <a:ext uri="{FF2B5EF4-FFF2-40B4-BE49-F238E27FC236}">
                    <a16:creationId xmlns:a16="http://schemas.microsoft.com/office/drawing/2014/main" id="{E18EB09A-4B12-4BC8-98C4-5419FF0E045A}"/>
                  </a:ext>
                </a:extLst>
              </p:cNvPr>
              <p:cNvSpPr txBox="1"/>
              <p:nvPr/>
            </p:nvSpPr>
            <p:spPr>
              <a:xfrm>
                <a:off x="1333426" y="4455435"/>
                <a:ext cx="1677663" cy="923330"/>
              </a:xfrm>
              <a:prstGeom prst="rect">
                <a:avLst/>
              </a:prstGeom>
              <a:noFill/>
            </p:spPr>
            <p:txBody>
              <a:bodyPr wrap="square" rtlCol="0">
                <a:spAutoFit/>
              </a:bodyPr>
              <a:lstStyle/>
              <a:p>
                <a:pPr algn="ctr"/>
                <a:r>
                  <a:rPr lang="en-GB" i="1" dirty="0">
                    <a:cs typeface="Times New Roman" panose="02020603050405020304" pitchFamily="18" charset="0"/>
                  </a:rPr>
                  <a:t>Centre of Projection (COP)</a:t>
                </a:r>
              </a:p>
            </p:txBody>
          </p:sp>
          <p:pic>
            <p:nvPicPr>
              <p:cNvPr id="9" name="Picture 8">
                <a:extLst>
                  <a:ext uri="{FF2B5EF4-FFF2-40B4-BE49-F238E27FC236}">
                    <a16:creationId xmlns:a16="http://schemas.microsoft.com/office/drawing/2014/main" id="{E889380C-21E2-4237-8B5E-B7B6591AEB8F}"/>
                  </a:ext>
                  <a:ext uri="{C183D7F6-B498-43B3-948B-1728B52AA6E4}">
                    <adec:decorative xmlns:adec="http://schemas.microsoft.com/office/drawing/2017/decorative" val="1"/>
                  </a:ext>
                </a:extLst>
              </p:cNvPr>
              <p:cNvPicPr>
                <a:picLocks noChangeAspect="1"/>
              </p:cNvPicPr>
              <p:nvPr/>
            </p:nvPicPr>
            <p:blipFill>
              <a:blip r:embed="rId6">
                <a:lum bright="70000" contrast="-70000"/>
                <a:extLst>
                  <a:ext uri="{837473B0-CC2E-450A-ABE3-18F120FF3D39}">
                    <a1611:picAttrSrcUrl xmlns:a1611="http://schemas.microsoft.com/office/drawing/2016/11/main" r:id="rId7"/>
                  </a:ext>
                </a:extLst>
              </a:blip>
              <a:stretch>
                <a:fillRect/>
              </a:stretch>
            </p:blipFill>
            <p:spPr>
              <a:xfrm>
                <a:off x="1770263" y="3510211"/>
                <a:ext cx="803990" cy="1286384"/>
              </a:xfrm>
              <a:prstGeom prst="rect">
                <a:avLst/>
              </a:prstGeom>
            </p:spPr>
          </p:pic>
          <p:grpSp>
            <p:nvGrpSpPr>
              <p:cNvPr id="18" name="Group 17">
                <a:extLst>
                  <a:ext uri="{FF2B5EF4-FFF2-40B4-BE49-F238E27FC236}">
                    <a16:creationId xmlns:a16="http://schemas.microsoft.com/office/drawing/2014/main" id="{D1F4E67F-019A-49C1-B38D-1DC0B04B89A0}"/>
                  </a:ext>
                  <a:ext uri="{C183D7F6-B498-43B3-948B-1728B52AA6E4}">
                    <adec:decorative xmlns:adec="http://schemas.microsoft.com/office/drawing/2017/decorative" val="1"/>
                  </a:ext>
                </a:extLst>
              </p:cNvPr>
              <p:cNvGrpSpPr/>
              <p:nvPr/>
            </p:nvGrpSpPr>
            <p:grpSpPr>
              <a:xfrm>
                <a:off x="1106788" y="2767409"/>
                <a:ext cx="2267637" cy="2317086"/>
                <a:chOff x="1106788" y="2767409"/>
                <a:chExt cx="2267637" cy="2317086"/>
              </a:xfrm>
            </p:grpSpPr>
            <p:grpSp>
              <p:nvGrpSpPr>
                <p:cNvPr id="19" name="Group 18">
                  <a:extLst>
                    <a:ext uri="{FF2B5EF4-FFF2-40B4-BE49-F238E27FC236}">
                      <a16:creationId xmlns:a16="http://schemas.microsoft.com/office/drawing/2014/main" id="{4E75274A-2A59-4736-879D-94AF9E236DD6}"/>
                    </a:ext>
                  </a:extLst>
                </p:cNvPr>
                <p:cNvGrpSpPr/>
                <p:nvPr/>
              </p:nvGrpSpPr>
              <p:grpSpPr>
                <a:xfrm>
                  <a:off x="1575279" y="3287806"/>
                  <a:ext cx="1698356" cy="1643067"/>
                  <a:chOff x="5590356" y="2794045"/>
                  <a:chExt cx="1698356" cy="1643067"/>
                </a:xfrm>
              </p:grpSpPr>
              <p:cxnSp>
                <p:nvCxnSpPr>
                  <p:cNvPr id="24" name="Straight Arrow Connector 23">
                    <a:extLst>
                      <a:ext uri="{FF2B5EF4-FFF2-40B4-BE49-F238E27FC236}">
                        <a16:creationId xmlns:a16="http://schemas.microsoft.com/office/drawing/2014/main" id="{BD40820A-6595-4421-8C79-53A732604CD4}"/>
                      </a:ext>
                    </a:extLst>
                  </p:cNvPr>
                  <p:cNvCxnSpPr>
                    <a:cxnSpLocks/>
                  </p:cNvCxnSpPr>
                  <p:nvPr/>
                </p:nvCxnSpPr>
                <p:spPr>
                  <a:xfrm flipH="1">
                    <a:off x="5590356" y="3658275"/>
                    <a:ext cx="1698356" cy="0"/>
                  </a:xfrm>
                  <a:prstGeom prst="straightConnector1">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12DEEF3-A75E-4102-BDAC-3CD66805895E}"/>
                      </a:ext>
                    </a:extLst>
                  </p:cNvPr>
                  <p:cNvCxnSpPr>
                    <a:cxnSpLocks/>
                  </p:cNvCxnSpPr>
                  <p:nvPr/>
                </p:nvCxnSpPr>
                <p:spPr>
                  <a:xfrm flipV="1">
                    <a:off x="6472592" y="2794045"/>
                    <a:ext cx="0" cy="1643067"/>
                  </a:xfrm>
                  <a:prstGeom prst="straightConnector1">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D04CA6-233B-49C0-8751-C16703A4386F}"/>
                      </a:ext>
                    </a:extLst>
                  </p:cNvPr>
                  <p:cNvCxnSpPr>
                    <a:cxnSpLocks/>
                  </p:cNvCxnSpPr>
                  <p:nvPr/>
                </p:nvCxnSpPr>
                <p:spPr>
                  <a:xfrm>
                    <a:off x="6022404" y="3131560"/>
                    <a:ext cx="990668" cy="1161536"/>
                  </a:xfrm>
                  <a:prstGeom prst="straightConnector1">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49A04369-15DC-4473-AADC-7CF1EB4D6389}"/>
                    </a:ext>
                  </a:extLst>
                </p:cNvPr>
                <p:cNvSpPr txBox="1"/>
                <p:nvPr/>
              </p:nvSpPr>
              <p:spPr>
                <a:xfrm>
                  <a:off x="1106788" y="2767409"/>
                  <a:ext cx="1637434" cy="646331"/>
                </a:xfrm>
                <a:prstGeom prst="rect">
                  <a:avLst/>
                </a:prstGeom>
                <a:noFill/>
              </p:spPr>
              <p:txBody>
                <a:bodyPr wrap="square" rtlCol="0">
                  <a:spAutoFit/>
                </a:bodyPr>
                <a:lstStyle/>
                <a:p>
                  <a:pPr algn="ctr"/>
                  <a:r>
                    <a:rPr lang="en-GB" b="1" dirty="0">
                      <a:solidFill>
                        <a:srgbClr val="FFFF00"/>
                      </a:solidFill>
                      <a:cs typeface="Times New Roman" panose="02020603050405020304" pitchFamily="18" charset="0"/>
                    </a:rPr>
                    <a:t>Camera space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EAAF58C-8D4B-4C86-A6A4-6BE46A438C82}"/>
                        </a:ext>
                      </a:extLst>
                    </p:cNvPr>
                    <p:cNvSpPr txBox="1"/>
                    <p:nvPr/>
                  </p:nvSpPr>
                  <p:spPr>
                    <a:xfrm>
                      <a:off x="2556789" y="2970715"/>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rgbClr val="FFFF00"/>
                                </a:solidFill>
                                <a:latin typeface="Cambria Math" panose="02040503050406030204" pitchFamily="18" charset="0"/>
                                <a:cs typeface="Times New Roman" panose="02020603050405020304" pitchFamily="18" charset="0"/>
                              </a:rPr>
                              <m:t>𝑦</m:t>
                            </m:r>
                          </m:oMath>
                        </m:oMathPara>
                      </a14:m>
                      <a:endParaRPr lang="en-GB" sz="2400" i="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78" name="TextBox 77">
                      <a:extLst>
                        <a:ext uri="{FF2B5EF4-FFF2-40B4-BE49-F238E27FC236}">
                          <a16:creationId xmlns:a16="http://schemas.microsoft.com/office/drawing/2014/main" id="{3A2BF591-AF92-44DB-ABEA-6FC9DE43E6ED}"/>
                        </a:ext>
                      </a:extLst>
                    </p:cNvPr>
                    <p:cNvSpPr txBox="1">
                      <a:spLocks noRot="1" noChangeAspect="1" noMove="1" noResize="1" noEditPoints="1" noAdjustHandles="1" noChangeArrowheads="1" noChangeShapeType="1" noTextEdit="1"/>
                    </p:cNvSpPr>
                    <p:nvPr/>
                  </p:nvSpPr>
                  <p:spPr>
                    <a:xfrm>
                      <a:off x="2556789" y="2970715"/>
                      <a:ext cx="276038" cy="461665"/>
                    </a:xfrm>
                    <a:prstGeom prst="rect">
                      <a:avLst/>
                    </a:prstGeom>
                    <a:blipFill>
                      <a:blip r:embed="rId8"/>
                      <a:stretch>
                        <a:fillRect l="-34783" r="-4348"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B44746A-E5B7-4DE2-9A0C-29A84AC39C2B}"/>
                        </a:ext>
                      </a:extLst>
                    </p:cNvPr>
                    <p:cNvSpPr txBox="1"/>
                    <p:nvPr/>
                  </p:nvSpPr>
                  <p:spPr>
                    <a:xfrm>
                      <a:off x="3098387" y="36808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rgbClr val="FFFF00"/>
                                </a:solidFill>
                                <a:latin typeface="Cambria Math" panose="02040503050406030204" pitchFamily="18" charset="0"/>
                                <a:cs typeface="Times New Roman" panose="02020603050405020304" pitchFamily="18" charset="0"/>
                              </a:rPr>
                              <m:t>𝑧</m:t>
                            </m:r>
                          </m:oMath>
                        </m:oMathPara>
                      </a14:m>
                      <a:endParaRPr lang="en-GB" sz="2400" i="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79" name="TextBox 78">
                      <a:extLst>
                        <a:ext uri="{FF2B5EF4-FFF2-40B4-BE49-F238E27FC236}">
                          <a16:creationId xmlns:a16="http://schemas.microsoft.com/office/drawing/2014/main" id="{FA8C5833-8298-4B51-8281-3F7CD2C19FC3}"/>
                        </a:ext>
                      </a:extLst>
                    </p:cNvPr>
                    <p:cNvSpPr txBox="1">
                      <a:spLocks noRot="1" noChangeAspect="1" noMove="1" noResize="1" noEditPoints="1" noAdjustHandles="1" noChangeArrowheads="1" noChangeShapeType="1" noTextEdit="1"/>
                    </p:cNvSpPr>
                    <p:nvPr/>
                  </p:nvSpPr>
                  <p:spPr>
                    <a:xfrm>
                      <a:off x="3098387" y="3680887"/>
                      <a:ext cx="276038" cy="461665"/>
                    </a:xfrm>
                    <a:prstGeom prst="rect">
                      <a:avLst/>
                    </a:prstGeom>
                    <a:blipFill>
                      <a:blip r:embed="rId9"/>
                      <a:stretch>
                        <a:fillRect l="-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85A39EB-E4A1-499F-A029-361B5A61D2AE}"/>
                        </a:ext>
                      </a:extLst>
                    </p:cNvPr>
                    <p:cNvSpPr txBox="1"/>
                    <p:nvPr/>
                  </p:nvSpPr>
                  <p:spPr>
                    <a:xfrm>
                      <a:off x="2986565" y="4622830"/>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rgbClr val="FFFF00"/>
                                </a:solidFill>
                                <a:latin typeface="Cambria Math" panose="02040503050406030204" pitchFamily="18" charset="0"/>
                                <a:cs typeface="Times New Roman" panose="02020603050405020304" pitchFamily="18" charset="0"/>
                              </a:rPr>
                              <m:t>𝑥</m:t>
                            </m:r>
                          </m:oMath>
                        </m:oMathPara>
                      </a14:m>
                      <a:endParaRPr lang="en-GB" sz="2400" i="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D6033248-273D-4726-BAD2-D8231F7A363F}"/>
                        </a:ext>
                      </a:extLst>
                    </p:cNvPr>
                    <p:cNvSpPr txBox="1">
                      <a:spLocks noRot="1" noChangeAspect="1" noMove="1" noResize="1" noEditPoints="1" noAdjustHandles="1" noChangeArrowheads="1" noChangeShapeType="1" noTextEdit="1"/>
                    </p:cNvSpPr>
                    <p:nvPr/>
                  </p:nvSpPr>
                  <p:spPr>
                    <a:xfrm>
                      <a:off x="2986565" y="4622830"/>
                      <a:ext cx="276038" cy="461665"/>
                    </a:xfrm>
                    <a:prstGeom prst="rect">
                      <a:avLst/>
                    </a:prstGeom>
                    <a:blipFill>
                      <a:blip r:embed="rId10"/>
                      <a:stretch>
                        <a:fillRect l="-22222"/>
                      </a:stretch>
                    </a:blipFill>
                  </p:spPr>
                  <p:txBody>
                    <a:bodyPr/>
                    <a:lstStyle/>
                    <a:p>
                      <a:r>
                        <a:rPr lang="en-GB">
                          <a:noFill/>
                        </a:rPr>
                        <a:t> </a:t>
                      </a:r>
                    </a:p>
                  </p:txBody>
                </p:sp>
              </mc:Fallback>
            </mc:AlternateContent>
          </p:grpSp>
        </p:grpSp>
        <p:sp>
          <p:nvSpPr>
            <p:cNvPr id="27" name="TextBox 26">
              <a:extLst>
                <a:ext uri="{FF2B5EF4-FFF2-40B4-BE49-F238E27FC236}">
                  <a16:creationId xmlns:a16="http://schemas.microsoft.com/office/drawing/2014/main" id="{B3567784-EA69-43F4-8270-9ADA6B3F0778}"/>
                </a:ext>
              </a:extLst>
            </p:cNvPr>
            <p:cNvSpPr txBox="1"/>
            <p:nvPr/>
          </p:nvSpPr>
          <p:spPr>
            <a:xfrm>
              <a:off x="8096772" y="2271738"/>
              <a:ext cx="1637434" cy="369332"/>
            </a:xfrm>
            <a:prstGeom prst="rect">
              <a:avLst/>
            </a:prstGeom>
            <a:noFill/>
          </p:spPr>
          <p:txBody>
            <a:bodyPr wrap="square" rtlCol="0">
              <a:spAutoFit/>
            </a:bodyPr>
            <a:lstStyle/>
            <a:p>
              <a:pPr algn="ctr"/>
              <a:r>
                <a:rPr lang="en-GB" b="1" dirty="0">
                  <a:cs typeface="Times New Roman" panose="02020603050405020304" pitchFamily="18" charset="0"/>
                </a:rPr>
                <a:t>World space</a:t>
              </a:r>
            </a:p>
          </p:txBody>
        </p:sp>
      </p:grpSp>
      <p:sp>
        <p:nvSpPr>
          <p:cNvPr id="34" name="Speech Bubble: Rectangle 33">
            <a:extLst>
              <a:ext uri="{FF2B5EF4-FFF2-40B4-BE49-F238E27FC236}">
                <a16:creationId xmlns:a16="http://schemas.microsoft.com/office/drawing/2014/main" id="{1C9EC397-B21B-473A-9852-995BA0F1CD6A}"/>
              </a:ext>
              <a:ext uri="{C183D7F6-B498-43B3-948B-1728B52AA6E4}">
                <adec:decorative xmlns:adec="http://schemas.microsoft.com/office/drawing/2017/decorative" val="1"/>
              </a:ext>
            </a:extLst>
          </p:cNvPr>
          <p:cNvSpPr/>
          <p:nvPr/>
        </p:nvSpPr>
        <p:spPr>
          <a:xfrm>
            <a:off x="2199644" y="4407710"/>
            <a:ext cx="850431" cy="508099"/>
          </a:xfrm>
          <a:prstGeom prst="wedgeRectCallout">
            <a:avLst>
              <a:gd name="adj1" fmla="val -128604"/>
              <a:gd name="adj2" fmla="val -93403"/>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VRP</a:t>
            </a:r>
            <a:endParaRPr lang="en-GB" sz="2000" dirty="0">
              <a:solidFill>
                <a:schemeClr val="tx1"/>
              </a:solidFill>
            </a:endParaRPr>
          </a:p>
        </p:txBody>
      </p:sp>
      <p:sp>
        <p:nvSpPr>
          <p:cNvPr id="35" name="Speech Bubble: Rectangle 34">
            <a:extLst>
              <a:ext uri="{FF2B5EF4-FFF2-40B4-BE49-F238E27FC236}">
                <a16:creationId xmlns:a16="http://schemas.microsoft.com/office/drawing/2014/main" id="{9302F32E-1509-47E2-8068-990A8350B1B8}"/>
              </a:ext>
              <a:ext uri="{C183D7F6-B498-43B3-948B-1728B52AA6E4}">
                <adec:decorative xmlns:adec="http://schemas.microsoft.com/office/drawing/2017/decorative" val="1"/>
              </a:ext>
            </a:extLst>
          </p:cNvPr>
          <p:cNvSpPr/>
          <p:nvPr/>
        </p:nvSpPr>
        <p:spPr>
          <a:xfrm>
            <a:off x="2093867" y="2868371"/>
            <a:ext cx="850431" cy="508099"/>
          </a:xfrm>
          <a:prstGeom prst="wedgeRectCallout">
            <a:avLst>
              <a:gd name="adj1" fmla="val -37130"/>
              <a:gd name="adj2" fmla="val 126853"/>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VPN</a:t>
            </a:r>
            <a:endParaRPr lang="en-GB" sz="2000" dirty="0">
              <a:solidFill>
                <a:schemeClr val="tx1"/>
              </a:solidFill>
            </a:endParaRPr>
          </a:p>
        </p:txBody>
      </p:sp>
      <p:sp>
        <p:nvSpPr>
          <p:cNvPr id="36" name="Speech Bubble: Rectangle 35">
            <a:extLst>
              <a:ext uri="{FF2B5EF4-FFF2-40B4-BE49-F238E27FC236}">
                <a16:creationId xmlns:a16="http://schemas.microsoft.com/office/drawing/2014/main" id="{16AFE4C7-F6C2-4423-A998-5ADD5FD8ACBF}"/>
              </a:ext>
              <a:ext uri="{C183D7F6-B498-43B3-948B-1728B52AA6E4}">
                <adec:decorative xmlns:adec="http://schemas.microsoft.com/office/drawing/2017/decorative" val="1"/>
              </a:ext>
            </a:extLst>
          </p:cNvPr>
          <p:cNvSpPr/>
          <p:nvPr/>
        </p:nvSpPr>
        <p:spPr>
          <a:xfrm>
            <a:off x="581282" y="1916382"/>
            <a:ext cx="850431" cy="508099"/>
          </a:xfrm>
          <a:prstGeom prst="wedgeRectCallout">
            <a:avLst>
              <a:gd name="adj1" fmla="val 60763"/>
              <a:gd name="adj2" fmla="val 175202"/>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VUV</a:t>
            </a:r>
            <a:endParaRPr lang="en-GB" sz="2000" dirty="0">
              <a:solidFill>
                <a:schemeClr val="tx1"/>
              </a:solidFill>
            </a:endParaRPr>
          </a:p>
        </p:txBody>
      </p:sp>
    </p:spTree>
    <p:extLst>
      <p:ext uri="{BB962C8B-B14F-4D97-AF65-F5344CB8AC3E}">
        <p14:creationId xmlns:p14="http://schemas.microsoft.com/office/powerpoint/2010/main" val="2253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4"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3E67-0E3B-4B75-BA27-8CD75892AAED}"/>
              </a:ext>
            </a:extLst>
          </p:cNvPr>
          <p:cNvSpPr>
            <a:spLocks noGrp="1"/>
          </p:cNvSpPr>
          <p:nvPr>
            <p:ph type="title"/>
          </p:nvPr>
        </p:nvSpPr>
        <p:spPr/>
        <p:txBody>
          <a:bodyPr/>
          <a:lstStyle/>
          <a:p>
            <a:r>
              <a:rPr lang="en-GB" dirty="0"/>
              <a:t>Generalised camera: viewing coordinates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265F15-FC68-4379-A96A-DEA559DAD604}"/>
                  </a:ext>
                </a:extLst>
              </p:cNvPr>
              <p:cNvSpPr>
                <a:spLocks noGrp="1"/>
              </p:cNvSpPr>
              <p:nvPr>
                <p:ph idx="1"/>
              </p:nvPr>
            </p:nvSpPr>
            <p:spPr>
              <a:xfrm>
                <a:off x="1522412" y="1904999"/>
                <a:ext cx="9900591" cy="1019945"/>
              </a:xfrm>
            </p:spPr>
            <p:txBody>
              <a:bodyPr>
                <a:normAutofit/>
              </a:bodyPr>
              <a:lstStyle/>
              <a:p>
                <a:r>
                  <a:rPr lang="en-GB" sz="2400" dirty="0"/>
                  <a:t>Let the </a:t>
                </a:r>
                <a14:m>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a14:m>
                <a:r>
                  <a:rPr lang="en-GB" sz="2400" dirty="0"/>
                  <a:t>-, </a:t>
                </a:r>
                <a14:m>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a14:m>
                <a:r>
                  <a:rPr lang="en-GB" sz="2400" dirty="0"/>
                  <a:t>- and </a:t>
                </a:r>
                <a14:m>
                  <m:oMath xmlns:m="http://schemas.openxmlformats.org/officeDocument/2006/math">
                    <m:r>
                      <a:rPr lang="en-GB" sz="2400" i="1" dirty="0" smtClean="0">
                        <a:latin typeface="Cambria Math" panose="02040503050406030204" pitchFamily="18" charset="0"/>
                        <a:cs typeface="Times New Roman" panose="02020603050405020304" pitchFamily="18" charset="0"/>
                      </a:rPr>
                      <m:t>𝑧</m:t>
                    </m:r>
                  </m:oMath>
                </a14:m>
                <a:r>
                  <a:rPr lang="en-GB" sz="2400" dirty="0"/>
                  <a:t>-axes of the viewing coordinates be referred to as </a:t>
                </a:r>
                <a14:m>
                  <m:oMath xmlns:m="http://schemas.openxmlformats.org/officeDocument/2006/math">
                    <m:r>
                      <a:rPr lang="en-GB" sz="2400" b="0" i="1" dirty="0" smtClean="0">
                        <a:latin typeface="Cambria Math" panose="02040503050406030204" pitchFamily="18" charset="0"/>
                        <a:cs typeface="Times New Roman" panose="02020603050405020304" pitchFamily="18" charset="0"/>
                      </a:rPr>
                      <m:t>𝑢</m:t>
                    </m:r>
                  </m:oMath>
                </a14:m>
                <a:r>
                  <a:rPr lang="en-GB" sz="2400" dirty="0"/>
                  <a:t>, </a:t>
                </a:r>
                <a14:m>
                  <m:oMath xmlns:m="http://schemas.openxmlformats.org/officeDocument/2006/math">
                    <m:r>
                      <a:rPr lang="en-GB" sz="2400" b="0" i="1" dirty="0" smtClean="0">
                        <a:latin typeface="Cambria Math" panose="02040503050406030204" pitchFamily="18" charset="0"/>
                        <a:cs typeface="Times New Roman" panose="02020603050405020304" pitchFamily="18" charset="0"/>
                      </a:rPr>
                      <m:t>𝑣</m:t>
                    </m:r>
                  </m:oMath>
                </a14:m>
                <a:r>
                  <a:rPr lang="en-GB" sz="2400" dirty="0"/>
                  <a:t> and </a:t>
                </a:r>
                <a14:m>
                  <m:oMath xmlns:m="http://schemas.openxmlformats.org/officeDocument/2006/math">
                    <m:r>
                      <a:rPr lang="en-GB" sz="2400" b="0" i="1" dirty="0" smtClean="0">
                        <a:latin typeface="Cambria Math" panose="02040503050406030204" pitchFamily="18" charset="0"/>
                        <a:cs typeface="Times New Roman" panose="02020603050405020304" pitchFamily="18" charset="0"/>
                      </a:rPr>
                      <m:t>𝑛</m:t>
                    </m:r>
                  </m:oMath>
                </a14:m>
                <a:r>
                  <a:rPr lang="en-GB" sz="2400" dirty="0"/>
                  <a:t> respectively:</a:t>
                </a:r>
              </a:p>
            </p:txBody>
          </p:sp>
        </mc:Choice>
        <mc:Fallback xmlns="">
          <p:sp>
            <p:nvSpPr>
              <p:cNvPr id="3" name="Content Placeholder 2">
                <a:extLst>
                  <a:ext uri="{FF2B5EF4-FFF2-40B4-BE49-F238E27FC236}">
                    <a16:creationId xmlns:a16="http://schemas.microsoft.com/office/drawing/2014/main" id="{6A265F15-FC68-4379-A96A-DEA559DAD604}"/>
                  </a:ext>
                </a:extLst>
              </p:cNvPr>
              <p:cNvSpPr>
                <a:spLocks noGrp="1" noRot="1" noChangeAspect="1" noMove="1" noResize="1" noEditPoints="1" noAdjustHandles="1" noChangeArrowheads="1" noChangeShapeType="1" noTextEdit="1"/>
              </p:cNvSpPr>
              <p:nvPr>
                <p:ph idx="1"/>
              </p:nvPr>
            </p:nvSpPr>
            <p:spPr>
              <a:xfrm>
                <a:off x="1522412" y="1904999"/>
                <a:ext cx="9900591" cy="1019945"/>
              </a:xfrm>
              <a:blipFill>
                <a:blip r:embed="rId3"/>
                <a:stretch>
                  <a:fillRect l="-862" t="-77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F5A63CE-57AC-48C7-AD47-6E95287DE9B1}"/>
                  </a:ext>
                </a:extLst>
              </p:cNvPr>
              <p:cNvSpPr txBox="1">
                <a:spLocks/>
              </p:cNvSpPr>
              <p:nvPr/>
            </p:nvSpPr>
            <p:spPr>
              <a:xfrm>
                <a:off x="1522412" y="2715028"/>
                <a:ext cx="6390824" cy="4114801"/>
              </a:xfrm>
              <a:prstGeom prst="rect">
                <a:avLst/>
              </a:prstGeom>
            </p:spPr>
            <p:txBody>
              <a:bodyPr vert="horz" lIns="91440" tIns="45720" rIns="91440" bIns="45720" rtlCol="0">
                <a:normAutofit lnSpcReduction="10000"/>
              </a:bodyPr>
              <a:lstStyle>
                <a:lvl1pPr marL="223838" indent="-223838" algn="l" defTabSz="914400" rtl="0" eaLnBrk="1" latinLnBrk="0" hangingPunct="1">
                  <a:lnSpc>
                    <a:spcPct val="90000"/>
                  </a:lnSpc>
                  <a:spcBef>
                    <a:spcPts val="1800"/>
                  </a:spcBef>
                  <a:buClr>
                    <a:schemeClr val="tx2"/>
                  </a:buClr>
                  <a:buSzPct val="100000"/>
                  <a:buFont typeface="Wingdings" panose="05000000000000000000" pitchFamily="2" charset="2"/>
                  <a:buChar char="§"/>
                  <a:defRPr sz="32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tx2"/>
                  </a:buClr>
                  <a:buSzPct val="100000"/>
                  <a:buFont typeface="Arial" pitchFamily="34" charset="0"/>
                  <a:buChar char="•"/>
                  <a:defRPr sz="26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tx2"/>
                  </a:buClr>
                  <a:buSzPct val="100000"/>
                  <a:buFont typeface="Arial Nova" panose="020B0504020202020204" pitchFamily="34" charset="0"/>
                  <a:buChar char="–"/>
                  <a:defRPr sz="24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20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14:m>
                  <m:oMath xmlns:m="http://schemas.openxmlformats.org/officeDocument/2006/math">
                    <m:r>
                      <a:rPr lang="en-GB" sz="2400" b="1" dirty="0" smtClean="0">
                        <a:latin typeface="Cambria Math" panose="02040503050406030204" pitchFamily="18" charset="0"/>
                      </a:rPr>
                      <m:t>𝐧</m:t>
                    </m:r>
                  </m:oMath>
                </a14:m>
                <a:r>
                  <a:rPr lang="en-GB" sz="2400" dirty="0"/>
                  <a:t> is a unit vector in the direction of the VPN:</a:t>
                </a:r>
                <a:br>
                  <a:rPr lang="en-GB" sz="2400" dirty="0"/>
                </a:br>
                <a:br>
                  <a:rPr lang="en-GB" sz="2400" dirty="0"/>
                </a:br>
                <a14:m>
                  <m:oMath xmlns:m="http://schemas.openxmlformats.org/officeDocument/2006/math">
                    <m:r>
                      <a:rPr lang="en-GB" sz="2400" b="1">
                        <a:latin typeface="Cambria Math" panose="02040503050406030204" pitchFamily="18" charset="0"/>
                      </a:rPr>
                      <m:t>𝐧</m:t>
                    </m:r>
                    <m:r>
                      <a:rPr lang="en-GB" sz="2400" i="1">
                        <a:latin typeface="Cambria Math" panose="02040503050406030204" pitchFamily="18" charset="0"/>
                      </a:rPr>
                      <m:t>=</m:t>
                    </m:r>
                    <m:f>
                      <m:fPr>
                        <m:ctrlPr>
                          <a:rPr lang="en-GB" sz="2400" i="1">
                            <a:latin typeface="Cambria Math" panose="02040503050406030204" pitchFamily="18" charset="0"/>
                          </a:rPr>
                        </m:ctrlPr>
                      </m:fPr>
                      <m:num>
                        <m:r>
                          <a:rPr lang="en-GB" sz="2400" b="1" i="1">
                            <a:latin typeface="Cambria Math" panose="02040503050406030204" pitchFamily="18" charset="0"/>
                          </a:rPr>
                          <m:t>𝑽𝑷𝑵</m:t>
                        </m:r>
                      </m:num>
                      <m:den>
                        <m:d>
                          <m:dPr>
                            <m:begChr m:val="‖"/>
                            <m:endChr m:val="‖"/>
                            <m:ctrlPr>
                              <a:rPr lang="en-GB" sz="2400" i="1">
                                <a:latin typeface="Cambria Math" panose="02040503050406030204" pitchFamily="18" charset="0"/>
                              </a:rPr>
                            </m:ctrlPr>
                          </m:dPr>
                          <m:e>
                            <m:r>
                              <a:rPr lang="en-GB" sz="2400" b="1" i="1">
                                <a:latin typeface="Cambria Math" panose="02040503050406030204" pitchFamily="18" charset="0"/>
                              </a:rPr>
                              <m:t>𝑽𝑷𝑵</m:t>
                            </m:r>
                          </m:e>
                        </m:d>
                      </m:den>
                    </m:f>
                  </m:oMath>
                </a14:m>
                <a:endParaRPr lang="en-GB" sz="2400" dirty="0"/>
              </a:p>
              <a:p>
                <a14:m>
                  <m:oMath xmlns:m="http://schemas.openxmlformats.org/officeDocument/2006/math">
                    <m:r>
                      <a:rPr lang="en-GB" sz="2400" b="1" smtClean="0">
                        <a:latin typeface="Cambria Math" panose="02040503050406030204" pitchFamily="18" charset="0"/>
                      </a:rPr>
                      <m:t>𝐮</m:t>
                    </m:r>
                  </m:oMath>
                </a14:m>
                <a:r>
                  <a:rPr lang="en-GB" sz="2400" b="1" dirty="0"/>
                  <a:t> </a:t>
                </a:r>
                <a:r>
                  <a:rPr lang="en-GB" sz="2400" dirty="0"/>
                  <a:t>is unit vector in the direction of the </a:t>
                </a:r>
                <a14:m>
                  <m:oMath xmlns:m="http://schemas.openxmlformats.org/officeDocument/2006/math">
                    <m:r>
                      <a:rPr lang="en-GB" sz="2400" i="1" dirty="0" smtClean="0">
                        <a:latin typeface="Cambria Math" panose="02040503050406030204" pitchFamily="18" charset="0"/>
                        <a:cs typeface="Times New Roman" panose="02020603050405020304" pitchFamily="18" charset="0"/>
                      </a:rPr>
                      <m:t>𝑢</m:t>
                    </m:r>
                  </m:oMath>
                </a14:m>
                <a:r>
                  <a:rPr lang="en-GB" sz="2400" dirty="0"/>
                  <a:t>-axis of the viewing coordinates. To form a left-handed system,</a:t>
                </a:r>
                <a:br>
                  <a:rPr lang="en-GB" sz="2400" dirty="0"/>
                </a:br>
                <a14:m>
                  <m:oMath xmlns:m="http://schemas.openxmlformats.org/officeDocument/2006/math">
                    <m:r>
                      <a:rPr lang="en-GB" sz="2400" b="1" smtClean="0">
                        <a:latin typeface="Cambria Math" panose="02040503050406030204" pitchFamily="18" charset="0"/>
                      </a:rPr>
                      <m:t>𝐮</m:t>
                    </m:r>
                    <m:r>
                      <a:rPr lang="en-GB" sz="2400" i="1">
                        <a:latin typeface="Cambria Math" panose="02040503050406030204" pitchFamily="18" charset="0"/>
                      </a:rPr>
                      <m:t>=</m:t>
                    </m:r>
                    <m:f>
                      <m:fPr>
                        <m:ctrlPr>
                          <a:rPr lang="en-GB" sz="2400" i="1">
                            <a:latin typeface="Cambria Math" panose="02040503050406030204" pitchFamily="18" charset="0"/>
                          </a:rPr>
                        </m:ctrlPr>
                      </m:fPr>
                      <m:num>
                        <m:r>
                          <a:rPr lang="en-GB" sz="2400" b="1">
                            <a:latin typeface="Cambria Math" panose="02040503050406030204" pitchFamily="18" charset="0"/>
                          </a:rPr>
                          <m:t>𝐧</m:t>
                        </m:r>
                        <m:r>
                          <a:rPr lang="en-GB" sz="2400" i="1">
                            <a:latin typeface="Cambria Math" panose="02040503050406030204" pitchFamily="18" charset="0"/>
                            <a:ea typeface="Cambria Math" panose="02040503050406030204" pitchFamily="18" charset="0"/>
                          </a:rPr>
                          <m:t>×</m:t>
                        </m:r>
                        <m:r>
                          <a:rPr lang="en-GB" sz="2400" b="1" i="1">
                            <a:latin typeface="Cambria Math" panose="02040503050406030204" pitchFamily="18" charset="0"/>
                            <a:ea typeface="Cambria Math" panose="02040503050406030204" pitchFamily="18" charset="0"/>
                          </a:rPr>
                          <m:t>𝑽𝑼𝑽</m:t>
                        </m:r>
                      </m:num>
                      <m:den>
                        <m:d>
                          <m:dPr>
                            <m:begChr m:val="‖"/>
                            <m:endChr m:val="‖"/>
                            <m:ctrlPr>
                              <a:rPr lang="en-GB" sz="2400" i="1">
                                <a:latin typeface="Cambria Math" panose="02040503050406030204" pitchFamily="18" charset="0"/>
                              </a:rPr>
                            </m:ctrlPr>
                          </m:dPr>
                          <m:e>
                            <m:r>
                              <a:rPr lang="en-GB" sz="2400" b="1">
                                <a:latin typeface="Cambria Math" panose="02040503050406030204" pitchFamily="18" charset="0"/>
                              </a:rPr>
                              <m:t>𝐧</m:t>
                            </m:r>
                            <m:r>
                              <a:rPr lang="en-GB" sz="2400" i="1">
                                <a:latin typeface="Cambria Math" panose="02040503050406030204" pitchFamily="18" charset="0"/>
                                <a:ea typeface="Cambria Math" panose="02040503050406030204" pitchFamily="18" charset="0"/>
                              </a:rPr>
                              <m:t>×</m:t>
                            </m:r>
                            <m:r>
                              <a:rPr lang="en-GB" sz="2400" b="1" i="1">
                                <a:latin typeface="Cambria Math" panose="02040503050406030204" pitchFamily="18" charset="0"/>
                                <a:ea typeface="Cambria Math" panose="02040503050406030204" pitchFamily="18" charset="0"/>
                              </a:rPr>
                              <m:t>𝑽𝑼𝑽</m:t>
                            </m:r>
                          </m:e>
                        </m:d>
                      </m:den>
                    </m:f>
                  </m:oMath>
                </a14:m>
                <a:endParaRPr lang="en-GB" sz="2400" b="1" dirty="0"/>
              </a:p>
              <a:p>
                <a:r>
                  <a:rPr lang="en-GB" sz="2400" dirty="0"/>
                  <a:t>To obtain the unit vector </a:t>
                </a:r>
                <a14:m>
                  <m:oMath xmlns:m="http://schemas.openxmlformats.org/officeDocument/2006/math">
                    <m:r>
                      <a:rPr lang="en-GB" sz="2400" b="1" dirty="0" smtClean="0">
                        <a:latin typeface="Cambria Math" panose="02040503050406030204" pitchFamily="18" charset="0"/>
                      </a:rPr>
                      <m:t>𝐯</m:t>
                    </m:r>
                  </m:oMath>
                </a14:m>
                <a:r>
                  <a:rPr lang="en-GB" sz="2400" dirty="0"/>
                  <a:t> along the </a:t>
                </a:r>
                <a14:m>
                  <m:oMath xmlns:m="http://schemas.openxmlformats.org/officeDocument/2006/math">
                    <m:r>
                      <a:rPr lang="en-GB" sz="2400" i="1" dirty="0" smtClean="0">
                        <a:latin typeface="Cambria Math" panose="02040503050406030204" pitchFamily="18" charset="0"/>
                      </a:rPr>
                      <m:t>𝑣</m:t>
                    </m:r>
                  </m:oMath>
                </a14:m>
                <a:r>
                  <a:rPr lang="en-GB" sz="2400" dirty="0"/>
                  <a:t>-axis:</a:t>
                </a:r>
                <a:br>
                  <a:rPr lang="en-GB" sz="2400" dirty="0"/>
                </a:br>
                <a14:m>
                  <m:oMath xmlns:m="http://schemas.openxmlformats.org/officeDocument/2006/math">
                    <m:r>
                      <a:rPr lang="en-GB" sz="2400" b="1">
                        <a:latin typeface="Cambria Math" panose="02040503050406030204" pitchFamily="18" charset="0"/>
                      </a:rPr>
                      <m:t>𝐯</m:t>
                    </m:r>
                    <m:r>
                      <a:rPr lang="en-GB" sz="2400" b="1" i="1">
                        <a:latin typeface="Cambria Math" panose="02040503050406030204" pitchFamily="18" charset="0"/>
                      </a:rPr>
                      <m:t>=</m:t>
                    </m:r>
                    <m:r>
                      <a:rPr lang="en-GB" sz="2400" b="1">
                        <a:latin typeface="Cambria Math" panose="02040503050406030204" pitchFamily="18" charset="0"/>
                      </a:rPr>
                      <m:t>𝐮</m:t>
                    </m:r>
                    <m:r>
                      <a:rPr lang="en-GB" sz="2400" b="1" i="1">
                        <a:latin typeface="Cambria Math" panose="02040503050406030204" pitchFamily="18" charset="0"/>
                        <a:ea typeface="Cambria Math" panose="02040503050406030204" pitchFamily="18" charset="0"/>
                      </a:rPr>
                      <m:t>×</m:t>
                    </m:r>
                    <m:r>
                      <a:rPr lang="en-GB" sz="2400" b="1">
                        <a:latin typeface="Cambria Math" panose="02040503050406030204" pitchFamily="18" charset="0"/>
                        <a:ea typeface="Cambria Math" panose="02040503050406030204" pitchFamily="18" charset="0"/>
                      </a:rPr>
                      <m:t>𝐧</m:t>
                    </m:r>
                  </m:oMath>
                </a14:m>
                <a:endParaRPr lang="en-GB" sz="2400" dirty="0"/>
              </a:p>
              <a:p>
                <a:endParaRPr lang="en-GB" sz="2400" dirty="0"/>
              </a:p>
            </p:txBody>
          </p:sp>
        </mc:Choice>
        <mc:Fallback xmlns="">
          <p:sp>
            <p:nvSpPr>
              <p:cNvPr id="4" name="Content Placeholder 2">
                <a:extLst>
                  <a:ext uri="{FF2B5EF4-FFF2-40B4-BE49-F238E27FC236}">
                    <a16:creationId xmlns:a16="http://schemas.microsoft.com/office/drawing/2014/main" id="{EF5A63CE-57AC-48C7-AD47-6E95287DE9B1}"/>
                  </a:ext>
                </a:extLst>
              </p:cNvPr>
              <p:cNvSpPr txBox="1">
                <a:spLocks noRot="1" noChangeAspect="1" noMove="1" noResize="1" noEditPoints="1" noAdjustHandles="1" noChangeArrowheads="1" noChangeShapeType="1" noTextEdit="1"/>
              </p:cNvSpPr>
              <p:nvPr/>
            </p:nvSpPr>
            <p:spPr>
              <a:xfrm>
                <a:off x="1522412" y="2715028"/>
                <a:ext cx="6390824" cy="4114801"/>
              </a:xfrm>
              <a:prstGeom prst="rect">
                <a:avLst/>
              </a:prstGeom>
              <a:blipFill>
                <a:blip r:embed="rId4"/>
                <a:stretch>
                  <a:fillRect l="-1336" t="-2963" r="-668"/>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21029E7A-52C0-4029-A9BF-90563C9EA139}"/>
              </a:ext>
              <a:ext uri="{C183D7F6-B498-43B3-948B-1728B52AA6E4}">
                <adec:decorative xmlns:adec="http://schemas.microsoft.com/office/drawing/2017/decorative" val="1"/>
              </a:ext>
            </a:extLst>
          </p:cNvPr>
          <p:cNvGrpSpPr/>
          <p:nvPr/>
        </p:nvGrpSpPr>
        <p:grpSpPr>
          <a:xfrm>
            <a:off x="8254652" y="2951417"/>
            <a:ext cx="3071812" cy="3205493"/>
            <a:chOff x="1795461" y="3280890"/>
            <a:chExt cx="3071812" cy="3205493"/>
          </a:xfrm>
        </p:grpSpPr>
        <p:grpSp>
          <p:nvGrpSpPr>
            <p:cNvPr id="6" name="Group 5">
              <a:extLst>
                <a:ext uri="{FF2B5EF4-FFF2-40B4-BE49-F238E27FC236}">
                  <a16:creationId xmlns:a16="http://schemas.microsoft.com/office/drawing/2014/main" id="{DD05AB5D-A4C6-4A59-B9DC-C932F67396A3}"/>
                </a:ext>
              </a:extLst>
            </p:cNvPr>
            <p:cNvGrpSpPr/>
            <p:nvPr/>
          </p:nvGrpSpPr>
          <p:grpSpPr>
            <a:xfrm>
              <a:off x="1795461" y="3280890"/>
              <a:ext cx="3071812" cy="3205493"/>
              <a:chOff x="2519361" y="2947515"/>
              <a:chExt cx="3071812" cy="3205493"/>
            </a:xfrm>
          </p:grpSpPr>
          <p:grpSp>
            <p:nvGrpSpPr>
              <p:cNvPr id="23" name="Group 22">
                <a:extLst>
                  <a:ext uri="{FF2B5EF4-FFF2-40B4-BE49-F238E27FC236}">
                    <a16:creationId xmlns:a16="http://schemas.microsoft.com/office/drawing/2014/main" id="{7BB8813C-618A-44B2-8727-99931B9E307B}"/>
                  </a:ext>
                </a:extLst>
              </p:cNvPr>
              <p:cNvGrpSpPr/>
              <p:nvPr/>
            </p:nvGrpSpPr>
            <p:grpSpPr>
              <a:xfrm>
                <a:off x="2519361" y="2947515"/>
                <a:ext cx="3071812" cy="3205493"/>
                <a:chOff x="2519361" y="2947515"/>
                <a:chExt cx="3071812" cy="3205493"/>
              </a:xfrm>
            </p:grpSpPr>
            <p:grpSp>
              <p:nvGrpSpPr>
                <p:cNvPr id="31" name="Group 30">
                  <a:extLst>
                    <a:ext uri="{FF2B5EF4-FFF2-40B4-BE49-F238E27FC236}">
                      <a16:creationId xmlns:a16="http://schemas.microsoft.com/office/drawing/2014/main" id="{630A540F-C663-4042-AE22-8692F6DB5D84}"/>
                    </a:ext>
                  </a:extLst>
                </p:cNvPr>
                <p:cNvGrpSpPr/>
                <p:nvPr/>
              </p:nvGrpSpPr>
              <p:grpSpPr>
                <a:xfrm>
                  <a:off x="2519361" y="3209925"/>
                  <a:ext cx="2862264" cy="2789195"/>
                  <a:chOff x="2519361" y="3209925"/>
                  <a:chExt cx="2862264" cy="2789195"/>
                </a:xfrm>
              </p:grpSpPr>
              <p:cxnSp>
                <p:nvCxnSpPr>
                  <p:cNvPr id="35" name="Straight Arrow Connector 34">
                    <a:extLst>
                      <a:ext uri="{FF2B5EF4-FFF2-40B4-BE49-F238E27FC236}">
                        <a16:creationId xmlns:a16="http://schemas.microsoft.com/office/drawing/2014/main" id="{06075677-9F18-4087-AD67-9FB62691CA11}"/>
                      </a:ext>
                    </a:extLst>
                  </p:cNvPr>
                  <p:cNvCxnSpPr/>
                  <p:nvPr/>
                </p:nvCxnSpPr>
                <p:spPr>
                  <a:xfrm flipV="1">
                    <a:off x="3400425" y="3209925"/>
                    <a:ext cx="0" cy="1743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B2AAD4-57CC-4B68-989A-F7F324CEEC10}"/>
                      </a:ext>
                    </a:extLst>
                  </p:cNvPr>
                  <p:cNvCxnSpPr>
                    <a:cxnSpLocks/>
                  </p:cNvCxnSpPr>
                  <p:nvPr/>
                </p:nvCxnSpPr>
                <p:spPr>
                  <a:xfrm>
                    <a:off x="3400425" y="4953000"/>
                    <a:ext cx="1981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D5AED2-6000-4772-AED5-57BAEB75E107}"/>
                      </a:ext>
                    </a:extLst>
                  </p:cNvPr>
                  <p:cNvCxnSpPr>
                    <a:cxnSpLocks/>
                    <a:endCxn id="32" idx="1"/>
                  </p:cNvCxnSpPr>
                  <p:nvPr/>
                </p:nvCxnSpPr>
                <p:spPr>
                  <a:xfrm flipH="1">
                    <a:off x="2519361" y="4952627"/>
                    <a:ext cx="881063" cy="1046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30092CE-6A78-42FC-9E98-587F4AB74074}"/>
                        </a:ext>
                      </a:extLst>
                    </p:cNvPr>
                    <p:cNvSpPr txBox="1"/>
                    <p:nvPr/>
                  </p:nvSpPr>
                  <p:spPr>
                    <a:xfrm>
                      <a:off x="2519361" y="5845231"/>
                      <a:ext cx="2571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1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930092CE-6A78-42FC-9E98-587F4AB74074}"/>
                        </a:ext>
                      </a:extLst>
                    </p:cNvPr>
                    <p:cNvSpPr txBox="1">
                      <a:spLocks noRot="1" noChangeAspect="1" noMove="1" noResize="1" noEditPoints="1" noAdjustHandles="1" noChangeArrowheads="1" noChangeShapeType="1" noTextEdit="1"/>
                    </p:cNvSpPr>
                    <p:nvPr/>
                  </p:nvSpPr>
                  <p:spPr>
                    <a:xfrm>
                      <a:off x="2519361" y="5845231"/>
                      <a:ext cx="257174" cy="30777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8D0A519-6652-4F6E-9E39-8B3B167438F6}"/>
                        </a:ext>
                      </a:extLst>
                    </p:cNvPr>
                    <p:cNvSpPr txBox="1"/>
                    <p:nvPr/>
                  </p:nvSpPr>
                  <p:spPr>
                    <a:xfrm>
                      <a:off x="3271838" y="2947515"/>
                      <a:ext cx="2571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𝑦</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33" name="TextBox 32">
                      <a:extLst>
                        <a:ext uri="{FF2B5EF4-FFF2-40B4-BE49-F238E27FC236}">
                          <a16:creationId xmlns:a16="http://schemas.microsoft.com/office/drawing/2014/main" id="{B8D0A519-6652-4F6E-9E39-8B3B167438F6}"/>
                        </a:ext>
                      </a:extLst>
                    </p:cNvPr>
                    <p:cNvSpPr txBox="1">
                      <a:spLocks noRot="1" noChangeAspect="1" noMove="1" noResize="1" noEditPoints="1" noAdjustHandles="1" noChangeArrowheads="1" noChangeShapeType="1" noTextEdit="1"/>
                    </p:cNvSpPr>
                    <p:nvPr/>
                  </p:nvSpPr>
                  <p:spPr>
                    <a:xfrm>
                      <a:off x="3271838" y="2947515"/>
                      <a:ext cx="257174" cy="307777"/>
                    </a:xfrm>
                    <a:prstGeom prst="rect">
                      <a:avLst/>
                    </a:prstGeom>
                    <a:blipFill>
                      <a:blip r:embed="rId6"/>
                      <a:stretch>
                        <a:fillRect b="-19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BC84C8D-5182-4D1B-8A29-0498AFE65E8C}"/>
                        </a:ext>
                      </a:extLst>
                    </p:cNvPr>
                    <p:cNvSpPr txBox="1"/>
                    <p:nvPr/>
                  </p:nvSpPr>
                  <p:spPr>
                    <a:xfrm>
                      <a:off x="5333999" y="4799111"/>
                      <a:ext cx="2571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𝑥</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7BC84C8D-5182-4D1B-8A29-0498AFE65E8C}"/>
                        </a:ext>
                      </a:extLst>
                    </p:cNvPr>
                    <p:cNvSpPr txBox="1">
                      <a:spLocks noRot="1" noChangeAspect="1" noMove="1" noResize="1" noEditPoints="1" noAdjustHandles="1" noChangeArrowheads="1" noChangeShapeType="1" noTextEdit="1"/>
                    </p:cNvSpPr>
                    <p:nvPr/>
                  </p:nvSpPr>
                  <p:spPr>
                    <a:xfrm>
                      <a:off x="5333999" y="4799111"/>
                      <a:ext cx="257174" cy="307777"/>
                    </a:xfrm>
                    <a:prstGeom prst="rect">
                      <a:avLst/>
                    </a:prstGeom>
                    <a:blipFill>
                      <a:blip r:embed="rId7"/>
                      <a:stretch>
                        <a:fillRect/>
                      </a:stretch>
                    </a:blipFill>
                  </p:spPr>
                  <p:txBody>
                    <a:bodyPr/>
                    <a:lstStyle/>
                    <a:p>
                      <a:r>
                        <a:rPr lang="en-GB">
                          <a:noFill/>
                        </a:rPr>
                        <a:t> </a:t>
                      </a:r>
                    </a:p>
                  </p:txBody>
                </p:sp>
              </mc:Fallback>
            </mc:AlternateContent>
          </p:grpSp>
          <p:grpSp>
            <p:nvGrpSpPr>
              <p:cNvPr id="24" name="Group 23">
                <a:extLst>
                  <a:ext uri="{FF2B5EF4-FFF2-40B4-BE49-F238E27FC236}">
                    <a16:creationId xmlns:a16="http://schemas.microsoft.com/office/drawing/2014/main" id="{70597F6C-06C5-495F-B602-7027705E0EC8}"/>
                  </a:ext>
                </a:extLst>
              </p:cNvPr>
              <p:cNvGrpSpPr/>
              <p:nvPr/>
            </p:nvGrpSpPr>
            <p:grpSpPr>
              <a:xfrm>
                <a:off x="3336132" y="4799111"/>
                <a:ext cx="207168" cy="230089"/>
                <a:chOff x="3336132" y="4799111"/>
                <a:chExt cx="207168" cy="230089"/>
              </a:xfrm>
            </p:grpSpPr>
            <p:cxnSp>
              <p:nvCxnSpPr>
                <p:cNvPr id="25" name="Straight Connector 24">
                  <a:extLst>
                    <a:ext uri="{FF2B5EF4-FFF2-40B4-BE49-F238E27FC236}">
                      <a16:creationId xmlns:a16="http://schemas.microsoft.com/office/drawing/2014/main" id="{4DFA2B1D-B336-41B1-9EBF-E76A82B36892}"/>
                    </a:ext>
                  </a:extLst>
                </p:cNvPr>
                <p:cNvCxnSpPr>
                  <a:cxnSpLocks/>
                </p:cNvCxnSpPr>
                <p:nvPr/>
              </p:nvCxnSpPr>
              <p:spPr>
                <a:xfrm>
                  <a:off x="3400424" y="4799111"/>
                  <a:ext cx="142876" cy="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BC0647A-CF98-4373-B134-ECBD3F2A171A}"/>
                    </a:ext>
                  </a:extLst>
                </p:cNvPr>
                <p:cNvCxnSpPr/>
                <p:nvPr/>
              </p:nvCxnSpPr>
              <p:spPr>
                <a:xfrm>
                  <a:off x="3543300" y="4799111"/>
                  <a:ext cx="0" cy="153888"/>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0BE0F9-181E-4C40-A828-4B1B37370760}"/>
                    </a:ext>
                  </a:extLst>
                </p:cNvPr>
                <p:cNvCxnSpPr>
                  <a:cxnSpLocks/>
                </p:cNvCxnSpPr>
                <p:nvPr/>
              </p:nvCxnSpPr>
              <p:spPr>
                <a:xfrm flipH="1">
                  <a:off x="3336132" y="4799111"/>
                  <a:ext cx="64294" cy="76944"/>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9BBE9C-8DE8-42DD-B78D-BADB80A54D46}"/>
                    </a:ext>
                  </a:extLst>
                </p:cNvPr>
                <p:cNvCxnSpPr/>
                <p:nvPr/>
              </p:nvCxnSpPr>
              <p:spPr>
                <a:xfrm>
                  <a:off x="3336132" y="4876055"/>
                  <a:ext cx="0" cy="153145"/>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B1A193-97C4-48E4-AAEC-24F7501AC4B4}"/>
                    </a:ext>
                  </a:extLst>
                </p:cNvPr>
                <p:cNvCxnSpPr>
                  <a:cxnSpLocks/>
                </p:cNvCxnSpPr>
                <p:nvPr/>
              </p:nvCxnSpPr>
              <p:spPr>
                <a:xfrm>
                  <a:off x="3336132" y="5029200"/>
                  <a:ext cx="152398" cy="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88CED29-D2FA-40C4-8B9E-B125A110042C}"/>
                    </a:ext>
                  </a:extLst>
                </p:cNvPr>
                <p:cNvCxnSpPr/>
                <p:nvPr/>
              </p:nvCxnSpPr>
              <p:spPr>
                <a:xfrm flipV="1">
                  <a:off x="3488530" y="4952627"/>
                  <a:ext cx="52387" cy="76573"/>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4C82CEA0-3343-4382-92C7-666AB156F47D}"/>
                </a:ext>
              </a:extLst>
            </p:cNvPr>
            <p:cNvGrpSpPr/>
            <p:nvPr/>
          </p:nvGrpSpPr>
          <p:grpSpPr>
            <a:xfrm>
              <a:off x="2945285" y="3630216"/>
              <a:ext cx="1611515" cy="1363202"/>
              <a:chOff x="2945285" y="3630216"/>
              <a:chExt cx="1611515" cy="1363202"/>
            </a:xfrm>
          </p:grpSpPr>
          <p:cxnSp>
            <p:nvCxnSpPr>
              <p:cNvPr id="8" name="Straight Arrow Connector 7">
                <a:extLst>
                  <a:ext uri="{FF2B5EF4-FFF2-40B4-BE49-F238E27FC236}">
                    <a16:creationId xmlns:a16="http://schemas.microsoft.com/office/drawing/2014/main" id="{2B083480-B70D-48B9-9C34-FA3171B6BE64}"/>
                  </a:ext>
                </a:extLst>
              </p:cNvPr>
              <p:cNvCxnSpPr>
                <a:cxnSpLocks/>
              </p:cNvCxnSpPr>
              <p:nvPr/>
            </p:nvCxnSpPr>
            <p:spPr>
              <a:xfrm flipV="1">
                <a:off x="4109127" y="3876675"/>
                <a:ext cx="283824" cy="66405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DB6F26B-4E49-4857-942E-AEF0DDE74415}"/>
                  </a:ext>
                </a:extLst>
              </p:cNvPr>
              <p:cNvCxnSpPr>
                <a:cxnSpLocks/>
              </p:cNvCxnSpPr>
              <p:nvPr/>
            </p:nvCxnSpPr>
            <p:spPr>
              <a:xfrm flipH="1" flipV="1">
                <a:off x="3667125" y="4076700"/>
                <a:ext cx="442003" cy="46403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922C8A-99BB-4ED1-8448-2535C54B7678}"/>
                  </a:ext>
                </a:extLst>
              </p:cNvPr>
              <p:cNvCxnSpPr/>
              <p:nvPr/>
            </p:nvCxnSpPr>
            <p:spPr>
              <a:xfrm flipH="1">
                <a:off x="3467100" y="4540733"/>
                <a:ext cx="642027" cy="27652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471BD1A-4E09-44C0-90C4-493B4E898E3C}"/>
                  </a:ext>
                </a:extLst>
              </p:cNvPr>
              <p:cNvCxnSpPr>
                <a:cxnSpLocks/>
              </p:cNvCxnSpPr>
              <p:nvPr/>
            </p:nvCxnSpPr>
            <p:spPr>
              <a:xfrm flipH="1" flipV="1">
                <a:off x="3404214" y="4284345"/>
                <a:ext cx="704913" cy="256388"/>
              </a:xfrm>
              <a:prstGeom prst="straightConnector1">
                <a:avLst/>
              </a:prstGeom>
              <a:ln>
                <a:solidFill>
                  <a:schemeClr val="accent4">
                    <a:lumMod val="40000"/>
                    <a:lumOff val="6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6C8D6910-2AC4-4D9B-A3F4-4F16D1FCF03B}"/>
                  </a:ext>
                </a:extLst>
              </p:cNvPr>
              <p:cNvGrpSpPr/>
              <p:nvPr/>
            </p:nvGrpSpPr>
            <p:grpSpPr>
              <a:xfrm>
                <a:off x="4038600" y="4469130"/>
                <a:ext cx="87630" cy="90467"/>
                <a:chOff x="4038600" y="4469130"/>
                <a:chExt cx="87630" cy="90467"/>
              </a:xfrm>
            </p:grpSpPr>
            <p:cxnSp>
              <p:nvCxnSpPr>
                <p:cNvPr id="19" name="Straight Connector 18">
                  <a:extLst>
                    <a:ext uri="{FF2B5EF4-FFF2-40B4-BE49-F238E27FC236}">
                      <a16:creationId xmlns:a16="http://schemas.microsoft.com/office/drawing/2014/main" id="{1BE514A0-743C-4EBF-842F-14A8210E5EC8}"/>
                    </a:ext>
                  </a:extLst>
                </p:cNvPr>
                <p:cNvCxnSpPr/>
                <p:nvPr/>
              </p:nvCxnSpPr>
              <p:spPr>
                <a:xfrm flipV="1">
                  <a:off x="4080510" y="4469130"/>
                  <a:ext cx="15240" cy="38100"/>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C05653-AFF4-477C-8B2A-420C2DBEB469}"/>
                    </a:ext>
                  </a:extLst>
                </p:cNvPr>
                <p:cNvCxnSpPr>
                  <a:cxnSpLocks/>
                </p:cNvCxnSpPr>
                <p:nvPr/>
              </p:nvCxnSpPr>
              <p:spPr>
                <a:xfrm>
                  <a:off x="4095750" y="4469130"/>
                  <a:ext cx="30480" cy="28575"/>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A852BB-ADEC-4FF0-9A17-6B8C8E8D9D0D}"/>
                    </a:ext>
                  </a:extLst>
                </p:cNvPr>
                <p:cNvCxnSpPr/>
                <p:nvPr/>
              </p:nvCxnSpPr>
              <p:spPr>
                <a:xfrm flipH="1">
                  <a:off x="4038600" y="4507230"/>
                  <a:ext cx="40006" cy="14267"/>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7E1E9C2-5559-4E8E-A0E8-55F4CDA3A8D2}"/>
                    </a:ext>
                  </a:extLst>
                </p:cNvPr>
                <p:cNvCxnSpPr>
                  <a:cxnSpLocks/>
                </p:cNvCxnSpPr>
                <p:nvPr/>
              </p:nvCxnSpPr>
              <p:spPr>
                <a:xfrm>
                  <a:off x="4039330" y="4521497"/>
                  <a:ext cx="31899" cy="38100"/>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C7BB26-C06B-4312-9A7D-CA548A526DDB}"/>
                      </a:ext>
                    </a:extLst>
                  </p:cNvPr>
                  <p:cNvSpPr txBox="1"/>
                  <p:nvPr/>
                </p:nvSpPr>
                <p:spPr>
                  <a:xfrm>
                    <a:off x="4299626" y="3630216"/>
                    <a:ext cx="2571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solidFill>
                                <a:schemeClr val="accent4"/>
                              </a:solidFill>
                              <a:latin typeface="Cambria Math" panose="02040503050406030204" pitchFamily="18" charset="0"/>
                              <a:cs typeface="Times New Roman" panose="02020603050405020304" pitchFamily="18" charset="0"/>
                            </a:rPr>
                            <m:t>𝑢</m:t>
                          </m:r>
                        </m:oMath>
                      </m:oMathPara>
                    </a14:m>
                    <a:endParaRPr lang="en-GB" sz="1400" i="1" dirty="0">
                      <a:solidFill>
                        <a:schemeClr val="accent4"/>
                      </a:solidFill>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8FC7BB26-C06B-4312-9A7D-CA548A526DDB}"/>
                      </a:ext>
                    </a:extLst>
                  </p:cNvPr>
                  <p:cNvSpPr txBox="1">
                    <a:spLocks noRot="1" noChangeAspect="1" noMove="1" noResize="1" noEditPoints="1" noAdjustHandles="1" noChangeArrowheads="1" noChangeShapeType="1" noTextEdit="1"/>
                  </p:cNvSpPr>
                  <p:nvPr/>
                </p:nvSpPr>
                <p:spPr>
                  <a:xfrm>
                    <a:off x="4299626" y="3630216"/>
                    <a:ext cx="257174" cy="30777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3EF79A8-75F4-4280-9458-A2C369016726}"/>
                      </a:ext>
                    </a:extLst>
                  </p:cNvPr>
                  <p:cNvSpPr txBox="1"/>
                  <p:nvPr/>
                </p:nvSpPr>
                <p:spPr>
                  <a:xfrm>
                    <a:off x="3230902" y="4685641"/>
                    <a:ext cx="2571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solidFill>
                                <a:schemeClr val="accent4"/>
                              </a:solidFill>
                              <a:latin typeface="Cambria Math" panose="02040503050406030204" pitchFamily="18" charset="0"/>
                              <a:cs typeface="Times New Roman" panose="02020603050405020304" pitchFamily="18" charset="0"/>
                            </a:rPr>
                            <m:t>𝑛</m:t>
                          </m:r>
                        </m:oMath>
                      </m:oMathPara>
                    </a14:m>
                    <a:endParaRPr lang="en-GB" sz="1400" i="1" dirty="0">
                      <a:solidFill>
                        <a:schemeClr val="accent4"/>
                      </a:solidFill>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13EF79A8-75F4-4280-9458-A2C369016726}"/>
                      </a:ext>
                    </a:extLst>
                  </p:cNvPr>
                  <p:cNvSpPr txBox="1">
                    <a:spLocks noRot="1" noChangeAspect="1" noMove="1" noResize="1" noEditPoints="1" noAdjustHandles="1" noChangeArrowheads="1" noChangeShapeType="1" noTextEdit="1"/>
                  </p:cNvSpPr>
                  <p:nvPr/>
                </p:nvSpPr>
                <p:spPr>
                  <a:xfrm>
                    <a:off x="3230902" y="4685641"/>
                    <a:ext cx="257174" cy="307777"/>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C01C7C9-E104-485C-9144-7CA696BAA786}"/>
                      </a:ext>
                    </a:extLst>
                  </p:cNvPr>
                  <p:cNvSpPr txBox="1"/>
                  <p:nvPr/>
                </p:nvSpPr>
                <p:spPr>
                  <a:xfrm>
                    <a:off x="3536716" y="3822493"/>
                    <a:ext cx="2571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solidFill>
                                <a:schemeClr val="accent4"/>
                              </a:solidFill>
                              <a:latin typeface="Cambria Math" panose="02040503050406030204" pitchFamily="18" charset="0"/>
                              <a:cs typeface="Times New Roman" panose="02020603050405020304" pitchFamily="18" charset="0"/>
                            </a:rPr>
                            <m:t>𝑣</m:t>
                          </m:r>
                        </m:oMath>
                      </m:oMathPara>
                    </a14:m>
                    <a:endParaRPr lang="en-GB" sz="1400" i="1" dirty="0">
                      <a:solidFill>
                        <a:schemeClr val="accent4"/>
                      </a:solidFill>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BC01C7C9-E104-485C-9144-7CA696BAA786}"/>
                      </a:ext>
                    </a:extLst>
                  </p:cNvPr>
                  <p:cNvSpPr txBox="1">
                    <a:spLocks noRot="1" noChangeAspect="1" noMove="1" noResize="1" noEditPoints="1" noAdjustHandles="1" noChangeArrowheads="1" noChangeShapeType="1" noTextEdit="1"/>
                  </p:cNvSpPr>
                  <p:nvPr/>
                </p:nvSpPr>
                <p:spPr>
                  <a:xfrm>
                    <a:off x="3536716" y="3822493"/>
                    <a:ext cx="257174" cy="307777"/>
                  </a:xfrm>
                  <a:prstGeom prst="rect">
                    <a:avLst/>
                  </a:prstGeom>
                  <a:blipFill>
                    <a:blip r:embed="rId10"/>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E8E16DB4-1AAA-47F8-BF47-80632F2862D5}"/>
                  </a:ext>
                </a:extLst>
              </p:cNvPr>
              <p:cNvSpPr txBox="1"/>
              <p:nvPr/>
            </p:nvSpPr>
            <p:spPr>
              <a:xfrm>
                <a:off x="2945285" y="4095623"/>
                <a:ext cx="529549" cy="307777"/>
              </a:xfrm>
              <a:prstGeom prst="rect">
                <a:avLst/>
              </a:prstGeom>
              <a:noFill/>
            </p:spPr>
            <p:txBody>
              <a:bodyPr wrap="square" rtlCol="0">
                <a:spAutoFit/>
              </a:bodyPr>
              <a:lstStyle/>
              <a:p>
                <a:r>
                  <a:rPr lang="en-GB" sz="1400" i="1" dirty="0">
                    <a:solidFill>
                      <a:schemeClr val="accent4">
                        <a:lumMod val="60000"/>
                        <a:lumOff val="40000"/>
                      </a:schemeClr>
                    </a:solidFill>
                    <a:latin typeface="Times New Roman" panose="02020603050405020304" pitchFamily="18" charset="0"/>
                    <a:cs typeface="Times New Roman" panose="02020603050405020304" pitchFamily="18" charset="0"/>
                  </a:rPr>
                  <a:t>VUV</a:t>
                </a:r>
              </a:p>
            </p:txBody>
          </p:sp>
          <p:sp>
            <p:nvSpPr>
              <p:cNvPr id="17" name="TextBox 16">
                <a:extLst>
                  <a:ext uri="{FF2B5EF4-FFF2-40B4-BE49-F238E27FC236}">
                    <a16:creationId xmlns:a16="http://schemas.microsoft.com/office/drawing/2014/main" id="{88CC8FB9-B732-423E-97E3-ED7315FB4521}"/>
                  </a:ext>
                </a:extLst>
              </p:cNvPr>
              <p:cNvSpPr txBox="1"/>
              <p:nvPr/>
            </p:nvSpPr>
            <p:spPr>
              <a:xfrm>
                <a:off x="3998024" y="4471127"/>
                <a:ext cx="520024" cy="307777"/>
              </a:xfrm>
              <a:prstGeom prst="rect">
                <a:avLst/>
              </a:prstGeom>
              <a:noFill/>
            </p:spPr>
            <p:txBody>
              <a:bodyPr wrap="square" rtlCol="0">
                <a:spAutoFit/>
              </a:bodyPr>
              <a:lstStyle/>
              <a:p>
                <a:r>
                  <a:rPr lang="en-GB" sz="1400" i="1" dirty="0">
                    <a:solidFill>
                      <a:schemeClr val="accent4"/>
                    </a:solidFill>
                    <a:latin typeface="Times New Roman" panose="02020603050405020304" pitchFamily="18" charset="0"/>
                    <a:cs typeface="Times New Roman" panose="02020603050405020304" pitchFamily="18" charset="0"/>
                  </a:rPr>
                  <a:t>VRP</a:t>
                </a:r>
              </a:p>
            </p:txBody>
          </p:sp>
          <p:sp>
            <p:nvSpPr>
              <p:cNvPr id="18" name="Freeform: Shape 17">
                <a:extLst>
                  <a:ext uri="{FF2B5EF4-FFF2-40B4-BE49-F238E27FC236}">
                    <a16:creationId xmlns:a16="http://schemas.microsoft.com/office/drawing/2014/main" id="{CDE627EC-9E06-46E5-B2E8-287FF2E28784}"/>
                  </a:ext>
                </a:extLst>
              </p:cNvPr>
              <p:cNvSpPr/>
              <p:nvPr/>
            </p:nvSpPr>
            <p:spPr>
              <a:xfrm>
                <a:off x="3404235" y="4076700"/>
                <a:ext cx="260985" cy="209550"/>
              </a:xfrm>
              <a:custGeom>
                <a:avLst/>
                <a:gdLst>
                  <a:gd name="connsiteX0" fmla="*/ 0 w 260985"/>
                  <a:gd name="connsiteY0" fmla="*/ 209550 h 209550"/>
                  <a:gd name="connsiteX1" fmla="*/ 85725 w 260985"/>
                  <a:gd name="connsiteY1" fmla="*/ 55245 h 209550"/>
                  <a:gd name="connsiteX2" fmla="*/ 260985 w 260985"/>
                  <a:gd name="connsiteY2" fmla="*/ 0 h 209550"/>
                </a:gdLst>
                <a:ahLst/>
                <a:cxnLst>
                  <a:cxn ang="0">
                    <a:pos x="connsiteX0" y="connsiteY0"/>
                  </a:cxn>
                  <a:cxn ang="0">
                    <a:pos x="connsiteX1" y="connsiteY1"/>
                  </a:cxn>
                  <a:cxn ang="0">
                    <a:pos x="connsiteX2" y="connsiteY2"/>
                  </a:cxn>
                </a:cxnLst>
                <a:rect l="l" t="t" r="r" b="b"/>
                <a:pathLst>
                  <a:path w="260985" h="209550">
                    <a:moveTo>
                      <a:pt x="0" y="209550"/>
                    </a:moveTo>
                    <a:cubicBezTo>
                      <a:pt x="21114" y="149860"/>
                      <a:pt x="42228" y="90170"/>
                      <a:pt x="85725" y="55245"/>
                    </a:cubicBezTo>
                    <a:cubicBezTo>
                      <a:pt x="129222" y="20320"/>
                      <a:pt x="195103" y="10160"/>
                      <a:pt x="260985" y="0"/>
                    </a:cubicBezTo>
                  </a:path>
                </a:pathLst>
              </a:custGeom>
              <a:noFill/>
              <a:ln>
                <a:solidFill>
                  <a:schemeClr val="accent4">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58712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11D6-1409-47BD-BFF3-E7DAE298A227}"/>
              </a:ext>
            </a:extLst>
          </p:cNvPr>
          <p:cNvSpPr>
            <a:spLocks noGrp="1"/>
          </p:cNvSpPr>
          <p:nvPr>
            <p:ph type="title"/>
          </p:nvPr>
        </p:nvSpPr>
        <p:spPr/>
        <p:txBody>
          <a:bodyPr/>
          <a:lstStyle/>
          <a:p>
            <a:r>
              <a:rPr lang="en-GB" dirty="0"/>
              <a:t>Generalised camera: rotation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576540-C744-44F7-984E-4270022C07AD}"/>
                  </a:ext>
                </a:extLst>
              </p:cNvPr>
              <p:cNvSpPr>
                <a:spLocks noGrp="1"/>
              </p:cNvSpPr>
              <p:nvPr>
                <p:ph idx="1"/>
              </p:nvPr>
            </p:nvSpPr>
            <p:spPr>
              <a:xfrm>
                <a:off x="1522413" y="1904999"/>
                <a:ext cx="9134391" cy="4836369"/>
              </a:xfrm>
            </p:spPr>
            <p:txBody>
              <a:bodyPr>
                <a:normAutofit fontScale="70000" lnSpcReduction="20000"/>
              </a:bodyPr>
              <a:lstStyle/>
              <a:p>
                <a:r>
                  <a:rPr lang="en-GB" dirty="0"/>
                  <a:t>Let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𝐌</m:t>
                    </m:r>
                  </m:oMath>
                </a14:m>
                <a:r>
                  <a:rPr lang="en-GB" dirty="0"/>
                  <a:t> be the 4×4 matrix that maps </a:t>
                </a:r>
                <a:r>
                  <a:rPr lang="en-GB" dirty="0">
                    <a:solidFill>
                      <a:schemeClr val="accent4"/>
                    </a:solidFill>
                  </a:rPr>
                  <a:t>world coordinate space into viewing coordinate space</a:t>
                </a:r>
                <a:r>
                  <a:rPr lang="en-GB" dirty="0"/>
                  <a:t>, partitioned into a rotational part, </a:t>
                </a:r>
                <a:r>
                  <a:rPr lang="en-GB" b="1" dirty="0">
                    <a:latin typeface="Times New Roman" panose="02020603050405020304" pitchFamily="18" charset="0"/>
                    <a:cs typeface="Times New Roman" panose="02020603050405020304" pitchFamily="18" charset="0"/>
                  </a:rPr>
                  <a:t>R</a:t>
                </a:r>
                <a:r>
                  <a:rPr lang="en-GB" dirty="0"/>
                  <a:t>, and translation vector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𝐭</m:t>
                    </m:r>
                  </m:oMath>
                </a14:m>
                <a:r>
                  <a:rPr lang="en-GB" dirty="0"/>
                  <a:t>:</a:t>
                </a:r>
                <a:br>
                  <a:rPr lang="en-GB" dirty="0"/>
                </a:br>
                <a:br>
                  <a:rPr lang="en-GB" dirty="0"/>
                </a:br>
                <a14:m>
                  <m:oMath xmlns:m="http://schemas.openxmlformats.org/officeDocument/2006/math">
                    <m:r>
                      <a:rPr lang="en-GB" b="1" i="0">
                        <a:latin typeface="Cambria Math" panose="02040503050406030204" pitchFamily="18" charset="0"/>
                      </a:rPr>
                      <m:t>𝐌</m:t>
                    </m:r>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b="1" i="0">
                                  <a:latin typeface="Cambria Math" panose="02040503050406030204" pitchFamily="18" charset="0"/>
                                </a:rPr>
                                <m:t>𝐑</m:t>
                              </m:r>
                            </m:e>
                            <m:e>
                              <m:r>
                                <a:rPr lang="en-GB" b="1" i="0">
                                  <a:latin typeface="Cambria Math" panose="02040503050406030204" pitchFamily="18" charset="0"/>
                                </a:rPr>
                                <m:t>𝐭</m:t>
                              </m:r>
                            </m:e>
                          </m:mr>
                          <m:mr>
                            <m:e>
                              <m:r>
                                <a:rPr lang="en-GB" i="1">
                                  <a:latin typeface="Cambria Math" panose="02040503050406030204" pitchFamily="18" charset="0"/>
                                </a:rPr>
                                <m:t>0</m:t>
                              </m:r>
                            </m:e>
                            <m:e>
                              <m:r>
                                <a:rPr lang="en-GB" i="1">
                                  <a:latin typeface="Cambria Math" panose="02040503050406030204" pitchFamily="18" charset="0"/>
                                </a:rPr>
                                <m:t>1</m:t>
                              </m:r>
                            </m:e>
                          </m:mr>
                        </m:m>
                      </m:e>
                    </m:d>
                  </m:oMath>
                </a14:m>
                <a:endParaRPr lang="en-GB" b="1" dirty="0"/>
              </a:p>
              <a:p>
                <a:r>
                  <a:rPr lang="en-GB" dirty="0"/>
                  <a:t>The vectors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𝐮</m:t>
                    </m:r>
                  </m:oMath>
                </a14:m>
                <a:r>
                  <a:rPr lang="en-GB" dirty="0"/>
                  <a:t>,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𝐯</m:t>
                    </m:r>
                  </m:oMath>
                </a14:m>
                <a:r>
                  <a:rPr lang="en-GB" dirty="0"/>
                  <a:t>,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𝐧</m:t>
                    </m:r>
                  </m:oMath>
                </a14:m>
                <a:r>
                  <a:rPr lang="en-GB" dirty="0"/>
                  <a:t> (in world space) must be rotated by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𝐑</m:t>
                    </m:r>
                  </m:oMath>
                </a14:m>
                <a:r>
                  <a:rPr lang="en-GB" dirty="0"/>
                  <a:t> into the </a:t>
                </a:r>
                <a:r>
                  <a:rPr lang="en-GB" dirty="0">
                    <a:solidFill>
                      <a:schemeClr val="accent4"/>
                    </a:solidFill>
                  </a:rPr>
                  <a:t>unit basis vectors</a:t>
                </a:r>
                <a:r>
                  <a:rPr lang="en-GB" dirty="0"/>
                  <a:t> of VC space:</a:t>
                </a:r>
                <a:br>
                  <a:rPr lang="en-GB" dirty="0"/>
                </a:br>
                <a:br>
                  <a:rPr lang="en-GB" dirty="0"/>
                </a:br>
                <a14:m>
                  <m:oMath xmlns:m="http://schemas.openxmlformats.org/officeDocument/2006/math">
                    <m:r>
                      <a:rPr lang="en-GB" b="1" i="0">
                        <a:latin typeface="Cambria Math" panose="02040503050406030204" pitchFamily="18" charset="0"/>
                      </a:rPr>
                      <m:t>𝐑𝐮</m:t>
                    </m:r>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r>
                            <m:e>
                              <m:r>
                                <a:rPr lang="en-GB" i="1">
                                  <a:latin typeface="Cambria Math" panose="02040503050406030204" pitchFamily="18" charset="0"/>
                                </a:rPr>
                                <m:t>0</m:t>
                              </m:r>
                            </m:e>
                          </m:mr>
                        </m:m>
                      </m:e>
                    </m:d>
                    <m:r>
                      <a:rPr lang="en-GB" i="1">
                        <a:latin typeface="Cambria Math" panose="02040503050406030204" pitchFamily="18" charset="0"/>
                      </a:rPr>
                      <m:t>,</m:t>
                    </m:r>
                    <m:r>
                      <a:rPr lang="en-GB" b="1" i="0">
                        <a:latin typeface="Cambria Math" panose="02040503050406030204" pitchFamily="18" charset="0"/>
                      </a:rPr>
                      <m:t>𝐑𝐯</m:t>
                    </m:r>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a:rPr lang="en-GB" i="1">
                                  <a:latin typeface="Cambria Math" panose="02040503050406030204" pitchFamily="18" charset="0"/>
                                </a:rPr>
                                <m:t>0</m:t>
                              </m:r>
                            </m:e>
                          </m:mr>
                          <m:mr>
                            <m:e>
                              <m:r>
                                <a:rPr lang="en-GB" i="1">
                                  <a:latin typeface="Cambria Math" panose="02040503050406030204" pitchFamily="18" charset="0"/>
                                </a:rPr>
                                <m:t>1</m:t>
                              </m:r>
                            </m:e>
                          </m:mr>
                          <m:mr>
                            <m:e>
                              <m:r>
                                <a:rPr lang="en-GB" i="1">
                                  <a:latin typeface="Cambria Math" panose="02040503050406030204" pitchFamily="18" charset="0"/>
                                </a:rPr>
                                <m:t>0</m:t>
                              </m:r>
                            </m:e>
                          </m:mr>
                        </m:m>
                      </m:e>
                    </m:d>
                    <m:r>
                      <a:rPr lang="en-GB" i="1">
                        <a:latin typeface="Cambria Math" panose="02040503050406030204" pitchFamily="18" charset="0"/>
                      </a:rPr>
                      <m:t>,</m:t>
                    </m:r>
                    <m:r>
                      <a:rPr lang="en-GB" b="1" i="0">
                        <a:latin typeface="Cambria Math" panose="02040503050406030204" pitchFamily="18" charset="0"/>
                      </a:rPr>
                      <m:t>𝐑𝐧</m:t>
                    </m:r>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0</m:t>
                              </m:r>
                            </m:e>
                          </m:mr>
                          <m:mr>
                            <m:e>
                              <m:r>
                                <a:rPr lang="en-GB" i="1">
                                  <a:latin typeface="Cambria Math" panose="02040503050406030204" pitchFamily="18" charset="0"/>
                                </a:rPr>
                                <m:t>1</m:t>
                              </m:r>
                            </m:e>
                          </m:mr>
                        </m:m>
                      </m:e>
                    </m:d>
                  </m:oMath>
                </a14:m>
                <a:endParaRPr lang="en-GB" b="1" dirty="0"/>
              </a:p>
              <a:p>
                <a:r>
                  <a:rPr lang="en-GB" dirty="0"/>
                  <a:t>That is,</a:t>
                </a:r>
                <a:br>
                  <a:rPr lang="en-GB" dirty="0"/>
                </a:br>
                <a14:m>
                  <m:oMath xmlns:m="http://schemas.openxmlformats.org/officeDocument/2006/math">
                    <m:r>
                      <a:rPr lang="en-GB" b="1" i="0">
                        <a:latin typeface="Cambria Math" panose="02040503050406030204" pitchFamily="18" charset="0"/>
                      </a:rPr>
                      <m:t>𝐑</m:t>
                    </m:r>
                    <m:d>
                      <m:dPr>
                        <m:ctrlPr>
                          <a:rPr lang="en-GB" b="1" i="1">
                            <a:latin typeface="Cambria Math" panose="02040503050406030204" pitchFamily="18" charset="0"/>
                          </a:rPr>
                        </m:ctrlPr>
                      </m:dPr>
                      <m:e>
                        <m:m>
                          <m:mPr>
                            <m:mcs>
                              <m:mc>
                                <m:mcPr>
                                  <m:count m:val="3"/>
                                  <m:mcJc m:val="center"/>
                                </m:mcPr>
                              </m:mc>
                            </m:mcs>
                            <m:ctrlPr>
                              <a:rPr lang="en-GB" b="1" i="1">
                                <a:latin typeface="Cambria Math" panose="02040503050406030204" pitchFamily="18" charset="0"/>
                              </a:rPr>
                            </m:ctrlPr>
                          </m:mPr>
                          <m:mr>
                            <m:e>
                              <m:r>
                                <m:rPr>
                                  <m:brk m:alnAt="7"/>
                                </m:rPr>
                                <a:rPr lang="en-GB" b="1" i="0">
                                  <a:latin typeface="Cambria Math" panose="02040503050406030204" pitchFamily="18" charset="0"/>
                                </a:rPr>
                                <m:t>𝐮</m:t>
                              </m:r>
                            </m:e>
                            <m:e>
                              <m:r>
                                <a:rPr lang="en-GB" b="1" i="0">
                                  <a:latin typeface="Cambria Math" panose="02040503050406030204" pitchFamily="18" charset="0"/>
                                </a:rPr>
                                <m:t>𝐯</m:t>
                              </m:r>
                            </m:e>
                            <m:e>
                              <m:r>
                                <a:rPr lang="en-GB" b="1" i="0">
                                  <a:latin typeface="Cambria Math" panose="02040503050406030204" pitchFamily="18" charset="0"/>
                                </a:rPr>
                                <m:t>𝐧</m:t>
                              </m:r>
                            </m:e>
                          </m:mr>
                        </m:m>
                      </m:e>
                    </m:d>
                    <m:r>
                      <a:rPr lang="en-GB" b="1" i="1">
                        <a:latin typeface="Cambria Math" panose="02040503050406030204" pitchFamily="18" charset="0"/>
                      </a:rPr>
                      <m:t>=</m:t>
                    </m:r>
                    <m:r>
                      <a:rPr lang="en-GB" b="1" i="0">
                        <a:latin typeface="Cambria Math" panose="02040503050406030204" pitchFamily="18" charset="0"/>
                      </a:rPr>
                      <m:t>𝐈</m:t>
                    </m:r>
                  </m:oMath>
                </a14:m>
                <a:endParaRPr lang="en-GB" b="1" dirty="0"/>
              </a:p>
              <a:p>
                <a:r>
                  <a:rPr lang="en-GB" dirty="0"/>
                  <a:t>Since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𝐮</m:t>
                    </m:r>
                  </m:oMath>
                </a14:m>
                <a:r>
                  <a:rPr lang="en-GB" dirty="0"/>
                  <a:t>,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𝐯</m:t>
                    </m:r>
                  </m:oMath>
                </a14:m>
                <a:r>
                  <a:rPr lang="en-GB" dirty="0"/>
                  <a:t> and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𝐧</m:t>
                    </m:r>
                  </m:oMath>
                </a14:m>
                <a:r>
                  <a:rPr lang="en-GB" dirty="0"/>
                  <a:t> are </a:t>
                </a:r>
                <a:r>
                  <a:rPr lang="en-GB" dirty="0">
                    <a:solidFill>
                      <a:schemeClr val="accent4"/>
                    </a:solidFill>
                  </a:rPr>
                  <a:t>orthonormal</a:t>
                </a:r>
                <a:r>
                  <a:rPr lang="en-GB" dirty="0"/>
                  <a:t>, </a:t>
                </a:r>
                <a14:m>
                  <m:oMath xmlns:m="http://schemas.openxmlformats.org/officeDocument/2006/math">
                    <m:r>
                      <a:rPr lang="en-GB" b="1" i="0">
                        <a:latin typeface="Cambria Math" panose="02040503050406030204" pitchFamily="18" charset="0"/>
                      </a:rPr>
                      <m:t>𝐑</m:t>
                    </m:r>
                    <m:r>
                      <a:rPr lang="en-GB" b="1" i="1">
                        <a:latin typeface="Cambria Math" panose="02040503050406030204" pitchFamily="18" charset="0"/>
                      </a:rPr>
                      <m:t>=</m:t>
                    </m:r>
                    <m:sSup>
                      <m:sSupPr>
                        <m:ctrlPr>
                          <a:rPr lang="en-GB" b="1" i="1">
                            <a:latin typeface="Cambria Math" panose="02040503050406030204" pitchFamily="18" charset="0"/>
                          </a:rPr>
                        </m:ctrlPr>
                      </m:sSupPr>
                      <m:e>
                        <m:d>
                          <m:dPr>
                            <m:ctrlPr>
                              <a:rPr lang="en-GB" b="1" i="1">
                                <a:latin typeface="Cambria Math" panose="02040503050406030204" pitchFamily="18" charset="0"/>
                              </a:rPr>
                            </m:ctrlPr>
                          </m:dPr>
                          <m:e>
                            <m:m>
                              <m:mPr>
                                <m:mcs>
                                  <m:mc>
                                    <m:mcPr>
                                      <m:count m:val="3"/>
                                      <m:mcJc m:val="center"/>
                                    </m:mcPr>
                                  </m:mc>
                                </m:mcs>
                                <m:ctrlPr>
                                  <a:rPr lang="en-GB" b="1" i="1">
                                    <a:latin typeface="Cambria Math" panose="02040503050406030204" pitchFamily="18" charset="0"/>
                                  </a:rPr>
                                </m:ctrlPr>
                              </m:mPr>
                              <m:mr>
                                <m:e>
                                  <m:r>
                                    <m:rPr>
                                      <m:brk m:alnAt="7"/>
                                    </m:rPr>
                                    <a:rPr lang="en-GB" b="1" i="0">
                                      <a:latin typeface="Cambria Math" panose="02040503050406030204" pitchFamily="18" charset="0"/>
                                    </a:rPr>
                                    <m:t>𝐮</m:t>
                                  </m:r>
                                </m:e>
                                <m:e>
                                  <m:r>
                                    <a:rPr lang="en-GB" b="1" i="0">
                                      <a:latin typeface="Cambria Math" panose="02040503050406030204" pitchFamily="18" charset="0"/>
                                    </a:rPr>
                                    <m:t>𝐯</m:t>
                                  </m:r>
                                </m:e>
                                <m:e>
                                  <m:r>
                                    <a:rPr lang="en-GB" b="1" i="0">
                                      <a:latin typeface="Cambria Math" panose="02040503050406030204" pitchFamily="18" charset="0"/>
                                    </a:rPr>
                                    <m:t>𝐧</m:t>
                                  </m:r>
                                </m:e>
                              </m:mr>
                            </m:m>
                          </m:e>
                        </m:d>
                      </m:e>
                      <m:sup>
                        <m:r>
                          <a:rPr lang="en-GB" i="1">
                            <a:latin typeface="Cambria Math" panose="02040503050406030204" pitchFamily="18" charset="0"/>
                          </a:rPr>
                          <m:t>𝑇</m:t>
                        </m:r>
                      </m:sup>
                    </m:sSup>
                    <m:r>
                      <a:rPr lang="en-GB" b="1" i="1">
                        <a:latin typeface="Cambria Math" panose="02040503050406030204" pitchFamily="18" charset="0"/>
                      </a:rPr>
                      <m:t>=</m:t>
                    </m:r>
                    <m:d>
                      <m:dPr>
                        <m:ctrlPr>
                          <a:rPr lang="en-GB" b="1"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2</m:t>
                                  </m:r>
                                </m:sub>
                              </m:sSub>
                            </m:e>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2</m:t>
                                  </m:r>
                                </m:sub>
                              </m:sSub>
                            </m:e>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2</m:t>
                                  </m:r>
                                </m:sub>
                              </m:sSub>
                            </m:e>
                            <m:e>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3</m:t>
                                  </m:r>
                                </m:sub>
                              </m:sSub>
                            </m:e>
                          </m:mr>
                        </m:m>
                      </m:e>
                    </m:d>
                  </m:oMath>
                </a14:m>
                <a:r>
                  <a:rPr lang="en-GB" b="1" dirty="0"/>
                  <a:t> </a:t>
                </a:r>
                <a:r>
                  <a:rPr lang="en-GB" i="1" dirty="0"/>
                  <a:t>(explanation </a:t>
                </a:r>
                <a:r>
                  <a:rPr lang="en-GB" i="1" dirty="0">
                    <a:hlinkClick r:id="rId3"/>
                  </a:rPr>
                  <a:t>here</a:t>
                </a:r>
                <a:r>
                  <a:rPr lang="en-GB" i="1" dirty="0"/>
                  <a:t>).</a:t>
                </a:r>
                <a:endParaRPr lang="en-GB" b="1" i="1" dirty="0"/>
              </a:p>
              <a:p>
                <a:endParaRPr lang="en-GB" dirty="0"/>
              </a:p>
            </p:txBody>
          </p:sp>
        </mc:Choice>
        <mc:Fallback xmlns="">
          <p:sp>
            <p:nvSpPr>
              <p:cNvPr id="3" name="Content Placeholder 2">
                <a:extLst>
                  <a:ext uri="{FF2B5EF4-FFF2-40B4-BE49-F238E27FC236}">
                    <a16:creationId xmlns:a16="http://schemas.microsoft.com/office/drawing/2014/main" id="{A1576540-C744-44F7-984E-4270022C07AD}"/>
                  </a:ext>
                </a:extLst>
              </p:cNvPr>
              <p:cNvSpPr>
                <a:spLocks noGrp="1" noRot="1" noChangeAspect="1" noMove="1" noResize="1" noEditPoints="1" noAdjustHandles="1" noChangeArrowheads="1" noChangeShapeType="1" noTextEdit="1"/>
              </p:cNvSpPr>
              <p:nvPr>
                <p:ph idx="1"/>
              </p:nvPr>
            </p:nvSpPr>
            <p:spPr>
              <a:xfrm>
                <a:off x="1522413" y="1904999"/>
                <a:ext cx="9134391" cy="4836369"/>
              </a:xfrm>
              <a:blipFill>
                <a:blip r:embed="rId4"/>
                <a:stretch>
                  <a:fillRect l="-734" t="-2771" r="-1602" b="-1008"/>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0171C826-B55D-4472-AF9B-09C1EEAB2690}"/>
              </a:ext>
              <a:ext uri="{C183D7F6-B498-43B3-948B-1728B52AA6E4}">
                <adec:decorative xmlns:adec="http://schemas.microsoft.com/office/drawing/2017/decorative" val="1"/>
              </a:ext>
            </a:extLst>
          </p:cNvPr>
          <p:cNvSpPr/>
          <p:nvPr/>
        </p:nvSpPr>
        <p:spPr>
          <a:xfrm>
            <a:off x="7750596" y="286308"/>
            <a:ext cx="4320480" cy="1198476"/>
          </a:xfrm>
          <a:prstGeom prst="wedgeRectCallout">
            <a:avLst>
              <a:gd name="adj1" fmla="val -37748"/>
              <a:gd name="adj2" fmla="val 79269"/>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Gives a world space point in camera space (= the inverse transform of the camera in world space)</a:t>
            </a:r>
            <a:endParaRPr lang="en-GB" sz="2000" dirty="0">
              <a:solidFill>
                <a:schemeClr val="tx1"/>
              </a:solidFill>
            </a:endParaRPr>
          </a:p>
        </p:txBody>
      </p:sp>
      <mc:AlternateContent xmlns:mc="http://schemas.openxmlformats.org/markup-compatibility/2006">
        <mc:Choice xmlns:a14="http://schemas.microsoft.com/office/drawing/2010/main" Requires="a14">
          <p:sp>
            <p:nvSpPr>
              <p:cNvPr id="5" name="Speech Bubble: Rectangle 4">
                <a:extLst>
                  <a:ext uri="{FF2B5EF4-FFF2-40B4-BE49-F238E27FC236}">
                    <a16:creationId xmlns:a16="http://schemas.microsoft.com/office/drawing/2014/main" id="{BF7E819C-D10E-4D6F-9B6C-5AF2C190B02A}"/>
                  </a:ext>
                  <a:ext uri="{C183D7F6-B498-43B3-948B-1728B52AA6E4}">
                    <adec:decorative xmlns:adec="http://schemas.microsoft.com/office/drawing/2017/decorative" val="1"/>
                  </a:ext>
                </a:extLst>
              </p:cNvPr>
              <p:cNvSpPr/>
              <p:nvPr/>
            </p:nvSpPr>
            <p:spPr>
              <a:xfrm>
                <a:off x="8902724" y="4005064"/>
                <a:ext cx="2376264" cy="1028328"/>
              </a:xfrm>
              <a:prstGeom prst="wedgeRectCallout">
                <a:avLst>
                  <a:gd name="adj1" fmla="val -124330"/>
                  <a:gd name="adj2" fmla="val 84791"/>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GB" sz="2000" b="1" i="0" dirty="0" smtClean="0">
                        <a:latin typeface="Cambria Math" panose="02040503050406030204" pitchFamily="18" charset="0"/>
                      </a:rPr>
                      <m:t>𝐑</m:t>
                    </m:r>
                  </m:oMath>
                </a14:m>
                <a:r>
                  <a:rPr lang="en-GB" sz="2000" b="1" dirty="0">
                    <a:solidFill>
                      <a:schemeClr val="tx1"/>
                    </a:solidFill>
                  </a:rPr>
                  <a:t> </a:t>
                </a:r>
                <a:r>
                  <a:rPr lang="en-GB" sz="2000" dirty="0">
                    <a:solidFill>
                      <a:schemeClr val="tx1"/>
                    </a:solidFill>
                  </a:rPr>
                  <a:t>is the </a:t>
                </a:r>
                <a:r>
                  <a:rPr lang="en-GB" sz="2000" dirty="0">
                    <a:solidFill>
                      <a:schemeClr val="accent4"/>
                    </a:solidFill>
                  </a:rPr>
                  <a:t>inverse</a:t>
                </a:r>
                <a:r>
                  <a:rPr lang="en-GB" sz="2000" dirty="0">
                    <a:solidFill>
                      <a:schemeClr val="tx1"/>
                    </a:solidFill>
                  </a:rPr>
                  <a:t> of the matrix with columns </a:t>
                </a:r>
                <a14:m>
                  <m:oMath xmlns:m="http://schemas.openxmlformats.org/officeDocument/2006/math">
                    <m:r>
                      <a:rPr lang="en-GB" sz="2000" b="1" i="0" dirty="0" smtClean="0">
                        <a:solidFill>
                          <a:schemeClr val="tx1"/>
                        </a:solidFill>
                        <a:latin typeface="Cambria Math" panose="02040503050406030204" pitchFamily="18" charset="0"/>
                      </a:rPr>
                      <m:t>𝐮</m:t>
                    </m:r>
                  </m:oMath>
                </a14:m>
                <a:r>
                  <a:rPr lang="en-GB" sz="2000" dirty="0">
                    <a:solidFill>
                      <a:schemeClr val="tx1"/>
                    </a:solidFill>
                  </a:rPr>
                  <a:t>, </a:t>
                </a:r>
                <a14:m>
                  <m:oMath xmlns:m="http://schemas.openxmlformats.org/officeDocument/2006/math">
                    <m:r>
                      <a:rPr lang="en-GB" sz="2000" b="1" i="0" dirty="0" smtClean="0">
                        <a:solidFill>
                          <a:schemeClr val="tx1"/>
                        </a:solidFill>
                        <a:latin typeface="Cambria Math" panose="02040503050406030204" pitchFamily="18" charset="0"/>
                      </a:rPr>
                      <m:t>𝐯</m:t>
                    </m:r>
                  </m:oMath>
                </a14:m>
                <a:r>
                  <a:rPr lang="en-GB" sz="2000" dirty="0">
                    <a:solidFill>
                      <a:schemeClr val="tx1"/>
                    </a:solidFill>
                  </a:rPr>
                  <a:t>, </a:t>
                </a:r>
                <a14:m>
                  <m:oMath xmlns:m="http://schemas.openxmlformats.org/officeDocument/2006/math">
                    <m:r>
                      <a:rPr lang="en-GB" sz="2000" b="1" i="0" dirty="0" smtClean="0">
                        <a:solidFill>
                          <a:schemeClr val="tx1"/>
                        </a:solidFill>
                        <a:latin typeface="Cambria Math" panose="02040503050406030204" pitchFamily="18" charset="0"/>
                      </a:rPr>
                      <m:t>𝐧</m:t>
                    </m:r>
                  </m:oMath>
                </a14:m>
                <a:endParaRPr lang="en-GB" sz="2000" b="1" dirty="0">
                  <a:solidFill>
                    <a:schemeClr val="tx1"/>
                  </a:solidFill>
                </a:endParaRPr>
              </a:p>
            </p:txBody>
          </p:sp>
        </mc:Choice>
        <mc:Fallback>
          <p:sp>
            <p:nvSpPr>
              <p:cNvPr id="5" name="Speech Bubble: Rectangle 4">
                <a:extLst>
                  <a:ext uri="{FF2B5EF4-FFF2-40B4-BE49-F238E27FC236}">
                    <a16:creationId xmlns:a16="http://schemas.microsoft.com/office/drawing/2014/main" id="{BF7E819C-D10E-4D6F-9B6C-5AF2C190B02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902724" y="4005064"/>
                <a:ext cx="2376264" cy="1028328"/>
              </a:xfrm>
              <a:prstGeom prst="wedgeRectCallout">
                <a:avLst>
                  <a:gd name="adj1" fmla="val -124330"/>
                  <a:gd name="adj2" fmla="val 84791"/>
                </a:avLst>
              </a:prstGeom>
              <a:blipFill>
                <a:blip r:embed="rId5"/>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Speech Bubble: Rectangle 5">
                <a:extLst>
                  <a:ext uri="{FF2B5EF4-FFF2-40B4-BE49-F238E27FC236}">
                    <a16:creationId xmlns:a16="http://schemas.microsoft.com/office/drawing/2014/main" id="{C690417A-58C3-495F-B8D8-24812AE49F6C}"/>
                  </a:ext>
                  <a:ext uri="{C183D7F6-B498-43B3-948B-1728B52AA6E4}">
                    <adec:decorative xmlns:adec="http://schemas.microsoft.com/office/drawing/2017/decorative" val="1"/>
                  </a:ext>
                </a:extLst>
              </p:cNvPr>
              <p:cNvSpPr/>
              <p:nvPr/>
            </p:nvSpPr>
            <p:spPr>
              <a:xfrm>
                <a:off x="7462564" y="2513089"/>
                <a:ext cx="1669761" cy="867059"/>
              </a:xfrm>
              <a:prstGeom prst="wedgeRectCallout">
                <a:avLst>
                  <a:gd name="adj1" fmla="val -89375"/>
                  <a:gd name="adj2" fmla="val -13295"/>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GB" sz="1400" i="1">
                              <a:latin typeface="Cambria Math" panose="02040503050406030204" pitchFamily="18" charset="0"/>
                            </a:rPr>
                          </m:ctrlPr>
                        </m:dPr>
                        <m:e>
                          <m:m>
                            <m:mPr>
                              <m:mcs>
                                <m:mc>
                                  <m:mcPr>
                                    <m:count m:val="2"/>
                                    <m:mcJc m:val="center"/>
                                  </m:mcPr>
                                </m:mc>
                              </m:mcs>
                              <m:ctrlPr>
                                <a:rPr lang="en-GB" sz="1400" i="1">
                                  <a:latin typeface="Cambria Math" panose="02040503050406030204" pitchFamily="18" charset="0"/>
                                </a:rPr>
                              </m:ctrlPr>
                            </m:mPr>
                            <m:mr>
                              <m:e>
                                <m:m>
                                  <m:mPr>
                                    <m:mcs>
                                      <m:mc>
                                        <m:mcPr>
                                          <m:count m:val="2"/>
                                          <m:mcJc m:val="center"/>
                                        </m:mcPr>
                                      </m:mc>
                                    </m:mcs>
                                    <m:ctrlPr>
                                      <a:rPr lang="en-GB" sz="1400" i="1">
                                        <a:solidFill>
                                          <a:schemeClr val="accent4"/>
                                        </a:solidFill>
                                        <a:latin typeface="Cambria Math" panose="02040503050406030204" pitchFamily="18" charset="0"/>
                                      </a:rPr>
                                    </m:ctrlPr>
                                  </m:mPr>
                                  <m:mr>
                                    <m:e>
                                      <m:sSub>
                                        <m:sSubPr>
                                          <m:ctrlPr>
                                            <a:rPr lang="en-GB" sz="1400" i="1">
                                              <a:solidFill>
                                                <a:schemeClr val="accent4"/>
                                              </a:solidFill>
                                              <a:latin typeface="Cambria Math" panose="02040503050406030204" pitchFamily="18" charset="0"/>
                                            </a:rPr>
                                          </m:ctrlPr>
                                        </m:sSubPr>
                                        <m:e>
                                          <m:r>
                                            <a:rPr lang="en-GB" sz="1400" i="1">
                                              <a:solidFill>
                                                <a:schemeClr val="accent4"/>
                                              </a:solidFill>
                                              <a:latin typeface="Cambria Math" panose="02040503050406030204" pitchFamily="18" charset="0"/>
                                            </a:rPr>
                                            <m:t>𝑟</m:t>
                                          </m:r>
                                        </m:e>
                                        <m:sub>
                                          <m:r>
                                            <a:rPr lang="en-GB" sz="1400" i="1">
                                              <a:solidFill>
                                                <a:schemeClr val="accent4"/>
                                              </a:solidFill>
                                              <a:latin typeface="Cambria Math" panose="02040503050406030204" pitchFamily="18" charset="0"/>
                                            </a:rPr>
                                            <m:t>11</m:t>
                                          </m:r>
                                        </m:sub>
                                      </m:sSub>
                                    </m:e>
                                    <m:e>
                                      <m:sSub>
                                        <m:sSubPr>
                                          <m:ctrlPr>
                                            <a:rPr lang="en-GB" sz="1400" i="1">
                                              <a:solidFill>
                                                <a:schemeClr val="accent4"/>
                                              </a:solidFill>
                                              <a:latin typeface="Cambria Math" panose="02040503050406030204" pitchFamily="18" charset="0"/>
                                            </a:rPr>
                                          </m:ctrlPr>
                                        </m:sSubPr>
                                        <m:e>
                                          <m:r>
                                            <a:rPr lang="en-GB" sz="1400" i="1">
                                              <a:solidFill>
                                                <a:schemeClr val="accent4"/>
                                              </a:solidFill>
                                              <a:latin typeface="Cambria Math" panose="02040503050406030204" pitchFamily="18" charset="0"/>
                                            </a:rPr>
                                            <m:t>𝑟</m:t>
                                          </m:r>
                                        </m:e>
                                        <m:sub>
                                          <m:r>
                                            <a:rPr lang="en-GB" sz="1400" i="1">
                                              <a:solidFill>
                                                <a:schemeClr val="accent4"/>
                                              </a:solidFill>
                                              <a:latin typeface="Cambria Math" panose="02040503050406030204" pitchFamily="18" charset="0"/>
                                            </a:rPr>
                                            <m:t>12</m:t>
                                          </m:r>
                                        </m:sub>
                                      </m:sSub>
                                    </m:e>
                                  </m:mr>
                                  <m:mr>
                                    <m:e>
                                      <m:sSub>
                                        <m:sSubPr>
                                          <m:ctrlPr>
                                            <a:rPr lang="en-GB" sz="1400" i="1">
                                              <a:solidFill>
                                                <a:schemeClr val="accent4"/>
                                              </a:solidFill>
                                              <a:latin typeface="Cambria Math" panose="02040503050406030204" pitchFamily="18" charset="0"/>
                                            </a:rPr>
                                          </m:ctrlPr>
                                        </m:sSubPr>
                                        <m:e>
                                          <m:r>
                                            <a:rPr lang="en-GB" sz="1400" i="1">
                                              <a:solidFill>
                                                <a:schemeClr val="accent4"/>
                                              </a:solidFill>
                                              <a:latin typeface="Cambria Math" panose="02040503050406030204" pitchFamily="18" charset="0"/>
                                            </a:rPr>
                                            <m:t>𝑟</m:t>
                                          </m:r>
                                        </m:e>
                                        <m:sub>
                                          <m:r>
                                            <a:rPr lang="en-GB" sz="1400" i="1">
                                              <a:solidFill>
                                                <a:schemeClr val="accent4"/>
                                              </a:solidFill>
                                              <a:latin typeface="Cambria Math" panose="02040503050406030204" pitchFamily="18" charset="0"/>
                                            </a:rPr>
                                            <m:t>21</m:t>
                                          </m:r>
                                        </m:sub>
                                      </m:sSub>
                                    </m:e>
                                    <m:e>
                                      <m:sSub>
                                        <m:sSubPr>
                                          <m:ctrlPr>
                                            <a:rPr lang="en-GB" sz="1400" i="1">
                                              <a:solidFill>
                                                <a:schemeClr val="accent4"/>
                                              </a:solidFill>
                                              <a:latin typeface="Cambria Math" panose="02040503050406030204" pitchFamily="18" charset="0"/>
                                            </a:rPr>
                                          </m:ctrlPr>
                                        </m:sSubPr>
                                        <m:e>
                                          <m:r>
                                            <a:rPr lang="en-GB" sz="1400" i="1">
                                              <a:solidFill>
                                                <a:schemeClr val="accent4"/>
                                              </a:solidFill>
                                              <a:latin typeface="Cambria Math" panose="02040503050406030204" pitchFamily="18" charset="0"/>
                                            </a:rPr>
                                            <m:t>𝑟</m:t>
                                          </m:r>
                                        </m:e>
                                        <m:sub>
                                          <m:r>
                                            <a:rPr lang="en-GB" sz="1400" i="1">
                                              <a:solidFill>
                                                <a:schemeClr val="accent4"/>
                                              </a:solidFill>
                                              <a:latin typeface="Cambria Math" panose="02040503050406030204" pitchFamily="18" charset="0"/>
                                            </a:rPr>
                                            <m:t>22</m:t>
                                          </m:r>
                                        </m:sub>
                                      </m:sSub>
                                    </m:e>
                                  </m:mr>
                                </m:m>
                              </m:e>
                              <m:e>
                                <m:m>
                                  <m:mPr>
                                    <m:mcs>
                                      <m:mc>
                                        <m:mcPr>
                                          <m:count m:val="2"/>
                                          <m:mcJc m:val="center"/>
                                        </m:mcPr>
                                      </m:mc>
                                    </m:mcs>
                                    <m:ctrlPr>
                                      <a:rPr lang="en-GB" sz="1400" i="1">
                                        <a:latin typeface="Cambria Math" panose="02040503050406030204" pitchFamily="18" charset="0"/>
                                      </a:rPr>
                                    </m:ctrlPr>
                                  </m:mPr>
                                  <m:mr>
                                    <m:e>
                                      <m:sSub>
                                        <m:sSubPr>
                                          <m:ctrlPr>
                                            <a:rPr lang="en-GB" sz="1400" i="1">
                                              <a:solidFill>
                                                <a:schemeClr val="accent4"/>
                                              </a:solidFill>
                                              <a:latin typeface="Cambria Math" panose="02040503050406030204" pitchFamily="18" charset="0"/>
                                            </a:rPr>
                                          </m:ctrlPr>
                                        </m:sSubPr>
                                        <m:e>
                                          <m:r>
                                            <a:rPr lang="en-GB" sz="1400" i="1">
                                              <a:solidFill>
                                                <a:schemeClr val="accent4"/>
                                              </a:solidFill>
                                              <a:latin typeface="Cambria Math" panose="02040503050406030204" pitchFamily="18" charset="0"/>
                                            </a:rPr>
                                            <m:t>𝑟</m:t>
                                          </m:r>
                                        </m:e>
                                        <m:sub>
                                          <m:r>
                                            <a:rPr lang="en-GB" sz="1400" i="1">
                                              <a:solidFill>
                                                <a:schemeClr val="accent4"/>
                                              </a:solidFill>
                                              <a:latin typeface="Cambria Math" panose="02040503050406030204" pitchFamily="18" charset="0"/>
                                            </a:rPr>
                                            <m:t>13</m:t>
                                          </m:r>
                                        </m:sub>
                                      </m:sSub>
                                    </m:e>
                                    <m:e>
                                      <m:sSub>
                                        <m:sSubPr>
                                          <m:ctrlPr>
                                            <a:rPr lang="en-GB" sz="1400" i="1">
                                              <a:solidFill>
                                                <a:schemeClr val="accent5"/>
                                              </a:solidFill>
                                              <a:latin typeface="Cambria Math" panose="02040503050406030204" pitchFamily="18" charset="0"/>
                                            </a:rPr>
                                          </m:ctrlPr>
                                        </m:sSubPr>
                                        <m:e>
                                          <m:r>
                                            <a:rPr lang="en-GB" sz="1400" i="1">
                                              <a:solidFill>
                                                <a:schemeClr val="accent5"/>
                                              </a:solidFill>
                                              <a:latin typeface="Cambria Math" panose="02040503050406030204" pitchFamily="18" charset="0"/>
                                            </a:rPr>
                                            <m:t>𝑡</m:t>
                                          </m:r>
                                        </m:e>
                                        <m:sub>
                                          <m:r>
                                            <a:rPr lang="en-GB" sz="1400" i="1">
                                              <a:solidFill>
                                                <a:schemeClr val="accent5"/>
                                              </a:solidFill>
                                              <a:latin typeface="Cambria Math" panose="02040503050406030204" pitchFamily="18" charset="0"/>
                                            </a:rPr>
                                            <m:t>𝑥</m:t>
                                          </m:r>
                                        </m:sub>
                                      </m:sSub>
                                    </m:e>
                                  </m:mr>
                                  <m:mr>
                                    <m:e>
                                      <m:sSub>
                                        <m:sSubPr>
                                          <m:ctrlPr>
                                            <a:rPr lang="en-GB" sz="1400" i="1">
                                              <a:solidFill>
                                                <a:schemeClr val="accent4"/>
                                              </a:solidFill>
                                              <a:latin typeface="Cambria Math" panose="02040503050406030204" pitchFamily="18" charset="0"/>
                                            </a:rPr>
                                          </m:ctrlPr>
                                        </m:sSubPr>
                                        <m:e>
                                          <m:r>
                                            <a:rPr lang="en-GB" sz="1400" i="1">
                                              <a:solidFill>
                                                <a:schemeClr val="accent4"/>
                                              </a:solidFill>
                                              <a:latin typeface="Cambria Math" panose="02040503050406030204" pitchFamily="18" charset="0"/>
                                            </a:rPr>
                                            <m:t>𝑟</m:t>
                                          </m:r>
                                        </m:e>
                                        <m:sub>
                                          <m:r>
                                            <a:rPr lang="en-GB" sz="1400" i="1">
                                              <a:solidFill>
                                                <a:schemeClr val="accent4"/>
                                              </a:solidFill>
                                              <a:latin typeface="Cambria Math" panose="02040503050406030204" pitchFamily="18" charset="0"/>
                                            </a:rPr>
                                            <m:t>23</m:t>
                                          </m:r>
                                        </m:sub>
                                      </m:sSub>
                                    </m:e>
                                    <m:e>
                                      <m:sSub>
                                        <m:sSubPr>
                                          <m:ctrlPr>
                                            <a:rPr lang="en-GB" sz="1400" i="1">
                                              <a:solidFill>
                                                <a:schemeClr val="accent5"/>
                                              </a:solidFill>
                                              <a:latin typeface="Cambria Math" panose="02040503050406030204" pitchFamily="18" charset="0"/>
                                            </a:rPr>
                                          </m:ctrlPr>
                                        </m:sSubPr>
                                        <m:e>
                                          <m:r>
                                            <a:rPr lang="en-GB" sz="1400" i="1">
                                              <a:solidFill>
                                                <a:schemeClr val="accent5"/>
                                              </a:solidFill>
                                              <a:latin typeface="Cambria Math" panose="02040503050406030204" pitchFamily="18" charset="0"/>
                                            </a:rPr>
                                            <m:t>𝑡</m:t>
                                          </m:r>
                                        </m:e>
                                        <m:sub>
                                          <m:r>
                                            <a:rPr lang="en-GB" sz="1400" i="1">
                                              <a:solidFill>
                                                <a:schemeClr val="accent5"/>
                                              </a:solidFill>
                                              <a:latin typeface="Cambria Math" panose="02040503050406030204" pitchFamily="18" charset="0"/>
                                            </a:rPr>
                                            <m:t>𝑦</m:t>
                                          </m:r>
                                        </m:sub>
                                      </m:sSub>
                                    </m:e>
                                  </m:mr>
                                </m:m>
                              </m:e>
                            </m:mr>
                            <m:mr>
                              <m:e>
                                <m:m>
                                  <m:mPr>
                                    <m:mcs>
                                      <m:mc>
                                        <m:mcPr>
                                          <m:count m:val="2"/>
                                          <m:mcJc m:val="center"/>
                                        </m:mcPr>
                                      </m:mc>
                                    </m:mcs>
                                    <m:ctrlPr>
                                      <a:rPr lang="en-GB" sz="1400" i="1">
                                        <a:latin typeface="Cambria Math" panose="02040503050406030204" pitchFamily="18" charset="0"/>
                                      </a:rPr>
                                    </m:ctrlPr>
                                  </m:mPr>
                                  <m:mr>
                                    <m:e>
                                      <m:sSub>
                                        <m:sSubPr>
                                          <m:ctrlPr>
                                            <a:rPr lang="en-GB" sz="1400" i="1">
                                              <a:solidFill>
                                                <a:schemeClr val="accent4"/>
                                              </a:solidFill>
                                              <a:latin typeface="Cambria Math" panose="02040503050406030204" pitchFamily="18" charset="0"/>
                                            </a:rPr>
                                          </m:ctrlPr>
                                        </m:sSubPr>
                                        <m:e>
                                          <m:r>
                                            <a:rPr lang="en-GB" sz="1400" i="1">
                                              <a:solidFill>
                                                <a:schemeClr val="accent4"/>
                                              </a:solidFill>
                                              <a:latin typeface="Cambria Math" panose="02040503050406030204" pitchFamily="18" charset="0"/>
                                            </a:rPr>
                                            <m:t>𝑟</m:t>
                                          </m:r>
                                        </m:e>
                                        <m:sub>
                                          <m:r>
                                            <a:rPr lang="en-GB" sz="1400" i="1">
                                              <a:solidFill>
                                                <a:schemeClr val="accent4"/>
                                              </a:solidFill>
                                              <a:latin typeface="Cambria Math" panose="02040503050406030204" pitchFamily="18" charset="0"/>
                                            </a:rPr>
                                            <m:t>31</m:t>
                                          </m:r>
                                        </m:sub>
                                      </m:sSub>
                                    </m:e>
                                    <m:e>
                                      <m:sSub>
                                        <m:sSubPr>
                                          <m:ctrlPr>
                                            <a:rPr lang="en-GB" sz="1400" i="1">
                                              <a:solidFill>
                                                <a:schemeClr val="accent4"/>
                                              </a:solidFill>
                                              <a:latin typeface="Cambria Math" panose="02040503050406030204" pitchFamily="18" charset="0"/>
                                            </a:rPr>
                                          </m:ctrlPr>
                                        </m:sSubPr>
                                        <m:e>
                                          <m:r>
                                            <a:rPr lang="en-GB" sz="1400" i="1">
                                              <a:solidFill>
                                                <a:schemeClr val="accent4"/>
                                              </a:solidFill>
                                              <a:latin typeface="Cambria Math" panose="02040503050406030204" pitchFamily="18" charset="0"/>
                                            </a:rPr>
                                            <m:t>𝑟</m:t>
                                          </m:r>
                                        </m:e>
                                        <m:sub>
                                          <m:r>
                                            <a:rPr lang="en-GB" sz="1400" i="1">
                                              <a:solidFill>
                                                <a:schemeClr val="accent4"/>
                                              </a:solidFill>
                                              <a:latin typeface="Cambria Math" panose="02040503050406030204" pitchFamily="18" charset="0"/>
                                            </a:rPr>
                                            <m:t>32</m:t>
                                          </m:r>
                                        </m:sub>
                                      </m:sSub>
                                    </m:e>
                                  </m:mr>
                                  <m:mr>
                                    <m:e>
                                      <m:r>
                                        <a:rPr lang="en-GB" sz="1400" i="1">
                                          <a:latin typeface="Cambria Math" panose="02040503050406030204" pitchFamily="18" charset="0"/>
                                        </a:rPr>
                                        <m:t>0</m:t>
                                      </m:r>
                                    </m:e>
                                    <m:e>
                                      <m:r>
                                        <a:rPr lang="en-GB" sz="1400" i="1">
                                          <a:latin typeface="Cambria Math" panose="02040503050406030204" pitchFamily="18" charset="0"/>
                                        </a:rPr>
                                        <m:t>0</m:t>
                                      </m:r>
                                    </m:e>
                                  </m:mr>
                                </m:m>
                              </m:e>
                              <m:e>
                                <m:m>
                                  <m:mPr>
                                    <m:mcs>
                                      <m:mc>
                                        <m:mcPr>
                                          <m:count m:val="2"/>
                                          <m:mcJc m:val="center"/>
                                        </m:mcPr>
                                      </m:mc>
                                    </m:mcs>
                                    <m:ctrlPr>
                                      <a:rPr lang="en-GB" sz="1400" i="1">
                                        <a:latin typeface="Cambria Math" panose="02040503050406030204" pitchFamily="18" charset="0"/>
                                      </a:rPr>
                                    </m:ctrlPr>
                                  </m:mPr>
                                  <m:mr>
                                    <m:e>
                                      <m:sSub>
                                        <m:sSubPr>
                                          <m:ctrlPr>
                                            <a:rPr lang="en-GB" sz="1400" i="1">
                                              <a:solidFill>
                                                <a:schemeClr val="accent4"/>
                                              </a:solidFill>
                                              <a:latin typeface="Cambria Math" panose="02040503050406030204" pitchFamily="18" charset="0"/>
                                            </a:rPr>
                                          </m:ctrlPr>
                                        </m:sSubPr>
                                        <m:e>
                                          <m:r>
                                            <a:rPr lang="en-GB" sz="1400" i="1">
                                              <a:solidFill>
                                                <a:schemeClr val="accent4"/>
                                              </a:solidFill>
                                              <a:latin typeface="Cambria Math" panose="02040503050406030204" pitchFamily="18" charset="0"/>
                                            </a:rPr>
                                            <m:t>𝑟</m:t>
                                          </m:r>
                                        </m:e>
                                        <m:sub>
                                          <m:r>
                                            <a:rPr lang="en-GB" sz="1400" i="1">
                                              <a:solidFill>
                                                <a:schemeClr val="accent4"/>
                                              </a:solidFill>
                                              <a:latin typeface="Cambria Math" panose="02040503050406030204" pitchFamily="18" charset="0"/>
                                            </a:rPr>
                                            <m:t>33</m:t>
                                          </m:r>
                                        </m:sub>
                                      </m:sSub>
                                    </m:e>
                                    <m:e>
                                      <m:sSub>
                                        <m:sSubPr>
                                          <m:ctrlPr>
                                            <a:rPr lang="en-GB" sz="1400" i="1">
                                              <a:solidFill>
                                                <a:schemeClr val="accent5"/>
                                              </a:solidFill>
                                              <a:latin typeface="Cambria Math" panose="02040503050406030204" pitchFamily="18" charset="0"/>
                                            </a:rPr>
                                          </m:ctrlPr>
                                        </m:sSubPr>
                                        <m:e>
                                          <m:r>
                                            <a:rPr lang="en-GB" sz="1400" i="1">
                                              <a:solidFill>
                                                <a:schemeClr val="accent5"/>
                                              </a:solidFill>
                                              <a:latin typeface="Cambria Math" panose="02040503050406030204" pitchFamily="18" charset="0"/>
                                            </a:rPr>
                                            <m:t>𝑡</m:t>
                                          </m:r>
                                        </m:e>
                                        <m:sub>
                                          <m:r>
                                            <a:rPr lang="en-GB" sz="1400" i="1">
                                              <a:solidFill>
                                                <a:schemeClr val="accent5"/>
                                              </a:solidFill>
                                              <a:latin typeface="Cambria Math" panose="02040503050406030204" pitchFamily="18" charset="0"/>
                                            </a:rPr>
                                            <m:t>𝑧</m:t>
                                          </m:r>
                                        </m:sub>
                                      </m:sSub>
                                    </m:e>
                                  </m:mr>
                                  <m:mr>
                                    <m:e>
                                      <m:r>
                                        <a:rPr lang="en-GB" sz="1400" i="1">
                                          <a:latin typeface="Cambria Math" panose="02040503050406030204" pitchFamily="18" charset="0"/>
                                        </a:rPr>
                                        <m:t>0</m:t>
                                      </m:r>
                                    </m:e>
                                    <m:e>
                                      <m:r>
                                        <a:rPr lang="en-GB" sz="1400" i="1">
                                          <a:latin typeface="Cambria Math" panose="02040503050406030204" pitchFamily="18" charset="0"/>
                                        </a:rPr>
                                        <m:t>1</m:t>
                                      </m:r>
                                    </m:e>
                                  </m:mr>
                                </m:m>
                              </m:e>
                            </m:mr>
                          </m:m>
                        </m:e>
                      </m:d>
                    </m:oMath>
                  </m:oMathPara>
                </a14:m>
                <a:endParaRPr lang="en-GB" sz="1400" dirty="0">
                  <a:solidFill>
                    <a:schemeClr val="tx1"/>
                  </a:solidFill>
                </a:endParaRPr>
              </a:p>
            </p:txBody>
          </p:sp>
        </mc:Choice>
        <mc:Fallback>
          <p:sp>
            <p:nvSpPr>
              <p:cNvPr id="6" name="Speech Bubble: Rectangle 5">
                <a:extLst>
                  <a:ext uri="{FF2B5EF4-FFF2-40B4-BE49-F238E27FC236}">
                    <a16:creationId xmlns:a16="http://schemas.microsoft.com/office/drawing/2014/main" id="{C690417A-58C3-495F-B8D8-24812AE49F6C}"/>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462564" y="2513089"/>
                <a:ext cx="1669761" cy="867059"/>
              </a:xfrm>
              <a:prstGeom prst="wedgeRectCallout">
                <a:avLst>
                  <a:gd name="adj1" fmla="val -89375"/>
                  <a:gd name="adj2" fmla="val -13295"/>
                </a:avLst>
              </a:prstGeom>
              <a:blipFill>
                <a:blip r:embed="rId6"/>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37259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1F2B-1501-4E1B-8F28-852A66A6B05B}"/>
              </a:ext>
            </a:extLst>
          </p:cNvPr>
          <p:cNvSpPr>
            <a:spLocks noGrp="1"/>
          </p:cNvSpPr>
          <p:nvPr>
            <p:ph type="title"/>
          </p:nvPr>
        </p:nvSpPr>
        <p:spPr/>
        <p:txBody>
          <a:bodyPr/>
          <a:lstStyle/>
          <a:p>
            <a:r>
              <a:rPr lang="en-GB" dirty="0"/>
              <a:t>Generalised camera: translation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70D377-29D8-4DFF-ABD4-4C2B93E33F42}"/>
                  </a:ext>
                </a:extLst>
              </p:cNvPr>
              <p:cNvSpPr>
                <a:spLocks noGrp="1"/>
              </p:cNvSpPr>
              <p:nvPr>
                <p:ph idx="1"/>
              </p:nvPr>
            </p:nvSpPr>
            <p:spPr>
              <a:xfrm>
                <a:off x="1522413" y="1904999"/>
                <a:ext cx="9134391" cy="4572001"/>
              </a:xfrm>
            </p:spPr>
            <p:txBody>
              <a:bodyPr>
                <a:normAutofit fontScale="85000" lnSpcReduction="20000"/>
              </a:bodyPr>
              <a:lstStyle/>
              <a:p>
                <a:r>
                  <a:rPr lang="en-GB" dirty="0"/>
                  <a:t>Similarly, the </a:t>
                </a:r>
                <a:r>
                  <a:rPr lang="en-GB" dirty="0">
                    <a:solidFill>
                      <a:schemeClr val="accent4"/>
                    </a:solidFill>
                  </a:rPr>
                  <a:t>VRP</a:t>
                </a:r>
                <a:r>
                  <a:rPr lang="en-GB" dirty="0"/>
                  <a:t> must be transformed into the </a:t>
                </a:r>
                <a:r>
                  <a:rPr lang="en-GB" dirty="0">
                    <a:solidFill>
                      <a:schemeClr val="accent4"/>
                    </a:solidFill>
                  </a:rPr>
                  <a:t>origin</a:t>
                </a:r>
                <a:r>
                  <a:rPr lang="en-GB" dirty="0"/>
                  <a:t> of the VC space. If the position of the VRP in world space is given by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𝐪</m:t>
                    </m:r>
                  </m:oMath>
                </a14:m>
                <a:r>
                  <a:rPr lang="en-GB" dirty="0"/>
                  <a:t>, then</a:t>
                </a:r>
                <a:br>
                  <a:rPr lang="en-GB" dirty="0"/>
                </a:br>
                <a:br>
                  <a:rPr lang="en-GB" dirty="0"/>
                </a:br>
                <a14:m>
                  <m:oMath xmlns:m="http://schemas.openxmlformats.org/officeDocument/2006/math">
                    <m:r>
                      <a:rPr lang="en-GB" b="1" i="0">
                        <a:latin typeface="Cambria Math" panose="02040503050406030204" pitchFamily="18" charset="0"/>
                      </a:rPr>
                      <m:t>𝐌</m:t>
                    </m:r>
                    <m:d>
                      <m:dPr>
                        <m:ctrlPr>
                          <a:rPr lang="en-GB" b="1" i="1">
                            <a:latin typeface="Cambria Math" panose="02040503050406030204" pitchFamily="18" charset="0"/>
                          </a:rPr>
                        </m:ctrlPr>
                      </m:dPr>
                      <m:e>
                        <m:m>
                          <m:mPr>
                            <m:mcs>
                              <m:mc>
                                <m:mcPr>
                                  <m:count m:val="1"/>
                                  <m:mcJc m:val="center"/>
                                </m:mcPr>
                              </m:mc>
                            </m:mcs>
                            <m:ctrlPr>
                              <a:rPr lang="en-GB" b="1" i="1">
                                <a:latin typeface="Cambria Math" panose="02040503050406030204" pitchFamily="18" charset="0"/>
                              </a:rPr>
                            </m:ctrlPr>
                          </m:mPr>
                          <m:mr>
                            <m:e>
                              <m:r>
                                <m:rPr>
                                  <m:brk m:alnAt="7"/>
                                </m:rPr>
                                <a:rPr lang="en-GB" b="1" i="0">
                                  <a:latin typeface="Cambria Math" panose="02040503050406030204" pitchFamily="18" charset="0"/>
                                </a:rPr>
                                <m:t>𝐪</m:t>
                              </m:r>
                            </m:e>
                          </m:mr>
                          <m:mr>
                            <m:e>
                              <m:r>
                                <a:rPr lang="en-GB" i="0">
                                  <a:latin typeface="Cambria Math" panose="02040503050406030204" pitchFamily="18" charset="0"/>
                                </a:rPr>
                                <m:t>1</m:t>
                              </m:r>
                            </m:e>
                          </m:mr>
                        </m:m>
                      </m:e>
                    </m:d>
                    <m:r>
                      <a:rPr lang="en-GB" b="1"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0</m:t>
                                    </m:r>
                                  </m:e>
                                </m:mr>
                              </m:m>
                            </m:e>
                          </m:mr>
                          <m:m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1</m:t>
                                    </m:r>
                                  </m:e>
                                </m:mr>
                              </m:m>
                            </m:e>
                          </m:mr>
                        </m:m>
                      </m:e>
                    </m:d>
                  </m:oMath>
                </a14:m>
                <a:endParaRPr lang="en-GB" i="1" dirty="0"/>
              </a:p>
              <a:p>
                <a:r>
                  <a:rPr lang="en-GB" dirty="0"/>
                  <a:t>Substituting </a:t>
                </a:r>
                <a14:m>
                  <m:oMath xmlns:m="http://schemas.openxmlformats.org/officeDocument/2006/math">
                    <m:r>
                      <a:rPr lang="en-GB" b="1" i="0" dirty="0" smtClean="0">
                        <a:latin typeface="Cambria Math" panose="02040503050406030204" pitchFamily="18" charset="0"/>
                      </a:rPr>
                      <m:t>𝐌</m:t>
                    </m:r>
                  </m:oMath>
                </a14:m>
                <a:r>
                  <a:rPr lang="en-GB" dirty="0"/>
                  <a:t> for its partitioned form,</a:t>
                </a:r>
                <a:br>
                  <a:rPr lang="en-GB" dirty="0"/>
                </a:br>
                <a:br>
                  <a:rPr lang="en-GB" dirty="0"/>
                </a:br>
                <a14:m>
                  <m:oMath xmlns:m="http://schemas.openxmlformats.org/officeDocument/2006/math">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b="1" i="0">
                                  <a:latin typeface="Cambria Math" panose="02040503050406030204" pitchFamily="18" charset="0"/>
                                </a:rPr>
                                <m:t>𝐑</m:t>
                              </m:r>
                            </m:e>
                            <m:e>
                              <m:r>
                                <a:rPr lang="en-GB" b="1" i="0">
                                  <a:latin typeface="Cambria Math" panose="02040503050406030204" pitchFamily="18" charset="0"/>
                                </a:rPr>
                                <m:t>𝐭</m:t>
                              </m:r>
                            </m:e>
                          </m:mr>
                          <m:mr>
                            <m:e>
                              <m:r>
                                <a:rPr lang="en-GB" i="1">
                                  <a:latin typeface="Cambria Math" panose="02040503050406030204" pitchFamily="18" charset="0"/>
                                </a:rPr>
                                <m:t>0</m:t>
                              </m:r>
                            </m:e>
                            <m:e>
                              <m:r>
                                <a:rPr lang="en-GB" i="1">
                                  <a:latin typeface="Cambria Math" panose="02040503050406030204" pitchFamily="18" charset="0"/>
                                </a:rPr>
                                <m:t>1</m:t>
                              </m:r>
                            </m:e>
                          </m:mr>
                        </m:m>
                      </m:e>
                    </m:d>
                    <m:d>
                      <m:dPr>
                        <m:ctrlPr>
                          <a:rPr lang="en-GB" b="1" i="1">
                            <a:latin typeface="Cambria Math" panose="02040503050406030204" pitchFamily="18" charset="0"/>
                          </a:rPr>
                        </m:ctrlPr>
                      </m:dPr>
                      <m:e>
                        <m:m>
                          <m:mPr>
                            <m:mcs>
                              <m:mc>
                                <m:mcPr>
                                  <m:count m:val="1"/>
                                  <m:mcJc m:val="center"/>
                                </m:mcPr>
                              </m:mc>
                            </m:mcs>
                            <m:ctrlPr>
                              <a:rPr lang="en-GB" b="1" i="1">
                                <a:latin typeface="Cambria Math" panose="02040503050406030204" pitchFamily="18" charset="0"/>
                              </a:rPr>
                            </m:ctrlPr>
                          </m:mPr>
                          <m:mr>
                            <m:e>
                              <m:r>
                                <m:rPr>
                                  <m:brk m:alnAt="7"/>
                                </m:rPr>
                                <a:rPr lang="en-GB" b="1" i="0">
                                  <a:latin typeface="Cambria Math" panose="02040503050406030204" pitchFamily="18" charset="0"/>
                                </a:rPr>
                                <m:t>𝐪</m:t>
                              </m:r>
                            </m:e>
                          </m:mr>
                          <m:mr>
                            <m:e>
                              <m:r>
                                <a:rPr lang="en-GB" i="1">
                                  <a:latin typeface="Cambria Math" panose="02040503050406030204" pitchFamily="18" charset="0"/>
                                </a:rPr>
                                <m:t>1</m:t>
                              </m:r>
                            </m:e>
                          </m:mr>
                        </m:m>
                      </m:e>
                    </m:d>
                    <m:r>
                      <a:rPr lang="en-GB" b="1"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0</m:t>
                                    </m:r>
                                  </m:e>
                                </m:mr>
                              </m:m>
                            </m:e>
                          </m:mr>
                          <m:m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1</m:t>
                                    </m:r>
                                  </m:e>
                                </m:mr>
                              </m:m>
                            </m:e>
                          </m:mr>
                        </m:m>
                      </m:e>
                    </m:d>
                    <m:r>
                      <a:rPr lang="en-GB" i="1">
                        <a:latin typeface="Cambria Math" panose="02040503050406030204" pitchFamily="18" charset="0"/>
                      </a:rPr>
                      <m:t>⇒</m:t>
                    </m:r>
                    <m:r>
                      <a:rPr lang="en-GB" b="1" i="0">
                        <a:latin typeface="Cambria Math" panose="02040503050406030204" pitchFamily="18" charset="0"/>
                      </a:rPr>
                      <m:t>𝐑𝐪</m:t>
                    </m:r>
                    <m:r>
                      <a:rPr lang="en-GB" i="0">
                        <a:latin typeface="Cambria Math" panose="02040503050406030204" pitchFamily="18" charset="0"/>
                      </a:rPr>
                      <m:t>+</m:t>
                    </m:r>
                    <m:r>
                      <a:rPr lang="en-GB" b="1" i="0">
                        <a:latin typeface="Cambria Math" panose="02040503050406030204" pitchFamily="18" charset="0"/>
                      </a:rPr>
                      <m:t>𝐭</m:t>
                    </m:r>
                    <m:r>
                      <a:rPr lang="en-GB" i="1">
                        <a:latin typeface="Cambria Math" panose="02040503050406030204" pitchFamily="18" charset="0"/>
                      </a:rPr>
                      <m:t>=</m:t>
                    </m:r>
                    <m:r>
                      <a:rPr lang="en-GB" b="1" i="1">
                        <a:latin typeface="Cambria Math" panose="02040503050406030204" pitchFamily="18" charset="0"/>
                      </a:rPr>
                      <m:t>𝟎</m:t>
                    </m:r>
                    <m:r>
                      <a:rPr lang="en-GB" b="1" i="1">
                        <a:latin typeface="Cambria Math" panose="02040503050406030204" pitchFamily="18" charset="0"/>
                      </a:rPr>
                      <m:t>⇒</m:t>
                    </m:r>
                    <m:r>
                      <a:rPr lang="en-GB" b="1" i="0">
                        <a:latin typeface="Cambria Math" panose="02040503050406030204" pitchFamily="18" charset="0"/>
                      </a:rPr>
                      <m:t>𝐭</m:t>
                    </m:r>
                    <m:r>
                      <a:rPr lang="en-GB" b="1" i="0">
                        <a:latin typeface="Cambria Math" panose="02040503050406030204" pitchFamily="18" charset="0"/>
                      </a:rPr>
                      <m:t>=−</m:t>
                    </m:r>
                    <m:r>
                      <a:rPr lang="en-GB" b="1" i="0">
                        <a:latin typeface="Cambria Math" panose="02040503050406030204" pitchFamily="18" charset="0"/>
                      </a:rPr>
                      <m:t>𝐑𝐪</m:t>
                    </m:r>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AB70D377-29D8-4DFF-ABD4-4C2B93E33F42}"/>
                  </a:ext>
                </a:extLst>
              </p:cNvPr>
              <p:cNvSpPr>
                <a:spLocks noGrp="1" noRot="1" noChangeAspect="1" noMove="1" noResize="1" noEditPoints="1" noAdjustHandles="1" noChangeArrowheads="1" noChangeShapeType="1" noTextEdit="1"/>
              </p:cNvSpPr>
              <p:nvPr>
                <p:ph idx="1"/>
              </p:nvPr>
            </p:nvSpPr>
            <p:spPr>
              <a:xfrm>
                <a:off x="1522413" y="1904999"/>
                <a:ext cx="9134391" cy="4572001"/>
              </a:xfrm>
              <a:blipFill>
                <a:blip r:embed="rId3"/>
                <a:stretch>
                  <a:fillRect l="-1135" t="-3728" r="-401"/>
                </a:stretch>
              </a:blipFill>
            </p:spPr>
            <p:txBody>
              <a:bodyPr/>
              <a:lstStyle/>
              <a:p>
                <a:r>
                  <a:rPr lang="en-GB">
                    <a:noFill/>
                  </a:rPr>
                  <a:t> </a:t>
                </a:r>
              </a:p>
            </p:txBody>
          </p:sp>
        </mc:Fallback>
      </mc:AlternateContent>
    </p:spTree>
    <p:extLst>
      <p:ext uri="{BB962C8B-B14F-4D97-AF65-F5344CB8AC3E}">
        <p14:creationId xmlns:p14="http://schemas.microsoft.com/office/powerpoint/2010/main" val="982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4A19-569A-453A-B248-786BC6FDD6E8}"/>
              </a:ext>
            </a:extLst>
          </p:cNvPr>
          <p:cNvSpPr>
            <a:spLocks noGrp="1"/>
          </p:cNvSpPr>
          <p:nvPr>
            <p:ph type="title"/>
          </p:nvPr>
        </p:nvSpPr>
        <p:spPr/>
        <p:txBody>
          <a:bodyPr/>
          <a:lstStyle/>
          <a:p>
            <a:r>
              <a:rPr lang="en-GB" dirty="0"/>
              <a:t>Generalised camera: full transform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2F8883-874C-4849-B1F6-18A49F263645}"/>
                  </a:ext>
                </a:extLst>
              </p:cNvPr>
              <p:cNvSpPr>
                <a:spLocks noGrp="1"/>
              </p:cNvSpPr>
              <p:nvPr>
                <p:ph idx="1"/>
              </p:nvPr>
            </p:nvSpPr>
            <p:spPr>
              <a:xfrm>
                <a:off x="1522413" y="1904999"/>
                <a:ext cx="9134391" cy="4572001"/>
              </a:xfrm>
            </p:spPr>
            <p:txBody>
              <a:bodyPr>
                <a:normAutofit fontScale="85000" lnSpcReduction="10000"/>
              </a:bodyPr>
              <a:lstStyle/>
              <a:p>
                <a:r>
                  <a:rPr lang="en-GB" dirty="0"/>
                  <a:t>Putting everything together, we get</a:t>
                </a:r>
                <a:br>
                  <a:rPr lang="en-GB" dirty="0"/>
                </a:br>
                <a:br>
                  <a:rPr lang="en-GB" dirty="0"/>
                </a:br>
                <a14:m>
                  <m:oMath xmlns:m="http://schemas.openxmlformats.org/officeDocument/2006/math">
                    <m:r>
                      <a:rPr lang="en-GB" b="1" i="0">
                        <a:latin typeface="Cambria Math" panose="02040503050406030204" pitchFamily="18" charset="0"/>
                      </a:rPr>
                      <m:t>𝐌</m:t>
                    </m:r>
                    <m:r>
                      <a:rPr lang="en-GB" i="0">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b="1" i="0">
                                  <a:latin typeface="Cambria Math" panose="02040503050406030204" pitchFamily="18" charset="0"/>
                                </a:rPr>
                                <m:t>𝐑</m:t>
                              </m:r>
                            </m:e>
                            <m:e>
                              <m:r>
                                <a:rPr lang="en-GB" b="1" i="0">
                                  <a:latin typeface="Cambria Math" panose="02040503050406030204" pitchFamily="18" charset="0"/>
                                </a:rPr>
                                <m:t>𝐭</m:t>
                              </m:r>
                            </m:e>
                          </m:mr>
                          <m:mr>
                            <m:e>
                              <m:r>
                                <a:rPr lang="en-GB" i="0">
                                  <a:latin typeface="Cambria Math" panose="02040503050406030204" pitchFamily="18" charset="0"/>
                                </a:rPr>
                                <m:t>0</m:t>
                              </m:r>
                            </m:e>
                            <m:e>
                              <m:r>
                                <a:rPr lang="en-GB" i="0">
                                  <a:latin typeface="Cambria Math" panose="02040503050406030204" pitchFamily="18" charset="0"/>
                                </a:rPr>
                                <m:t>1</m:t>
                              </m:r>
                            </m:e>
                          </m:mr>
                        </m:m>
                      </m:e>
                    </m:d>
                    <m:r>
                      <a:rPr lang="en-GB" i="0">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1"/>
                                        <m:mcJc m:val="center"/>
                                      </m:mcPr>
                                    </m:mc>
                                  </m:mcs>
                                  <m:ctrlPr>
                                    <a:rPr lang="en-GB" i="1">
                                      <a:latin typeface="Cambria Math" panose="02040503050406030204" pitchFamily="18" charset="0"/>
                                    </a:rPr>
                                  </m:ctrlPr>
                                </m:mPr>
                                <m:mr>
                                  <m:e>
                                    <m:r>
                                      <m:rPr>
                                        <m:brk m:alnAt="7"/>
                                      </m:rPr>
                                      <a:rPr lang="en-GB" b="1" i="0">
                                        <a:latin typeface="Cambria Math" panose="02040503050406030204" pitchFamily="18" charset="0"/>
                                      </a:rPr>
                                      <m:t>𝐮</m:t>
                                    </m:r>
                                  </m:e>
                                </m:mr>
                                <m:mr>
                                  <m:e>
                                    <m:r>
                                      <a:rPr lang="en-GB" b="1" i="0">
                                        <a:latin typeface="Cambria Math" panose="02040503050406030204" pitchFamily="18" charset="0"/>
                                      </a:rPr>
                                      <m:t>𝐯</m:t>
                                    </m:r>
                                  </m:e>
                                </m:mr>
                                <m:mr>
                                  <m:e>
                                    <m:r>
                                      <a:rPr lang="en-GB" b="1" i="0">
                                        <a:latin typeface="Cambria Math" panose="02040503050406030204" pitchFamily="18" charset="0"/>
                                      </a:rPr>
                                      <m:t>𝐧</m:t>
                                    </m:r>
                                  </m:e>
                                </m:mr>
                              </m:m>
                            </m:e>
                            <m:e>
                              <m:r>
                                <a:rPr lang="en-GB" i="0">
                                  <a:latin typeface="Cambria Math" panose="02040503050406030204" pitchFamily="18" charset="0"/>
                                </a:rPr>
                                <m:t>−</m:t>
                              </m:r>
                              <m:r>
                                <a:rPr lang="en-GB" b="1" i="0">
                                  <a:latin typeface="Cambria Math" panose="02040503050406030204" pitchFamily="18" charset="0"/>
                                </a:rPr>
                                <m:t>𝐑𝐪</m:t>
                              </m:r>
                            </m:e>
                          </m:mr>
                          <m:mr>
                            <m:e>
                              <m:r>
                                <a:rPr lang="en-GB" i="0">
                                  <a:latin typeface="Cambria Math" panose="02040503050406030204" pitchFamily="18" charset="0"/>
                                </a:rPr>
                                <m:t>0</m:t>
                              </m:r>
                            </m:e>
                            <m:e>
                              <m:r>
                                <a:rPr lang="en-GB" i="0">
                                  <a:latin typeface="Cambria Math" panose="02040503050406030204" pitchFamily="18" charset="0"/>
                                </a:rPr>
                                <m:t>1</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2</m:t>
                                        </m:r>
                                      </m:sub>
                                    </m:sSub>
                                  </m:e>
                                </m:mr>
                              </m:m>
                            </m:e>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3</m:t>
                                        </m:r>
                                      </m:sub>
                                    </m:sSub>
                                  </m:e>
                                  <m:e>
                                    <m:r>
                                      <a:rPr lang="en-GB" i="1">
                                        <a:latin typeface="Cambria Math" panose="02040503050406030204" pitchFamily="18" charset="0"/>
                                      </a:rPr>
                                      <m:t>−</m:t>
                                    </m:r>
                                    <m:r>
                                      <a:rPr lang="en-GB" b="1" i="0">
                                        <a:latin typeface="Cambria Math" panose="02040503050406030204" pitchFamily="18" charset="0"/>
                                      </a:rPr>
                                      <m:t>𝐮</m:t>
                                    </m:r>
                                    <m:r>
                                      <a:rPr lang="en-GB" b="1" i="0">
                                        <a:latin typeface="Cambria Math" panose="02040503050406030204" pitchFamily="18" charset="0"/>
                                        <a:ea typeface="Cambria Math" panose="02040503050406030204" pitchFamily="18" charset="0"/>
                                      </a:rPr>
                                      <m:t>∙</m:t>
                                    </m:r>
                                    <m:r>
                                      <a:rPr lang="en-GB" b="1" i="0">
                                        <a:latin typeface="Cambria Math" panose="02040503050406030204" pitchFamily="18" charset="0"/>
                                        <a:ea typeface="Cambria Math" panose="02040503050406030204" pitchFamily="18" charset="0"/>
                                      </a:rPr>
                                      <m:t>𝐪</m:t>
                                    </m:r>
                                  </m:e>
                                </m:mr>
                                <m:m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3</m:t>
                                        </m:r>
                                      </m:sub>
                                    </m:sSub>
                                  </m:e>
                                  <m:e>
                                    <m:r>
                                      <a:rPr lang="en-GB" i="0">
                                        <a:latin typeface="Cambria Math" panose="02040503050406030204" pitchFamily="18" charset="0"/>
                                      </a:rPr>
                                      <m:t>−</m:t>
                                    </m:r>
                                    <m:r>
                                      <a:rPr lang="en-GB" b="1" i="0">
                                        <a:latin typeface="Cambria Math" panose="02040503050406030204" pitchFamily="18" charset="0"/>
                                      </a:rPr>
                                      <m:t>𝐯</m:t>
                                    </m:r>
                                    <m:r>
                                      <a:rPr lang="en-GB" b="1" i="0">
                                        <a:latin typeface="Cambria Math" panose="02040503050406030204" pitchFamily="18" charset="0"/>
                                        <a:ea typeface="Cambria Math" panose="02040503050406030204" pitchFamily="18" charset="0"/>
                                      </a:rPr>
                                      <m:t>∙</m:t>
                                    </m:r>
                                    <m:r>
                                      <a:rPr lang="en-GB" b="1" i="0">
                                        <a:latin typeface="Cambria Math" panose="02040503050406030204" pitchFamily="18" charset="0"/>
                                        <a:ea typeface="Cambria Math" panose="02040503050406030204" pitchFamily="18" charset="0"/>
                                      </a:rPr>
                                      <m:t>𝐪</m:t>
                                    </m:r>
                                  </m:e>
                                </m:mr>
                              </m:m>
                            </m:e>
                          </m:mr>
                          <m:mr>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2</m:t>
                                        </m:r>
                                      </m:sub>
                                    </m:sSub>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3</m:t>
                                        </m:r>
                                      </m:sub>
                                    </m:sSub>
                                  </m:e>
                                  <m:e>
                                    <m:r>
                                      <a:rPr lang="en-GB" i="1">
                                        <a:latin typeface="Cambria Math" panose="02040503050406030204" pitchFamily="18" charset="0"/>
                                      </a:rPr>
                                      <m:t>−</m:t>
                                    </m:r>
                                    <m:r>
                                      <a:rPr lang="en-GB" b="1" i="0">
                                        <a:latin typeface="Cambria Math" panose="02040503050406030204" pitchFamily="18" charset="0"/>
                                      </a:rPr>
                                      <m:t>𝐧</m:t>
                                    </m:r>
                                    <m:r>
                                      <a:rPr lang="en-GB" b="1" i="0">
                                        <a:latin typeface="Cambria Math" panose="02040503050406030204" pitchFamily="18" charset="0"/>
                                        <a:ea typeface="Cambria Math" panose="02040503050406030204" pitchFamily="18" charset="0"/>
                                      </a:rPr>
                                      <m:t>∙</m:t>
                                    </m:r>
                                    <m:r>
                                      <a:rPr lang="en-GB" b="1" i="0">
                                        <a:latin typeface="Cambria Math" panose="02040503050406030204" pitchFamily="18" charset="0"/>
                                      </a:rPr>
                                      <m:t>𝐪</m:t>
                                    </m:r>
                                  </m:e>
                                </m:mr>
                                <m:mr>
                                  <m:e>
                                    <m:r>
                                      <a:rPr lang="en-GB" i="1">
                                        <a:latin typeface="Cambria Math" panose="02040503050406030204" pitchFamily="18" charset="0"/>
                                      </a:rPr>
                                      <m:t>0</m:t>
                                    </m:r>
                                  </m:e>
                                  <m:e>
                                    <m:r>
                                      <a:rPr lang="en-GB" i="1">
                                        <a:latin typeface="Cambria Math" panose="02040503050406030204" pitchFamily="18" charset="0"/>
                                      </a:rPr>
                                      <m:t>1</m:t>
                                    </m:r>
                                  </m:e>
                                </m:mr>
                              </m:m>
                            </m:e>
                          </m:mr>
                        </m:m>
                      </m:e>
                    </m:d>
                  </m:oMath>
                </a14:m>
                <a:endParaRPr lang="en-GB" b="1" dirty="0"/>
              </a:p>
              <a:p>
                <a:endParaRPr lang="en-GB" dirty="0"/>
              </a:p>
              <a:p>
                <a:r>
                  <a:rPr lang="en-GB" dirty="0"/>
                  <a:t>In addition, the </a:t>
                </a:r>
                <a:r>
                  <a:rPr lang="en-GB" dirty="0">
                    <a:solidFill>
                      <a:schemeClr val="accent4"/>
                    </a:solidFill>
                  </a:rPr>
                  <a:t>inverse</a:t>
                </a:r>
                <a:r>
                  <a:rPr lang="en-GB" dirty="0"/>
                  <a:t> (which transforms </a:t>
                </a:r>
                <a:r>
                  <a:rPr lang="en-GB" dirty="0">
                    <a:solidFill>
                      <a:schemeClr val="accent4"/>
                    </a:solidFill>
                  </a:rPr>
                  <a:t>from viewing coordinates</a:t>
                </a:r>
                <a:r>
                  <a:rPr lang="en-GB" dirty="0"/>
                  <a:t> back </a:t>
                </a:r>
                <a:r>
                  <a:rPr lang="en-GB" dirty="0">
                    <a:solidFill>
                      <a:schemeClr val="accent4"/>
                    </a:solidFill>
                  </a:rPr>
                  <a:t>to world coordinates</a:t>
                </a:r>
                <a:r>
                  <a:rPr lang="en-GB" dirty="0"/>
                  <a:t>) can be written as:</a:t>
                </a:r>
                <a:br>
                  <a:rPr lang="en-GB" dirty="0"/>
                </a:br>
                <a:br>
                  <a:rPr lang="en-GB" dirty="0"/>
                </a:br>
                <a14:m>
                  <m:oMath xmlns:m="http://schemas.openxmlformats.org/officeDocument/2006/math">
                    <m:sSup>
                      <m:sSupPr>
                        <m:ctrlPr>
                          <a:rPr lang="en-GB" i="1">
                            <a:latin typeface="Cambria Math" panose="02040503050406030204" pitchFamily="18" charset="0"/>
                          </a:rPr>
                        </m:ctrlPr>
                      </m:sSupPr>
                      <m:e>
                        <m:r>
                          <a:rPr lang="en-GB" b="1" i="0">
                            <a:latin typeface="Cambria Math" panose="02040503050406030204" pitchFamily="18" charset="0"/>
                          </a:rPr>
                          <m:t>𝐌</m:t>
                        </m:r>
                      </m:e>
                      <m:sup>
                        <m:r>
                          <a:rPr lang="en-GB" i="1">
                            <a:latin typeface="Cambria Math" panose="02040503050406030204" pitchFamily="18" charset="0"/>
                          </a:rPr>
                          <m:t>−1</m:t>
                        </m:r>
                      </m:sup>
                    </m:sSup>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sSup>
                                <m:sSupPr>
                                  <m:ctrlPr>
                                    <a:rPr lang="en-GB" i="1">
                                      <a:latin typeface="Cambria Math" panose="02040503050406030204" pitchFamily="18" charset="0"/>
                                    </a:rPr>
                                  </m:ctrlPr>
                                </m:sSupPr>
                                <m:e>
                                  <m:r>
                                    <a:rPr lang="en-GB" b="1" i="0" smtClean="0">
                                      <a:latin typeface="Cambria Math" panose="02040503050406030204" pitchFamily="18" charset="0"/>
                                    </a:rPr>
                                    <m:t>𝐑</m:t>
                                  </m:r>
                                </m:e>
                                <m:sup>
                                  <m:r>
                                    <a:rPr lang="en-GB" i="1">
                                      <a:latin typeface="Cambria Math" panose="02040503050406030204" pitchFamily="18" charset="0"/>
                                    </a:rPr>
                                    <m:t>𝑇</m:t>
                                  </m:r>
                                </m:sup>
                              </m:sSup>
                            </m:e>
                            <m:e>
                              <m:r>
                                <a:rPr lang="en-GB" b="1" i="0">
                                  <a:latin typeface="Cambria Math" panose="02040503050406030204" pitchFamily="18" charset="0"/>
                                </a:rPr>
                                <m:t>𝐪</m:t>
                              </m:r>
                            </m:e>
                          </m:mr>
                          <m:mr>
                            <m:e>
                              <m:r>
                                <a:rPr lang="en-GB" i="1">
                                  <a:latin typeface="Cambria Math" panose="02040503050406030204" pitchFamily="18" charset="0"/>
                                </a:rPr>
                                <m:t>0</m:t>
                              </m:r>
                            </m:e>
                            <m:e>
                              <m:r>
                                <a:rPr lang="en-GB" i="1">
                                  <a:latin typeface="Cambria Math" panose="02040503050406030204" pitchFamily="18" charset="0"/>
                                </a:rPr>
                                <m:t>1</m:t>
                              </m:r>
                            </m:e>
                          </m:mr>
                        </m:m>
                      </m:e>
                    </m:d>
                  </m:oMath>
                </a14:m>
                <a:endParaRPr lang="en-GB" dirty="0"/>
              </a:p>
            </p:txBody>
          </p:sp>
        </mc:Choice>
        <mc:Fallback>
          <p:sp>
            <p:nvSpPr>
              <p:cNvPr id="3" name="Content Placeholder 2">
                <a:extLst>
                  <a:ext uri="{FF2B5EF4-FFF2-40B4-BE49-F238E27FC236}">
                    <a16:creationId xmlns:a16="http://schemas.microsoft.com/office/drawing/2014/main" id="{862F8883-874C-4849-B1F6-18A49F263645}"/>
                  </a:ext>
                </a:extLst>
              </p:cNvPr>
              <p:cNvSpPr>
                <a:spLocks noGrp="1" noRot="1" noChangeAspect="1" noMove="1" noResize="1" noEditPoints="1" noAdjustHandles="1" noChangeArrowheads="1" noChangeShapeType="1" noTextEdit="1"/>
              </p:cNvSpPr>
              <p:nvPr>
                <p:ph idx="1"/>
              </p:nvPr>
            </p:nvSpPr>
            <p:spPr>
              <a:xfrm>
                <a:off x="1522413" y="1904999"/>
                <a:ext cx="9134391" cy="4572001"/>
              </a:xfrm>
              <a:blipFill>
                <a:blip r:embed="rId3"/>
                <a:stretch>
                  <a:fillRect l="-1135" t="-2929" r="-267"/>
                </a:stretch>
              </a:blipFill>
            </p:spPr>
            <p:txBody>
              <a:bodyPr/>
              <a:lstStyle/>
              <a:p>
                <a:r>
                  <a:rPr lang="en-GB">
                    <a:noFill/>
                  </a:rPr>
                  <a:t> </a:t>
                </a:r>
              </a:p>
            </p:txBody>
          </p:sp>
        </mc:Fallback>
      </mc:AlternateContent>
      <p:grpSp>
        <p:nvGrpSpPr>
          <p:cNvPr id="6" name="Group 5">
            <a:extLst>
              <a:ext uri="{FF2B5EF4-FFF2-40B4-BE49-F238E27FC236}">
                <a16:creationId xmlns:a16="http://schemas.microsoft.com/office/drawing/2014/main" id="{921BA0C5-B564-4624-90D8-64F76007D821}"/>
              </a:ext>
              <a:ext uri="{C183D7F6-B498-43B3-948B-1728B52AA6E4}">
                <adec:decorative xmlns:adec="http://schemas.microsoft.com/office/drawing/2017/decorative" val="1"/>
              </a:ext>
            </a:extLst>
          </p:cNvPr>
          <p:cNvGrpSpPr/>
          <p:nvPr/>
        </p:nvGrpSpPr>
        <p:grpSpPr>
          <a:xfrm>
            <a:off x="9090842" y="524536"/>
            <a:ext cx="3097983" cy="6359359"/>
            <a:chOff x="9090842" y="524536"/>
            <a:chExt cx="3097983" cy="6359359"/>
          </a:xfrm>
        </p:grpSpPr>
        <p:pic>
          <p:nvPicPr>
            <p:cNvPr id="4" name="Picture 3">
              <a:extLst>
                <a:ext uri="{FF2B5EF4-FFF2-40B4-BE49-F238E27FC236}">
                  <a16:creationId xmlns:a16="http://schemas.microsoft.com/office/drawing/2014/main" id="{EE9217DB-B73B-4606-97E0-E65CC0A6302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090842" y="5155705"/>
              <a:ext cx="3072338" cy="1728190"/>
            </a:xfrm>
            <a:prstGeom prst="rect">
              <a:avLst/>
            </a:prstGeom>
          </p:spPr>
        </p:pic>
        <p:pic>
          <p:nvPicPr>
            <p:cNvPr id="5" name="Picture 4">
              <a:extLst>
                <a:ext uri="{FF2B5EF4-FFF2-40B4-BE49-F238E27FC236}">
                  <a16:creationId xmlns:a16="http://schemas.microsoft.com/office/drawing/2014/main" id="{2888B05D-AC11-4698-824D-40C00B285D6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9237513" y="524536"/>
              <a:ext cx="2951312" cy="1660112"/>
            </a:xfrm>
            <a:prstGeom prst="rect">
              <a:avLst/>
            </a:prstGeom>
          </p:spPr>
        </p:pic>
      </p:grpSp>
    </p:spTree>
    <p:extLst>
      <p:ext uri="{BB962C8B-B14F-4D97-AF65-F5344CB8AC3E}">
        <p14:creationId xmlns:p14="http://schemas.microsoft.com/office/powerpoint/2010/main" val="262096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799" b="1" dirty="0">
                <a:solidFill>
                  <a:schemeClr val="accent4"/>
                </a:solidFill>
              </a:rPr>
              <a:t>Apply </a:t>
            </a:r>
            <a:r>
              <a:rPr lang="en-US" sz="2799" dirty="0"/>
              <a:t>matrix transformations to express points known in one coordinate space relative to another coordinate space</a:t>
            </a:r>
          </a:p>
          <a:p>
            <a:pPr lvl="0"/>
            <a:endParaRPr lang="en-GB" dirty="0"/>
          </a:p>
        </p:txBody>
      </p:sp>
    </p:spTree>
    <p:extLst>
      <p:ext uri="{BB962C8B-B14F-4D97-AF65-F5344CB8AC3E}">
        <p14:creationId xmlns:p14="http://schemas.microsoft.com/office/powerpoint/2010/main" val="22120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2A42-008F-4FE0-9461-417B41CE4A9E}"/>
              </a:ext>
            </a:extLst>
          </p:cNvPr>
          <p:cNvSpPr>
            <a:spLocks noGrp="1"/>
          </p:cNvSpPr>
          <p:nvPr>
            <p:ph type="title"/>
          </p:nvPr>
        </p:nvSpPr>
        <p:spPr/>
        <p:txBody>
          <a:bodyPr/>
          <a:lstStyle/>
          <a:p>
            <a:r>
              <a:rPr lang="en-GB" dirty="0"/>
              <a:t>Recap: coordinate spaces</a:t>
            </a:r>
          </a:p>
        </p:txBody>
      </p:sp>
      <p:grpSp>
        <p:nvGrpSpPr>
          <p:cNvPr id="4" name="Group 3">
            <a:extLst>
              <a:ext uri="{FF2B5EF4-FFF2-40B4-BE49-F238E27FC236}">
                <a16:creationId xmlns:a16="http://schemas.microsoft.com/office/drawing/2014/main" id="{CFE1A743-37B5-4358-B953-0C2ADE0FB9CD}"/>
              </a:ext>
              <a:ext uri="{C183D7F6-B498-43B3-948B-1728B52AA6E4}">
                <adec:decorative xmlns:adec="http://schemas.microsoft.com/office/drawing/2017/decorative" val="1"/>
              </a:ext>
            </a:extLst>
          </p:cNvPr>
          <p:cNvGrpSpPr/>
          <p:nvPr/>
        </p:nvGrpSpPr>
        <p:grpSpPr>
          <a:xfrm>
            <a:off x="1318296" y="1915774"/>
            <a:ext cx="10130378" cy="4320800"/>
            <a:chOff x="1318296" y="1915774"/>
            <a:chExt cx="10130378" cy="4320800"/>
          </a:xfrm>
        </p:grpSpPr>
        <p:grpSp>
          <p:nvGrpSpPr>
            <p:cNvPr id="5" name="Group 4">
              <a:extLst>
                <a:ext uri="{FF2B5EF4-FFF2-40B4-BE49-F238E27FC236}">
                  <a16:creationId xmlns:a16="http://schemas.microsoft.com/office/drawing/2014/main" id="{D76E4F1A-942F-4A12-990B-601C00662878}"/>
                </a:ext>
              </a:extLst>
            </p:cNvPr>
            <p:cNvGrpSpPr/>
            <p:nvPr/>
          </p:nvGrpSpPr>
          <p:grpSpPr>
            <a:xfrm>
              <a:off x="1318296" y="1915774"/>
              <a:ext cx="10130378" cy="4320800"/>
              <a:chOff x="1318296" y="1915774"/>
              <a:chExt cx="10130378" cy="4320800"/>
            </a:xfrm>
          </p:grpSpPr>
          <p:grpSp>
            <p:nvGrpSpPr>
              <p:cNvPr id="8" name="Group 7">
                <a:extLst>
                  <a:ext uri="{FF2B5EF4-FFF2-40B4-BE49-F238E27FC236}">
                    <a16:creationId xmlns:a16="http://schemas.microsoft.com/office/drawing/2014/main" id="{C01FD0FC-C4F1-4684-BB14-F9FFC189332E}"/>
                  </a:ext>
                </a:extLst>
              </p:cNvPr>
              <p:cNvGrpSpPr/>
              <p:nvPr/>
            </p:nvGrpSpPr>
            <p:grpSpPr>
              <a:xfrm>
                <a:off x="1318296" y="1915774"/>
                <a:ext cx="10130378" cy="4320800"/>
                <a:chOff x="1318296" y="1915774"/>
                <a:chExt cx="10130378" cy="4320800"/>
              </a:xfrm>
            </p:grpSpPr>
            <p:cxnSp>
              <p:nvCxnSpPr>
                <p:cNvPr id="10" name="Straight Arrow Connector 9">
                  <a:extLst>
                    <a:ext uri="{FF2B5EF4-FFF2-40B4-BE49-F238E27FC236}">
                      <a16:creationId xmlns:a16="http://schemas.microsoft.com/office/drawing/2014/main" id="{BAA650B0-F341-44CF-AE28-149B884ADD1E}"/>
                    </a:ext>
                  </a:extLst>
                </p:cNvPr>
                <p:cNvCxnSpPr>
                  <a:cxnSpLocks/>
                </p:cNvCxnSpPr>
                <p:nvPr/>
              </p:nvCxnSpPr>
              <p:spPr>
                <a:xfrm flipH="1">
                  <a:off x="1442147" y="4153403"/>
                  <a:ext cx="930770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19D6453-B70E-4BB3-9F73-15BA39F887CF}"/>
                    </a:ext>
                  </a:extLst>
                </p:cNvPr>
                <p:cNvCxnSpPr>
                  <a:cxnSpLocks/>
                </p:cNvCxnSpPr>
                <p:nvPr/>
              </p:nvCxnSpPr>
              <p:spPr>
                <a:xfrm flipV="1">
                  <a:off x="9831890" y="2379300"/>
                  <a:ext cx="0" cy="37770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CAF263-34F2-46B1-B99D-63FF8670E998}"/>
                    </a:ext>
                  </a:extLst>
                </p:cNvPr>
                <p:cNvSpPr txBox="1"/>
                <p:nvPr/>
              </p:nvSpPr>
              <p:spPr>
                <a:xfrm>
                  <a:off x="1333426" y="4455435"/>
                  <a:ext cx="1677663" cy="923330"/>
                </a:xfrm>
                <a:prstGeom prst="rect">
                  <a:avLst/>
                </a:prstGeom>
                <a:noFill/>
              </p:spPr>
              <p:txBody>
                <a:bodyPr wrap="square" rtlCol="0">
                  <a:spAutoFit/>
                </a:bodyPr>
                <a:lstStyle/>
                <a:p>
                  <a:pPr algn="ctr"/>
                  <a:r>
                    <a:rPr lang="en-GB" i="1" dirty="0">
                      <a:cs typeface="Times New Roman" panose="02020603050405020304" pitchFamily="18" charset="0"/>
                    </a:rPr>
                    <a:t>Centre of Projection (COP)</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67F2D4F-0904-4FE3-BEFD-19A5DD24EBEA}"/>
                        </a:ext>
                      </a:extLst>
                    </p:cNvPr>
                    <p:cNvSpPr txBox="1"/>
                    <p:nvPr/>
                  </p:nvSpPr>
                  <p:spPr>
                    <a:xfrm>
                      <a:off x="9693871" y="1915774"/>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6" name="TextBox 45">
                      <a:extLst>
                        <a:ext uri="{FF2B5EF4-FFF2-40B4-BE49-F238E27FC236}">
                          <a16:creationId xmlns:a16="http://schemas.microsoft.com/office/drawing/2014/main" id="{224E03A4-CF1F-47A1-AF3E-1D84018647F5}"/>
                        </a:ext>
                      </a:extLst>
                    </p:cNvPr>
                    <p:cNvSpPr txBox="1">
                      <a:spLocks noRot="1" noChangeAspect="1" noMove="1" noResize="1" noEditPoints="1" noAdjustHandles="1" noChangeArrowheads="1" noChangeShapeType="1" noTextEdit="1"/>
                    </p:cNvSpPr>
                    <p:nvPr/>
                  </p:nvSpPr>
                  <p:spPr>
                    <a:xfrm>
                      <a:off x="9693871" y="1915774"/>
                      <a:ext cx="276038" cy="461665"/>
                    </a:xfrm>
                    <a:prstGeom prst="rect">
                      <a:avLst/>
                    </a:prstGeom>
                    <a:blipFill>
                      <a:blip r:embed="rId3"/>
                      <a:stretch>
                        <a:fillRect l="-35556" r="-6667"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18BD3-E428-4C34-8A64-791BF441D20A}"/>
                        </a:ext>
                      </a:extLst>
                    </p:cNvPr>
                    <p:cNvSpPr txBox="1"/>
                    <p:nvPr/>
                  </p:nvSpPr>
                  <p:spPr>
                    <a:xfrm>
                      <a:off x="1318296" y="40923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7" name="TextBox 46">
                      <a:extLst>
                        <a:ext uri="{FF2B5EF4-FFF2-40B4-BE49-F238E27FC236}">
                          <a16:creationId xmlns:a16="http://schemas.microsoft.com/office/drawing/2014/main" id="{B6E855D3-B2D6-4391-B62E-20529DE22B43}"/>
                        </a:ext>
                      </a:extLst>
                    </p:cNvPr>
                    <p:cNvSpPr txBox="1">
                      <a:spLocks noRot="1" noChangeAspect="1" noMove="1" noResize="1" noEditPoints="1" noAdjustHandles="1" noChangeArrowheads="1" noChangeShapeType="1" noTextEdit="1"/>
                    </p:cNvSpPr>
                    <p:nvPr/>
                  </p:nvSpPr>
                  <p:spPr>
                    <a:xfrm>
                      <a:off x="1318296" y="4092387"/>
                      <a:ext cx="276038" cy="461665"/>
                    </a:xfrm>
                    <a:prstGeom prst="rect">
                      <a:avLst/>
                    </a:prstGeom>
                    <a:blipFill>
                      <a:blip r:embed="rId4"/>
                      <a:stretch>
                        <a:fillRect l="-17391"/>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A02B37CA-D486-4777-BD73-D2DEA2D22E93}"/>
                    </a:ext>
                    <a:ext uri="{C183D7F6-B498-43B3-948B-1728B52AA6E4}">
                      <adec:decorative xmlns:adec="http://schemas.microsoft.com/office/drawing/2017/decorative" val="1"/>
                    </a:ext>
                  </a:extLst>
                </p:cNvPr>
                <p:cNvCxnSpPr/>
                <p:nvPr/>
              </p:nvCxnSpPr>
              <p:spPr>
                <a:xfrm>
                  <a:off x="9056914" y="3243691"/>
                  <a:ext cx="2235200" cy="262072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651BF5E-8889-4C3F-88C7-D2224D6F20CF}"/>
                        </a:ext>
                      </a:extLst>
                    </p:cNvPr>
                    <p:cNvSpPr txBox="1"/>
                    <p:nvPr/>
                  </p:nvSpPr>
                  <p:spPr>
                    <a:xfrm>
                      <a:off x="11172636" y="57749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1E432D71-8A09-4306-B817-3ACD59F9745C}"/>
                        </a:ext>
                      </a:extLst>
                    </p:cNvPr>
                    <p:cNvSpPr txBox="1">
                      <a:spLocks noRot="1" noChangeAspect="1" noMove="1" noResize="1" noEditPoints="1" noAdjustHandles="1" noChangeArrowheads="1" noChangeShapeType="1" noTextEdit="1"/>
                    </p:cNvSpPr>
                    <p:nvPr/>
                  </p:nvSpPr>
                  <p:spPr>
                    <a:xfrm>
                      <a:off x="11172636" y="5774909"/>
                      <a:ext cx="276038" cy="461665"/>
                    </a:xfrm>
                    <a:prstGeom prst="rect">
                      <a:avLst/>
                    </a:prstGeom>
                    <a:blipFill>
                      <a:blip r:embed="rId5"/>
                      <a:stretch>
                        <a:fillRect l="-22222"/>
                      </a:stretch>
                    </a:blipFill>
                  </p:spPr>
                  <p:txBody>
                    <a:bodyPr/>
                    <a:lstStyle/>
                    <a:p>
                      <a:r>
                        <a:rPr lang="en-GB">
                          <a:noFill/>
                        </a:rPr>
                        <a:t> </a:t>
                      </a:r>
                    </a:p>
                  </p:txBody>
                </p:sp>
              </mc:Fallback>
            </mc:AlternateContent>
            <p:sp>
              <p:nvSpPr>
                <p:cNvPr id="17" name="Oval 16">
                  <a:extLst>
                    <a:ext uri="{FF2B5EF4-FFF2-40B4-BE49-F238E27FC236}">
                      <a16:creationId xmlns:a16="http://schemas.microsoft.com/office/drawing/2014/main" id="{A2F76FE3-793F-4E69-819E-7D4A86EC1494}"/>
                    </a:ext>
                  </a:extLst>
                </p:cNvPr>
                <p:cNvSpPr/>
                <p:nvPr/>
              </p:nvSpPr>
              <p:spPr>
                <a:xfrm>
                  <a:off x="8737600" y="3438180"/>
                  <a:ext cx="507996" cy="490929"/>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9" name="Picture 8">
                <a:extLst>
                  <a:ext uri="{FF2B5EF4-FFF2-40B4-BE49-F238E27FC236}">
                    <a16:creationId xmlns:a16="http://schemas.microsoft.com/office/drawing/2014/main" id="{3EDB6E69-916C-405A-9EEC-746C332231C9}"/>
                  </a:ext>
                  <a:ext uri="{C183D7F6-B498-43B3-948B-1728B52AA6E4}">
                    <adec:decorative xmlns:adec="http://schemas.microsoft.com/office/drawing/2017/decorative" val="1"/>
                  </a:ext>
                </a:extLst>
              </p:cNvPr>
              <p:cNvPicPr>
                <a:picLocks noChangeAspect="1"/>
              </p:cNvPicPr>
              <p:nvPr/>
            </p:nvPicPr>
            <p:blipFill>
              <a:blip r:embed="rId6">
                <a:lum bright="70000" contrast="-70000"/>
                <a:extLst>
                  <a:ext uri="{837473B0-CC2E-450A-ABE3-18F120FF3D39}">
                    <a1611:picAttrSrcUrl xmlns:a1611="http://schemas.microsoft.com/office/drawing/2016/11/main" r:id="rId7"/>
                  </a:ext>
                </a:extLst>
              </a:blip>
              <a:stretch>
                <a:fillRect/>
              </a:stretch>
            </p:blipFill>
            <p:spPr>
              <a:xfrm>
                <a:off x="1770263" y="3510211"/>
                <a:ext cx="803990" cy="1286384"/>
              </a:xfrm>
              <a:prstGeom prst="rect">
                <a:avLst/>
              </a:prstGeom>
            </p:spPr>
          </p:pic>
        </p:grpSp>
        <p:sp>
          <p:nvSpPr>
            <p:cNvPr id="6" name="Cube 5">
              <a:extLst>
                <a:ext uri="{FF2B5EF4-FFF2-40B4-BE49-F238E27FC236}">
                  <a16:creationId xmlns:a16="http://schemas.microsoft.com/office/drawing/2014/main" id="{EB13505E-23EA-475C-A0AD-66BBA129F98B}"/>
                </a:ext>
              </a:extLst>
            </p:cNvPr>
            <p:cNvSpPr/>
            <p:nvPr/>
          </p:nvSpPr>
          <p:spPr>
            <a:xfrm rot="20840911">
              <a:off x="9038999" y="4809378"/>
              <a:ext cx="478971" cy="444176"/>
            </a:xfrm>
            <a:prstGeom prst="cube">
              <a:avLst/>
            </a:prstGeom>
            <a:solidFill>
              <a:srgbClr val="CBA9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ylinder 6">
              <a:extLst>
                <a:ext uri="{FF2B5EF4-FFF2-40B4-BE49-F238E27FC236}">
                  <a16:creationId xmlns:a16="http://schemas.microsoft.com/office/drawing/2014/main" id="{F188C632-6CBF-4781-AB19-B065ABA599F1}"/>
                </a:ext>
              </a:extLst>
            </p:cNvPr>
            <p:cNvSpPr/>
            <p:nvPr/>
          </p:nvSpPr>
          <p:spPr>
            <a:xfrm rot="1319957">
              <a:off x="10117559" y="3685255"/>
              <a:ext cx="403336" cy="626858"/>
            </a:xfrm>
            <a:prstGeom prst="can">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35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9AA138E5-98FA-47A0-967A-78CFE325AE15}"/>
              </a:ext>
              <a:ext uri="{C183D7F6-B498-43B3-948B-1728B52AA6E4}">
                <adec:decorative xmlns:adec="http://schemas.microsoft.com/office/drawing/2017/decorative" val="1"/>
              </a:ext>
            </a:extLst>
          </p:cNvPr>
          <p:cNvGrpSpPr/>
          <p:nvPr/>
        </p:nvGrpSpPr>
        <p:grpSpPr>
          <a:xfrm>
            <a:off x="2749288" y="2643419"/>
            <a:ext cx="1807240" cy="3559644"/>
            <a:chOff x="2749288" y="2643419"/>
            <a:chExt cx="1807240" cy="3559644"/>
          </a:xfrm>
        </p:grpSpPr>
        <p:grpSp>
          <p:nvGrpSpPr>
            <p:cNvPr id="31" name="Group 30">
              <a:extLst>
                <a:ext uri="{FF2B5EF4-FFF2-40B4-BE49-F238E27FC236}">
                  <a16:creationId xmlns:a16="http://schemas.microsoft.com/office/drawing/2014/main" id="{F2B8EA3A-824B-4E8F-B5E5-30BB32080171}"/>
                </a:ext>
              </a:extLst>
            </p:cNvPr>
            <p:cNvGrpSpPr/>
            <p:nvPr/>
          </p:nvGrpSpPr>
          <p:grpSpPr>
            <a:xfrm>
              <a:off x="2749288" y="2643419"/>
              <a:ext cx="1807240" cy="3559644"/>
              <a:chOff x="2836135" y="2737199"/>
              <a:chExt cx="1807240" cy="3559644"/>
            </a:xfrm>
            <a:solidFill>
              <a:srgbClr val="333333">
                <a:alpha val="69804"/>
              </a:srgbClr>
            </a:solidFill>
          </p:grpSpPr>
          <p:sp>
            <p:nvSpPr>
              <p:cNvPr id="33" name="TextBox 32">
                <a:extLst>
                  <a:ext uri="{FF2B5EF4-FFF2-40B4-BE49-F238E27FC236}">
                    <a16:creationId xmlns:a16="http://schemas.microsoft.com/office/drawing/2014/main" id="{39283F31-24EF-4D54-B8ED-A25F8317C8B6}"/>
                  </a:ext>
                </a:extLst>
              </p:cNvPr>
              <p:cNvSpPr txBox="1"/>
              <p:nvPr/>
            </p:nvSpPr>
            <p:spPr>
              <a:xfrm>
                <a:off x="2836135" y="5650512"/>
                <a:ext cx="1289777" cy="646331"/>
              </a:xfrm>
              <a:prstGeom prst="rect">
                <a:avLst/>
              </a:prstGeom>
              <a:noFill/>
            </p:spPr>
            <p:txBody>
              <a:bodyPr wrap="none" rtlCol="0">
                <a:spAutoFit/>
              </a:bodyPr>
              <a:lstStyle/>
              <a:p>
                <a:pPr algn="ctr"/>
                <a:r>
                  <a:rPr lang="en-GB" i="1" dirty="0">
                    <a:solidFill>
                      <a:schemeClr val="tx1">
                        <a:lumMod val="95000"/>
                      </a:schemeClr>
                    </a:solidFill>
                    <a:cs typeface="Times New Roman" panose="02020603050405020304" pitchFamily="18" charset="0"/>
                  </a:rPr>
                  <a:t>View plane</a:t>
                </a:r>
                <a:br>
                  <a:rPr lang="en-GB" i="1" dirty="0">
                    <a:solidFill>
                      <a:schemeClr val="tx1">
                        <a:lumMod val="95000"/>
                      </a:schemeClr>
                    </a:solidFill>
                    <a:cs typeface="Times New Roman" panose="02020603050405020304" pitchFamily="18" charset="0"/>
                  </a:rPr>
                </a:br>
                <a:r>
                  <a:rPr lang="en-GB" i="1" dirty="0">
                    <a:solidFill>
                      <a:schemeClr val="tx1">
                        <a:lumMod val="95000"/>
                      </a:schemeClr>
                    </a:solidFill>
                    <a:cs typeface="Times New Roman" panose="02020603050405020304" pitchFamily="18" charset="0"/>
                  </a:rPr>
                  <a:t>(screen)</a:t>
                </a:r>
              </a:p>
            </p:txBody>
          </p:sp>
          <p:sp>
            <p:nvSpPr>
              <p:cNvPr id="34" name="Parallelogram 33">
                <a:extLst>
                  <a:ext uri="{FF2B5EF4-FFF2-40B4-BE49-F238E27FC236}">
                    <a16:creationId xmlns:a16="http://schemas.microsoft.com/office/drawing/2014/main" id="{5238A0F6-64D7-4323-A870-0745D717382C}"/>
                  </a:ext>
                </a:extLst>
              </p:cNvPr>
              <p:cNvSpPr/>
              <p:nvPr/>
            </p:nvSpPr>
            <p:spPr>
              <a:xfrm rot="2892141" flipV="1">
                <a:off x="2361774" y="3501259"/>
                <a:ext cx="3045662" cy="1517541"/>
              </a:xfrm>
              <a:prstGeom prst="parallelogram">
                <a:avLst>
                  <a:gd name="adj" fmla="val 111804"/>
                </a:avLst>
              </a:prstGeom>
              <a:solidFill>
                <a:srgbClr val="404040">
                  <a:alpha val="50196"/>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32" name="Straight Connector 31">
              <a:extLst>
                <a:ext uri="{FF2B5EF4-FFF2-40B4-BE49-F238E27FC236}">
                  <a16:creationId xmlns:a16="http://schemas.microsoft.com/office/drawing/2014/main" id="{F77B6B5E-7C3B-4C04-BD95-62D43D5BD789}"/>
                </a:ext>
              </a:extLst>
            </p:cNvPr>
            <p:cNvCxnSpPr>
              <a:cxnSpLocks/>
            </p:cNvCxnSpPr>
            <p:nvPr/>
          </p:nvCxnSpPr>
          <p:spPr>
            <a:xfrm>
              <a:off x="2854052" y="4153403"/>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B2254069-B6E6-4A25-AF68-42B400D2883F}"/>
              </a:ext>
            </a:extLst>
          </p:cNvPr>
          <p:cNvSpPr txBox="1"/>
          <p:nvPr/>
        </p:nvSpPr>
        <p:spPr>
          <a:xfrm>
            <a:off x="9969909" y="2394856"/>
            <a:ext cx="1637434" cy="369332"/>
          </a:xfrm>
          <a:prstGeom prst="rect">
            <a:avLst/>
          </a:prstGeom>
          <a:noFill/>
        </p:spPr>
        <p:txBody>
          <a:bodyPr wrap="square" rtlCol="0">
            <a:spAutoFit/>
          </a:bodyPr>
          <a:lstStyle/>
          <a:p>
            <a:pPr algn="ctr"/>
            <a:r>
              <a:rPr lang="en-GB" b="1" dirty="0">
                <a:cs typeface="Times New Roman" panose="02020603050405020304" pitchFamily="18" charset="0"/>
              </a:rPr>
              <a:t>World space</a:t>
            </a:r>
          </a:p>
        </p:txBody>
      </p:sp>
      <p:grpSp>
        <p:nvGrpSpPr>
          <p:cNvPr id="58" name="Group 57">
            <a:extLst>
              <a:ext uri="{FF2B5EF4-FFF2-40B4-BE49-F238E27FC236}">
                <a16:creationId xmlns:a16="http://schemas.microsoft.com/office/drawing/2014/main" id="{605786DD-B46A-4569-AB1B-7A9A6ED61578}"/>
              </a:ext>
              <a:ext uri="{C183D7F6-B498-43B3-948B-1728B52AA6E4}">
                <adec:decorative xmlns:adec="http://schemas.microsoft.com/office/drawing/2017/decorative" val="1"/>
              </a:ext>
            </a:extLst>
          </p:cNvPr>
          <p:cNvGrpSpPr/>
          <p:nvPr/>
        </p:nvGrpSpPr>
        <p:grpSpPr>
          <a:xfrm>
            <a:off x="7287064" y="3072665"/>
            <a:ext cx="3669124" cy="2601538"/>
            <a:chOff x="7287064" y="3072665"/>
            <a:chExt cx="3669124" cy="2601538"/>
          </a:xfrm>
        </p:grpSpPr>
        <p:grpSp>
          <p:nvGrpSpPr>
            <p:cNvPr id="56" name="Group 55">
              <a:extLst>
                <a:ext uri="{FF2B5EF4-FFF2-40B4-BE49-F238E27FC236}">
                  <a16:creationId xmlns:a16="http://schemas.microsoft.com/office/drawing/2014/main" id="{306918A1-8BE8-4D5B-8744-8835FF7780A0}"/>
                </a:ext>
              </a:extLst>
            </p:cNvPr>
            <p:cNvGrpSpPr/>
            <p:nvPr/>
          </p:nvGrpSpPr>
          <p:grpSpPr>
            <a:xfrm>
              <a:off x="8413937" y="3072665"/>
              <a:ext cx="2542251" cy="2601538"/>
              <a:chOff x="8413937" y="3072665"/>
              <a:chExt cx="2542251" cy="2601538"/>
            </a:xfrm>
          </p:grpSpPr>
          <p:grpSp>
            <p:nvGrpSpPr>
              <p:cNvPr id="43" name="Group 42">
                <a:extLst>
                  <a:ext uri="{FF2B5EF4-FFF2-40B4-BE49-F238E27FC236}">
                    <a16:creationId xmlns:a16="http://schemas.microsoft.com/office/drawing/2014/main" id="{289A9032-70A1-4011-807E-F5849D02EE50}"/>
                  </a:ext>
                </a:extLst>
              </p:cNvPr>
              <p:cNvGrpSpPr/>
              <p:nvPr/>
            </p:nvGrpSpPr>
            <p:grpSpPr>
              <a:xfrm rot="20827137">
                <a:off x="8649606" y="4470710"/>
                <a:ext cx="1257756" cy="1203493"/>
                <a:chOff x="5556736" y="3717032"/>
                <a:chExt cx="1257756" cy="1203493"/>
              </a:xfrm>
            </p:grpSpPr>
            <p:cxnSp>
              <p:nvCxnSpPr>
                <p:cNvPr id="40" name="Straight Arrow Connector 39">
                  <a:extLst>
                    <a:ext uri="{FF2B5EF4-FFF2-40B4-BE49-F238E27FC236}">
                      <a16:creationId xmlns:a16="http://schemas.microsoft.com/office/drawing/2014/main" id="{B84BDC68-0FE0-4AB6-AC58-D939A5586E73}"/>
                    </a:ext>
                  </a:extLst>
                </p:cNvPr>
                <p:cNvCxnSpPr>
                  <a:cxnSpLocks/>
                </p:cNvCxnSpPr>
                <p:nvPr/>
              </p:nvCxnSpPr>
              <p:spPr>
                <a:xfrm flipH="1">
                  <a:off x="5556736" y="4305803"/>
                  <a:ext cx="1257756" cy="0"/>
                </a:xfrm>
                <a:prstGeom prst="straightConnector1">
                  <a:avLst/>
                </a:prstGeom>
                <a:ln>
                  <a:solidFill>
                    <a:srgbClr val="99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31F5673-E3DD-42DC-B1C4-F0DF0E95FA0A}"/>
                    </a:ext>
                  </a:extLst>
                </p:cNvPr>
                <p:cNvCxnSpPr>
                  <a:cxnSpLocks/>
                </p:cNvCxnSpPr>
                <p:nvPr/>
              </p:nvCxnSpPr>
              <p:spPr>
                <a:xfrm flipV="1">
                  <a:off x="6166420" y="3717032"/>
                  <a:ext cx="0" cy="1203493"/>
                </a:xfrm>
                <a:prstGeom prst="straightConnector1">
                  <a:avLst/>
                </a:prstGeom>
                <a:ln>
                  <a:solidFill>
                    <a:srgbClr val="99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310721-2509-4212-AAC8-33A16E7B29C0}"/>
                    </a:ext>
                  </a:extLst>
                </p:cNvPr>
                <p:cNvCxnSpPr>
                  <a:cxnSpLocks/>
                </p:cNvCxnSpPr>
                <p:nvPr/>
              </p:nvCxnSpPr>
              <p:spPr>
                <a:xfrm>
                  <a:off x="5853126" y="3938473"/>
                  <a:ext cx="727284" cy="852725"/>
                </a:xfrm>
                <a:prstGeom prst="straightConnector1">
                  <a:avLst/>
                </a:prstGeom>
                <a:ln>
                  <a:solidFill>
                    <a:srgbClr val="99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EFE3C44-C509-47B0-B449-71F99CE286D6}"/>
                  </a:ext>
                </a:extLst>
              </p:cNvPr>
              <p:cNvGrpSpPr/>
              <p:nvPr/>
            </p:nvGrpSpPr>
            <p:grpSpPr>
              <a:xfrm rot="18236141">
                <a:off x="8386806" y="3099796"/>
                <a:ext cx="1257756" cy="1203493"/>
                <a:chOff x="5556736" y="3717032"/>
                <a:chExt cx="1257756" cy="1203493"/>
              </a:xfrm>
            </p:grpSpPr>
            <p:cxnSp>
              <p:nvCxnSpPr>
                <p:cNvPr id="49" name="Straight Arrow Connector 48">
                  <a:extLst>
                    <a:ext uri="{FF2B5EF4-FFF2-40B4-BE49-F238E27FC236}">
                      <a16:creationId xmlns:a16="http://schemas.microsoft.com/office/drawing/2014/main" id="{E2EE8B3E-3FAC-4919-A8E8-BA0E8DC698ED}"/>
                    </a:ext>
                  </a:extLst>
                </p:cNvPr>
                <p:cNvCxnSpPr>
                  <a:cxnSpLocks/>
                </p:cNvCxnSpPr>
                <p:nvPr/>
              </p:nvCxnSpPr>
              <p:spPr>
                <a:xfrm flipH="1">
                  <a:off x="5556736" y="4305803"/>
                  <a:ext cx="1257756" cy="0"/>
                </a:xfrm>
                <a:prstGeom prst="straightConnector1">
                  <a:avLst/>
                </a:prstGeom>
                <a:ln>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CFE1666-EA1C-4F25-AC4B-95BB0CB426DA}"/>
                    </a:ext>
                  </a:extLst>
                </p:cNvPr>
                <p:cNvCxnSpPr>
                  <a:cxnSpLocks/>
                </p:cNvCxnSpPr>
                <p:nvPr/>
              </p:nvCxnSpPr>
              <p:spPr>
                <a:xfrm flipV="1">
                  <a:off x="6166420" y="3717032"/>
                  <a:ext cx="0" cy="1203493"/>
                </a:xfrm>
                <a:prstGeom prst="straightConnector1">
                  <a:avLst/>
                </a:prstGeom>
                <a:ln>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39F82B-BE5B-4109-8909-29CE5C38E44E}"/>
                    </a:ext>
                  </a:extLst>
                </p:cNvPr>
                <p:cNvCxnSpPr>
                  <a:cxnSpLocks/>
                </p:cNvCxnSpPr>
                <p:nvPr/>
              </p:nvCxnSpPr>
              <p:spPr>
                <a:xfrm>
                  <a:off x="5853126" y="3938473"/>
                  <a:ext cx="727284" cy="852725"/>
                </a:xfrm>
                <a:prstGeom prst="straightConnector1">
                  <a:avLst/>
                </a:prstGeom>
                <a:ln>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B3E531E-FF7C-4EBF-95B5-42FFD1505329}"/>
                  </a:ext>
                </a:extLst>
              </p:cNvPr>
              <p:cNvGrpSpPr/>
              <p:nvPr/>
            </p:nvGrpSpPr>
            <p:grpSpPr>
              <a:xfrm rot="1370788">
                <a:off x="9698432" y="3453054"/>
                <a:ext cx="1257756" cy="1203493"/>
                <a:chOff x="5556736" y="3717032"/>
                <a:chExt cx="1257756" cy="1203493"/>
              </a:xfrm>
            </p:grpSpPr>
            <p:cxnSp>
              <p:nvCxnSpPr>
                <p:cNvPr id="53" name="Straight Arrow Connector 52">
                  <a:extLst>
                    <a:ext uri="{FF2B5EF4-FFF2-40B4-BE49-F238E27FC236}">
                      <a16:creationId xmlns:a16="http://schemas.microsoft.com/office/drawing/2014/main" id="{640A7CE4-E0B7-475B-8A8B-62938706BCE3}"/>
                    </a:ext>
                  </a:extLst>
                </p:cNvPr>
                <p:cNvCxnSpPr>
                  <a:cxnSpLocks/>
                </p:cNvCxnSpPr>
                <p:nvPr/>
              </p:nvCxnSpPr>
              <p:spPr>
                <a:xfrm flipH="1">
                  <a:off x="5556736" y="4305803"/>
                  <a:ext cx="1257756" cy="0"/>
                </a:xfrm>
                <a:prstGeom prst="straightConnector1">
                  <a:avLst/>
                </a:prstGeom>
                <a:ln>
                  <a:solidFill>
                    <a:schemeClr val="accent3">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9758F9D-950A-4F93-A8B9-33D409F311AF}"/>
                    </a:ext>
                  </a:extLst>
                </p:cNvPr>
                <p:cNvCxnSpPr>
                  <a:cxnSpLocks/>
                </p:cNvCxnSpPr>
                <p:nvPr/>
              </p:nvCxnSpPr>
              <p:spPr>
                <a:xfrm flipV="1">
                  <a:off x="6166420" y="3717032"/>
                  <a:ext cx="0" cy="1203493"/>
                </a:xfrm>
                <a:prstGeom prst="straightConnector1">
                  <a:avLst/>
                </a:prstGeom>
                <a:ln>
                  <a:solidFill>
                    <a:schemeClr val="accent3">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79D7EFC-0641-482B-9F82-14B6F3A96B08}"/>
                    </a:ext>
                  </a:extLst>
                </p:cNvPr>
                <p:cNvCxnSpPr>
                  <a:cxnSpLocks/>
                </p:cNvCxnSpPr>
                <p:nvPr/>
              </p:nvCxnSpPr>
              <p:spPr>
                <a:xfrm>
                  <a:off x="5853126" y="3938473"/>
                  <a:ext cx="727284" cy="852725"/>
                </a:xfrm>
                <a:prstGeom prst="straightConnector1">
                  <a:avLst/>
                </a:prstGeom>
                <a:ln>
                  <a:solidFill>
                    <a:schemeClr val="accent3">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7" name="TextBox 56">
              <a:extLst>
                <a:ext uri="{FF2B5EF4-FFF2-40B4-BE49-F238E27FC236}">
                  <a16:creationId xmlns:a16="http://schemas.microsoft.com/office/drawing/2014/main" id="{C30FFB37-C918-47B1-BCF3-EEC36BE8A82C}"/>
                </a:ext>
              </a:extLst>
            </p:cNvPr>
            <p:cNvSpPr txBox="1"/>
            <p:nvPr/>
          </p:nvSpPr>
          <p:spPr>
            <a:xfrm>
              <a:off x="7287064" y="4230886"/>
              <a:ext cx="1637434" cy="646331"/>
            </a:xfrm>
            <a:prstGeom prst="rect">
              <a:avLst/>
            </a:prstGeom>
            <a:noFill/>
          </p:spPr>
          <p:txBody>
            <a:bodyPr wrap="square" rtlCol="0">
              <a:spAutoFit/>
            </a:bodyPr>
            <a:lstStyle/>
            <a:p>
              <a:pPr algn="ctr"/>
              <a:r>
                <a:rPr lang="en-GB" b="1" dirty="0">
                  <a:solidFill>
                    <a:srgbClr val="5DCEAF"/>
                  </a:solidFill>
                  <a:cs typeface="Times New Roman" panose="02020603050405020304" pitchFamily="18" charset="0"/>
                </a:rPr>
                <a:t>Object spaces</a:t>
              </a:r>
            </a:p>
          </p:txBody>
        </p:sp>
      </p:grpSp>
      <p:grpSp>
        <p:nvGrpSpPr>
          <p:cNvPr id="81" name="Group 80">
            <a:extLst>
              <a:ext uri="{FF2B5EF4-FFF2-40B4-BE49-F238E27FC236}">
                <a16:creationId xmlns:a16="http://schemas.microsoft.com/office/drawing/2014/main" id="{B004D078-F007-4A84-A76A-B10CF39A4446}"/>
              </a:ext>
              <a:ext uri="{C183D7F6-B498-43B3-948B-1728B52AA6E4}">
                <adec:decorative xmlns:adec="http://schemas.microsoft.com/office/drawing/2017/decorative" val="1"/>
              </a:ext>
            </a:extLst>
          </p:cNvPr>
          <p:cNvGrpSpPr/>
          <p:nvPr/>
        </p:nvGrpSpPr>
        <p:grpSpPr>
          <a:xfrm>
            <a:off x="1106788" y="2767409"/>
            <a:ext cx="2267637" cy="2317086"/>
            <a:chOff x="1106788" y="2767409"/>
            <a:chExt cx="2267637" cy="2317086"/>
          </a:xfrm>
        </p:grpSpPr>
        <p:grpSp>
          <p:nvGrpSpPr>
            <p:cNvPr id="74" name="Group 73">
              <a:extLst>
                <a:ext uri="{FF2B5EF4-FFF2-40B4-BE49-F238E27FC236}">
                  <a16:creationId xmlns:a16="http://schemas.microsoft.com/office/drawing/2014/main" id="{406A3C4C-594C-4A5A-A246-60E65D13E99E}"/>
                </a:ext>
              </a:extLst>
            </p:cNvPr>
            <p:cNvGrpSpPr/>
            <p:nvPr/>
          </p:nvGrpSpPr>
          <p:grpSpPr>
            <a:xfrm>
              <a:off x="1575279" y="3287806"/>
              <a:ext cx="1698356" cy="1643067"/>
              <a:chOff x="5590356" y="2794045"/>
              <a:chExt cx="1698356" cy="1643067"/>
            </a:xfrm>
          </p:grpSpPr>
          <p:cxnSp>
            <p:nvCxnSpPr>
              <p:cNvPr id="59" name="Straight Arrow Connector 58">
                <a:extLst>
                  <a:ext uri="{FF2B5EF4-FFF2-40B4-BE49-F238E27FC236}">
                    <a16:creationId xmlns:a16="http://schemas.microsoft.com/office/drawing/2014/main" id="{AB57768F-0927-499E-9114-0BA09BDEB294}"/>
                  </a:ext>
                </a:extLst>
              </p:cNvPr>
              <p:cNvCxnSpPr>
                <a:cxnSpLocks/>
              </p:cNvCxnSpPr>
              <p:nvPr/>
            </p:nvCxnSpPr>
            <p:spPr>
              <a:xfrm flipH="1">
                <a:off x="5590356" y="3658275"/>
                <a:ext cx="1698356" cy="0"/>
              </a:xfrm>
              <a:prstGeom prst="straightConnector1">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3D706A9-F51A-42C9-85EB-09DC032AD2A5}"/>
                  </a:ext>
                </a:extLst>
              </p:cNvPr>
              <p:cNvCxnSpPr>
                <a:cxnSpLocks/>
              </p:cNvCxnSpPr>
              <p:nvPr/>
            </p:nvCxnSpPr>
            <p:spPr>
              <a:xfrm flipV="1">
                <a:off x="6472592" y="2794045"/>
                <a:ext cx="0" cy="1643067"/>
              </a:xfrm>
              <a:prstGeom prst="straightConnector1">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280FF57-D9D9-4ADB-B018-0A4AF346D7BE}"/>
                  </a:ext>
                </a:extLst>
              </p:cNvPr>
              <p:cNvCxnSpPr>
                <a:cxnSpLocks/>
              </p:cNvCxnSpPr>
              <p:nvPr/>
            </p:nvCxnSpPr>
            <p:spPr>
              <a:xfrm>
                <a:off x="6022404" y="3131560"/>
                <a:ext cx="990668" cy="1161536"/>
              </a:xfrm>
              <a:prstGeom prst="straightConnector1">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5A18C028-2F54-43D9-8621-CD5ECD11EEFF}"/>
                </a:ext>
              </a:extLst>
            </p:cNvPr>
            <p:cNvSpPr txBox="1"/>
            <p:nvPr/>
          </p:nvSpPr>
          <p:spPr>
            <a:xfrm>
              <a:off x="1106788" y="2767409"/>
              <a:ext cx="1637434" cy="646331"/>
            </a:xfrm>
            <a:prstGeom prst="rect">
              <a:avLst/>
            </a:prstGeom>
            <a:noFill/>
          </p:spPr>
          <p:txBody>
            <a:bodyPr wrap="square" rtlCol="0">
              <a:spAutoFit/>
            </a:bodyPr>
            <a:lstStyle/>
            <a:p>
              <a:pPr algn="ctr"/>
              <a:r>
                <a:rPr lang="en-GB" b="1" dirty="0">
                  <a:solidFill>
                    <a:srgbClr val="FFFF00"/>
                  </a:solidFill>
                  <a:cs typeface="Times New Roman" panose="02020603050405020304" pitchFamily="18" charset="0"/>
                </a:rPr>
                <a:t>Camera space</a:t>
              </a: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A2BF591-AF92-44DB-ABEA-6FC9DE43E6ED}"/>
                    </a:ext>
                  </a:extLst>
                </p:cNvPr>
                <p:cNvSpPr txBox="1"/>
                <p:nvPr/>
              </p:nvSpPr>
              <p:spPr>
                <a:xfrm>
                  <a:off x="2556789" y="2970715"/>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rgbClr val="FFFF00"/>
                            </a:solidFill>
                            <a:latin typeface="Cambria Math" panose="02040503050406030204" pitchFamily="18" charset="0"/>
                            <a:cs typeface="Times New Roman" panose="02020603050405020304" pitchFamily="18" charset="0"/>
                          </a:rPr>
                          <m:t>𝑦</m:t>
                        </m:r>
                      </m:oMath>
                    </m:oMathPara>
                  </a14:m>
                  <a:endParaRPr lang="en-GB" sz="2400" i="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78" name="TextBox 77">
                  <a:extLst>
                    <a:ext uri="{FF2B5EF4-FFF2-40B4-BE49-F238E27FC236}">
                      <a16:creationId xmlns:a16="http://schemas.microsoft.com/office/drawing/2014/main" id="{3A2BF591-AF92-44DB-ABEA-6FC9DE43E6ED}"/>
                    </a:ext>
                  </a:extLst>
                </p:cNvPr>
                <p:cNvSpPr txBox="1">
                  <a:spLocks noRot="1" noChangeAspect="1" noMove="1" noResize="1" noEditPoints="1" noAdjustHandles="1" noChangeArrowheads="1" noChangeShapeType="1" noTextEdit="1"/>
                </p:cNvSpPr>
                <p:nvPr/>
              </p:nvSpPr>
              <p:spPr>
                <a:xfrm>
                  <a:off x="2556789" y="2970715"/>
                  <a:ext cx="276038" cy="461665"/>
                </a:xfrm>
                <a:prstGeom prst="rect">
                  <a:avLst/>
                </a:prstGeom>
                <a:blipFill>
                  <a:blip r:embed="rId8"/>
                  <a:stretch>
                    <a:fillRect l="-34783" r="-4348"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FA8C5833-8298-4B51-8281-3F7CD2C19FC3}"/>
                    </a:ext>
                  </a:extLst>
                </p:cNvPr>
                <p:cNvSpPr txBox="1"/>
                <p:nvPr/>
              </p:nvSpPr>
              <p:spPr>
                <a:xfrm>
                  <a:off x="3098387" y="36808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rgbClr val="FFFF00"/>
                            </a:solidFill>
                            <a:latin typeface="Cambria Math" panose="02040503050406030204" pitchFamily="18" charset="0"/>
                            <a:cs typeface="Times New Roman" panose="02020603050405020304" pitchFamily="18" charset="0"/>
                          </a:rPr>
                          <m:t>𝑧</m:t>
                        </m:r>
                      </m:oMath>
                    </m:oMathPara>
                  </a14:m>
                  <a:endParaRPr lang="en-GB" sz="2400" i="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79" name="TextBox 78">
                  <a:extLst>
                    <a:ext uri="{FF2B5EF4-FFF2-40B4-BE49-F238E27FC236}">
                      <a16:creationId xmlns:a16="http://schemas.microsoft.com/office/drawing/2014/main" id="{FA8C5833-8298-4B51-8281-3F7CD2C19FC3}"/>
                    </a:ext>
                  </a:extLst>
                </p:cNvPr>
                <p:cNvSpPr txBox="1">
                  <a:spLocks noRot="1" noChangeAspect="1" noMove="1" noResize="1" noEditPoints="1" noAdjustHandles="1" noChangeArrowheads="1" noChangeShapeType="1" noTextEdit="1"/>
                </p:cNvSpPr>
                <p:nvPr/>
              </p:nvSpPr>
              <p:spPr>
                <a:xfrm>
                  <a:off x="3098387" y="3680887"/>
                  <a:ext cx="276038" cy="461665"/>
                </a:xfrm>
                <a:prstGeom prst="rect">
                  <a:avLst/>
                </a:prstGeom>
                <a:blipFill>
                  <a:blip r:embed="rId9"/>
                  <a:stretch>
                    <a:fillRect l="-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6033248-273D-4726-BAD2-D8231F7A363F}"/>
                    </a:ext>
                  </a:extLst>
                </p:cNvPr>
                <p:cNvSpPr txBox="1"/>
                <p:nvPr/>
              </p:nvSpPr>
              <p:spPr>
                <a:xfrm>
                  <a:off x="2986565" y="4622830"/>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rgbClr val="FFFF00"/>
                            </a:solidFill>
                            <a:latin typeface="Cambria Math" panose="02040503050406030204" pitchFamily="18" charset="0"/>
                            <a:cs typeface="Times New Roman" panose="02020603050405020304" pitchFamily="18" charset="0"/>
                          </a:rPr>
                          <m:t>𝑥</m:t>
                        </m:r>
                      </m:oMath>
                    </m:oMathPara>
                  </a14:m>
                  <a:endParaRPr lang="en-GB" sz="2400" i="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D6033248-273D-4726-BAD2-D8231F7A363F}"/>
                    </a:ext>
                  </a:extLst>
                </p:cNvPr>
                <p:cNvSpPr txBox="1">
                  <a:spLocks noRot="1" noChangeAspect="1" noMove="1" noResize="1" noEditPoints="1" noAdjustHandles="1" noChangeArrowheads="1" noChangeShapeType="1" noTextEdit="1"/>
                </p:cNvSpPr>
                <p:nvPr/>
              </p:nvSpPr>
              <p:spPr>
                <a:xfrm>
                  <a:off x="2986565" y="4622830"/>
                  <a:ext cx="276038" cy="461665"/>
                </a:xfrm>
                <a:prstGeom prst="rect">
                  <a:avLst/>
                </a:prstGeom>
                <a:blipFill>
                  <a:blip r:embed="rId10"/>
                  <a:stretch>
                    <a:fillRect l="-22222"/>
                  </a:stretch>
                </a:blipFill>
              </p:spPr>
              <p:txBody>
                <a:bodyPr/>
                <a:lstStyle/>
                <a:p>
                  <a:r>
                    <a:rPr lang="en-GB">
                      <a:noFill/>
                    </a:rPr>
                    <a:t> </a:t>
                  </a:r>
                </a:p>
              </p:txBody>
            </p:sp>
          </mc:Fallback>
        </mc:AlternateContent>
      </p:grpSp>
      <p:grpSp>
        <p:nvGrpSpPr>
          <p:cNvPr id="93" name="Group 92">
            <a:extLst>
              <a:ext uri="{FF2B5EF4-FFF2-40B4-BE49-F238E27FC236}">
                <a16:creationId xmlns:a16="http://schemas.microsoft.com/office/drawing/2014/main" id="{69F1AA0F-10AE-4ACC-8998-B4DC01259BA0}"/>
              </a:ext>
              <a:ext uri="{C183D7F6-B498-43B3-948B-1728B52AA6E4}">
                <adec:decorative xmlns:adec="http://schemas.microsoft.com/office/drawing/2017/decorative" val="1"/>
              </a:ext>
            </a:extLst>
          </p:cNvPr>
          <p:cNvGrpSpPr/>
          <p:nvPr/>
        </p:nvGrpSpPr>
        <p:grpSpPr>
          <a:xfrm>
            <a:off x="3070756" y="2008065"/>
            <a:ext cx="1687885" cy="1350309"/>
            <a:chOff x="3070756" y="2008065"/>
            <a:chExt cx="1687885" cy="1350309"/>
          </a:xfrm>
        </p:grpSpPr>
        <p:grpSp>
          <p:nvGrpSpPr>
            <p:cNvPr id="91" name="Group 90">
              <a:extLst>
                <a:ext uri="{FF2B5EF4-FFF2-40B4-BE49-F238E27FC236}">
                  <a16:creationId xmlns:a16="http://schemas.microsoft.com/office/drawing/2014/main" id="{4FE666A9-D91F-45E1-8C4B-60FCAB860609}"/>
                </a:ext>
              </a:extLst>
            </p:cNvPr>
            <p:cNvGrpSpPr/>
            <p:nvPr/>
          </p:nvGrpSpPr>
          <p:grpSpPr>
            <a:xfrm>
              <a:off x="3070756" y="2490896"/>
              <a:ext cx="1077989" cy="867478"/>
              <a:chOff x="3070756" y="2490896"/>
              <a:chExt cx="1077989" cy="867478"/>
            </a:xfrm>
          </p:grpSpPr>
          <p:cxnSp>
            <p:nvCxnSpPr>
              <p:cNvPr id="82" name="Straight Arrow Connector 81">
                <a:extLst>
                  <a:ext uri="{FF2B5EF4-FFF2-40B4-BE49-F238E27FC236}">
                    <a16:creationId xmlns:a16="http://schemas.microsoft.com/office/drawing/2014/main" id="{E7278C93-85AC-4A74-BD1C-070D54B200D1}"/>
                  </a:ext>
                </a:extLst>
              </p:cNvPr>
              <p:cNvCxnSpPr>
                <a:cxnSpLocks/>
              </p:cNvCxnSpPr>
              <p:nvPr/>
            </p:nvCxnSpPr>
            <p:spPr>
              <a:xfrm flipV="1">
                <a:off x="3332428" y="2490896"/>
                <a:ext cx="0" cy="747815"/>
              </a:xfrm>
              <a:prstGeom prst="straightConnector1">
                <a:avLst/>
              </a:prstGeom>
              <a:ln>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B209AFE-A43D-4503-AC22-C223711E16FD}"/>
                  </a:ext>
                </a:extLst>
              </p:cNvPr>
              <p:cNvCxnSpPr>
                <a:cxnSpLocks/>
              </p:cNvCxnSpPr>
              <p:nvPr/>
            </p:nvCxnSpPr>
            <p:spPr>
              <a:xfrm>
                <a:off x="3333547" y="2490896"/>
                <a:ext cx="498483" cy="595135"/>
              </a:xfrm>
              <a:prstGeom prst="straightConnector1">
                <a:avLst/>
              </a:prstGeom>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2EBE554E-0565-40DA-ACDE-5287C4F73871}"/>
                      </a:ext>
                    </a:extLst>
                  </p:cNvPr>
                  <p:cNvSpPr txBox="1"/>
                  <p:nvPr/>
                </p:nvSpPr>
                <p:spPr>
                  <a:xfrm>
                    <a:off x="3872707" y="2694263"/>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2"/>
                              </a:solidFill>
                              <a:latin typeface="Cambria Math" panose="02040503050406030204" pitchFamily="18" charset="0"/>
                              <a:cs typeface="Times New Roman" panose="02020603050405020304" pitchFamily="18" charset="0"/>
                            </a:rPr>
                            <m:t>𝑥</m:t>
                          </m:r>
                        </m:oMath>
                      </m:oMathPara>
                    </a14:m>
                    <a:endParaRPr lang="en-GB" sz="2400" i="1"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89" name="TextBox 88">
                    <a:extLst>
                      <a:ext uri="{FF2B5EF4-FFF2-40B4-BE49-F238E27FC236}">
                        <a16:creationId xmlns:a16="http://schemas.microsoft.com/office/drawing/2014/main" id="{2EBE554E-0565-40DA-ACDE-5287C4F73871}"/>
                      </a:ext>
                    </a:extLst>
                  </p:cNvPr>
                  <p:cNvSpPr txBox="1">
                    <a:spLocks noRot="1" noChangeAspect="1" noMove="1" noResize="1" noEditPoints="1" noAdjustHandles="1" noChangeArrowheads="1" noChangeShapeType="1" noTextEdit="1"/>
                  </p:cNvSpPr>
                  <p:nvPr/>
                </p:nvSpPr>
                <p:spPr>
                  <a:xfrm>
                    <a:off x="3872707" y="2694263"/>
                    <a:ext cx="276038" cy="461665"/>
                  </a:xfrm>
                  <a:prstGeom prst="rect">
                    <a:avLst/>
                  </a:prstGeom>
                  <a:blipFill>
                    <a:blip r:embed="rId11"/>
                    <a:stretch>
                      <a:fillRect l="-217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4508D11-2FC6-4225-AC4B-11DE91AC87E0}"/>
                      </a:ext>
                    </a:extLst>
                  </p:cNvPr>
                  <p:cNvSpPr txBox="1"/>
                  <p:nvPr/>
                </p:nvSpPr>
                <p:spPr>
                  <a:xfrm>
                    <a:off x="3070756" y="28967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2"/>
                              </a:solidFill>
                              <a:latin typeface="Cambria Math" panose="02040503050406030204" pitchFamily="18" charset="0"/>
                              <a:cs typeface="Times New Roman" panose="02020603050405020304" pitchFamily="18" charset="0"/>
                            </a:rPr>
                            <m:t>𝑦</m:t>
                          </m:r>
                        </m:oMath>
                      </m:oMathPara>
                    </a14:m>
                    <a:endParaRPr lang="en-GB" sz="2400" i="1"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90" name="TextBox 89">
                    <a:extLst>
                      <a:ext uri="{FF2B5EF4-FFF2-40B4-BE49-F238E27FC236}">
                        <a16:creationId xmlns:a16="http://schemas.microsoft.com/office/drawing/2014/main" id="{94508D11-2FC6-4225-AC4B-11DE91AC87E0}"/>
                      </a:ext>
                    </a:extLst>
                  </p:cNvPr>
                  <p:cNvSpPr txBox="1">
                    <a:spLocks noRot="1" noChangeAspect="1" noMove="1" noResize="1" noEditPoints="1" noAdjustHandles="1" noChangeArrowheads="1" noChangeShapeType="1" noTextEdit="1"/>
                  </p:cNvSpPr>
                  <p:nvPr/>
                </p:nvSpPr>
                <p:spPr>
                  <a:xfrm>
                    <a:off x="3070756" y="2896709"/>
                    <a:ext cx="276038" cy="461665"/>
                  </a:xfrm>
                  <a:prstGeom prst="rect">
                    <a:avLst/>
                  </a:prstGeom>
                  <a:blipFill>
                    <a:blip r:embed="rId12"/>
                    <a:stretch>
                      <a:fillRect l="-35556" r="-6667" b="-11842"/>
                    </a:stretch>
                  </a:blipFill>
                </p:spPr>
                <p:txBody>
                  <a:bodyPr/>
                  <a:lstStyle/>
                  <a:p>
                    <a:r>
                      <a:rPr lang="en-GB">
                        <a:noFill/>
                      </a:rPr>
                      <a:t> </a:t>
                    </a:r>
                  </a:p>
                </p:txBody>
              </p:sp>
            </mc:Fallback>
          </mc:AlternateContent>
        </p:grpSp>
        <p:sp>
          <p:nvSpPr>
            <p:cNvPr id="92" name="TextBox 91">
              <a:extLst>
                <a:ext uri="{FF2B5EF4-FFF2-40B4-BE49-F238E27FC236}">
                  <a16:creationId xmlns:a16="http://schemas.microsoft.com/office/drawing/2014/main" id="{89A55053-997F-43C6-9BE1-29ED7AC61026}"/>
                </a:ext>
              </a:extLst>
            </p:cNvPr>
            <p:cNvSpPr txBox="1"/>
            <p:nvPr/>
          </p:nvSpPr>
          <p:spPr>
            <a:xfrm>
              <a:off x="3121207" y="2008065"/>
              <a:ext cx="1637434" cy="646331"/>
            </a:xfrm>
            <a:prstGeom prst="rect">
              <a:avLst/>
            </a:prstGeom>
            <a:noFill/>
          </p:spPr>
          <p:txBody>
            <a:bodyPr wrap="square" rtlCol="0">
              <a:spAutoFit/>
            </a:bodyPr>
            <a:lstStyle/>
            <a:p>
              <a:pPr algn="ctr"/>
              <a:r>
                <a:rPr lang="en-GB" b="1" dirty="0">
                  <a:solidFill>
                    <a:schemeClr val="tx2"/>
                  </a:solidFill>
                  <a:cs typeface="Times New Roman" panose="02020603050405020304" pitchFamily="18" charset="0"/>
                </a:rPr>
                <a:t>Screen space</a:t>
              </a:r>
            </a:p>
          </p:txBody>
        </p:sp>
      </p:grpSp>
    </p:spTree>
    <p:extLst>
      <p:ext uri="{BB962C8B-B14F-4D97-AF65-F5344CB8AC3E}">
        <p14:creationId xmlns:p14="http://schemas.microsoft.com/office/powerpoint/2010/main" val="400653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9B04-07F0-41AC-B514-78FDCFCB40AB}"/>
              </a:ext>
            </a:extLst>
          </p:cNvPr>
          <p:cNvSpPr>
            <a:spLocks noGrp="1"/>
          </p:cNvSpPr>
          <p:nvPr>
            <p:ph type="title"/>
          </p:nvPr>
        </p:nvSpPr>
        <p:spPr/>
        <p:txBody>
          <a:bodyPr/>
          <a:lstStyle/>
          <a:p>
            <a:r>
              <a:rPr lang="en-GB" dirty="0"/>
              <a:t>Transforming between coordinate spaces</a:t>
            </a:r>
          </a:p>
        </p:txBody>
      </p:sp>
      <p:sp>
        <p:nvSpPr>
          <p:cNvPr id="3" name="Content Placeholder 2">
            <a:extLst>
              <a:ext uri="{FF2B5EF4-FFF2-40B4-BE49-F238E27FC236}">
                <a16:creationId xmlns:a16="http://schemas.microsoft.com/office/drawing/2014/main" id="{9B533F14-92B9-4748-B8A7-1A0386F77412}"/>
              </a:ext>
            </a:extLst>
          </p:cNvPr>
          <p:cNvSpPr>
            <a:spLocks noGrp="1"/>
          </p:cNvSpPr>
          <p:nvPr>
            <p:ph idx="1"/>
          </p:nvPr>
        </p:nvSpPr>
        <p:spPr/>
        <p:txBody>
          <a:bodyPr/>
          <a:lstStyle/>
          <a:p>
            <a:r>
              <a:rPr lang="en-GB" sz="2400" dirty="0"/>
              <a:t>Individual </a:t>
            </a:r>
            <a:r>
              <a:rPr lang="en-GB" sz="2400" dirty="0">
                <a:solidFill>
                  <a:schemeClr val="accent4"/>
                </a:solidFill>
              </a:rPr>
              <a:t>vertices</a:t>
            </a:r>
            <a:r>
              <a:rPr lang="en-GB" sz="2400" dirty="0"/>
              <a:t> of an object are probably stored in </a:t>
            </a:r>
            <a:r>
              <a:rPr lang="en-GB" sz="2400" dirty="0">
                <a:solidFill>
                  <a:schemeClr val="accent4"/>
                </a:solidFill>
              </a:rPr>
              <a:t>object space</a:t>
            </a:r>
            <a:r>
              <a:rPr lang="en-GB" sz="2400" dirty="0"/>
              <a:t>, with the object’s </a:t>
            </a:r>
            <a:r>
              <a:rPr lang="en-GB" sz="2400" dirty="0">
                <a:solidFill>
                  <a:schemeClr val="accent4"/>
                </a:solidFill>
              </a:rPr>
              <a:t>overall transform </a:t>
            </a:r>
            <a:r>
              <a:rPr lang="en-GB" sz="2400" dirty="0"/>
              <a:t>specified in </a:t>
            </a:r>
            <a:r>
              <a:rPr lang="en-GB" sz="2400" dirty="0">
                <a:solidFill>
                  <a:schemeClr val="accent4"/>
                </a:solidFill>
              </a:rPr>
              <a:t>world space</a:t>
            </a:r>
          </a:p>
          <a:p>
            <a:r>
              <a:rPr lang="en-GB" sz="2400" dirty="0"/>
              <a:t>To find </a:t>
            </a:r>
            <a:r>
              <a:rPr lang="en-GB" sz="2400" dirty="0">
                <a:solidFill>
                  <a:schemeClr val="accent5"/>
                </a:solidFill>
              </a:rPr>
              <a:t>collisions</a:t>
            </a:r>
            <a:r>
              <a:rPr lang="en-GB" sz="2400" dirty="0"/>
              <a:t> between two objects, we need </a:t>
            </a:r>
            <a:r>
              <a:rPr lang="en-GB" sz="2400" dirty="0">
                <a:solidFill>
                  <a:schemeClr val="accent4"/>
                </a:solidFill>
              </a:rPr>
              <a:t>both sets </a:t>
            </a:r>
            <a:r>
              <a:rPr lang="en-GB" sz="2400" dirty="0"/>
              <a:t>of vertices in the </a:t>
            </a:r>
            <a:r>
              <a:rPr lang="en-GB" sz="2400" dirty="0">
                <a:solidFill>
                  <a:schemeClr val="accent4"/>
                </a:solidFill>
              </a:rPr>
              <a:t>same space</a:t>
            </a:r>
          </a:p>
          <a:p>
            <a:pPr lvl="1"/>
            <a:r>
              <a:rPr lang="en-GB" sz="2000" dirty="0"/>
              <a:t>Either transform both to world space, or one object to the other object’s space (via the world) – or define a new ‘collision space’</a:t>
            </a:r>
          </a:p>
          <a:p>
            <a:r>
              <a:rPr lang="en-GB" sz="2400" dirty="0"/>
              <a:t>To </a:t>
            </a:r>
            <a:r>
              <a:rPr lang="en-GB" sz="2400" dirty="0">
                <a:solidFill>
                  <a:schemeClr val="accent4"/>
                </a:solidFill>
              </a:rPr>
              <a:t>render</a:t>
            </a:r>
            <a:r>
              <a:rPr lang="en-GB" sz="2400" dirty="0"/>
              <a:t> the objects, we need to know their vertex positions in </a:t>
            </a:r>
            <a:r>
              <a:rPr lang="en-GB" sz="2400" dirty="0">
                <a:solidFill>
                  <a:schemeClr val="accent4"/>
                </a:solidFill>
              </a:rPr>
              <a:t>camera space </a:t>
            </a:r>
            <a:r>
              <a:rPr lang="en-GB" sz="2400" dirty="0"/>
              <a:t>(via world space).</a:t>
            </a:r>
          </a:p>
        </p:txBody>
      </p:sp>
      <p:sp>
        <p:nvSpPr>
          <p:cNvPr id="4" name="Speech Bubble: Rectangle 3">
            <a:extLst>
              <a:ext uri="{FF2B5EF4-FFF2-40B4-BE49-F238E27FC236}">
                <a16:creationId xmlns:a16="http://schemas.microsoft.com/office/drawing/2014/main" id="{A9AADDC4-8163-4D80-90E0-FA547A1E6968}"/>
              </a:ext>
              <a:ext uri="{C183D7F6-B498-43B3-948B-1728B52AA6E4}">
                <adec:decorative xmlns:adec="http://schemas.microsoft.com/office/drawing/2017/decorative" val="1"/>
              </a:ext>
            </a:extLst>
          </p:cNvPr>
          <p:cNvSpPr/>
          <p:nvPr/>
        </p:nvSpPr>
        <p:spPr>
          <a:xfrm>
            <a:off x="9982844" y="1746912"/>
            <a:ext cx="2088232" cy="1371600"/>
          </a:xfrm>
          <a:prstGeom prst="wedgeRectCallout">
            <a:avLst>
              <a:gd name="adj1" fmla="val -78085"/>
              <a:gd name="adj2" fmla="val 18111"/>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Apply world transform to get vertices in world space</a:t>
            </a:r>
            <a:endParaRPr lang="en-GB" sz="2000" dirty="0">
              <a:solidFill>
                <a:schemeClr val="tx1"/>
              </a:solidFill>
            </a:endParaRPr>
          </a:p>
        </p:txBody>
      </p:sp>
    </p:spTree>
    <p:extLst>
      <p:ext uri="{BB962C8B-B14F-4D97-AF65-F5344CB8AC3E}">
        <p14:creationId xmlns:p14="http://schemas.microsoft.com/office/powerpoint/2010/main" val="134511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1DF9-4BD1-46D7-93AD-56FA4C3A647E}"/>
              </a:ext>
            </a:extLst>
          </p:cNvPr>
          <p:cNvSpPr>
            <a:spLocks noGrp="1"/>
          </p:cNvSpPr>
          <p:nvPr>
            <p:ph type="title"/>
          </p:nvPr>
        </p:nvSpPr>
        <p:spPr/>
        <p:txBody>
          <a:bodyPr/>
          <a:lstStyle/>
          <a:p>
            <a:r>
              <a:rPr lang="en-GB" dirty="0"/>
              <a:t>Transforming objects vs. spaces</a:t>
            </a:r>
          </a:p>
        </p:txBody>
      </p:sp>
      <p:sp>
        <p:nvSpPr>
          <p:cNvPr id="3" name="Content Placeholder 2">
            <a:extLst>
              <a:ext uri="{FF2B5EF4-FFF2-40B4-BE49-F238E27FC236}">
                <a16:creationId xmlns:a16="http://schemas.microsoft.com/office/drawing/2014/main" id="{6149B6D1-61F4-4A78-B61C-27C9B676E7E9}"/>
              </a:ext>
            </a:extLst>
          </p:cNvPr>
          <p:cNvSpPr>
            <a:spLocks noGrp="1"/>
          </p:cNvSpPr>
          <p:nvPr>
            <p:ph idx="1"/>
          </p:nvPr>
        </p:nvSpPr>
        <p:spPr>
          <a:xfrm>
            <a:off x="1522413" y="1904999"/>
            <a:ext cx="9134391" cy="4572001"/>
          </a:xfrm>
        </p:spPr>
        <p:txBody>
          <a:bodyPr>
            <a:normAutofit lnSpcReduction="10000"/>
          </a:bodyPr>
          <a:lstStyle/>
          <a:p>
            <a:r>
              <a:rPr lang="en-GB" sz="2400" dirty="0"/>
              <a:t>Duality between describing a point in a different coordinate space, and applying a transformation to the point:</a:t>
            </a:r>
          </a:p>
          <a:p>
            <a:endParaRPr lang="en-GB" sz="2400" dirty="0"/>
          </a:p>
          <a:p>
            <a:endParaRPr lang="en-GB" sz="2400" dirty="0"/>
          </a:p>
          <a:p>
            <a:endParaRPr lang="en-GB" sz="2400" dirty="0"/>
          </a:p>
          <a:p>
            <a:endParaRPr lang="en-GB" sz="2400" dirty="0"/>
          </a:p>
          <a:p>
            <a:endParaRPr lang="en-GB" sz="2400" dirty="0"/>
          </a:p>
          <a:p>
            <a:r>
              <a:rPr lang="en-GB" sz="2400" dirty="0"/>
              <a:t>Transforming a point to a new coordinate space = transforming the new space to the old</a:t>
            </a:r>
          </a:p>
          <a:p>
            <a:pPr lvl="1"/>
            <a:r>
              <a:rPr lang="en-GB" sz="2000" dirty="0"/>
              <a:t>i.e. applying the </a:t>
            </a:r>
            <a:r>
              <a:rPr lang="en-GB" sz="2000" dirty="0">
                <a:solidFill>
                  <a:schemeClr val="accent4"/>
                </a:solidFill>
              </a:rPr>
              <a:t>inverse</a:t>
            </a:r>
            <a:r>
              <a:rPr lang="en-GB" sz="2000" i="1" dirty="0"/>
              <a:t> </a:t>
            </a:r>
            <a:r>
              <a:rPr lang="en-GB" sz="2000" dirty="0"/>
              <a:t>of the new space’s transform in the old space</a:t>
            </a:r>
          </a:p>
        </p:txBody>
      </p:sp>
      <p:grpSp>
        <p:nvGrpSpPr>
          <p:cNvPr id="4" name="Group 3">
            <a:extLst>
              <a:ext uri="{FF2B5EF4-FFF2-40B4-BE49-F238E27FC236}">
                <a16:creationId xmlns:a16="http://schemas.microsoft.com/office/drawing/2014/main" id="{C9F6A427-23E4-4474-B318-FC6112BBFCBF}"/>
              </a:ext>
              <a:ext uri="{C183D7F6-B498-43B3-948B-1728B52AA6E4}">
                <adec:decorative xmlns:adec="http://schemas.microsoft.com/office/drawing/2017/decorative" val="1"/>
              </a:ext>
            </a:extLst>
          </p:cNvPr>
          <p:cNvGrpSpPr/>
          <p:nvPr/>
        </p:nvGrpSpPr>
        <p:grpSpPr>
          <a:xfrm>
            <a:off x="3096963" y="3601061"/>
            <a:ext cx="843914" cy="1055317"/>
            <a:chOff x="2923607" y="4403036"/>
            <a:chExt cx="843914" cy="1055317"/>
          </a:xfrm>
        </p:grpSpPr>
        <p:cxnSp>
          <p:nvCxnSpPr>
            <p:cNvPr id="5" name="Straight Arrow Connector 4">
              <a:extLst>
                <a:ext uri="{FF2B5EF4-FFF2-40B4-BE49-F238E27FC236}">
                  <a16:creationId xmlns:a16="http://schemas.microsoft.com/office/drawing/2014/main" id="{637B129C-EE28-4F90-A9F6-FA2B68C5B16F}"/>
                </a:ext>
              </a:extLst>
            </p:cNvPr>
            <p:cNvCxnSpPr/>
            <p:nvPr/>
          </p:nvCxnSpPr>
          <p:spPr>
            <a:xfrm rot="2847735" flipV="1">
              <a:off x="3345564" y="3981079"/>
              <a:ext cx="0" cy="84391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C15035C-589C-4FEE-9FBF-66C950EEDE27}"/>
                </a:ext>
              </a:extLst>
            </p:cNvPr>
            <p:cNvCxnSpPr/>
            <p:nvPr/>
          </p:nvCxnSpPr>
          <p:spPr>
            <a:xfrm rot="2847735">
              <a:off x="2891038" y="5014993"/>
              <a:ext cx="88672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85F91F71-4A7E-464E-805B-7846092F05D6}"/>
              </a:ext>
              <a:ext uri="{C183D7F6-B498-43B3-948B-1728B52AA6E4}">
                <adec:decorative xmlns:adec="http://schemas.microsoft.com/office/drawing/2017/decorative" val="1"/>
              </a:ext>
            </a:extLst>
          </p:cNvPr>
          <p:cNvGrpSpPr/>
          <p:nvPr/>
        </p:nvGrpSpPr>
        <p:grpSpPr>
          <a:xfrm>
            <a:off x="2349996" y="2852936"/>
            <a:ext cx="2337847" cy="2224987"/>
            <a:chOff x="2176640" y="3654911"/>
            <a:chExt cx="2337847" cy="2224987"/>
          </a:xfrm>
        </p:grpSpPr>
        <p:sp>
          <p:nvSpPr>
            <p:cNvPr id="8" name="Rectangle 7">
              <a:extLst>
                <a:ext uri="{FF2B5EF4-FFF2-40B4-BE49-F238E27FC236}">
                  <a16:creationId xmlns:a16="http://schemas.microsoft.com/office/drawing/2014/main" id="{A1C46922-F3FF-431E-A947-B15FF927B048}"/>
                </a:ext>
              </a:extLst>
            </p:cNvPr>
            <p:cNvSpPr/>
            <p:nvPr/>
          </p:nvSpPr>
          <p:spPr>
            <a:xfrm rot="678329">
              <a:off x="3502821" y="4493320"/>
              <a:ext cx="202886" cy="1233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5F906360-7FFC-43F3-BD7B-9B538E029991}"/>
                </a:ext>
              </a:extLst>
            </p:cNvPr>
            <p:cNvCxnSpPr/>
            <p:nvPr/>
          </p:nvCxnSpPr>
          <p:spPr>
            <a:xfrm flipV="1">
              <a:off x="2176640" y="3654911"/>
              <a:ext cx="0" cy="2224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002FB6A-348B-4FE2-9DE2-1DE064CCA938}"/>
                </a:ext>
              </a:extLst>
            </p:cNvPr>
            <p:cNvCxnSpPr/>
            <p:nvPr/>
          </p:nvCxnSpPr>
          <p:spPr>
            <a:xfrm>
              <a:off x="2176640" y="5879898"/>
              <a:ext cx="23378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B6F37DE7-C374-4BF3-BAAA-F87D8E4E0760}"/>
              </a:ext>
              <a:ext uri="{C183D7F6-B498-43B3-948B-1728B52AA6E4}">
                <adec:decorative xmlns:adec="http://schemas.microsoft.com/office/drawing/2017/decorative" val="1"/>
              </a:ext>
            </a:extLst>
          </p:cNvPr>
          <p:cNvGrpSpPr/>
          <p:nvPr/>
        </p:nvGrpSpPr>
        <p:grpSpPr>
          <a:xfrm>
            <a:off x="5772878" y="2852936"/>
            <a:ext cx="3921549" cy="2224987"/>
            <a:chOff x="5599522" y="3654911"/>
            <a:chExt cx="3921549" cy="2224987"/>
          </a:xfrm>
        </p:grpSpPr>
        <p:grpSp>
          <p:nvGrpSpPr>
            <p:cNvPr id="12" name="Group 11">
              <a:extLst>
                <a:ext uri="{FF2B5EF4-FFF2-40B4-BE49-F238E27FC236}">
                  <a16:creationId xmlns:a16="http://schemas.microsoft.com/office/drawing/2014/main" id="{C4C83FD2-3179-4199-B915-17EC7146D7EB}"/>
                </a:ext>
              </a:extLst>
            </p:cNvPr>
            <p:cNvGrpSpPr/>
            <p:nvPr/>
          </p:nvGrpSpPr>
          <p:grpSpPr>
            <a:xfrm>
              <a:off x="7183224" y="3654911"/>
              <a:ext cx="2337847" cy="2224987"/>
              <a:chOff x="7183225" y="3429000"/>
              <a:chExt cx="2224726" cy="1934852"/>
            </a:xfrm>
          </p:grpSpPr>
          <p:cxnSp>
            <p:nvCxnSpPr>
              <p:cNvPr id="14" name="Straight Arrow Connector 13">
                <a:extLst>
                  <a:ext uri="{FF2B5EF4-FFF2-40B4-BE49-F238E27FC236}">
                    <a16:creationId xmlns:a16="http://schemas.microsoft.com/office/drawing/2014/main" id="{ACD10C9E-A311-410E-A794-0CC42F9D1DA2}"/>
                  </a:ext>
                </a:extLst>
              </p:cNvPr>
              <p:cNvCxnSpPr/>
              <p:nvPr/>
            </p:nvCxnSpPr>
            <p:spPr>
              <a:xfrm flipV="1">
                <a:off x="7183225" y="3429000"/>
                <a:ext cx="0" cy="193485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A41E67-9686-40F9-B5C2-4F5431B8B332}"/>
                  </a:ext>
                </a:extLst>
              </p:cNvPr>
              <p:cNvCxnSpPr/>
              <p:nvPr/>
            </p:nvCxnSpPr>
            <p:spPr>
              <a:xfrm>
                <a:off x="7183225" y="5363852"/>
                <a:ext cx="222472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6A213AC-F40A-4DB1-8E89-10AAD07706D2}"/>
                  </a:ext>
                </a:extLst>
              </p:cNvPr>
              <p:cNvSpPr/>
              <p:nvPr/>
            </p:nvSpPr>
            <p:spPr>
              <a:xfrm rot="19430594">
                <a:off x="7648446" y="4053533"/>
                <a:ext cx="509029" cy="2828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3" name="Arrow: Right 12">
              <a:extLst>
                <a:ext uri="{FF2B5EF4-FFF2-40B4-BE49-F238E27FC236}">
                  <a16:creationId xmlns:a16="http://schemas.microsoft.com/office/drawing/2014/main" id="{658FE670-B69C-4396-B8E5-3345DB38FDD6}"/>
                </a:ext>
              </a:extLst>
            </p:cNvPr>
            <p:cNvSpPr/>
            <p:nvPr/>
          </p:nvSpPr>
          <p:spPr>
            <a:xfrm>
              <a:off x="5599522" y="4535699"/>
              <a:ext cx="621824" cy="488788"/>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Speech Bubble: Rectangle 16">
            <a:extLst>
              <a:ext uri="{FF2B5EF4-FFF2-40B4-BE49-F238E27FC236}">
                <a16:creationId xmlns:a16="http://schemas.microsoft.com/office/drawing/2014/main" id="{49F275D8-52E0-44D1-BACD-EA4494E31038}"/>
              </a:ext>
              <a:ext uri="{C183D7F6-B498-43B3-948B-1728B52AA6E4}">
                <adec:decorative xmlns:adec="http://schemas.microsoft.com/office/drawing/2017/decorative" val="1"/>
              </a:ext>
            </a:extLst>
          </p:cNvPr>
          <p:cNvSpPr/>
          <p:nvPr/>
        </p:nvSpPr>
        <p:spPr>
          <a:xfrm>
            <a:off x="9595699" y="2528407"/>
            <a:ext cx="2376264" cy="1028328"/>
          </a:xfrm>
          <a:prstGeom prst="wedgeRectCallout">
            <a:avLst>
              <a:gd name="adj1" fmla="val -85275"/>
              <a:gd name="adj2" fmla="val 48957"/>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Transform in </a:t>
            </a:r>
            <a:r>
              <a:rPr lang="en-GB" sz="2000" dirty="0">
                <a:solidFill>
                  <a:schemeClr val="accent4"/>
                </a:solidFill>
              </a:rPr>
              <a:t>local coordinates</a:t>
            </a:r>
            <a:r>
              <a:rPr lang="en-GB" sz="2000" dirty="0">
                <a:solidFill>
                  <a:schemeClr val="tx1"/>
                </a:solidFill>
              </a:rPr>
              <a:t>…</a:t>
            </a:r>
          </a:p>
        </p:txBody>
      </p:sp>
      <p:sp>
        <p:nvSpPr>
          <p:cNvPr id="18" name="Speech Bubble: Rectangle 17">
            <a:extLst>
              <a:ext uri="{FF2B5EF4-FFF2-40B4-BE49-F238E27FC236}">
                <a16:creationId xmlns:a16="http://schemas.microsoft.com/office/drawing/2014/main" id="{6E076FAB-08DF-4048-9BEF-2D3EC4557A8F}"/>
              </a:ext>
              <a:ext uri="{C183D7F6-B498-43B3-948B-1728B52AA6E4}">
                <adec:decorative xmlns:adec="http://schemas.microsoft.com/office/drawing/2017/decorative" val="1"/>
              </a:ext>
            </a:extLst>
          </p:cNvPr>
          <p:cNvSpPr/>
          <p:nvPr/>
        </p:nvSpPr>
        <p:spPr>
          <a:xfrm>
            <a:off x="9595699" y="3623704"/>
            <a:ext cx="2376264" cy="1316457"/>
          </a:xfrm>
          <a:prstGeom prst="wedgeRectCallout">
            <a:avLst>
              <a:gd name="adj1" fmla="val -83552"/>
              <a:gd name="adj2" fmla="val -51688"/>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 or in world coordinates, after applying </a:t>
            </a:r>
            <a:r>
              <a:rPr lang="en-GB" sz="2000" dirty="0">
                <a:solidFill>
                  <a:schemeClr val="accent4"/>
                </a:solidFill>
              </a:rPr>
              <a:t>local to world </a:t>
            </a:r>
            <a:r>
              <a:rPr lang="en-GB" sz="2000" dirty="0"/>
              <a:t>transform</a:t>
            </a:r>
            <a:endParaRPr lang="en-GB" sz="2000" dirty="0">
              <a:solidFill>
                <a:schemeClr val="tx1"/>
              </a:solidFill>
            </a:endParaRPr>
          </a:p>
        </p:txBody>
      </p:sp>
    </p:spTree>
    <p:extLst>
      <p:ext uri="{BB962C8B-B14F-4D97-AF65-F5344CB8AC3E}">
        <p14:creationId xmlns:p14="http://schemas.microsoft.com/office/powerpoint/2010/main" val="336660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A1F6-BE6E-4FD3-9B6E-0D2B4B80A347}"/>
              </a:ext>
            </a:extLst>
          </p:cNvPr>
          <p:cNvSpPr>
            <a:spLocks noGrp="1"/>
          </p:cNvSpPr>
          <p:nvPr>
            <p:ph type="title"/>
          </p:nvPr>
        </p:nvSpPr>
        <p:spPr/>
        <p:txBody>
          <a:bodyPr/>
          <a:lstStyle/>
          <a:p>
            <a:r>
              <a:rPr lang="en-GB" dirty="0"/>
              <a:t>World to local space</a:t>
            </a:r>
          </a:p>
        </p:txBody>
      </p:sp>
      <p:sp>
        <p:nvSpPr>
          <p:cNvPr id="3" name="Content Placeholder 2">
            <a:extLst>
              <a:ext uri="{FF2B5EF4-FFF2-40B4-BE49-F238E27FC236}">
                <a16:creationId xmlns:a16="http://schemas.microsoft.com/office/drawing/2014/main" id="{9AFC7CA9-BA9D-46CD-B870-AEE6F8E97298}"/>
              </a:ext>
            </a:extLst>
          </p:cNvPr>
          <p:cNvSpPr>
            <a:spLocks noGrp="1"/>
          </p:cNvSpPr>
          <p:nvPr>
            <p:ph idx="1"/>
          </p:nvPr>
        </p:nvSpPr>
        <p:spPr>
          <a:xfrm>
            <a:off x="1522413" y="1904999"/>
            <a:ext cx="9134391" cy="4476329"/>
          </a:xfrm>
        </p:spPr>
        <p:txBody>
          <a:bodyPr>
            <a:normAutofit lnSpcReduction="10000"/>
          </a:bodyPr>
          <a:lstStyle/>
          <a:p>
            <a:r>
              <a:rPr lang="en-GB" sz="2800" dirty="0"/>
              <a:t>Translate (to world space origin), rotate, scale:</a:t>
            </a:r>
          </a:p>
          <a:p>
            <a:endParaRPr lang="en-GB" sz="2800" dirty="0"/>
          </a:p>
          <a:p>
            <a:endParaRPr lang="en-GB" sz="2800" dirty="0"/>
          </a:p>
          <a:p>
            <a:endParaRPr lang="en-GB" sz="2800" dirty="0"/>
          </a:p>
          <a:p>
            <a:endParaRPr lang="en-GB" sz="2800" dirty="0"/>
          </a:p>
          <a:p>
            <a:endParaRPr lang="en-GB" sz="2800" dirty="0"/>
          </a:p>
          <a:p>
            <a:r>
              <a:rPr lang="en-GB" sz="2800" dirty="0"/>
              <a:t>The </a:t>
            </a:r>
            <a:r>
              <a:rPr lang="en-GB" sz="2800" dirty="0">
                <a:solidFill>
                  <a:schemeClr val="accent4"/>
                </a:solidFill>
              </a:rPr>
              <a:t>opposite</a:t>
            </a:r>
            <a:r>
              <a:rPr lang="en-GB" sz="2800" dirty="0"/>
              <a:t> transformation to the one that </a:t>
            </a:r>
            <a:r>
              <a:rPr lang="en-GB" sz="2800" dirty="0">
                <a:solidFill>
                  <a:schemeClr val="accent4"/>
                </a:solidFill>
              </a:rPr>
              <a:t>describes the local space</a:t>
            </a:r>
            <a:r>
              <a:rPr lang="en-GB" sz="2800" dirty="0"/>
              <a:t> in world coordinates</a:t>
            </a:r>
          </a:p>
        </p:txBody>
      </p:sp>
      <p:grpSp>
        <p:nvGrpSpPr>
          <p:cNvPr id="4" name="Group 3">
            <a:extLst>
              <a:ext uri="{FF2B5EF4-FFF2-40B4-BE49-F238E27FC236}">
                <a16:creationId xmlns:a16="http://schemas.microsoft.com/office/drawing/2014/main" id="{7EBC9C76-12DB-46E2-9D3A-43A7065991D2}"/>
              </a:ext>
              <a:ext uri="{C183D7F6-B498-43B3-948B-1728B52AA6E4}">
                <adec:decorative xmlns:adec="http://schemas.microsoft.com/office/drawing/2017/decorative" val="1"/>
              </a:ext>
            </a:extLst>
          </p:cNvPr>
          <p:cNvGrpSpPr/>
          <p:nvPr/>
        </p:nvGrpSpPr>
        <p:grpSpPr>
          <a:xfrm>
            <a:off x="1720203" y="2711397"/>
            <a:ext cx="1759292" cy="1674362"/>
            <a:chOff x="1309373" y="4345492"/>
            <a:chExt cx="2337847" cy="2224987"/>
          </a:xfrm>
        </p:grpSpPr>
        <p:grpSp>
          <p:nvGrpSpPr>
            <p:cNvPr id="5" name="Group 4">
              <a:extLst>
                <a:ext uri="{FF2B5EF4-FFF2-40B4-BE49-F238E27FC236}">
                  <a16:creationId xmlns:a16="http://schemas.microsoft.com/office/drawing/2014/main" id="{A906DF22-FAE6-4D14-B491-B64D414AE626}"/>
                </a:ext>
              </a:extLst>
            </p:cNvPr>
            <p:cNvGrpSpPr/>
            <p:nvPr/>
          </p:nvGrpSpPr>
          <p:grpSpPr>
            <a:xfrm>
              <a:off x="2056340" y="5093617"/>
              <a:ext cx="843914" cy="1055317"/>
              <a:chOff x="2923607" y="4403036"/>
              <a:chExt cx="843914" cy="1055317"/>
            </a:xfrm>
          </p:grpSpPr>
          <p:cxnSp>
            <p:nvCxnSpPr>
              <p:cNvPr id="10" name="Straight Arrow Connector 9">
                <a:extLst>
                  <a:ext uri="{FF2B5EF4-FFF2-40B4-BE49-F238E27FC236}">
                    <a16:creationId xmlns:a16="http://schemas.microsoft.com/office/drawing/2014/main" id="{0C186B37-80D2-4ECD-B8FA-6A94A849F711}"/>
                  </a:ext>
                </a:extLst>
              </p:cNvPr>
              <p:cNvCxnSpPr/>
              <p:nvPr/>
            </p:nvCxnSpPr>
            <p:spPr>
              <a:xfrm rot="2847735" flipV="1">
                <a:off x="3345564" y="3981079"/>
                <a:ext cx="0" cy="84391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E191195-4E97-4173-BC69-428F52E27D9F}"/>
                  </a:ext>
                </a:extLst>
              </p:cNvPr>
              <p:cNvCxnSpPr/>
              <p:nvPr/>
            </p:nvCxnSpPr>
            <p:spPr>
              <a:xfrm rot="2847735">
                <a:off x="2891038" y="5014993"/>
                <a:ext cx="88672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481ED145-BF91-4C9A-900D-C6D370C8784C}"/>
                </a:ext>
              </a:extLst>
            </p:cNvPr>
            <p:cNvGrpSpPr/>
            <p:nvPr/>
          </p:nvGrpSpPr>
          <p:grpSpPr>
            <a:xfrm>
              <a:off x="1309373" y="4345492"/>
              <a:ext cx="2337847" cy="2224987"/>
              <a:chOff x="2176640" y="3654911"/>
              <a:chExt cx="2337847" cy="2224987"/>
            </a:xfrm>
          </p:grpSpPr>
          <p:sp>
            <p:nvSpPr>
              <p:cNvPr id="7" name="Rectangle 6">
                <a:extLst>
                  <a:ext uri="{FF2B5EF4-FFF2-40B4-BE49-F238E27FC236}">
                    <a16:creationId xmlns:a16="http://schemas.microsoft.com/office/drawing/2014/main" id="{90E43959-75CD-45D5-97DB-811B6E8CEDD2}"/>
                  </a:ext>
                </a:extLst>
              </p:cNvPr>
              <p:cNvSpPr/>
              <p:nvPr/>
            </p:nvSpPr>
            <p:spPr>
              <a:xfrm rot="678329">
                <a:off x="3502821" y="4493320"/>
                <a:ext cx="202886" cy="1233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8" name="Straight Arrow Connector 7">
                <a:extLst>
                  <a:ext uri="{FF2B5EF4-FFF2-40B4-BE49-F238E27FC236}">
                    <a16:creationId xmlns:a16="http://schemas.microsoft.com/office/drawing/2014/main" id="{1AD4BFBC-5D1C-452A-8D43-4D3741AF35C1}"/>
                  </a:ext>
                </a:extLst>
              </p:cNvPr>
              <p:cNvCxnSpPr/>
              <p:nvPr/>
            </p:nvCxnSpPr>
            <p:spPr>
              <a:xfrm flipV="1">
                <a:off x="2176640" y="3654911"/>
                <a:ext cx="0" cy="2224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525D647-99A4-48A6-98A2-6065FBA199AE}"/>
                  </a:ext>
                </a:extLst>
              </p:cNvPr>
              <p:cNvCxnSpPr/>
              <p:nvPr/>
            </p:nvCxnSpPr>
            <p:spPr>
              <a:xfrm>
                <a:off x="2176640" y="5879898"/>
                <a:ext cx="23378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39D614FE-8F91-4BE1-B1C0-84CF21BA6E6B}"/>
              </a:ext>
              <a:ext uri="{C183D7F6-B498-43B3-948B-1728B52AA6E4}">
                <adec:decorative xmlns:adec="http://schemas.microsoft.com/office/drawing/2017/decorative" val="1"/>
              </a:ext>
            </a:extLst>
          </p:cNvPr>
          <p:cNvGrpSpPr/>
          <p:nvPr/>
        </p:nvGrpSpPr>
        <p:grpSpPr>
          <a:xfrm>
            <a:off x="1720203" y="3224048"/>
            <a:ext cx="987011" cy="1166560"/>
            <a:chOff x="1047624" y="3944128"/>
            <a:chExt cx="987011" cy="1166560"/>
          </a:xfrm>
        </p:grpSpPr>
        <p:cxnSp>
          <p:nvCxnSpPr>
            <p:cNvPr id="13" name="Straight Connector 12">
              <a:extLst>
                <a:ext uri="{FF2B5EF4-FFF2-40B4-BE49-F238E27FC236}">
                  <a16:creationId xmlns:a16="http://schemas.microsoft.com/office/drawing/2014/main" id="{196247AF-0D78-44B0-896E-8D65FD5E9CA9}"/>
                </a:ext>
              </a:extLst>
            </p:cNvPr>
            <p:cNvCxnSpPr/>
            <p:nvPr/>
          </p:nvCxnSpPr>
          <p:spPr>
            <a:xfrm>
              <a:off x="1047624" y="4209137"/>
              <a:ext cx="645677" cy="0"/>
            </a:xfrm>
            <a:prstGeom prst="line">
              <a:avLst/>
            </a:prstGeom>
            <a:ln>
              <a:solidFill>
                <a:schemeClr val="tx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CEC169-6457-447C-BE25-E0C8FC7C285D}"/>
                </a:ext>
              </a:extLst>
            </p:cNvPr>
            <p:cNvCxnSpPr>
              <a:cxnSpLocks/>
            </p:cNvCxnSpPr>
            <p:nvPr/>
          </p:nvCxnSpPr>
          <p:spPr>
            <a:xfrm>
              <a:off x="1693301" y="4209137"/>
              <a:ext cx="0" cy="901551"/>
            </a:xfrm>
            <a:prstGeom prst="line">
              <a:avLst/>
            </a:prstGeom>
            <a:ln>
              <a:solidFill>
                <a:schemeClr val="tx1">
                  <a:lumMod val="6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61FF1F-5AE4-487E-9D7C-CB96D0CE0240}"/>
                    </a:ext>
                  </a:extLst>
                </p:cNvPr>
                <p:cNvSpPr txBox="1"/>
                <p:nvPr/>
              </p:nvSpPr>
              <p:spPr>
                <a:xfrm>
                  <a:off x="1264633" y="3944128"/>
                  <a:ext cx="34469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𝑥</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1461FF1F-5AE4-487E-9D7C-CB96D0CE0240}"/>
                    </a:ext>
                  </a:extLst>
                </p:cNvPr>
                <p:cNvSpPr txBox="1">
                  <a:spLocks noRot="1" noChangeAspect="1" noMove="1" noResize="1" noEditPoints="1" noAdjustHandles="1" noChangeArrowheads="1" noChangeShapeType="1" noTextEdit="1"/>
                </p:cNvSpPr>
                <p:nvPr/>
              </p:nvSpPr>
              <p:spPr>
                <a:xfrm>
                  <a:off x="1264633" y="3944128"/>
                  <a:ext cx="344690" cy="30777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2B1B87E-009A-4E8F-8996-CAC36520F032}"/>
                    </a:ext>
                  </a:extLst>
                </p:cNvPr>
                <p:cNvSpPr txBox="1"/>
                <p:nvPr/>
              </p:nvSpPr>
              <p:spPr>
                <a:xfrm>
                  <a:off x="1689945" y="4523525"/>
                  <a:ext cx="34469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𝑦</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D2B1B87E-009A-4E8F-8996-CAC36520F032}"/>
                    </a:ext>
                  </a:extLst>
                </p:cNvPr>
                <p:cNvSpPr txBox="1">
                  <a:spLocks noRot="1" noChangeAspect="1" noMove="1" noResize="1" noEditPoints="1" noAdjustHandles="1" noChangeArrowheads="1" noChangeShapeType="1" noTextEdit="1"/>
                </p:cNvSpPr>
                <p:nvPr/>
              </p:nvSpPr>
              <p:spPr>
                <a:xfrm>
                  <a:off x="1689945" y="4523525"/>
                  <a:ext cx="344690" cy="307777"/>
                </a:xfrm>
                <a:prstGeom prst="rect">
                  <a:avLst/>
                </a:prstGeom>
                <a:blipFill>
                  <a:blip r:embed="rId4"/>
                  <a:stretch>
                    <a:fillRect b="-4000"/>
                  </a:stretch>
                </a:blipFill>
              </p:spPr>
              <p:txBody>
                <a:bodyPr/>
                <a:lstStyle/>
                <a:p>
                  <a:r>
                    <a:rPr lang="en-GB">
                      <a:noFill/>
                    </a:rPr>
                    <a:t> </a:t>
                  </a:r>
                </a:p>
              </p:txBody>
            </p:sp>
          </mc:Fallback>
        </mc:AlternateContent>
      </p:grpSp>
      <p:grpSp>
        <p:nvGrpSpPr>
          <p:cNvPr id="17" name="Group 16">
            <a:extLst>
              <a:ext uri="{FF2B5EF4-FFF2-40B4-BE49-F238E27FC236}">
                <a16:creationId xmlns:a16="http://schemas.microsoft.com/office/drawing/2014/main" id="{B10EAD17-ED72-498D-BC05-3BEDAAF74CBF}"/>
              </a:ext>
              <a:ext uri="{C183D7F6-B498-43B3-948B-1728B52AA6E4}">
                <adec:decorative xmlns:adec="http://schemas.microsoft.com/office/drawing/2017/decorative" val="1"/>
              </a:ext>
            </a:extLst>
          </p:cNvPr>
          <p:cNvGrpSpPr/>
          <p:nvPr/>
        </p:nvGrpSpPr>
        <p:grpSpPr>
          <a:xfrm>
            <a:off x="3266269" y="2708920"/>
            <a:ext cx="2599706" cy="2480276"/>
            <a:chOff x="2593690" y="3429000"/>
            <a:chExt cx="2599706" cy="2480276"/>
          </a:xfrm>
        </p:grpSpPr>
        <p:grpSp>
          <p:nvGrpSpPr>
            <p:cNvPr id="18" name="Group 17">
              <a:extLst>
                <a:ext uri="{FF2B5EF4-FFF2-40B4-BE49-F238E27FC236}">
                  <a16:creationId xmlns:a16="http://schemas.microsoft.com/office/drawing/2014/main" id="{3DFF9947-9BC6-417E-8C0A-8AED3818E7A5}"/>
                </a:ext>
              </a:extLst>
            </p:cNvPr>
            <p:cNvGrpSpPr/>
            <p:nvPr/>
          </p:nvGrpSpPr>
          <p:grpSpPr>
            <a:xfrm>
              <a:off x="2806916" y="3429000"/>
              <a:ext cx="2386480" cy="2253840"/>
              <a:chOff x="2894030" y="3221226"/>
              <a:chExt cx="2386480" cy="2253840"/>
            </a:xfrm>
          </p:grpSpPr>
          <p:sp>
            <p:nvSpPr>
              <p:cNvPr id="20" name="Arrow: Right 19">
                <a:extLst>
                  <a:ext uri="{FF2B5EF4-FFF2-40B4-BE49-F238E27FC236}">
                    <a16:creationId xmlns:a16="http://schemas.microsoft.com/office/drawing/2014/main" id="{3C371D29-637D-4CDB-BA34-0C70E3187264}"/>
                  </a:ext>
                </a:extLst>
              </p:cNvPr>
              <p:cNvSpPr/>
              <p:nvPr/>
            </p:nvSpPr>
            <p:spPr>
              <a:xfrm>
                <a:off x="2894030" y="3840563"/>
                <a:ext cx="451133" cy="35461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21" name="Group 20">
                <a:extLst>
                  <a:ext uri="{FF2B5EF4-FFF2-40B4-BE49-F238E27FC236}">
                    <a16:creationId xmlns:a16="http://schemas.microsoft.com/office/drawing/2014/main" id="{0012A236-D83A-4E50-9757-1B4B7B349580}"/>
                  </a:ext>
                </a:extLst>
              </p:cNvPr>
              <p:cNvGrpSpPr/>
              <p:nvPr/>
            </p:nvGrpSpPr>
            <p:grpSpPr>
              <a:xfrm>
                <a:off x="4083331" y="3786687"/>
                <a:ext cx="635068" cy="794154"/>
                <a:chOff x="4083331" y="3786687"/>
                <a:chExt cx="635068" cy="794154"/>
              </a:xfrm>
            </p:grpSpPr>
            <p:grpSp>
              <p:nvGrpSpPr>
                <p:cNvPr id="29" name="Group 28">
                  <a:extLst>
                    <a:ext uri="{FF2B5EF4-FFF2-40B4-BE49-F238E27FC236}">
                      <a16:creationId xmlns:a16="http://schemas.microsoft.com/office/drawing/2014/main" id="{FE3C7963-4957-44C3-9F33-A0A7C3D4BECC}"/>
                    </a:ext>
                  </a:extLst>
                </p:cNvPr>
                <p:cNvGrpSpPr/>
                <p:nvPr/>
              </p:nvGrpSpPr>
              <p:grpSpPr>
                <a:xfrm>
                  <a:off x="4083331" y="3786687"/>
                  <a:ext cx="635068" cy="794154"/>
                  <a:chOff x="2923607" y="4403036"/>
                  <a:chExt cx="843914" cy="1055317"/>
                </a:xfrm>
              </p:grpSpPr>
              <p:cxnSp>
                <p:nvCxnSpPr>
                  <p:cNvPr id="31" name="Straight Arrow Connector 30">
                    <a:extLst>
                      <a:ext uri="{FF2B5EF4-FFF2-40B4-BE49-F238E27FC236}">
                        <a16:creationId xmlns:a16="http://schemas.microsoft.com/office/drawing/2014/main" id="{467C0CE6-19E5-47F5-9073-0EE59BAC75A2}"/>
                      </a:ext>
                    </a:extLst>
                  </p:cNvPr>
                  <p:cNvCxnSpPr/>
                  <p:nvPr/>
                </p:nvCxnSpPr>
                <p:spPr>
                  <a:xfrm rot="2847735" flipV="1">
                    <a:off x="3345564" y="3981079"/>
                    <a:ext cx="0" cy="843914"/>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C7DC523-A818-4AB3-B3DF-0C4157EBB7F8}"/>
                      </a:ext>
                    </a:extLst>
                  </p:cNvPr>
                  <p:cNvCxnSpPr/>
                  <p:nvPr/>
                </p:nvCxnSpPr>
                <p:spPr>
                  <a:xfrm rot="2847735">
                    <a:off x="2891038" y="5014993"/>
                    <a:ext cx="886721" cy="0"/>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B723D060-6E95-4902-B37D-7F5F91874273}"/>
                    </a:ext>
                  </a:extLst>
                </p:cNvPr>
                <p:cNvSpPr/>
                <p:nvPr/>
              </p:nvSpPr>
              <p:spPr>
                <a:xfrm rot="678329">
                  <a:off x="4519204" y="3854628"/>
                  <a:ext cx="152677" cy="9282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cxnSp>
            <p:nvCxnSpPr>
              <p:cNvPr id="22" name="Straight Arrow Connector 21">
                <a:extLst>
                  <a:ext uri="{FF2B5EF4-FFF2-40B4-BE49-F238E27FC236}">
                    <a16:creationId xmlns:a16="http://schemas.microsoft.com/office/drawing/2014/main" id="{A4279E53-9497-4E41-A563-36D35A7D0685}"/>
                  </a:ext>
                </a:extLst>
              </p:cNvPr>
              <p:cNvCxnSpPr>
                <a:cxnSpLocks/>
              </p:cNvCxnSpPr>
              <p:nvPr/>
            </p:nvCxnSpPr>
            <p:spPr>
              <a:xfrm flipV="1">
                <a:off x="3557334" y="3221226"/>
                <a:ext cx="0" cy="1674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EEF118D-FDBA-4DD6-9D0C-4869DB020DDD}"/>
                  </a:ext>
                </a:extLst>
              </p:cNvPr>
              <p:cNvCxnSpPr>
                <a:cxnSpLocks/>
              </p:cNvCxnSpPr>
              <p:nvPr/>
            </p:nvCxnSpPr>
            <p:spPr>
              <a:xfrm>
                <a:off x="3557334" y="4895588"/>
                <a:ext cx="1723176" cy="2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C3F43429-9242-43EC-9899-E7A325F2F25B}"/>
                  </a:ext>
                </a:extLst>
              </p:cNvPr>
              <p:cNvGrpSpPr/>
              <p:nvPr/>
            </p:nvGrpSpPr>
            <p:grpSpPr>
              <a:xfrm>
                <a:off x="3478177" y="4680912"/>
                <a:ext cx="635068" cy="794154"/>
                <a:chOff x="4083331" y="3786687"/>
                <a:chExt cx="635068" cy="794154"/>
              </a:xfrm>
            </p:grpSpPr>
            <p:grpSp>
              <p:nvGrpSpPr>
                <p:cNvPr id="25" name="Group 24">
                  <a:extLst>
                    <a:ext uri="{FF2B5EF4-FFF2-40B4-BE49-F238E27FC236}">
                      <a16:creationId xmlns:a16="http://schemas.microsoft.com/office/drawing/2014/main" id="{647E5FEF-949A-4AB1-B38F-D3D3A0885B47}"/>
                    </a:ext>
                  </a:extLst>
                </p:cNvPr>
                <p:cNvGrpSpPr/>
                <p:nvPr/>
              </p:nvGrpSpPr>
              <p:grpSpPr>
                <a:xfrm>
                  <a:off x="4083331" y="3786687"/>
                  <a:ext cx="635068" cy="794154"/>
                  <a:chOff x="2923607" y="4403036"/>
                  <a:chExt cx="843914" cy="1055317"/>
                </a:xfrm>
              </p:grpSpPr>
              <p:cxnSp>
                <p:nvCxnSpPr>
                  <p:cNvPr id="27" name="Straight Arrow Connector 26">
                    <a:extLst>
                      <a:ext uri="{FF2B5EF4-FFF2-40B4-BE49-F238E27FC236}">
                        <a16:creationId xmlns:a16="http://schemas.microsoft.com/office/drawing/2014/main" id="{B6B2D8EE-7167-4453-BBAB-B17D3DA48511}"/>
                      </a:ext>
                    </a:extLst>
                  </p:cNvPr>
                  <p:cNvCxnSpPr/>
                  <p:nvPr/>
                </p:nvCxnSpPr>
                <p:spPr>
                  <a:xfrm rot="2847735" flipV="1">
                    <a:off x="3345564" y="3981079"/>
                    <a:ext cx="0" cy="84391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DDE217-7740-42E1-AD9D-E3C4BF695008}"/>
                      </a:ext>
                    </a:extLst>
                  </p:cNvPr>
                  <p:cNvCxnSpPr/>
                  <p:nvPr/>
                </p:nvCxnSpPr>
                <p:spPr>
                  <a:xfrm rot="2847735">
                    <a:off x="2891038" y="5014993"/>
                    <a:ext cx="88672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F543941B-F1D7-4912-AC88-3E211C209B82}"/>
                    </a:ext>
                  </a:extLst>
                </p:cNvPr>
                <p:cNvSpPr/>
                <p:nvPr/>
              </p:nvSpPr>
              <p:spPr>
                <a:xfrm rot="678329">
                  <a:off x="4519204" y="3854628"/>
                  <a:ext cx="152677" cy="928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59216-47F4-4FEB-8CB2-38605467BC0A}"/>
                    </a:ext>
                  </a:extLst>
                </p:cNvPr>
                <p:cNvSpPr txBox="1"/>
                <p:nvPr/>
              </p:nvSpPr>
              <p:spPr>
                <a:xfrm>
                  <a:off x="2593690" y="5202223"/>
                  <a:ext cx="1188706" cy="707053"/>
                </a:xfrm>
                <a:prstGeom prst="rect">
                  <a:avLst/>
                </a:prstGeom>
                <a:noFill/>
              </p:spPr>
              <p:txBody>
                <a:bodyPr wrap="square" rtlCol="0">
                  <a:spAutoFit/>
                </a:bodyPr>
                <a:lstStyle/>
                <a:p>
                  <a:r>
                    <a:rPr lang="en-GB" sz="1600" dirty="0">
                      <a:solidFill>
                        <a:schemeClr val="tx1"/>
                      </a:solidFill>
                      <a:cs typeface="Times New Roman" panose="02020603050405020304" pitchFamily="18" charset="0"/>
                    </a:rPr>
                    <a:t>Translate by </a:t>
                  </a:r>
                  <a14:m>
                    <m:oMath xmlns:m="http://schemas.openxmlformats.org/officeDocument/2006/math">
                      <m:d>
                        <m:dPr>
                          <m:ctrlPr>
                            <a:rPr lang="en-GB" sz="1600" i="1" smtClean="0">
                              <a:solidFill>
                                <a:schemeClr val="tx1"/>
                              </a:solidFill>
                              <a:latin typeface="Cambria Math" panose="02040503050406030204" pitchFamily="18" charset="0"/>
                              <a:cs typeface="Times New Roman" panose="02020603050405020304" pitchFamily="18" charset="0"/>
                            </a:rPr>
                          </m:ctrlPr>
                        </m:dPr>
                        <m:e>
                          <m:f>
                            <m:fPr>
                              <m:type m:val="noBar"/>
                              <m:ctrlPr>
                                <a:rPr lang="en-GB" sz="1600" i="1" smtClean="0">
                                  <a:solidFill>
                                    <a:schemeClr val="tx1"/>
                                  </a:solidFill>
                                  <a:latin typeface="Cambria Math" panose="02040503050406030204" pitchFamily="18" charset="0"/>
                                  <a:cs typeface="Times New Roman" panose="02020603050405020304" pitchFamily="18" charset="0"/>
                                </a:rPr>
                              </m:ctrlPr>
                            </m:fPr>
                            <m:num>
                              <m:r>
                                <a:rPr lang="en-GB" sz="1600" b="0" i="1" smtClean="0">
                                  <a:solidFill>
                                    <a:schemeClr val="tx1"/>
                                  </a:solidFill>
                                  <a:latin typeface="Cambria Math" panose="02040503050406030204" pitchFamily="18" charset="0"/>
                                  <a:cs typeface="Times New Roman" panose="02020603050405020304" pitchFamily="18" charset="0"/>
                                </a:rPr>
                                <m:t>−</m:t>
                              </m:r>
                              <m:r>
                                <a:rPr lang="en-GB" sz="1600" b="0" i="1" smtClean="0">
                                  <a:solidFill>
                                    <a:schemeClr val="tx1"/>
                                  </a:solidFill>
                                  <a:latin typeface="Cambria Math" panose="02040503050406030204" pitchFamily="18" charset="0"/>
                                  <a:cs typeface="Times New Roman" panose="02020603050405020304" pitchFamily="18" charset="0"/>
                                </a:rPr>
                                <m:t>𝑥</m:t>
                              </m:r>
                            </m:num>
                            <m:den>
                              <m:r>
                                <a:rPr lang="en-GB" sz="1600" b="0" i="1" smtClean="0">
                                  <a:solidFill>
                                    <a:schemeClr val="tx1"/>
                                  </a:solidFill>
                                  <a:latin typeface="Cambria Math" panose="02040503050406030204" pitchFamily="18" charset="0"/>
                                  <a:cs typeface="Times New Roman" panose="02020603050405020304" pitchFamily="18" charset="0"/>
                                </a:rPr>
                                <m:t>−</m:t>
                              </m:r>
                              <m:r>
                                <a:rPr lang="en-GB" sz="1600" b="0" i="1" smtClean="0">
                                  <a:solidFill>
                                    <a:schemeClr val="tx1"/>
                                  </a:solidFill>
                                  <a:latin typeface="Cambria Math" panose="02040503050406030204" pitchFamily="18" charset="0"/>
                                  <a:cs typeface="Times New Roman" panose="02020603050405020304" pitchFamily="18" charset="0"/>
                                </a:rPr>
                                <m:t>𝑦</m:t>
                              </m:r>
                            </m:den>
                          </m:f>
                        </m:e>
                      </m:d>
                    </m:oMath>
                  </a14:m>
                  <a:endParaRPr lang="en-GB" sz="16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E7459216-47F4-4FEB-8CB2-38605467BC0A}"/>
                    </a:ext>
                  </a:extLst>
                </p:cNvPr>
                <p:cNvSpPr txBox="1">
                  <a:spLocks noRot="1" noChangeAspect="1" noMove="1" noResize="1" noEditPoints="1" noAdjustHandles="1" noChangeArrowheads="1" noChangeShapeType="1" noTextEdit="1"/>
                </p:cNvSpPr>
                <p:nvPr/>
              </p:nvSpPr>
              <p:spPr>
                <a:xfrm>
                  <a:off x="2593690" y="5202223"/>
                  <a:ext cx="1188706" cy="707053"/>
                </a:xfrm>
                <a:prstGeom prst="rect">
                  <a:avLst/>
                </a:prstGeom>
                <a:blipFill>
                  <a:blip r:embed="rId5"/>
                  <a:stretch>
                    <a:fillRect l="-3077" t="-2586" b="-1724"/>
                  </a:stretch>
                </a:blipFill>
              </p:spPr>
              <p:txBody>
                <a:bodyPr/>
                <a:lstStyle/>
                <a:p>
                  <a:r>
                    <a:rPr lang="en-GB">
                      <a:noFill/>
                    </a:rPr>
                    <a:t> </a:t>
                  </a:r>
                </a:p>
              </p:txBody>
            </p:sp>
          </mc:Fallback>
        </mc:AlternateContent>
      </p:grpSp>
      <p:grpSp>
        <p:nvGrpSpPr>
          <p:cNvPr id="33" name="Group 32">
            <a:extLst>
              <a:ext uri="{FF2B5EF4-FFF2-40B4-BE49-F238E27FC236}">
                <a16:creationId xmlns:a16="http://schemas.microsoft.com/office/drawing/2014/main" id="{C6E98173-22E7-4219-A7A2-848B9B104D4C}"/>
              </a:ext>
              <a:ext uri="{C183D7F6-B498-43B3-948B-1728B52AA6E4}">
                <adec:decorative xmlns:adec="http://schemas.microsoft.com/office/drawing/2017/decorative" val="1"/>
              </a:ext>
            </a:extLst>
          </p:cNvPr>
          <p:cNvGrpSpPr/>
          <p:nvPr/>
        </p:nvGrpSpPr>
        <p:grpSpPr>
          <a:xfrm>
            <a:off x="4230968" y="4329744"/>
            <a:ext cx="264616" cy="307777"/>
            <a:chOff x="3558389" y="5049824"/>
            <a:chExt cx="264616" cy="307777"/>
          </a:xfrm>
        </p:grpSpPr>
        <p:sp>
          <p:nvSpPr>
            <p:cNvPr id="34" name="TextBox 33">
              <a:extLst>
                <a:ext uri="{FF2B5EF4-FFF2-40B4-BE49-F238E27FC236}">
                  <a16:creationId xmlns:a16="http://schemas.microsoft.com/office/drawing/2014/main" id="{C9C0D25D-2B56-4381-815A-2EB37E021FC9}"/>
                </a:ext>
              </a:extLst>
            </p:cNvPr>
            <p:cNvSpPr txBox="1"/>
            <p:nvPr/>
          </p:nvSpPr>
          <p:spPr>
            <a:xfrm>
              <a:off x="3561319" y="5049824"/>
              <a:ext cx="261686" cy="307777"/>
            </a:xfrm>
            <a:prstGeom prst="rect">
              <a:avLst/>
            </a:prstGeom>
            <a:noFill/>
          </p:spPr>
          <p:txBody>
            <a:bodyPr wrap="square" rtlCol="0">
              <a:spAutoFit/>
            </a:bodyPr>
            <a:lstStyle/>
            <a:p>
              <a:r>
                <a:rPr lang="el-GR" sz="1400" i="1" dirty="0">
                  <a:latin typeface="Times New Roman" panose="02020603050405020304" pitchFamily="18" charset="0"/>
                  <a:cs typeface="Times New Roman" panose="02020603050405020304" pitchFamily="18" charset="0"/>
                </a:rPr>
                <a:t>θ</a:t>
              </a:r>
              <a:endParaRPr lang="en-GB" sz="1400" i="1" dirty="0">
                <a:latin typeface="Times New Roman" panose="02020603050405020304" pitchFamily="18" charset="0"/>
                <a:cs typeface="Times New Roman" panose="02020603050405020304" pitchFamily="18" charset="0"/>
              </a:endParaRPr>
            </a:p>
          </p:txBody>
        </p:sp>
        <p:sp>
          <p:nvSpPr>
            <p:cNvPr id="35" name="Arc 34">
              <a:extLst>
                <a:ext uri="{FF2B5EF4-FFF2-40B4-BE49-F238E27FC236}">
                  <a16:creationId xmlns:a16="http://schemas.microsoft.com/office/drawing/2014/main" id="{0500E439-6149-40E6-969A-3E0D93F53A2C}"/>
                </a:ext>
              </a:extLst>
            </p:cNvPr>
            <p:cNvSpPr/>
            <p:nvPr/>
          </p:nvSpPr>
          <p:spPr>
            <a:xfrm>
              <a:off x="3558389" y="5097898"/>
              <a:ext cx="45719" cy="251302"/>
            </a:xfrm>
            <a:prstGeom prst="arc">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36" name="Group 35">
            <a:extLst>
              <a:ext uri="{FF2B5EF4-FFF2-40B4-BE49-F238E27FC236}">
                <a16:creationId xmlns:a16="http://schemas.microsoft.com/office/drawing/2014/main" id="{BAF06EAD-D8D7-4AF4-998D-3A35253BF065}"/>
              </a:ext>
              <a:ext uri="{C183D7F6-B498-43B3-948B-1728B52AA6E4}">
                <adec:decorative xmlns:adec="http://schemas.microsoft.com/office/drawing/2017/decorative" val="1"/>
              </a:ext>
            </a:extLst>
          </p:cNvPr>
          <p:cNvGrpSpPr/>
          <p:nvPr/>
        </p:nvGrpSpPr>
        <p:grpSpPr>
          <a:xfrm>
            <a:off x="5630535" y="2714383"/>
            <a:ext cx="2623789" cy="2392656"/>
            <a:chOff x="4957956" y="3434463"/>
            <a:chExt cx="2623789" cy="2392656"/>
          </a:xfrm>
        </p:grpSpPr>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50717C75-6F6F-4CA9-A263-6567B14A94C0}"/>
                    </a:ext>
                  </a:extLst>
                </p:cNvPr>
                <p:cNvSpPr txBox="1"/>
                <p:nvPr/>
              </p:nvSpPr>
              <p:spPr>
                <a:xfrm>
                  <a:off x="4957956" y="5242344"/>
                  <a:ext cx="1498261" cy="584775"/>
                </a:xfrm>
                <a:prstGeom prst="rect">
                  <a:avLst/>
                </a:prstGeom>
                <a:noFill/>
              </p:spPr>
              <p:txBody>
                <a:bodyPr wrap="square" rtlCol="0">
                  <a:spAutoFit/>
                </a:bodyPr>
                <a:lstStyle/>
                <a:p>
                  <a:r>
                    <a:rPr lang="en-GB" sz="1600" dirty="0">
                      <a:cs typeface="Times New Roman" panose="02020603050405020304" pitchFamily="18" charset="0"/>
                    </a:rPr>
                    <a:t>Rotate through </a:t>
                  </a:r>
                  <a14:m>
                    <m:oMath xmlns:m="http://schemas.openxmlformats.org/officeDocument/2006/math">
                      <m:r>
                        <a:rPr lang="el-GR" sz="1600" i="1" dirty="0">
                          <a:latin typeface="Cambria Math" panose="02040503050406030204" pitchFamily="18" charset="0"/>
                          <a:cs typeface="Times New Roman" panose="02020603050405020304" pitchFamily="18" charset="0"/>
                        </a:rPr>
                        <m:t>𝜃</m:t>
                      </m:r>
                    </m:oMath>
                  </a14:m>
                  <a:endParaRPr lang="en-GB" sz="1600" i="1" dirty="0">
                    <a:latin typeface="Times New Roman" panose="02020603050405020304" pitchFamily="18" charset="0"/>
                    <a:cs typeface="Times New Roman" panose="02020603050405020304" pitchFamily="18" charset="0"/>
                  </a:endParaRPr>
                </a:p>
              </p:txBody>
            </p:sp>
          </mc:Choice>
          <mc:Fallback>
            <p:sp>
              <p:nvSpPr>
                <p:cNvPr id="38" name="TextBox 37">
                  <a:extLst>
                    <a:ext uri="{FF2B5EF4-FFF2-40B4-BE49-F238E27FC236}">
                      <a16:creationId xmlns:a16="http://schemas.microsoft.com/office/drawing/2014/main" id="{50717C75-6F6F-4CA9-A263-6567B14A94C0}"/>
                    </a:ext>
                  </a:extLst>
                </p:cNvPr>
                <p:cNvSpPr txBox="1">
                  <a:spLocks noRot="1" noChangeAspect="1" noMove="1" noResize="1" noEditPoints="1" noAdjustHandles="1" noChangeArrowheads="1" noChangeShapeType="1" noTextEdit="1"/>
                </p:cNvSpPr>
                <p:nvPr/>
              </p:nvSpPr>
              <p:spPr>
                <a:xfrm>
                  <a:off x="4957956" y="5242344"/>
                  <a:ext cx="1498261" cy="584775"/>
                </a:xfrm>
                <a:prstGeom prst="rect">
                  <a:avLst/>
                </a:prstGeom>
                <a:blipFill>
                  <a:blip r:embed="rId6"/>
                  <a:stretch>
                    <a:fillRect l="-2449" t="-3125" b="-12500"/>
                  </a:stretch>
                </a:blipFill>
              </p:spPr>
              <p:txBody>
                <a:bodyPr/>
                <a:lstStyle/>
                <a:p>
                  <a:r>
                    <a:rPr lang="en-GB">
                      <a:noFill/>
                    </a:rPr>
                    <a:t> </a:t>
                  </a:r>
                </a:p>
              </p:txBody>
            </p:sp>
          </mc:Fallback>
        </mc:AlternateContent>
        <p:grpSp>
          <p:nvGrpSpPr>
            <p:cNvPr id="37" name="Group 36">
              <a:extLst>
                <a:ext uri="{FF2B5EF4-FFF2-40B4-BE49-F238E27FC236}">
                  <a16:creationId xmlns:a16="http://schemas.microsoft.com/office/drawing/2014/main" id="{BBDF79E4-F2BB-4915-8853-B3C94B622441}"/>
                </a:ext>
              </a:extLst>
            </p:cNvPr>
            <p:cNvGrpSpPr/>
            <p:nvPr/>
          </p:nvGrpSpPr>
          <p:grpSpPr>
            <a:xfrm>
              <a:off x="5195265" y="3434463"/>
              <a:ext cx="2386480" cy="2253840"/>
              <a:chOff x="5282379" y="3226689"/>
              <a:chExt cx="2386480" cy="2253840"/>
            </a:xfrm>
          </p:grpSpPr>
          <p:sp>
            <p:nvSpPr>
              <p:cNvPr id="39" name="Arrow: Right 38">
                <a:extLst>
                  <a:ext uri="{FF2B5EF4-FFF2-40B4-BE49-F238E27FC236}">
                    <a16:creationId xmlns:a16="http://schemas.microsoft.com/office/drawing/2014/main" id="{E2C7994D-249E-429A-84D1-DE9194F39264}"/>
                  </a:ext>
                </a:extLst>
              </p:cNvPr>
              <p:cNvSpPr/>
              <p:nvPr/>
            </p:nvSpPr>
            <p:spPr>
              <a:xfrm>
                <a:off x="5282379" y="3846026"/>
                <a:ext cx="451133" cy="35461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40" name="Straight Arrow Connector 39">
                <a:extLst>
                  <a:ext uri="{FF2B5EF4-FFF2-40B4-BE49-F238E27FC236}">
                    <a16:creationId xmlns:a16="http://schemas.microsoft.com/office/drawing/2014/main" id="{5D6B25D9-7FD9-4B5D-8FAD-E17844BAF771}"/>
                  </a:ext>
                </a:extLst>
              </p:cNvPr>
              <p:cNvCxnSpPr>
                <a:cxnSpLocks/>
              </p:cNvCxnSpPr>
              <p:nvPr/>
            </p:nvCxnSpPr>
            <p:spPr>
              <a:xfrm flipV="1">
                <a:off x="5945683" y="3226689"/>
                <a:ext cx="0" cy="1674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D46551A-0067-40AE-AC1B-67937F6B843D}"/>
                  </a:ext>
                </a:extLst>
              </p:cNvPr>
              <p:cNvCxnSpPr>
                <a:cxnSpLocks/>
              </p:cNvCxnSpPr>
              <p:nvPr/>
            </p:nvCxnSpPr>
            <p:spPr>
              <a:xfrm>
                <a:off x="5945683" y="4901051"/>
                <a:ext cx="1723176" cy="2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C734D70-E57F-4659-8322-FD7F88DAC5F4}"/>
                  </a:ext>
                </a:extLst>
              </p:cNvPr>
              <p:cNvGrpSpPr/>
              <p:nvPr/>
            </p:nvGrpSpPr>
            <p:grpSpPr>
              <a:xfrm>
                <a:off x="5866526" y="4686375"/>
                <a:ext cx="635068" cy="794154"/>
                <a:chOff x="4083331" y="3786687"/>
                <a:chExt cx="635068" cy="794154"/>
              </a:xfrm>
            </p:grpSpPr>
            <p:grpSp>
              <p:nvGrpSpPr>
                <p:cNvPr id="48" name="Group 47">
                  <a:extLst>
                    <a:ext uri="{FF2B5EF4-FFF2-40B4-BE49-F238E27FC236}">
                      <a16:creationId xmlns:a16="http://schemas.microsoft.com/office/drawing/2014/main" id="{95A279B4-E6D2-4AB8-BC04-9EA10A179EFD}"/>
                    </a:ext>
                  </a:extLst>
                </p:cNvPr>
                <p:cNvGrpSpPr/>
                <p:nvPr/>
              </p:nvGrpSpPr>
              <p:grpSpPr>
                <a:xfrm>
                  <a:off x="4083331" y="3786687"/>
                  <a:ext cx="635068" cy="794154"/>
                  <a:chOff x="2923607" y="4403036"/>
                  <a:chExt cx="843914" cy="1055317"/>
                </a:xfrm>
              </p:grpSpPr>
              <p:cxnSp>
                <p:nvCxnSpPr>
                  <p:cNvPr id="50" name="Straight Arrow Connector 49">
                    <a:extLst>
                      <a:ext uri="{FF2B5EF4-FFF2-40B4-BE49-F238E27FC236}">
                        <a16:creationId xmlns:a16="http://schemas.microsoft.com/office/drawing/2014/main" id="{B12B4184-A4CB-427F-B02F-BC7199E405A6}"/>
                      </a:ext>
                    </a:extLst>
                  </p:cNvPr>
                  <p:cNvCxnSpPr/>
                  <p:nvPr/>
                </p:nvCxnSpPr>
                <p:spPr>
                  <a:xfrm rot="2847735" flipV="1">
                    <a:off x="3345564" y="3981079"/>
                    <a:ext cx="0" cy="843914"/>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09CF05B-93EF-44B5-9B02-0B4431DFFE98}"/>
                      </a:ext>
                    </a:extLst>
                  </p:cNvPr>
                  <p:cNvCxnSpPr/>
                  <p:nvPr/>
                </p:nvCxnSpPr>
                <p:spPr>
                  <a:xfrm rot="2847735">
                    <a:off x="2891038" y="5014993"/>
                    <a:ext cx="886721" cy="0"/>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DCB0EFE4-7F9C-412B-A6C3-D5EFD271EECB}"/>
                    </a:ext>
                  </a:extLst>
                </p:cNvPr>
                <p:cNvSpPr/>
                <p:nvPr/>
              </p:nvSpPr>
              <p:spPr>
                <a:xfrm rot="678329">
                  <a:off x="4519204" y="3854628"/>
                  <a:ext cx="152677" cy="9282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43" name="Group 42">
                <a:extLst>
                  <a:ext uri="{FF2B5EF4-FFF2-40B4-BE49-F238E27FC236}">
                    <a16:creationId xmlns:a16="http://schemas.microsoft.com/office/drawing/2014/main" id="{C678AEB0-14CF-4F75-9DF8-D6AFD036CCD8}"/>
                  </a:ext>
                </a:extLst>
              </p:cNvPr>
              <p:cNvGrpSpPr/>
              <p:nvPr/>
            </p:nvGrpSpPr>
            <p:grpSpPr>
              <a:xfrm rot="18775681">
                <a:off x="5928785" y="4464215"/>
                <a:ext cx="635068" cy="794154"/>
                <a:chOff x="4083331" y="3786687"/>
                <a:chExt cx="635068" cy="794154"/>
              </a:xfrm>
            </p:grpSpPr>
            <p:grpSp>
              <p:nvGrpSpPr>
                <p:cNvPr id="44" name="Group 43">
                  <a:extLst>
                    <a:ext uri="{FF2B5EF4-FFF2-40B4-BE49-F238E27FC236}">
                      <a16:creationId xmlns:a16="http://schemas.microsoft.com/office/drawing/2014/main" id="{D3647500-B6AC-4CF2-AA0F-6744FA5C15C2}"/>
                    </a:ext>
                  </a:extLst>
                </p:cNvPr>
                <p:cNvGrpSpPr/>
                <p:nvPr/>
              </p:nvGrpSpPr>
              <p:grpSpPr>
                <a:xfrm>
                  <a:off x="4083331" y="3786687"/>
                  <a:ext cx="635068" cy="794154"/>
                  <a:chOff x="2923607" y="4403036"/>
                  <a:chExt cx="843914" cy="1055317"/>
                </a:xfrm>
              </p:grpSpPr>
              <p:cxnSp>
                <p:nvCxnSpPr>
                  <p:cNvPr id="46" name="Straight Arrow Connector 45">
                    <a:extLst>
                      <a:ext uri="{FF2B5EF4-FFF2-40B4-BE49-F238E27FC236}">
                        <a16:creationId xmlns:a16="http://schemas.microsoft.com/office/drawing/2014/main" id="{EAAF84D2-E261-429D-9560-388B62EBBB11}"/>
                      </a:ext>
                    </a:extLst>
                  </p:cNvPr>
                  <p:cNvCxnSpPr/>
                  <p:nvPr/>
                </p:nvCxnSpPr>
                <p:spPr>
                  <a:xfrm rot="2847735" flipV="1">
                    <a:off x="3345564" y="3981079"/>
                    <a:ext cx="0" cy="84391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46D740B-26A5-4E87-91A1-8F85AB96ECFD}"/>
                      </a:ext>
                    </a:extLst>
                  </p:cNvPr>
                  <p:cNvCxnSpPr/>
                  <p:nvPr/>
                </p:nvCxnSpPr>
                <p:spPr>
                  <a:xfrm rot="2847735">
                    <a:off x="2891038" y="5014993"/>
                    <a:ext cx="88672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DF428ECE-A215-4BB7-8264-CAF0F61F1666}"/>
                    </a:ext>
                  </a:extLst>
                </p:cNvPr>
                <p:cNvSpPr/>
                <p:nvPr/>
              </p:nvSpPr>
              <p:spPr>
                <a:xfrm rot="678329">
                  <a:off x="4519204" y="3854628"/>
                  <a:ext cx="152677" cy="928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grpSp>
      <p:grpSp>
        <p:nvGrpSpPr>
          <p:cNvPr id="52" name="Group 51">
            <a:extLst>
              <a:ext uri="{FF2B5EF4-FFF2-40B4-BE49-F238E27FC236}">
                <a16:creationId xmlns:a16="http://schemas.microsoft.com/office/drawing/2014/main" id="{A87D8C3F-A218-4897-90FA-89386CC6EE49}"/>
              </a:ext>
              <a:ext uri="{C183D7F6-B498-43B3-948B-1728B52AA6E4}">
                <adec:decorative xmlns:adec="http://schemas.microsoft.com/office/drawing/2017/decorative" val="1"/>
              </a:ext>
            </a:extLst>
          </p:cNvPr>
          <p:cNvGrpSpPr/>
          <p:nvPr/>
        </p:nvGrpSpPr>
        <p:grpSpPr>
          <a:xfrm>
            <a:off x="6166438" y="3755555"/>
            <a:ext cx="1039706" cy="930193"/>
            <a:chOff x="5493859" y="4475635"/>
            <a:chExt cx="1039706" cy="930193"/>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BB7D8AD-1875-4D4D-A38F-7F4D5762C4BE}"/>
                    </a:ext>
                  </a:extLst>
                </p:cNvPr>
                <p:cNvSpPr txBox="1"/>
                <p:nvPr/>
              </p:nvSpPr>
              <p:spPr>
                <a:xfrm>
                  <a:off x="5493859" y="4602000"/>
                  <a:ext cx="32831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𝑠</m:t>
                        </m:r>
                        <m:r>
                          <a:rPr lang="en-GB" sz="1400" i="1" baseline="-25000" dirty="0" err="1">
                            <a:latin typeface="Cambria Math" panose="02040503050406030204" pitchFamily="18" charset="0"/>
                            <a:cs typeface="Times New Roman" panose="02020603050405020304" pitchFamily="18" charset="0"/>
                          </a:rPr>
                          <m:t>𝑥</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53" name="TextBox 52">
                  <a:extLst>
                    <a:ext uri="{FF2B5EF4-FFF2-40B4-BE49-F238E27FC236}">
                      <a16:creationId xmlns:a16="http://schemas.microsoft.com/office/drawing/2014/main" id="{6BB7D8AD-1875-4D4D-A38F-7F4D5762C4BE}"/>
                    </a:ext>
                  </a:extLst>
                </p:cNvPr>
                <p:cNvSpPr txBox="1">
                  <a:spLocks noRot="1" noChangeAspect="1" noMove="1" noResize="1" noEditPoints="1" noAdjustHandles="1" noChangeArrowheads="1" noChangeShapeType="1" noTextEdit="1"/>
                </p:cNvSpPr>
                <p:nvPr/>
              </p:nvSpPr>
              <p:spPr>
                <a:xfrm>
                  <a:off x="5493859" y="4602000"/>
                  <a:ext cx="328314"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CE15E17-EDF2-4EAE-9879-546B6261F5A2}"/>
                    </a:ext>
                  </a:extLst>
                </p:cNvPr>
                <p:cNvSpPr txBox="1"/>
                <p:nvPr/>
              </p:nvSpPr>
              <p:spPr>
                <a:xfrm>
                  <a:off x="6072271" y="5098051"/>
                  <a:ext cx="32831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𝑠</m:t>
                        </m:r>
                        <m:r>
                          <a:rPr lang="en-GB" sz="1400" i="1" baseline="-25000" dirty="0" err="1">
                            <a:latin typeface="Cambria Math" panose="02040503050406030204" pitchFamily="18" charset="0"/>
                            <a:cs typeface="Times New Roman" panose="02020603050405020304" pitchFamily="18" charset="0"/>
                          </a:rPr>
                          <m:t>𝑦</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54" name="TextBox 53">
                  <a:extLst>
                    <a:ext uri="{FF2B5EF4-FFF2-40B4-BE49-F238E27FC236}">
                      <a16:creationId xmlns:a16="http://schemas.microsoft.com/office/drawing/2014/main" id="{2CE15E17-EDF2-4EAE-9879-546B6261F5A2}"/>
                    </a:ext>
                  </a:extLst>
                </p:cNvPr>
                <p:cNvSpPr txBox="1">
                  <a:spLocks noRot="1" noChangeAspect="1" noMove="1" noResize="1" noEditPoints="1" noAdjustHandles="1" noChangeArrowheads="1" noChangeShapeType="1" noTextEdit="1"/>
                </p:cNvSpPr>
                <p:nvPr/>
              </p:nvSpPr>
              <p:spPr>
                <a:xfrm>
                  <a:off x="6072271" y="5098051"/>
                  <a:ext cx="328314" cy="307777"/>
                </a:xfrm>
                <a:prstGeom prst="rect">
                  <a:avLst/>
                </a:prstGeom>
                <a:blipFill>
                  <a:blip r:embed="rId8"/>
                  <a:stretch>
                    <a:fillRect b="-3922"/>
                  </a:stretch>
                </a:blipFill>
              </p:spPr>
              <p:txBody>
                <a:bodyPr/>
                <a:lstStyle/>
                <a:p>
                  <a:r>
                    <a:rPr lang="en-GB">
                      <a:noFill/>
                    </a:rPr>
                    <a:t> </a:t>
                  </a:r>
                </a:p>
              </p:txBody>
            </p:sp>
          </mc:Fallback>
        </mc:AlternateContent>
        <p:cxnSp>
          <p:nvCxnSpPr>
            <p:cNvPr id="55" name="Straight Connector 54">
              <a:extLst>
                <a:ext uri="{FF2B5EF4-FFF2-40B4-BE49-F238E27FC236}">
                  <a16:creationId xmlns:a16="http://schemas.microsoft.com/office/drawing/2014/main" id="{B692E4B7-B670-48E8-83ED-F3DB0D9B51A5}"/>
                </a:ext>
              </a:extLst>
            </p:cNvPr>
            <p:cNvCxnSpPr/>
            <p:nvPr/>
          </p:nvCxnSpPr>
          <p:spPr>
            <a:xfrm>
              <a:off x="5746759" y="4475635"/>
              <a:ext cx="0" cy="622263"/>
            </a:xfrm>
            <a:prstGeom prst="line">
              <a:avLst/>
            </a:prstGeom>
            <a:ln>
              <a:solidFill>
                <a:schemeClr val="tx1">
                  <a:lumMod val="65000"/>
                </a:schemeClr>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B767535-E4C0-4A79-9E4F-2935D48CE19F}"/>
                </a:ext>
              </a:extLst>
            </p:cNvPr>
            <p:cNvCxnSpPr>
              <a:cxnSpLocks/>
            </p:cNvCxnSpPr>
            <p:nvPr/>
          </p:nvCxnSpPr>
          <p:spPr>
            <a:xfrm>
              <a:off x="5866298" y="5195311"/>
              <a:ext cx="667267" cy="0"/>
            </a:xfrm>
            <a:prstGeom prst="line">
              <a:avLst/>
            </a:prstGeom>
            <a:ln>
              <a:solidFill>
                <a:schemeClr val="tx1">
                  <a:lumMod val="65000"/>
                </a:schemeClr>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48ED047A-D051-48D1-A5F4-B108391F5059}"/>
              </a:ext>
              <a:ext uri="{C183D7F6-B498-43B3-948B-1728B52AA6E4}">
                <adec:decorative xmlns:adec="http://schemas.microsoft.com/office/drawing/2017/decorative" val="1"/>
              </a:ext>
            </a:extLst>
          </p:cNvPr>
          <p:cNvGrpSpPr/>
          <p:nvPr/>
        </p:nvGrpSpPr>
        <p:grpSpPr>
          <a:xfrm>
            <a:off x="7975140" y="2714383"/>
            <a:ext cx="2654609" cy="2453275"/>
            <a:chOff x="7975140" y="2714383"/>
            <a:chExt cx="2654609" cy="2453275"/>
          </a:xfrm>
        </p:grpSpPr>
        <p:cxnSp>
          <p:nvCxnSpPr>
            <p:cNvPr id="72" name="Straight Arrow Connector 71">
              <a:extLst>
                <a:ext uri="{FF2B5EF4-FFF2-40B4-BE49-F238E27FC236}">
                  <a16:creationId xmlns:a16="http://schemas.microsoft.com/office/drawing/2014/main" id="{BD50C192-9B61-4954-BC7A-A5A73430C5B5}"/>
                </a:ext>
              </a:extLst>
            </p:cNvPr>
            <p:cNvCxnSpPr/>
            <p:nvPr/>
          </p:nvCxnSpPr>
          <p:spPr>
            <a:xfrm>
              <a:off x="8904425" y="4390608"/>
              <a:ext cx="1725324"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659465A-6610-44EE-94D2-5695A25F295A}"/>
                </a:ext>
              </a:extLst>
            </p:cNvPr>
            <p:cNvCxnSpPr/>
            <p:nvPr/>
          </p:nvCxnSpPr>
          <p:spPr>
            <a:xfrm flipV="1">
              <a:off x="8904425" y="2714383"/>
              <a:ext cx="0" cy="167622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21F50611-A1DB-4A7A-81A4-256B0EEFEA8B}"/>
                </a:ext>
              </a:extLst>
            </p:cNvPr>
            <p:cNvGrpSpPr/>
            <p:nvPr/>
          </p:nvGrpSpPr>
          <p:grpSpPr>
            <a:xfrm>
              <a:off x="7975140" y="3255432"/>
              <a:ext cx="1684835" cy="1912226"/>
              <a:chOff x="7302561" y="3975512"/>
              <a:chExt cx="1684835" cy="1912226"/>
            </a:xfrm>
          </p:grpSpPr>
          <p:grpSp>
            <p:nvGrpSpPr>
              <p:cNvPr id="58" name="Group 57">
                <a:extLst>
                  <a:ext uri="{FF2B5EF4-FFF2-40B4-BE49-F238E27FC236}">
                    <a16:creationId xmlns:a16="http://schemas.microsoft.com/office/drawing/2014/main" id="{863335A7-A15E-49F4-9958-CEF431823FC9}"/>
                  </a:ext>
                </a:extLst>
              </p:cNvPr>
              <p:cNvGrpSpPr/>
              <p:nvPr/>
            </p:nvGrpSpPr>
            <p:grpSpPr>
              <a:xfrm>
                <a:off x="7570690" y="3975512"/>
                <a:ext cx="1416706" cy="1405625"/>
                <a:chOff x="7657804" y="3767738"/>
                <a:chExt cx="1416706" cy="1405625"/>
              </a:xfrm>
            </p:grpSpPr>
            <p:sp>
              <p:nvSpPr>
                <p:cNvPr id="60" name="Arrow: Right 59">
                  <a:extLst>
                    <a:ext uri="{FF2B5EF4-FFF2-40B4-BE49-F238E27FC236}">
                      <a16:creationId xmlns:a16="http://schemas.microsoft.com/office/drawing/2014/main" id="{F1DE5C84-D2AC-4940-BABA-0CFB3FC6E0A5}"/>
                    </a:ext>
                  </a:extLst>
                </p:cNvPr>
                <p:cNvSpPr/>
                <p:nvPr/>
              </p:nvSpPr>
              <p:spPr>
                <a:xfrm>
                  <a:off x="7657804" y="3840563"/>
                  <a:ext cx="451133" cy="35461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63" name="Group 62">
                  <a:extLst>
                    <a:ext uri="{FF2B5EF4-FFF2-40B4-BE49-F238E27FC236}">
                      <a16:creationId xmlns:a16="http://schemas.microsoft.com/office/drawing/2014/main" id="{6C69B861-A3FC-44BA-A738-B11F0E239C83}"/>
                    </a:ext>
                  </a:extLst>
                </p:cNvPr>
                <p:cNvGrpSpPr/>
                <p:nvPr/>
              </p:nvGrpSpPr>
              <p:grpSpPr>
                <a:xfrm rot="18775681">
                  <a:off x="8304210" y="4458752"/>
                  <a:ext cx="635068" cy="794154"/>
                  <a:chOff x="4083331" y="3786687"/>
                  <a:chExt cx="635068" cy="794154"/>
                </a:xfrm>
              </p:grpSpPr>
              <p:grpSp>
                <p:nvGrpSpPr>
                  <p:cNvPr id="68" name="Group 67">
                    <a:extLst>
                      <a:ext uri="{FF2B5EF4-FFF2-40B4-BE49-F238E27FC236}">
                        <a16:creationId xmlns:a16="http://schemas.microsoft.com/office/drawing/2014/main" id="{704A8265-99C3-4C93-A223-03B4EBC427CC}"/>
                      </a:ext>
                    </a:extLst>
                  </p:cNvPr>
                  <p:cNvGrpSpPr/>
                  <p:nvPr/>
                </p:nvGrpSpPr>
                <p:grpSpPr>
                  <a:xfrm>
                    <a:off x="4083331" y="3786687"/>
                    <a:ext cx="635068" cy="794154"/>
                    <a:chOff x="2923607" y="4403036"/>
                    <a:chExt cx="843914" cy="1055317"/>
                  </a:xfrm>
                </p:grpSpPr>
                <p:cxnSp>
                  <p:nvCxnSpPr>
                    <p:cNvPr id="70" name="Straight Arrow Connector 69">
                      <a:extLst>
                        <a:ext uri="{FF2B5EF4-FFF2-40B4-BE49-F238E27FC236}">
                          <a16:creationId xmlns:a16="http://schemas.microsoft.com/office/drawing/2014/main" id="{99373ADE-1596-4FD5-B61F-3A23EAF88BA3}"/>
                        </a:ext>
                      </a:extLst>
                    </p:cNvPr>
                    <p:cNvCxnSpPr/>
                    <p:nvPr/>
                  </p:nvCxnSpPr>
                  <p:spPr>
                    <a:xfrm rot="2847735" flipV="1">
                      <a:off x="3345564" y="3981079"/>
                      <a:ext cx="0" cy="843914"/>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813CE88-7E18-49C1-B49E-E087D2A2386A}"/>
                        </a:ext>
                      </a:extLst>
                    </p:cNvPr>
                    <p:cNvCxnSpPr/>
                    <p:nvPr/>
                  </p:nvCxnSpPr>
                  <p:spPr>
                    <a:xfrm rot="2847735">
                      <a:off x="2891038" y="5014993"/>
                      <a:ext cx="886721" cy="0"/>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E1871248-5A3D-437B-99BB-63EED6F355B0}"/>
                      </a:ext>
                    </a:extLst>
                  </p:cNvPr>
                  <p:cNvSpPr/>
                  <p:nvPr/>
                </p:nvSpPr>
                <p:spPr>
                  <a:xfrm rot="678329">
                    <a:off x="4519204" y="3854628"/>
                    <a:ext cx="152677" cy="9282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67" name="Rectangle 66">
                  <a:extLst>
                    <a:ext uri="{FF2B5EF4-FFF2-40B4-BE49-F238E27FC236}">
                      <a16:creationId xmlns:a16="http://schemas.microsoft.com/office/drawing/2014/main" id="{3B9B7628-C00F-4E74-ACBA-77616DEA2DE8}"/>
                    </a:ext>
                  </a:extLst>
                </p:cNvPr>
                <p:cNvSpPr/>
                <p:nvPr/>
              </p:nvSpPr>
              <p:spPr>
                <a:xfrm rot="19430594">
                  <a:off x="8679747" y="3767738"/>
                  <a:ext cx="394763" cy="2450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4EF135C-0063-44AE-AED0-08FE1BFAC3F3}"/>
                      </a:ext>
                    </a:extLst>
                  </p:cNvPr>
                  <p:cNvSpPr txBox="1"/>
                  <p:nvPr/>
                </p:nvSpPr>
                <p:spPr>
                  <a:xfrm>
                    <a:off x="7302561" y="5217746"/>
                    <a:ext cx="1498704" cy="669992"/>
                  </a:xfrm>
                  <a:prstGeom prst="rect">
                    <a:avLst/>
                  </a:prstGeom>
                  <a:noFill/>
                </p:spPr>
                <p:txBody>
                  <a:bodyPr wrap="square" rtlCol="0">
                    <a:spAutoFit/>
                  </a:bodyPr>
                  <a:lstStyle/>
                  <a:p>
                    <a:r>
                      <a:rPr lang="en-GB" sz="1600" dirty="0">
                        <a:solidFill>
                          <a:schemeClr val="tx1"/>
                        </a:solidFill>
                        <a:cs typeface="Times New Roman" panose="02020603050405020304" pitchFamily="18" charset="0"/>
                      </a:rPr>
                      <a:t>Scale by </a:t>
                    </a:r>
                    <a14:m>
                      <m:oMath xmlns:m="http://schemas.openxmlformats.org/officeDocument/2006/math">
                        <m:d>
                          <m:dPr>
                            <m:ctrlPr>
                              <a:rPr lang="en-GB" sz="1400" i="1" smtClean="0">
                                <a:solidFill>
                                  <a:schemeClr val="tx1"/>
                                </a:solidFill>
                                <a:latin typeface="Cambria Math" panose="02040503050406030204" pitchFamily="18" charset="0"/>
                                <a:cs typeface="Times New Roman" panose="02020603050405020304" pitchFamily="18" charset="0"/>
                              </a:rPr>
                            </m:ctrlPr>
                          </m:dPr>
                          <m:e>
                            <m:f>
                              <m:fPr>
                                <m:type m:val="noBar"/>
                                <m:ctrlPr>
                                  <a:rPr lang="en-GB" sz="1400" i="1" smtClean="0">
                                    <a:solidFill>
                                      <a:schemeClr val="tx1"/>
                                    </a:solidFill>
                                    <a:latin typeface="Cambria Math" panose="02040503050406030204" pitchFamily="18" charset="0"/>
                                    <a:cs typeface="Times New Roman" panose="02020603050405020304" pitchFamily="18" charset="0"/>
                                  </a:rPr>
                                </m:ctrlPr>
                              </m:fPr>
                              <m:num>
                                <m:f>
                                  <m:fPr>
                                    <m:ctrlPr>
                                      <a:rPr lang="en-GB" sz="1400" i="1" smtClean="0">
                                        <a:solidFill>
                                          <a:schemeClr val="tx1"/>
                                        </a:solidFill>
                                        <a:latin typeface="Cambria Math" panose="02040503050406030204" pitchFamily="18" charset="0"/>
                                        <a:cs typeface="Times New Roman" panose="02020603050405020304" pitchFamily="18" charset="0"/>
                                      </a:rPr>
                                    </m:ctrlPr>
                                  </m:fPr>
                                  <m:num>
                                    <m:r>
                                      <a:rPr lang="en-GB" sz="1400" b="0" i="1" smtClean="0">
                                        <a:solidFill>
                                          <a:schemeClr val="tx1"/>
                                        </a:solidFill>
                                        <a:latin typeface="Cambria Math" panose="02040503050406030204" pitchFamily="18" charset="0"/>
                                        <a:cs typeface="Times New Roman" panose="02020603050405020304" pitchFamily="18" charset="0"/>
                                      </a:rPr>
                                      <m:t>1</m:t>
                                    </m:r>
                                  </m:num>
                                  <m:den>
                                    <m:sSub>
                                      <m:sSubPr>
                                        <m:ctrlPr>
                                          <a:rPr lang="en-GB" sz="1400" i="1" smtClean="0">
                                            <a:solidFill>
                                              <a:schemeClr val="tx1"/>
                                            </a:solidFill>
                                            <a:latin typeface="Cambria Math" panose="02040503050406030204" pitchFamily="18" charset="0"/>
                                            <a:cs typeface="Times New Roman" panose="02020603050405020304" pitchFamily="18" charset="0"/>
                                          </a:rPr>
                                        </m:ctrlPr>
                                      </m:sSubPr>
                                      <m:e>
                                        <m:r>
                                          <a:rPr lang="en-GB" sz="1400" b="0" i="1" smtClean="0">
                                            <a:solidFill>
                                              <a:schemeClr val="tx1"/>
                                            </a:solidFill>
                                            <a:latin typeface="Cambria Math" panose="02040503050406030204" pitchFamily="18" charset="0"/>
                                            <a:cs typeface="Times New Roman" panose="02020603050405020304" pitchFamily="18" charset="0"/>
                                          </a:rPr>
                                          <m:t>𝑠</m:t>
                                        </m:r>
                                      </m:e>
                                      <m:sub>
                                        <m:r>
                                          <a:rPr lang="en-GB" sz="1400" b="0" i="1" smtClean="0">
                                            <a:solidFill>
                                              <a:schemeClr val="tx1"/>
                                            </a:solidFill>
                                            <a:latin typeface="Cambria Math" panose="02040503050406030204" pitchFamily="18" charset="0"/>
                                            <a:cs typeface="Times New Roman" panose="02020603050405020304" pitchFamily="18" charset="0"/>
                                          </a:rPr>
                                          <m:t>𝑥</m:t>
                                        </m:r>
                                      </m:sub>
                                    </m:sSub>
                                  </m:den>
                                </m:f>
                              </m:num>
                              <m:den>
                                <m:f>
                                  <m:fPr>
                                    <m:ctrlPr>
                                      <a:rPr lang="en-GB" sz="1400" i="1">
                                        <a:solidFill>
                                          <a:schemeClr val="tx1"/>
                                        </a:solidFill>
                                        <a:latin typeface="Cambria Math" panose="02040503050406030204" pitchFamily="18" charset="0"/>
                                        <a:cs typeface="Times New Roman" panose="02020603050405020304" pitchFamily="18" charset="0"/>
                                      </a:rPr>
                                    </m:ctrlPr>
                                  </m:fPr>
                                  <m:num>
                                    <m:r>
                                      <a:rPr lang="en-GB" sz="1400" i="1">
                                        <a:solidFill>
                                          <a:schemeClr val="tx1"/>
                                        </a:solidFill>
                                        <a:latin typeface="Cambria Math" panose="02040503050406030204" pitchFamily="18" charset="0"/>
                                        <a:cs typeface="Times New Roman" panose="02020603050405020304" pitchFamily="18" charset="0"/>
                                      </a:rPr>
                                      <m:t>1</m:t>
                                    </m:r>
                                  </m:num>
                                  <m:den>
                                    <m:sSub>
                                      <m:sSubPr>
                                        <m:ctrlPr>
                                          <a:rPr lang="en-GB" sz="1400" i="1">
                                            <a:solidFill>
                                              <a:schemeClr val="tx1"/>
                                            </a:solidFill>
                                            <a:latin typeface="Cambria Math" panose="02040503050406030204" pitchFamily="18" charset="0"/>
                                            <a:cs typeface="Times New Roman" panose="02020603050405020304" pitchFamily="18" charset="0"/>
                                          </a:rPr>
                                        </m:ctrlPr>
                                      </m:sSubPr>
                                      <m:e>
                                        <m:r>
                                          <a:rPr lang="en-GB" sz="1400" i="1">
                                            <a:solidFill>
                                              <a:schemeClr val="tx1"/>
                                            </a:solidFill>
                                            <a:latin typeface="Cambria Math" panose="02040503050406030204" pitchFamily="18" charset="0"/>
                                            <a:cs typeface="Times New Roman" panose="02020603050405020304" pitchFamily="18" charset="0"/>
                                          </a:rPr>
                                          <m:t>𝑠</m:t>
                                        </m:r>
                                      </m:e>
                                      <m:sub>
                                        <m:r>
                                          <a:rPr lang="en-GB" sz="1400" b="0" i="1" smtClean="0">
                                            <a:solidFill>
                                              <a:schemeClr val="tx1"/>
                                            </a:solidFill>
                                            <a:latin typeface="Cambria Math" panose="02040503050406030204" pitchFamily="18" charset="0"/>
                                            <a:cs typeface="Times New Roman" panose="02020603050405020304" pitchFamily="18" charset="0"/>
                                          </a:rPr>
                                          <m:t>𝑦</m:t>
                                        </m:r>
                                      </m:sub>
                                    </m:sSub>
                                  </m:den>
                                </m:f>
                              </m:den>
                            </m:f>
                          </m:e>
                        </m:d>
                      </m:oMath>
                    </a14:m>
                    <a:endParaRPr lang="en-GB" sz="1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94EF135C-0063-44AE-AED0-08FE1BFAC3F3}"/>
                      </a:ext>
                    </a:extLst>
                  </p:cNvPr>
                  <p:cNvSpPr txBox="1">
                    <a:spLocks noRot="1" noChangeAspect="1" noMove="1" noResize="1" noEditPoints="1" noAdjustHandles="1" noChangeArrowheads="1" noChangeShapeType="1" noTextEdit="1"/>
                  </p:cNvSpPr>
                  <p:nvPr/>
                </p:nvSpPr>
                <p:spPr>
                  <a:xfrm>
                    <a:off x="7302561" y="5217746"/>
                    <a:ext cx="1498704" cy="669992"/>
                  </a:xfrm>
                  <a:prstGeom prst="rect">
                    <a:avLst/>
                  </a:prstGeom>
                  <a:blipFill>
                    <a:blip r:embed="rId9"/>
                    <a:stretch>
                      <a:fillRect l="-2033"/>
                    </a:stretch>
                  </a:blipFill>
                </p:spPr>
                <p:txBody>
                  <a:bodyPr/>
                  <a:lstStyle/>
                  <a:p>
                    <a:r>
                      <a:rPr lang="en-GB">
                        <a:noFill/>
                      </a:rPr>
                      <a:t> </a:t>
                    </a:r>
                  </a:p>
                </p:txBody>
              </p:sp>
            </mc:Fallback>
          </mc:AlternateContent>
        </p:grpSp>
      </p:grpSp>
    </p:spTree>
    <p:extLst>
      <p:ext uri="{BB962C8B-B14F-4D97-AF65-F5344CB8AC3E}">
        <p14:creationId xmlns:p14="http://schemas.microsoft.com/office/powerpoint/2010/main" val="122006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61B0-065D-4B34-96DB-4360D6D4AE66}"/>
              </a:ext>
            </a:extLst>
          </p:cNvPr>
          <p:cNvSpPr>
            <a:spLocks noGrp="1"/>
          </p:cNvSpPr>
          <p:nvPr>
            <p:ph type="title"/>
          </p:nvPr>
        </p:nvSpPr>
        <p:spPr/>
        <p:txBody>
          <a:bodyPr/>
          <a:lstStyle/>
          <a:p>
            <a:r>
              <a:rPr lang="en-GB" dirty="0"/>
              <a:t>Local to world space</a:t>
            </a:r>
          </a:p>
        </p:txBody>
      </p:sp>
      <p:sp>
        <p:nvSpPr>
          <p:cNvPr id="3" name="Content Placeholder 2">
            <a:extLst>
              <a:ext uri="{FF2B5EF4-FFF2-40B4-BE49-F238E27FC236}">
                <a16:creationId xmlns:a16="http://schemas.microsoft.com/office/drawing/2014/main" id="{0B38EA85-18EE-457D-9ACE-0079DA5B45E6}"/>
              </a:ext>
            </a:extLst>
          </p:cNvPr>
          <p:cNvSpPr>
            <a:spLocks noGrp="1"/>
          </p:cNvSpPr>
          <p:nvPr>
            <p:ph idx="1"/>
          </p:nvPr>
        </p:nvSpPr>
        <p:spPr>
          <a:xfrm>
            <a:off x="1522413" y="1904999"/>
            <a:ext cx="9134391" cy="4764361"/>
          </a:xfrm>
        </p:spPr>
        <p:txBody>
          <a:bodyPr>
            <a:normAutofit lnSpcReduction="10000"/>
          </a:bodyPr>
          <a:lstStyle/>
          <a:p>
            <a:r>
              <a:rPr lang="en-GB" sz="2800" dirty="0"/>
              <a:t>Scale, rotate, translate:</a:t>
            </a:r>
          </a:p>
          <a:p>
            <a:endParaRPr lang="en-GB" sz="2800" dirty="0"/>
          </a:p>
          <a:p>
            <a:endParaRPr lang="en-GB" sz="2800" dirty="0"/>
          </a:p>
          <a:p>
            <a:endParaRPr lang="en-GB" sz="2800" dirty="0"/>
          </a:p>
          <a:p>
            <a:endParaRPr lang="en-GB" sz="2800" dirty="0"/>
          </a:p>
          <a:p>
            <a:endParaRPr lang="en-GB" sz="2800" dirty="0"/>
          </a:p>
          <a:p>
            <a:r>
              <a:rPr lang="en-GB" sz="2800" dirty="0"/>
              <a:t>the </a:t>
            </a:r>
            <a:r>
              <a:rPr lang="en-GB" sz="2800" dirty="0">
                <a:solidFill>
                  <a:schemeClr val="accent4"/>
                </a:solidFill>
              </a:rPr>
              <a:t>same</a:t>
            </a:r>
            <a:r>
              <a:rPr lang="en-GB" sz="2800" dirty="0"/>
              <a:t> transformation as the one that describes the local space in world coordinates… this is just how we move objects around the world!</a:t>
            </a:r>
          </a:p>
        </p:txBody>
      </p:sp>
      <p:grpSp>
        <p:nvGrpSpPr>
          <p:cNvPr id="4" name="Group 3">
            <a:extLst>
              <a:ext uri="{FF2B5EF4-FFF2-40B4-BE49-F238E27FC236}">
                <a16:creationId xmlns:a16="http://schemas.microsoft.com/office/drawing/2014/main" id="{C30BE693-766E-4A25-A066-B5C8BA438704}"/>
              </a:ext>
              <a:ext uri="{C183D7F6-B498-43B3-948B-1728B52AA6E4}">
                <adec:decorative xmlns:adec="http://schemas.microsoft.com/office/drawing/2017/decorative" val="1"/>
              </a:ext>
            </a:extLst>
          </p:cNvPr>
          <p:cNvGrpSpPr/>
          <p:nvPr/>
        </p:nvGrpSpPr>
        <p:grpSpPr>
          <a:xfrm>
            <a:off x="1646425" y="2711397"/>
            <a:ext cx="2722453" cy="2493322"/>
            <a:chOff x="972679" y="3431477"/>
            <a:chExt cx="2722453" cy="2493322"/>
          </a:xfrm>
        </p:grpSpPr>
        <p:grpSp>
          <p:nvGrpSpPr>
            <p:cNvPr id="5" name="Group 4">
              <a:extLst>
                <a:ext uri="{FF2B5EF4-FFF2-40B4-BE49-F238E27FC236}">
                  <a16:creationId xmlns:a16="http://schemas.microsoft.com/office/drawing/2014/main" id="{59B4B73D-9F4F-491F-8E16-88296059BBDA}"/>
                </a:ext>
              </a:extLst>
            </p:cNvPr>
            <p:cNvGrpSpPr/>
            <p:nvPr/>
          </p:nvGrpSpPr>
          <p:grpSpPr>
            <a:xfrm>
              <a:off x="972679" y="3431477"/>
              <a:ext cx="2230192" cy="2251363"/>
              <a:chOff x="972679" y="3431477"/>
              <a:chExt cx="2230192" cy="2251363"/>
            </a:xfrm>
          </p:grpSpPr>
          <p:grpSp>
            <p:nvGrpSpPr>
              <p:cNvPr id="7" name="Group 6">
                <a:extLst>
                  <a:ext uri="{FF2B5EF4-FFF2-40B4-BE49-F238E27FC236}">
                    <a16:creationId xmlns:a16="http://schemas.microsoft.com/office/drawing/2014/main" id="{0B5044DC-11E1-44FE-B34F-E7E02F80E2E8}"/>
                  </a:ext>
                </a:extLst>
              </p:cNvPr>
              <p:cNvGrpSpPr/>
              <p:nvPr/>
            </p:nvGrpSpPr>
            <p:grpSpPr>
              <a:xfrm>
                <a:off x="1047624" y="3431477"/>
                <a:ext cx="1759292" cy="1674362"/>
                <a:chOff x="1309373" y="4345492"/>
                <a:chExt cx="2337847" cy="2224987"/>
              </a:xfrm>
            </p:grpSpPr>
            <p:grpSp>
              <p:nvGrpSpPr>
                <p:cNvPr id="19" name="Group 18">
                  <a:extLst>
                    <a:ext uri="{FF2B5EF4-FFF2-40B4-BE49-F238E27FC236}">
                      <a16:creationId xmlns:a16="http://schemas.microsoft.com/office/drawing/2014/main" id="{2DE0E00C-34AA-4782-A061-AD068C6E78BF}"/>
                    </a:ext>
                  </a:extLst>
                </p:cNvPr>
                <p:cNvGrpSpPr/>
                <p:nvPr/>
              </p:nvGrpSpPr>
              <p:grpSpPr>
                <a:xfrm>
                  <a:off x="2056340" y="5093617"/>
                  <a:ext cx="843914" cy="1055317"/>
                  <a:chOff x="2923607" y="4403036"/>
                  <a:chExt cx="843914" cy="1055317"/>
                </a:xfrm>
              </p:grpSpPr>
              <p:cxnSp>
                <p:nvCxnSpPr>
                  <p:cNvPr id="24" name="Straight Arrow Connector 23">
                    <a:extLst>
                      <a:ext uri="{FF2B5EF4-FFF2-40B4-BE49-F238E27FC236}">
                        <a16:creationId xmlns:a16="http://schemas.microsoft.com/office/drawing/2014/main" id="{0C4F5CDD-4503-43E6-AA12-BBECFC932EF9}"/>
                      </a:ext>
                    </a:extLst>
                  </p:cNvPr>
                  <p:cNvCxnSpPr/>
                  <p:nvPr/>
                </p:nvCxnSpPr>
                <p:spPr>
                  <a:xfrm rot="2847735" flipV="1">
                    <a:off x="3345564" y="3981079"/>
                    <a:ext cx="0" cy="84391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DC0436E-1ABC-4C1C-A16F-BAF1682FCEED}"/>
                      </a:ext>
                    </a:extLst>
                  </p:cNvPr>
                  <p:cNvCxnSpPr/>
                  <p:nvPr/>
                </p:nvCxnSpPr>
                <p:spPr>
                  <a:xfrm rot="2847735">
                    <a:off x="2891038" y="5014993"/>
                    <a:ext cx="88672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93F1220-ACBB-4122-A847-2F9E8B52359C}"/>
                    </a:ext>
                  </a:extLst>
                </p:cNvPr>
                <p:cNvGrpSpPr/>
                <p:nvPr/>
              </p:nvGrpSpPr>
              <p:grpSpPr>
                <a:xfrm>
                  <a:off x="1309373" y="4345492"/>
                  <a:ext cx="2337847" cy="2224987"/>
                  <a:chOff x="2176640" y="3654911"/>
                  <a:chExt cx="2337847" cy="2224987"/>
                </a:xfrm>
              </p:grpSpPr>
              <p:sp>
                <p:nvSpPr>
                  <p:cNvPr id="21" name="Rectangle 20">
                    <a:extLst>
                      <a:ext uri="{FF2B5EF4-FFF2-40B4-BE49-F238E27FC236}">
                        <a16:creationId xmlns:a16="http://schemas.microsoft.com/office/drawing/2014/main" id="{30C532D5-9EF7-47A5-8878-EFADCF92A148}"/>
                      </a:ext>
                    </a:extLst>
                  </p:cNvPr>
                  <p:cNvSpPr/>
                  <p:nvPr/>
                </p:nvSpPr>
                <p:spPr>
                  <a:xfrm rot="678329">
                    <a:off x="3502821" y="4493320"/>
                    <a:ext cx="202886" cy="1233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2" name="Straight Arrow Connector 21">
                    <a:extLst>
                      <a:ext uri="{FF2B5EF4-FFF2-40B4-BE49-F238E27FC236}">
                        <a16:creationId xmlns:a16="http://schemas.microsoft.com/office/drawing/2014/main" id="{D1CCF323-134A-4789-945A-6B819A3340F0}"/>
                      </a:ext>
                    </a:extLst>
                  </p:cNvPr>
                  <p:cNvCxnSpPr/>
                  <p:nvPr/>
                </p:nvCxnSpPr>
                <p:spPr>
                  <a:xfrm flipV="1">
                    <a:off x="2176640" y="3654911"/>
                    <a:ext cx="0" cy="2224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EC63FE8-7DE0-4350-8B33-A8EACE2648A1}"/>
                      </a:ext>
                    </a:extLst>
                  </p:cNvPr>
                  <p:cNvCxnSpPr/>
                  <p:nvPr/>
                </p:nvCxnSpPr>
                <p:spPr>
                  <a:xfrm>
                    <a:off x="2176640" y="5879898"/>
                    <a:ext cx="23378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1FF3DF62-29BE-45E9-8E77-B8642E4A67F7}"/>
                  </a:ext>
                </a:extLst>
              </p:cNvPr>
              <p:cNvGrpSpPr/>
              <p:nvPr/>
            </p:nvGrpSpPr>
            <p:grpSpPr>
              <a:xfrm>
                <a:off x="1047624" y="3944128"/>
                <a:ext cx="987011" cy="1166560"/>
                <a:chOff x="1047624" y="3944128"/>
                <a:chExt cx="987011" cy="1166560"/>
              </a:xfrm>
            </p:grpSpPr>
            <p:cxnSp>
              <p:nvCxnSpPr>
                <p:cNvPr id="15" name="Straight Connector 14">
                  <a:extLst>
                    <a:ext uri="{FF2B5EF4-FFF2-40B4-BE49-F238E27FC236}">
                      <a16:creationId xmlns:a16="http://schemas.microsoft.com/office/drawing/2014/main" id="{2912CCD8-FF3E-4C42-88AE-43308D176AEF}"/>
                    </a:ext>
                  </a:extLst>
                </p:cNvPr>
                <p:cNvCxnSpPr/>
                <p:nvPr/>
              </p:nvCxnSpPr>
              <p:spPr>
                <a:xfrm>
                  <a:off x="1047624" y="4209137"/>
                  <a:ext cx="645677" cy="0"/>
                </a:xfrm>
                <a:prstGeom prst="line">
                  <a:avLst/>
                </a:prstGeom>
                <a:ln>
                  <a:solidFill>
                    <a:schemeClr val="tx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4F4A150-7AA4-457D-BB74-C3C8D5520B9F}"/>
                    </a:ext>
                  </a:extLst>
                </p:cNvPr>
                <p:cNvCxnSpPr>
                  <a:cxnSpLocks/>
                </p:cNvCxnSpPr>
                <p:nvPr/>
              </p:nvCxnSpPr>
              <p:spPr>
                <a:xfrm>
                  <a:off x="1693301" y="4209137"/>
                  <a:ext cx="0" cy="901551"/>
                </a:xfrm>
                <a:prstGeom prst="line">
                  <a:avLst/>
                </a:prstGeom>
                <a:ln>
                  <a:solidFill>
                    <a:schemeClr val="tx1">
                      <a:lumMod val="6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725627F-6844-4B39-9E11-74B0085508CD}"/>
                        </a:ext>
                      </a:extLst>
                    </p:cNvPr>
                    <p:cNvSpPr txBox="1"/>
                    <p:nvPr/>
                  </p:nvSpPr>
                  <p:spPr>
                    <a:xfrm>
                      <a:off x="1264633" y="3944128"/>
                      <a:ext cx="34469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𝑥</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725627F-6844-4B39-9E11-74B0085508CD}"/>
                        </a:ext>
                      </a:extLst>
                    </p:cNvPr>
                    <p:cNvSpPr txBox="1">
                      <a:spLocks noRot="1" noChangeAspect="1" noMove="1" noResize="1" noEditPoints="1" noAdjustHandles="1" noChangeArrowheads="1" noChangeShapeType="1" noTextEdit="1"/>
                    </p:cNvSpPr>
                    <p:nvPr/>
                  </p:nvSpPr>
                  <p:spPr>
                    <a:xfrm>
                      <a:off x="1264633" y="3944128"/>
                      <a:ext cx="344690" cy="30777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99EE608-3290-425E-8AB4-A23C740C7A51}"/>
                        </a:ext>
                      </a:extLst>
                    </p:cNvPr>
                    <p:cNvSpPr txBox="1"/>
                    <p:nvPr/>
                  </p:nvSpPr>
                  <p:spPr>
                    <a:xfrm>
                      <a:off x="1689945" y="4523525"/>
                      <a:ext cx="34469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𝑦</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699EE608-3290-425E-8AB4-A23C740C7A51}"/>
                        </a:ext>
                      </a:extLst>
                    </p:cNvPr>
                    <p:cNvSpPr txBox="1">
                      <a:spLocks noRot="1" noChangeAspect="1" noMove="1" noResize="1" noEditPoints="1" noAdjustHandles="1" noChangeArrowheads="1" noChangeShapeType="1" noTextEdit="1"/>
                    </p:cNvSpPr>
                    <p:nvPr/>
                  </p:nvSpPr>
                  <p:spPr>
                    <a:xfrm>
                      <a:off x="1689945" y="4523525"/>
                      <a:ext cx="344690" cy="307777"/>
                    </a:xfrm>
                    <a:prstGeom prst="rect">
                      <a:avLst/>
                    </a:prstGeom>
                    <a:blipFill>
                      <a:blip r:embed="rId3"/>
                      <a:stretch>
                        <a:fillRect b="-4000"/>
                      </a:stretch>
                    </a:blipFill>
                  </p:spPr>
                  <p:txBody>
                    <a:bodyPr/>
                    <a:lstStyle/>
                    <a:p>
                      <a:r>
                        <a:rPr lang="en-GB">
                          <a:noFill/>
                        </a:rPr>
                        <a:t> </a:t>
                      </a:r>
                    </a:p>
                  </p:txBody>
                </p:sp>
              </mc:Fallback>
            </mc:AlternateContent>
          </p:grpSp>
          <p:sp>
            <p:nvSpPr>
              <p:cNvPr id="9" name="Arrow: Right 8">
                <a:extLst>
                  <a:ext uri="{FF2B5EF4-FFF2-40B4-BE49-F238E27FC236}">
                    <a16:creationId xmlns:a16="http://schemas.microsoft.com/office/drawing/2014/main" id="{C86C4CB9-85D7-4947-A69C-D8EBD81B1D4F}"/>
                  </a:ext>
                </a:extLst>
              </p:cNvPr>
              <p:cNvSpPr/>
              <p:nvPr/>
            </p:nvSpPr>
            <p:spPr>
              <a:xfrm flipH="1">
                <a:off x="2751738" y="4048337"/>
                <a:ext cx="451133" cy="35461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10" name="Group 9">
                <a:extLst>
                  <a:ext uri="{FF2B5EF4-FFF2-40B4-BE49-F238E27FC236}">
                    <a16:creationId xmlns:a16="http://schemas.microsoft.com/office/drawing/2014/main" id="{3F97FF67-3A81-46C0-8594-B3DF60E92E93}"/>
                  </a:ext>
                </a:extLst>
              </p:cNvPr>
              <p:cNvGrpSpPr/>
              <p:nvPr/>
            </p:nvGrpSpPr>
            <p:grpSpPr>
              <a:xfrm>
                <a:off x="972679" y="4888686"/>
                <a:ext cx="635068" cy="794154"/>
                <a:chOff x="4083331" y="3786687"/>
                <a:chExt cx="635068" cy="794154"/>
              </a:xfrm>
            </p:grpSpPr>
            <p:grpSp>
              <p:nvGrpSpPr>
                <p:cNvPr id="11" name="Group 10">
                  <a:extLst>
                    <a:ext uri="{FF2B5EF4-FFF2-40B4-BE49-F238E27FC236}">
                      <a16:creationId xmlns:a16="http://schemas.microsoft.com/office/drawing/2014/main" id="{946B1072-97ED-4066-A4BA-49AF273A38FF}"/>
                    </a:ext>
                  </a:extLst>
                </p:cNvPr>
                <p:cNvGrpSpPr/>
                <p:nvPr/>
              </p:nvGrpSpPr>
              <p:grpSpPr>
                <a:xfrm>
                  <a:off x="4083331" y="3786687"/>
                  <a:ext cx="635068" cy="794154"/>
                  <a:chOff x="2923607" y="4403036"/>
                  <a:chExt cx="843914" cy="1055317"/>
                </a:xfrm>
              </p:grpSpPr>
              <p:cxnSp>
                <p:nvCxnSpPr>
                  <p:cNvPr id="13" name="Straight Arrow Connector 12">
                    <a:extLst>
                      <a:ext uri="{FF2B5EF4-FFF2-40B4-BE49-F238E27FC236}">
                        <a16:creationId xmlns:a16="http://schemas.microsoft.com/office/drawing/2014/main" id="{F5A8E15F-57E6-4641-A5F3-715DB099E32F}"/>
                      </a:ext>
                    </a:extLst>
                  </p:cNvPr>
                  <p:cNvCxnSpPr/>
                  <p:nvPr/>
                </p:nvCxnSpPr>
                <p:spPr>
                  <a:xfrm rot="2847735" flipV="1">
                    <a:off x="3345564" y="3981079"/>
                    <a:ext cx="0" cy="843914"/>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3C0D1F-0583-499A-B5FB-20A6024232F6}"/>
                      </a:ext>
                    </a:extLst>
                  </p:cNvPr>
                  <p:cNvCxnSpPr/>
                  <p:nvPr/>
                </p:nvCxnSpPr>
                <p:spPr>
                  <a:xfrm rot="2847735">
                    <a:off x="2891038" y="5014993"/>
                    <a:ext cx="886721" cy="0"/>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2C9F81C6-2E02-4474-B6A7-478FCB60F84C}"/>
                    </a:ext>
                  </a:extLst>
                </p:cNvPr>
                <p:cNvSpPr/>
                <p:nvPr/>
              </p:nvSpPr>
              <p:spPr>
                <a:xfrm rot="678329">
                  <a:off x="4519204" y="3854628"/>
                  <a:ext cx="152677" cy="9282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CC9EEF-5557-4E28-AE4A-563C278E35B7}"/>
                    </a:ext>
                  </a:extLst>
                </p:cNvPr>
                <p:cNvSpPr txBox="1"/>
                <p:nvPr/>
              </p:nvSpPr>
              <p:spPr>
                <a:xfrm>
                  <a:off x="2632733" y="5217746"/>
                  <a:ext cx="1062399" cy="707053"/>
                </a:xfrm>
                <a:prstGeom prst="rect">
                  <a:avLst/>
                </a:prstGeom>
                <a:noFill/>
              </p:spPr>
              <p:txBody>
                <a:bodyPr wrap="square" rtlCol="0">
                  <a:spAutoFit/>
                </a:bodyPr>
                <a:lstStyle/>
                <a:p>
                  <a:r>
                    <a:rPr lang="en-GB" sz="1600" dirty="0">
                      <a:solidFill>
                        <a:schemeClr val="tx1"/>
                      </a:solidFill>
                      <a:cs typeface="Times New Roman" panose="02020603050405020304" pitchFamily="18" charset="0"/>
                    </a:rPr>
                    <a:t>Translate by </a:t>
                  </a:r>
                  <a14:m>
                    <m:oMath xmlns:m="http://schemas.openxmlformats.org/officeDocument/2006/math">
                      <m:d>
                        <m:dPr>
                          <m:ctrlPr>
                            <a:rPr lang="en-GB" sz="1600" i="1" smtClean="0">
                              <a:solidFill>
                                <a:schemeClr val="tx1"/>
                              </a:solidFill>
                              <a:latin typeface="Cambria Math" panose="02040503050406030204" pitchFamily="18" charset="0"/>
                              <a:cs typeface="Times New Roman" panose="02020603050405020304" pitchFamily="18" charset="0"/>
                            </a:rPr>
                          </m:ctrlPr>
                        </m:dPr>
                        <m:e>
                          <m:f>
                            <m:fPr>
                              <m:type m:val="noBar"/>
                              <m:ctrlPr>
                                <a:rPr lang="en-GB" sz="1600" i="1" smtClean="0">
                                  <a:solidFill>
                                    <a:schemeClr val="tx1"/>
                                  </a:solidFill>
                                  <a:latin typeface="Cambria Math" panose="02040503050406030204" pitchFamily="18" charset="0"/>
                                  <a:cs typeface="Times New Roman" panose="02020603050405020304" pitchFamily="18" charset="0"/>
                                </a:rPr>
                              </m:ctrlPr>
                            </m:fPr>
                            <m:num>
                              <m:r>
                                <a:rPr lang="en-GB" sz="1600" b="0" i="1" smtClean="0">
                                  <a:solidFill>
                                    <a:schemeClr val="tx1"/>
                                  </a:solidFill>
                                  <a:latin typeface="Cambria Math" panose="02040503050406030204" pitchFamily="18" charset="0"/>
                                  <a:cs typeface="Times New Roman" panose="02020603050405020304" pitchFamily="18" charset="0"/>
                                </a:rPr>
                                <m:t>𝑥</m:t>
                              </m:r>
                            </m:num>
                            <m:den>
                              <m:r>
                                <a:rPr lang="en-GB" sz="1600" b="0" i="1" smtClean="0">
                                  <a:solidFill>
                                    <a:schemeClr val="tx1"/>
                                  </a:solidFill>
                                  <a:latin typeface="Cambria Math" panose="02040503050406030204" pitchFamily="18" charset="0"/>
                                  <a:cs typeface="Times New Roman" panose="02020603050405020304" pitchFamily="18" charset="0"/>
                                </a:rPr>
                                <m:t>𝑦</m:t>
                              </m:r>
                            </m:den>
                          </m:f>
                        </m:e>
                      </m:d>
                    </m:oMath>
                  </a14:m>
                  <a:endParaRPr lang="en-GB" sz="1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57CC9EEF-5557-4E28-AE4A-563C278E35B7}"/>
                    </a:ext>
                  </a:extLst>
                </p:cNvPr>
                <p:cNvSpPr txBox="1">
                  <a:spLocks noRot="1" noChangeAspect="1" noMove="1" noResize="1" noEditPoints="1" noAdjustHandles="1" noChangeArrowheads="1" noChangeShapeType="1" noTextEdit="1"/>
                </p:cNvSpPr>
                <p:nvPr/>
              </p:nvSpPr>
              <p:spPr>
                <a:xfrm>
                  <a:off x="2632733" y="5217746"/>
                  <a:ext cx="1062399" cy="707053"/>
                </a:xfrm>
                <a:prstGeom prst="rect">
                  <a:avLst/>
                </a:prstGeom>
                <a:blipFill>
                  <a:blip r:embed="rId4"/>
                  <a:stretch>
                    <a:fillRect l="-2857" t="-2586" r="-1714" b="-1724"/>
                  </a:stretch>
                </a:blipFill>
              </p:spPr>
              <p:txBody>
                <a:bodyPr/>
                <a:lstStyle/>
                <a:p>
                  <a:r>
                    <a:rPr lang="en-GB">
                      <a:noFill/>
                    </a:rPr>
                    <a:t> </a:t>
                  </a:r>
                </a:p>
              </p:txBody>
            </p:sp>
          </mc:Fallback>
        </mc:AlternateContent>
      </p:grpSp>
      <p:grpSp>
        <p:nvGrpSpPr>
          <p:cNvPr id="26" name="Group 25">
            <a:extLst>
              <a:ext uri="{FF2B5EF4-FFF2-40B4-BE49-F238E27FC236}">
                <a16:creationId xmlns:a16="http://schemas.microsoft.com/office/drawing/2014/main" id="{9133A21D-3F6A-4754-82A1-BE1D7D6C51A9}"/>
              </a:ext>
              <a:ext uri="{C183D7F6-B498-43B3-948B-1728B52AA6E4}">
                <adec:decorative xmlns:adec="http://schemas.microsoft.com/office/drawing/2017/decorative" val="1"/>
              </a:ext>
            </a:extLst>
          </p:cNvPr>
          <p:cNvGrpSpPr/>
          <p:nvPr/>
        </p:nvGrpSpPr>
        <p:grpSpPr>
          <a:xfrm>
            <a:off x="4047307" y="2708920"/>
            <a:ext cx="2983208" cy="2382712"/>
            <a:chOff x="3373561" y="3429000"/>
            <a:chExt cx="2983208" cy="2382712"/>
          </a:xfrm>
        </p:grpSpPr>
        <p:grpSp>
          <p:nvGrpSpPr>
            <p:cNvPr id="27" name="Group 26">
              <a:extLst>
                <a:ext uri="{FF2B5EF4-FFF2-40B4-BE49-F238E27FC236}">
                  <a16:creationId xmlns:a16="http://schemas.microsoft.com/office/drawing/2014/main" id="{E832899A-5EA0-459A-B2FC-498BB5FD9F4D}"/>
                </a:ext>
              </a:extLst>
            </p:cNvPr>
            <p:cNvGrpSpPr/>
            <p:nvPr/>
          </p:nvGrpSpPr>
          <p:grpSpPr>
            <a:xfrm>
              <a:off x="3373561" y="3429000"/>
              <a:ext cx="2197915" cy="2253840"/>
              <a:chOff x="3373561" y="3429000"/>
              <a:chExt cx="2197915" cy="2253840"/>
            </a:xfrm>
          </p:grpSpPr>
          <p:cxnSp>
            <p:nvCxnSpPr>
              <p:cNvPr id="29" name="Straight Arrow Connector 28">
                <a:extLst>
                  <a:ext uri="{FF2B5EF4-FFF2-40B4-BE49-F238E27FC236}">
                    <a16:creationId xmlns:a16="http://schemas.microsoft.com/office/drawing/2014/main" id="{CAADE282-02E8-4A5A-9DF1-699E006FEB0F}"/>
                  </a:ext>
                </a:extLst>
              </p:cNvPr>
              <p:cNvCxnSpPr>
                <a:cxnSpLocks/>
              </p:cNvCxnSpPr>
              <p:nvPr/>
            </p:nvCxnSpPr>
            <p:spPr>
              <a:xfrm flipV="1">
                <a:off x="3470220" y="3429000"/>
                <a:ext cx="0" cy="1674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0EFC82B-47C5-4054-84E0-2978433241D6}"/>
                  </a:ext>
                </a:extLst>
              </p:cNvPr>
              <p:cNvCxnSpPr>
                <a:cxnSpLocks/>
              </p:cNvCxnSpPr>
              <p:nvPr/>
            </p:nvCxnSpPr>
            <p:spPr>
              <a:xfrm>
                <a:off x="3470220" y="5103362"/>
                <a:ext cx="1723176" cy="2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3F7D21-9333-4F9A-928F-1319A667C313}"/>
                  </a:ext>
                </a:extLst>
              </p:cNvPr>
              <p:cNvGrpSpPr/>
              <p:nvPr/>
            </p:nvGrpSpPr>
            <p:grpSpPr>
              <a:xfrm>
                <a:off x="3391063" y="4888686"/>
                <a:ext cx="635068" cy="794154"/>
                <a:chOff x="4083331" y="3786687"/>
                <a:chExt cx="635068" cy="794154"/>
              </a:xfrm>
            </p:grpSpPr>
            <p:grpSp>
              <p:nvGrpSpPr>
                <p:cNvPr id="41" name="Group 40">
                  <a:extLst>
                    <a:ext uri="{FF2B5EF4-FFF2-40B4-BE49-F238E27FC236}">
                      <a16:creationId xmlns:a16="http://schemas.microsoft.com/office/drawing/2014/main" id="{DF453D63-71BF-486D-9D46-E14B84C61B20}"/>
                    </a:ext>
                  </a:extLst>
                </p:cNvPr>
                <p:cNvGrpSpPr/>
                <p:nvPr/>
              </p:nvGrpSpPr>
              <p:grpSpPr>
                <a:xfrm>
                  <a:off x="4083331" y="3786687"/>
                  <a:ext cx="635068" cy="794154"/>
                  <a:chOff x="2923607" y="4403036"/>
                  <a:chExt cx="843914" cy="1055317"/>
                </a:xfrm>
              </p:grpSpPr>
              <p:cxnSp>
                <p:nvCxnSpPr>
                  <p:cNvPr id="43" name="Straight Arrow Connector 42">
                    <a:extLst>
                      <a:ext uri="{FF2B5EF4-FFF2-40B4-BE49-F238E27FC236}">
                        <a16:creationId xmlns:a16="http://schemas.microsoft.com/office/drawing/2014/main" id="{C1432162-093A-4131-AC88-F6813AA3128D}"/>
                      </a:ext>
                    </a:extLst>
                  </p:cNvPr>
                  <p:cNvCxnSpPr/>
                  <p:nvPr/>
                </p:nvCxnSpPr>
                <p:spPr>
                  <a:xfrm rot="2847735" flipV="1">
                    <a:off x="3345564" y="3981079"/>
                    <a:ext cx="0" cy="84391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F12590E-6655-48A1-A8B7-A74405F5E7B1}"/>
                      </a:ext>
                    </a:extLst>
                  </p:cNvPr>
                  <p:cNvCxnSpPr/>
                  <p:nvPr/>
                </p:nvCxnSpPr>
                <p:spPr>
                  <a:xfrm rot="2847735">
                    <a:off x="2891038" y="5014993"/>
                    <a:ext cx="88672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3CFCF012-8F42-4A1E-9E66-89DB7270C779}"/>
                    </a:ext>
                  </a:extLst>
                </p:cNvPr>
                <p:cNvSpPr/>
                <p:nvPr/>
              </p:nvSpPr>
              <p:spPr>
                <a:xfrm rot="678329">
                  <a:off x="4519204" y="3854628"/>
                  <a:ext cx="152677" cy="928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32" name="Group 31">
                <a:extLst>
                  <a:ext uri="{FF2B5EF4-FFF2-40B4-BE49-F238E27FC236}">
                    <a16:creationId xmlns:a16="http://schemas.microsoft.com/office/drawing/2014/main" id="{C298A17B-8279-4253-A618-38F04ABF029F}"/>
                  </a:ext>
                </a:extLst>
              </p:cNvPr>
              <p:cNvGrpSpPr/>
              <p:nvPr/>
            </p:nvGrpSpPr>
            <p:grpSpPr>
              <a:xfrm>
                <a:off x="3557911" y="5041423"/>
                <a:ext cx="261686" cy="307777"/>
                <a:chOff x="3557911" y="5041423"/>
                <a:chExt cx="261686" cy="307777"/>
              </a:xfrm>
            </p:grpSpPr>
            <p:sp>
              <p:nvSpPr>
                <p:cNvPr id="39" name="TextBox 38">
                  <a:extLst>
                    <a:ext uri="{FF2B5EF4-FFF2-40B4-BE49-F238E27FC236}">
                      <a16:creationId xmlns:a16="http://schemas.microsoft.com/office/drawing/2014/main" id="{4C196C24-BB6B-4F0A-860B-E0E7ADD54C44}"/>
                    </a:ext>
                  </a:extLst>
                </p:cNvPr>
                <p:cNvSpPr txBox="1"/>
                <p:nvPr/>
              </p:nvSpPr>
              <p:spPr>
                <a:xfrm>
                  <a:off x="3557911" y="5041423"/>
                  <a:ext cx="261686" cy="307777"/>
                </a:xfrm>
                <a:prstGeom prst="rect">
                  <a:avLst/>
                </a:prstGeom>
                <a:noFill/>
              </p:spPr>
              <p:txBody>
                <a:bodyPr wrap="square" rtlCol="0">
                  <a:spAutoFit/>
                </a:bodyPr>
                <a:lstStyle/>
                <a:p>
                  <a:r>
                    <a:rPr lang="el-GR" sz="1400" i="1" dirty="0">
                      <a:latin typeface="Times New Roman" panose="02020603050405020304" pitchFamily="18" charset="0"/>
                      <a:cs typeface="Times New Roman" panose="02020603050405020304" pitchFamily="18" charset="0"/>
                    </a:rPr>
                    <a:t>θ</a:t>
                  </a:r>
                  <a:endParaRPr lang="en-GB" sz="1400" i="1" dirty="0">
                    <a:latin typeface="Times New Roman" panose="02020603050405020304" pitchFamily="18" charset="0"/>
                    <a:cs typeface="Times New Roman" panose="02020603050405020304" pitchFamily="18" charset="0"/>
                  </a:endParaRPr>
                </a:p>
              </p:txBody>
            </p:sp>
            <p:sp>
              <p:nvSpPr>
                <p:cNvPr id="40" name="Arc 39">
                  <a:extLst>
                    <a:ext uri="{FF2B5EF4-FFF2-40B4-BE49-F238E27FC236}">
                      <a16:creationId xmlns:a16="http://schemas.microsoft.com/office/drawing/2014/main" id="{6F236F06-BBEF-4D48-8DF5-30DBF7280EBD}"/>
                    </a:ext>
                  </a:extLst>
                </p:cNvPr>
                <p:cNvSpPr/>
                <p:nvPr/>
              </p:nvSpPr>
              <p:spPr>
                <a:xfrm>
                  <a:off x="3558389" y="5097898"/>
                  <a:ext cx="45719" cy="251302"/>
                </a:xfrm>
                <a:prstGeom prst="arc">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3" name="Arrow: Right 32">
                <a:extLst>
                  <a:ext uri="{FF2B5EF4-FFF2-40B4-BE49-F238E27FC236}">
                    <a16:creationId xmlns:a16="http://schemas.microsoft.com/office/drawing/2014/main" id="{76D27C1C-BE91-4376-9AF5-856701568410}"/>
                  </a:ext>
                </a:extLst>
              </p:cNvPr>
              <p:cNvSpPr/>
              <p:nvPr/>
            </p:nvSpPr>
            <p:spPr>
              <a:xfrm flipH="1">
                <a:off x="5120343" y="4055855"/>
                <a:ext cx="451133" cy="35461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34" name="Group 33">
                <a:extLst>
                  <a:ext uri="{FF2B5EF4-FFF2-40B4-BE49-F238E27FC236}">
                    <a16:creationId xmlns:a16="http://schemas.microsoft.com/office/drawing/2014/main" id="{55324E03-BAF7-4F56-8261-391317453AE2}"/>
                  </a:ext>
                </a:extLst>
              </p:cNvPr>
              <p:cNvGrpSpPr/>
              <p:nvPr/>
            </p:nvGrpSpPr>
            <p:grpSpPr>
              <a:xfrm rot="18764697">
                <a:off x="3453104" y="4649093"/>
                <a:ext cx="635068" cy="794154"/>
                <a:chOff x="4083331" y="3786687"/>
                <a:chExt cx="635068" cy="794154"/>
              </a:xfrm>
            </p:grpSpPr>
            <p:grpSp>
              <p:nvGrpSpPr>
                <p:cNvPr id="35" name="Group 34">
                  <a:extLst>
                    <a:ext uri="{FF2B5EF4-FFF2-40B4-BE49-F238E27FC236}">
                      <a16:creationId xmlns:a16="http://schemas.microsoft.com/office/drawing/2014/main" id="{5DA8C6FA-D532-4BC1-9E96-C2DBEB3979F7}"/>
                    </a:ext>
                  </a:extLst>
                </p:cNvPr>
                <p:cNvGrpSpPr/>
                <p:nvPr/>
              </p:nvGrpSpPr>
              <p:grpSpPr>
                <a:xfrm>
                  <a:off x="4083331" y="3786687"/>
                  <a:ext cx="635068" cy="794154"/>
                  <a:chOff x="2923607" y="4403036"/>
                  <a:chExt cx="843914" cy="1055317"/>
                </a:xfrm>
              </p:grpSpPr>
              <p:cxnSp>
                <p:nvCxnSpPr>
                  <p:cNvPr id="37" name="Straight Arrow Connector 36">
                    <a:extLst>
                      <a:ext uri="{FF2B5EF4-FFF2-40B4-BE49-F238E27FC236}">
                        <a16:creationId xmlns:a16="http://schemas.microsoft.com/office/drawing/2014/main" id="{27E19B98-7B03-4114-86BB-85F2C7195EDD}"/>
                      </a:ext>
                    </a:extLst>
                  </p:cNvPr>
                  <p:cNvCxnSpPr/>
                  <p:nvPr/>
                </p:nvCxnSpPr>
                <p:spPr>
                  <a:xfrm rot="2847735" flipV="1">
                    <a:off x="3345564" y="3981079"/>
                    <a:ext cx="0" cy="843914"/>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31343F6-1788-48F5-B1B2-89D84EA99688}"/>
                      </a:ext>
                    </a:extLst>
                  </p:cNvPr>
                  <p:cNvCxnSpPr/>
                  <p:nvPr/>
                </p:nvCxnSpPr>
                <p:spPr>
                  <a:xfrm rot="2847735">
                    <a:off x="2891038" y="5014993"/>
                    <a:ext cx="886721" cy="0"/>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7441D636-62D6-41CA-9271-7F6D661CFFAD}"/>
                    </a:ext>
                  </a:extLst>
                </p:cNvPr>
                <p:cNvSpPr/>
                <p:nvPr/>
              </p:nvSpPr>
              <p:spPr>
                <a:xfrm rot="678329">
                  <a:off x="4519204" y="3854628"/>
                  <a:ext cx="152677" cy="9282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65C6485-6878-4623-A2FF-DEFF50229196}"/>
                    </a:ext>
                  </a:extLst>
                </p:cNvPr>
                <p:cNvSpPr txBox="1"/>
                <p:nvPr/>
              </p:nvSpPr>
              <p:spPr>
                <a:xfrm>
                  <a:off x="5034860" y="5226937"/>
                  <a:ext cx="1321909" cy="584775"/>
                </a:xfrm>
                <a:prstGeom prst="rect">
                  <a:avLst/>
                </a:prstGeom>
                <a:noFill/>
              </p:spPr>
              <p:txBody>
                <a:bodyPr wrap="square" rtlCol="0">
                  <a:spAutoFit/>
                </a:bodyPr>
                <a:lstStyle/>
                <a:p>
                  <a:r>
                    <a:rPr lang="en-GB" sz="1600" dirty="0">
                      <a:cs typeface="Times New Roman" panose="02020603050405020304" pitchFamily="18" charset="0"/>
                    </a:rPr>
                    <a:t>Rotate through </a:t>
                  </a:r>
                  <a14:m>
                    <m:oMath xmlns:m="http://schemas.openxmlformats.org/officeDocument/2006/math">
                      <m:r>
                        <a:rPr lang="en-GB" sz="1600" b="0" i="0" dirty="0" smtClean="0">
                          <a:latin typeface="Cambria Math" panose="02040503050406030204" pitchFamily="18" charset="0"/>
                          <a:cs typeface="Times New Roman" panose="02020603050405020304" pitchFamily="18" charset="0"/>
                        </a:rPr>
                        <m:t>−</m:t>
                      </m:r>
                      <m:r>
                        <a:rPr lang="el-GR" sz="1600" i="1" dirty="0" smtClean="0">
                          <a:latin typeface="Cambria Math" panose="02040503050406030204" pitchFamily="18" charset="0"/>
                          <a:cs typeface="Times New Roman" panose="02020603050405020304" pitchFamily="18" charset="0"/>
                        </a:rPr>
                        <m:t>𝜃</m:t>
                      </m:r>
                    </m:oMath>
                  </a14:m>
                  <a:endParaRPr lang="en-GB" sz="1600" i="1" dirty="0">
                    <a:latin typeface="Times New Roman" panose="02020603050405020304" pitchFamily="18" charset="0"/>
                    <a:cs typeface="Times New Roman" panose="02020603050405020304" pitchFamily="18" charset="0"/>
                  </a:endParaRPr>
                </a:p>
              </p:txBody>
            </p:sp>
          </mc:Choice>
          <mc:Fallback>
            <p:sp>
              <p:nvSpPr>
                <p:cNvPr id="28" name="TextBox 27">
                  <a:extLst>
                    <a:ext uri="{FF2B5EF4-FFF2-40B4-BE49-F238E27FC236}">
                      <a16:creationId xmlns:a16="http://schemas.microsoft.com/office/drawing/2014/main" id="{A65C6485-6878-4623-A2FF-DEFF50229196}"/>
                    </a:ext>
                  </a:extLst>
                </p:cNvPr>
                <p:cNvSpPr txBox="1">
                  <a:spLocks noRot="1" noChangeAspect="1" noMove="1" noResize="1" noEditPoints="1" noAdjustHandles="1" noChangeArrowheads="1" noChangeShapeType="1" noTextEdit="1"/>
                </p:cNvSpPr>
                <p:nvPr/>
              </p:nvSpPr>
              <p:spPr>
                <a:xfrm>
                  <a:off x="5034860" y="5226937"/>
                  <a:ext cx="1321909" cy="584775"/>
                </a:xfrm>
                <a:prstGeom prst="rect">
                  <a:avLst/>
                </a:prstGeom>
                <a:blipFill>
                  <a:blip r:embed="rId5"/>
                  <a:stretch>
                    <a:fillRect l="-2304" t="-3125" b="-12500"/>
                  </a:stretch>
                </a:blipFill>
              </p:spPr>
              <p:txBody>
                <a:bodyPr/>
                <a:lstStyle/>
                <a:p>
                  <a:r>
                    <a:rPr lang="en-GB">
                      <a:noFill/>
                    </a:rPr>
                    <a:t> </a:t>
                  </a:r>
                </a:p>
              </p:txBody>
            </p:sp>
          </mc:Fallback>
        </mc:AlternateContent>
      </p:grpSp>
      <p:grpSp>
        <p:nvGrpSpPr>
          <p:cNvPr id="45" name="Group 44">
            <a:extLst>
              <a:ext uri="{FF2B5EF4-FFF2-40B4-BE49-F238E27FC236}">
                <a16:creationId xmlns:a16="http://schemas.microsoft.com/office/drawing/2014/main" id="{45D467A4-0268-4FBB-AD7D-08A4F42C07D0}"/>
              </a:ext>
              <a:ext uri="{C183D7F6-B498-43B3-948B-1728B52AA6E4}">
                <adec:decorative xmlns:adec="http://schemas.microsoft.com/office/drawing/2017/decorative" val="1"/>
              </a:ext>
            </a:extLst>
          </p:cNvPr>
          <p:cNvGrpSpPr/>
          <p:nvPr/>
        </p:nvGrpSpPr>
        <p:grpSpPr>
          <a:xfrm>
            <a:off x="8905592" y="2708920"/>
            <a:ext cx="1725324" cy="1681688"/>
            <a:chOff x="8231846" y="3429000"/>
            <a:chExt cx="1725324" cy="1681688"/>
          </a:xfrm>
        </p:grpSpPr>
        <p:cxnSp>
          <p:nvCxnSpPr>
            <p:cNvPr id="46" name="Straight Arrow Connector 45">
              <a:extLst>
                <a:ext uri="{FF2B5EF4-FFF2-40B4-BE49-F238E27FC236}">
                  <a16:creationId xmlns:a16="http://schemas.microsoft.com/office/drawing/2014/main" id="{9442B5EE-F412-41D8-ADF7-8E31DC5B38A6}"/>
                </a:ext>
              </a:extLst>
            </p:cNvPr>
            <p:cNvCxnSpPr>
              <a:cxnSpLocks/>
            </p:cNvCxnSpPr>
            <p:nvPr/>
          </p:nvCxnSpPr>
          <p:spPr>
            <a:xfrm flipV="1">
              <a:off x="8233994" y="3429000"/>
              <a:ext cx="0" cy="1674362"/>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F9ABE94-A7CA-4A55-BDDC-6EE0D0B836CA}"/>
                </a:ext>
              </a:extLst>
            </p:cNvPr>
            <p:cNvCxnSpPr>
              <a:cxnSpLocks/>
            </p:cNvCxnSpPr>
            <p:nvPr/>
          </p:nvCxnSpPr>
          <p:spPr>
            <a:xfrm>
              <a:off x="8233994" y="5103362"/>
              <a:ext cx="1723176" cy="2477"/>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6236A7E9-584A-49F8-BCD3-B13A3AB91677}"/>
                </a:ext>
              </a:extLst>
            </p:cNvPr>
            <p:cNvGrpSpPr/>
            <p:nvPr/>
          </p:nvGrpSpPr>
          <p:grpSpPr>
            <a:xfrm>
              <a:off x="8231846" y="3434463"/>
              <a:ext cx="1725324" cy="1676225"/>
              <a:chOff x="7183225" y="3429000"/>
              <a:chExt cx="2224726" cy="1934852"/>
            </a:xfrm>
          </p:grpSpPr>
          <p:cxnSp>
            <p:nvCxnSpPr>
              <p:cNvPr id="49" name="Straight Arrow Connector 48">
                <a:extLst>
                  <a:ext uri="{FF2B5EF4-FFF2-40B4-BE49-F238E27FC236}">
                    <a16:creationId xmlns:a16="http://schemas.microsoft.com/office/drawing/2014/main" id="{BA58A1EC-2DDE-40D6-8494-9AA15CEBB9E5}"/>
                  </a:ext>
                </a:extLst>
              </p:cNvPr>
              <p:cNvCxnSpPr/>
              <p:nvPr/>
            </p:nvCxnSpPr>
            <p:spPr>
              <a:xfrm flipV="1">
                <a:off x="7183225" y="3429000"/>
                <a:ext cx="0" cy="193485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1E14439-A2C3-4436-B216-EC00163F270A}"/>
                  </a:ext>
                </a:extLst>
              </p:cNvPr>
              <p:cNvCxnSpPr/>
              <p:nvPr/>
            </p:nvCxnSpPr>
            <p:spPr>
              <a:xfrm>
                <a:off x="7183225" y="5363852"/>
                <a:ext cx="222472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C098236-36B6-4E36-A5FB-1FB5F7C67ACB}"/>
                  </a:ext>
                </a:extLst>
              </p:cNvPr>
              <p:cNvSpPr/>
              <p:nvPr/>
            </p:nvSpPr>
            <p:spPr>
              <a:xfrm rot="19430594">
                <a:off x="7648446" y="4053533"/>
                <a:ext cx="509029" cy="2828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grpSp>
        <p:nvGrpSpPr>
          <p:cNvPr id="52" name="Group 51">
            <a:extLst>
              <a:ext uri="{FF2B5EF4-FFF2-40B4-BE49-F238E27FC236}">
                <a16:creationId xmlns:a16="http://schemas.microsoft.com/office/drawing/2014/main" id="{36B5348A-A105-4311-A3E3-26E5D4697775}"/>
              </a:ext>
              <a:ext uri="{C183D7F6-B498-43B3-948B-1728B52AA6E4}">
                <adec:decorative xmlns:adec="http://schemas.microsoft.com/office/drawing/2017/decorative" val="1"/>
              </a:ext>
            </a:extLst>
          </p:cNvPr>
          <p:cNvGrpSpPr/>
          <p:nvPr/>
        </p:nvGrpSpPr>
        <p:grpSpPr>
          <a:xfrm>
            <a:off x="6167605" y="2714383"/>
            <a:ext cx="3330607" cy="2330341"/>
            <a:chOff x="5493859" y="3434463"/>
            <a:chExt cx="3330607" cy="2330341"/>
          </a:xfrm>
        </p:grpSpPr>
        <p:grpSp>
          <p:nvGrpSpPr>
            <p:cNvPr id="53" name="Group 52">
              <a:extLst>
                <a:ext uri="{FF2B5EF4-FFF2-40B4-BE49-F238E27FC236}">
                  <a16:creationId xmlns:a16="http://schemas.microsoft.com/office/drawing/2014/main" id="{59B0F513-196E-4020-A585-B5DBF9018809}"/>
                </a:ext>
              </a:extLst>
            </p:cNvPr>
            <p:cNvGrpSpPr/>
            <p:nvPr/>
          </p:nvGrpSpPr>
          <p:grpSpPr>
            <a:xfrm>
              <a:off x="5762128" y="3434463"/>
              <a:ext cx="3062338" cy="2330341"/>
              <a:chOff x="5762128" y="3434463"/>
              <a:chExt cx="3062338" cy="2330341"/>
            </a:xfrm>
          </p:grpSpPr>
          <p:cxnSp>
            <p:nvCxnSpPr>
              <p:cNvPr id="60" name="Straight Arrow Connector 59">
                <a:extLst>
                  <a:ext uri="{FF2B5EF4-FFF2-40B4-BE49-F238E27FC236}">
                    <a16:creationId xmlns:a16="http://schemas.microsoft.com/office/drawing/2014/main" id="{E85AC0BC-770D-4D76-89DE-2D2A37EE43F6}"/>
                  </a:ext>
                </a:extLst>
              </p:cNvPr>
              <p:cNvCxnSpPr>
                <a:cxnSpLocks/>
              </p:cNvCxnSpPr>
              <p:nvPr/>
            </p:nvCxnSpPr>
            <p:spPr>
              <a:xfrm>
                <a:off x="5858569" y="5108825"/>
                <a:ext cx="1723176" cy="2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1EFA3B4-46E4-40DB-9174-647DD607495B}"/>
                  </a:ext>
                </a:extLst>
              </p:cNvPr>
              <p:cNvCxnSpPr/>
              <p:nvPr/>
            </p:nvCxnSpPr>
            <p:spPr>
              <a:xfrm>
                <a:off x="5858569" y="5110688"/>
                <a:ext cx="1725324" cy="0"/>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1E8E6D5-7B82-4545-8E42-3674740A243A}"/>
                  </a:ext>
                </a:extLst>
              </p:cNvPr>
              <p:cNvCxnSpPr>
                <a:cxnSpLocks/>
              </p:cNvCxnSpPr>
              <p:nvPr/>
            </p:nvCxnSpPr>
            <p:spPr>
              <a:xfrm flipV="1">
                <a:off x="5858569" y="3434463"/>
                <a:ext cx="0" cy="1674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7EE2EAB-9BEA-4F91-96DC-50A99EC38373}"/>
                  </a:ext>
                </a:extLst>
              </p:cNvPr>
              <p:cNvCxnSpPr/>
              <p:nvPr/>
            </p:nvCxnSpPr>
            <p:spPr>
              <a:xfrm flipV="1">
                <a:off x="5858569" y="3434463"/>
                <a:ext cx="0" cy="1676225"/>
              </a:xfrm>
              <a:prstGeom prst="straightConnector1">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42073D6F-2CFE-49AA-9F7F-73912609720A}"/>
                  </a:ext>
                </a:extLst>
              </p:cNvPr>
              <p:cNvGrpSpPr/>
              <p:nvPr/>
            </p:nvGrpSpPr>
            <p:grpSpPr>
              <a:xfrm rot="18775681">
                <a:off x="5841671" y="4671989"/>
                <a:ext cx="635068" cy="794154"/>
                <a:chOff x="4083331" y="3786687"/>
                <a:chExt cx="635068" cy="794154"/>
              </a:xfrm>
            </p:grpSpPr>
            <p:grpSp>
              <p:nvGrpSpPr>
                <p:cNvPr id="67" name="Group 66">
                  <a:extLst>
                    <a:ext uri="{FF2B5EF4-FFF2-40B4-BE49-F238E27FC236}">
                      <a16:creationId xmlns:a16="http://schemas.microsoft.com/office/drawing/2014/main" id="{485F41E9-DE3B-4D76-BC8F-C21278865DF2}"/>
                    </a:ext>
                  </a:extLst>
                </p:cNvPr>
                <p:cNvGrpSpPr/>
                <p:nvPr/>
              </p:nvGrpSpPr>
              <p:grpSpPr>
                <a:xfrm>
                  <a:off x="4083331" y="3786687"/>
                  <a:ext cx="635068" cy="794154"/>
                  <a:chOff x="2923607" y="4403036"/>
                  <a:chExt cx="843914" cy="1055317"/>
                </a:xfrm>
              </p:grpSpPr>
              <p:cxnSp>
                <p:nvCxnSpPr>
                  <p:cNvPr id="69" name="Straight Arrow Connector 68">
                    <a:extLst>
                      <a:ext uri="{FF2B5EF4-FFF2-40B4-BE49-F238E27FC236}">
                        <a16:creationId xmlns:a16="http://schemas.microsoft.com/office/drawing/2014/main" id="{34821892-11B2-4155-91FB-8140EBF4DAFF}"/>
                      </a:ext>
                    </a:extLst>
                  </p:cNvPr>
                  <p:cNvCxnSpPr/>
                  <p:nvPr/>
                </p:nvCxnSpPr>
                <p:spPr>
                  <a:xfrm rot="2847735" flipV="1">
                    <a:off x="3345564" y="3981079"/>
                    <a:ext cx="0" cy="84391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83AF1E9-A121-41FD-8B90-DC59BE292374}"/>
                      </a:ext>
                    </a:extLst>
                  </p:cNvPr>
                  <p:cNvCxnSpPr/>
                  <p:nvPr/>
                </p:nvCxnSpPr>
                <p:spPr>
                  <a:xfrm rot="2847735">
                    <a:off x="2891038" y="5014993"/>
                    <a:ext cx="88672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CE9EBCE2-A061-4DE9-93C3-B796A32178C5}"/>
                    </a:ext>
                  </a:extLst>
                </p:cNvPr>
                <p:cNvSpPr/>
                <p:nvPr/>
              </p:nvSpPr>
              <p:spPr>
                <a:xfrm rot="678329">
                  <a:off x="4519204" y="3854628"/>
                  <a:ext cx="152677" cy="928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62" name="Arrow: Right 61">
                <a:extLst>
                  <a:ext uri="{FF2B5EF4-FFF2-40B4-BE49-F238E27FC236}">
                    <a16:creationId xmlns:a16="http://schemas.microsoft.com/office/drawing/2014/main" id="{E6BA1E91-7F0C-41AB-A69B-173D161254E2}"/>
                  </a:ext>
                </a:extLst>
              </p:cNvPr>
              <p:cNvSpPr/>
              <p:nvPr/>
            </p:nvSpPr>
            <p:spPr>
              <a:xfrm flipH="1">
                <a:off x="7504284" y="4048337"/>
                <a:ext cx="451133" cy="35461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7EA42ABD-1CD7-4B8B-933E-2B205B4C4088}"/>
                      </a:ext>
                    </a:extLst>
                  </p:cNvPr>
                  <p:cNvSpPr txBox="1"/>
                  <p:nvPr/>
                </p:nvSpPr>
                <p:spPr>
                  <a:xfrm>
                    <a:off x="7325762" y="5280889"/>
                    <a:ext cx="1498704" cy="483915"/>
                  </a:xfrm>
                  <a:prstGeom prst="rect">
                    <a:avLst/>
                  </a:prstGeom>
                  <a:noFill/>
                </p:spPr>
                <p:txBody>
                  <a:bodyPr wrap="square" rtlCol="0">
                    <a:spAutoFit/>
                  </a:bodyPr>
                  <a:lstStyle/>
                  <a:p>
                    <a:r>
                      <a:rPr lang="en-GB" sz="1600" dirty="0">
                        <a:solidFill>
                          <a:schemeClr val="tx1"/>
                        </a:solidFill>
                        <a:cs typeface="Times New Roman" panose="02020603050405020304" pitchFamily="18" charset="0"/>
                      </a:rPr>
                      <a:t>Scale by </a:t>
                    </a:r>
                    <a14:m>
                      <m:oMath xmlns:m="http://schemas.openxmlformats.org/officeDocument/2006/math">
                        <m:d>
                          <m:dPr>
                            <m:ctrlPr>
                              <a:rPr lang="en-GB" sz="1600" i="1" smtClean="0">
                                <a:solidFill>
                                  <a:schemeClr val="tx1"/>
                                </a:solidFill>
                                <a:latin typeface="Cambria Math" panose="02040503050406030204" pitchFamily="18" charset="0"/>
                                <a:cs typeface="Times New Roman" panose="02020603050405020304" pitchFamily="18" charset="0"/>
                              </a:rPr>
                            </m:ctrlPr>
                          </m:dPr>
                          <m:e>
                            <m:f>
                              <m:fPr>
                                <m:type m:val="noBar"/>
                                <m:ctrlPr>
                                  <a:rPr lang="en-GB" sz="1600" i="1" smtClean="0">
                                    <a:solidFill>
                                      <a:schemeClr val="tx1"/>
                                    </a:solidFill>
                                    <a:latin typeface="Cambria Math" panose="02040503050406030204" pitchFamily="18" charset="0"/>
                                    <a:cs typeface="Times New Roman" panose="02020603050405020304" pitchFamily="18" charset="0"/>
                                  </a:rPr>
                                </m:ctrlPr>
                              </m:fPr>
                              <m:num>
                                <m:sSub>
                                  <m:sSubPr>
                                    <m:ctrlPr>
                                      <a:rPr lang="en-GB" sz="1600" i="1">
                                        <a:solidFill>
                                          <a:schemeClr val="tx1"/>
                                        </a:solidFill>
                                        <a:latin typeface="Cambria Math" panose="02040503050406030204" pitchFamily="18" charset="0"/>
                                        <a:cs typeface="Times New Roman" panose="02020603050405020304" pitchFamily="18" charset="0"/>
                                      </a:rPr>
                                    </m:ctrlPr>
                                  </m:sSubPr>
                                  <m:e>
                                    <m:r>
                                      <a:rPr lang="en-GB" sz="1600" i="1">
                                        <a:solidFill>
                                          <a:schemeClr val="tx1"/>
                                        </a:solidFill>
                                        <a:latin typeface="Cambria Math" panose="02040503050406030204" pitchFamily="18" charset="0"/>
                                        <a:cs typeface="Times New Roman" panose="02020603050405020304" pitchFamily="18" charset="0"/>
                                      </a:rPr>
                                      <m:t>𝑠</m:t>
                                    </m:r>
                                  </m:e>
                                  <m:sub>
                                    <m:r>
                                      <a:rPr lang="en-GB" sz="1600" i="1">
                                        <a:solidFill>
                                          <a:schemeClr val="tx1"/>
                                        </a:solidFill>
                                        <a:latin typeface="Cambria Math" panose="02040503050406030204" pitchFamily="18" charset="0"/>
                                        <a:cs typeface="Times New Roman" panose="02020603050405020304" pitchFamily="18" charset="0"/>
                                      </a:rPr>
                                      <m:t>𝑥</m:t>
                                    </m:r>
                                  </m:sub>
                                </m:sSub>
                              </m:num>
                              <m:den>
                                <m:sSub>
                                  <m:sSubPr>
                                    <m:ctrlPr>
                                      <a:rPr lang="en-GB" sz="1600" i="1">
                                        <a:solidFill>
                                          <a:schemeClr val="tx1"/>
                                        </a:solidFill>
                                        <a:latin typeface="Cambria Math" panose="02040503050406030204" pitchFamily="18" charset="0"/>
                                        <a:cs typeface="Times New Roman" panose="02020603050405020304" pitchFamily="18" charset="0"/>
                                      </a:rPr>
                                    </m:ctrlPr>
                                  </m:sSubPr>
                                  <m:e>
                                    <m:r>
                                      <a:rPr lang="en-GB" sz="1600" i="1">
                                        <a:solidFill>
                                          <a:schemeClr val="tx1"/>
                                        </a:solidFill>
                                        <a:latin typeface="Cambria Math" panose="02040503050406030204" pitchFamily="18" charset="0"/>
                                        <a:cs typeface="Times New Roman" panose="02020603050405020304" pitchFamily="18" charset="0"/>
                                      </a:rPr>
                                      <m:t>𝑠</m:t>
                                    </m:r>
                                  </m:e>
                                  <m:sub>
                                    <m:r>
                                      <a:rPr lang="en-GB" sz="1600" b="0" i="1" smtClean="0">
                                        <a:solidFill>
                                          <a:schemeClr val="tx1"/>
                                        </a:solidFill>
                                        <a:latin typeface="Cambria Math" panose="02040503050406030204" pitchFamily="18" charset="0"/>
                                        <a:cs typeface="Times New Roman" panose="02020603050405020304" pitchFamily="18" charset="0"/>
                                      </a:rPr>
                                      <m:t>𝑦</m:t>
                                    </m:r>
                                  </m:sub>
                                </m:sSub>
                              </m:den>
                            </m:f>
                          </m:e>
                        </m:d>
                      </m:oMath>
                    </a14:m>
                    <a:endParaRPr lang="en-GB" sz="16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7EA42ABD-1CD7-4B8B-933E-2B205B4C4088}"/>
                      </a:ext>
                    </a:extLst>
                  </p:cNvPr>
                  <p:cNvSpPr txBox="1">
                    <a:spLocks noRot="1" noChangeAspect="1" noMove="1" noResize="1" noEditPoints="1" noAdjustHandles="1" noChangeArrowheads="1" noChangeShapeType="1" noTextEdit="1"/>
                  </p:cNvSpPr>
                  <p:nvPr/>
                </p:nvSpPr>
                <p:spPr>
                  <a:xfrm>
                    <a:off x="7325762" y="5280889"/>
                    <a:ext cx="1498704" cy="483915"/>
                  </a:xfrm>
                  <a:prstGeom prst="rect">
                    <a:avLst/>
                  </a:prstGeom>
                  <a:blipFill>
                    <a:blip r:embed="rId6"/>
                    <a:stretch>
                      <a:fillRect l="-2033"/>
                    </a:stretch>
                  </a:blipFill>
                </p:spPr>
                <p:txBody>
                  <a:bodyPr/>
                  <a:lstStyle/>
                  <a:p>
                    <a:r>
                      <a:rPr lang="en-GB">
                        <a:noFill/>
                      </a:rPr>
                      <a:t> </a:t>
                    </a:r>
                  </a:p>
                </p:txBody>
              </p:sp>
            </mc:Fallback>
          </mc:AlternateContent>
          <p:sp>
            <p:nvSpPr>
              <p:cNvPr id="66" name="Rectangle 65">
                <a:extLst>
                  <a:ext uri="{FF2B5EF4-FFF2-40B4-BE49-F238E27FC236}">
                    <a16:creationId xmlns:a16="http://schemas.microsoft.com/office/drawing/2014/main" id="{9F24706D-B6AD-41E1-B51F-27B3CCCBFCA7}"/>
                  </a:ext>
                </a:extLst>
              </p:cNvPr>
              <p:cNvSpPr/>
              <p:nvPr/>
            </p:nvSpPr>
            <p:spPr>
              <a:xfrm rot="19430594">
                <a:off x="6219358" y="3975516"/>
                <a:ext cx="394763" cy="245002"/>
              </a:xfrm>
              <a:prstGeom prst="rect">
                <a:avLst/>
              </a:prstGeom>
              <a:solidFill>
                <a:schemeClr val="accent5">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54" name="Group 53">
              <a:extLst>
                <a:ext uri="{FF2B5EF4-FFF2-40B4-BE49-F238E27FC236}">
                  <a16:creationId xmlns:a16="http://schemas.microsoft.com/office/drawing/2014/main" id="{3B122CA4-121F-4B71-9ADF-E821856F76D0}"/>
                </a:ext>
              </a:extLst>
            </p:cNvPr>
            <p:cNvGrpSpPr/>
            <p:nvPr/>
          </p:nvGrpSpPr>
          <p:grpSpPr>
            <a:xfrm>
              <a:off x="5493859" y="4475635"/>
              <a:ext cx="1039706" cy="930193"/>
              <a:chOff x="5493859" y="4475635"/>
              <a:chExt cx="1039706" cy="930193"/>
            </a:xfrm>
          </p:grpSpPr>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C60EECD-5D66-4E27-BD3B-83A1D1190C92}"/>
                      </a:ext>
                    </a:extLst>
                  </p:cNvPr>
                  <p:cNvSpPr txBox="1"/>
                  <p:nvPr/>
                </p:nvSpPr>
                <p:spPr>
                  <a:xfrm>
                    <a:off x="5493859" y="4602000"/>
                    <a:ext cx="32831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𝑠</m:t>
                          </m:r>
                          <m:r>
                            <a:rPr lang="en-GB" sz="1400" i="1" baseline="-25000" dirty="0" err="1">
                              <a:latin typeface="Cambria Math" panose="02040503050406030204" pitchFamily="18" charset="0"/>
                              <a:cs typeface="Times New Roman" panose="02020603050405020304" pitchFamily="18" charset="0"/>
                            </a:rPr>
                            <m:t>𝑥</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55" name="TextBox 54">
                    <a:extLst>
                      <a:ext uri="{FF2B5EF4-FFF2-40B4-BE49-F238E27FC236}">
                        <a16:creationId xmlns:a16="http://schemas.microsoft.com/office/drawing/2014/main" id="{4C60EECD-5D66-4E27-BD3B-83A1D1190C92}"/>
                      </a:ext>
                    </a:extLst>
                  </p:cNvPr>
                  <p:cNvSpPr txBox="1">
                    <a:spLocks noRot="1" noChangeAspect="1" noMove="1" noResize="1" noEditPoints="1" noAdjustHandles="1" noChangeArrowheads="1" noChangeShapeType="1" noTextEdit="1"/>
                  </p:cNvSpPr>
                  <p:nvPr/>
                </p:nvSpPr>
                <p:spPr>
                  <a:xfrm>
                    <a:off x="5493859" y="4602000"/>
                    <a:ext cx="328314"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BF4A588-D84A-4D1D-9E22-4379EDCA576E}"/>
                      </a:ext>
                    </a:extLst>
                  </p:cNvPr>
                  <p:cNvSpPr txBox="1"/>
                  <p:nvPr/>
                </p:nvSpPr>
                <p:spPr>
                  <a:xfrm>
                    <a:off x="6072271" y="5098051"/>
                    <a:ext cx="35707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cs typeface="Times New Roman" panose="02020603050405020304" pitchFamily="18" charset="0"/>
                            </a:rPr>
                            <m:t>𝑠</m:t>
                          </m:r>
                          <m:r>
                            <a:rPr lang="en-GB" sz="1400" i="1" baseline="-25000" dirty="0" err="1">
                              <a:latin typeface="Cambria Math" panose="02040503050406030204" pitchFamily="18" charset="0"/>
                              <a:cs typeface="Times New Roman" panose="02020603050405020304" pitchFamily="18" charset="0"/>
                            </a:rPr>
                            <m:t>𝑦</m:t>
                          </m:r>
                        </m:oMath>
                      </m:oMathPara>
                    </a14:m>
                    <a:endParaRPr lang="en-GB" sz="1400" i="1" dirty="0">
                      <a:latin typeface="Times New Roman" panose="02020603050405020304" pitchFamily="18"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6BF4A588-D84A-4D1D-9E22-4379EDCA576E}"/>
                      </a:ext>
                    </a:extLst>
                  </p:cNvPr>
                  <p:cNvSpPr txBox="1">
                    <a:spLocks noRot="1" noChangeAspect="1" noMove="1" noResize="1" noEditPoints="1" noAdjustHandles="1" noChangeArrowheads="1" noChangeShapeType="1" noTextEdit="1"/>
                  </p:cNvSpPr>
                  <p:nvPr/>
                </p:nvSpPr>
                <p:spPr>
                  <a:xfrm>
                    <a:off x="6072271" y="5098051"/>
                    <a:ext cx="357070" cy="307777"/>
                  </a:xfrm>
                  <a:prstGeom prst="rect">
                    <a:avLst/>
                  </a:prstGeom>
                  <a:blipFill>
                    <a:blip r:embed="rId8"/>
                    <a:stretch>
                      <a:fillRect b="-3922"/>
                    </a:stretch>
                  </a:blipFill>
                </p:spPr>
                <p:txBody>
                  <a:bodyPr/>
                  <a:lstStyle/>
                  <a:p>
                    <a:r>
                      <a:rPr lang="en-GB">
                        <a:noFill/>
                      </a:rPr>
                      <a:t> </a:t>
                    </a:r>
                  </a:p>
                </p:txBody>
              </p:sp>
            </mc:Fallback>
          </mc:AlternateContent>
          <p:cxnSp>
            <p:nvCxnSpPr>
              <p:cNvPr id="57" name="Straight Connector 56">
                <a:extLst>
                  <a:ext uri="{FF2B5EF4-FFF2-40B4-BE49-F238E27FC236}">
                    <a16:creationId xmlns:a16="http://schemas.microsoft.com/office/drawing/2014/main" id="{C60874BB-460F-43D0-91B7-1955A7590FC1}"/>
                  </a:ext>
                </a:extLst>
              </p:cNvPr>
              <p:cNvCxnSpPr/>
              <p:nvPr/>
            </p:nvCxnSpPr>
            <p:spPr>
              <a:xfrm>
                <a:off x="5746759" y="4475635"/>
                <a:ext cx="0" cy="622263"/>
              </a:xfrm>
              <a:prstGeom prst="line">
                <a:avLst/>
              </a:prstGeom>
              <a:ln>
                <a:solidFill>
                  <a:schemeClr val="tx1">
                    <a:lumMod val="65000"/>
                  </a:schemeClr>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FF2AFE8-4484-49DF-9387-F31A69806669}"/>
                  </a:ext>
                </a:extLst>
              </p:cNvPr>
              <p:cNvCxnSpPr>
                <a:cxnSpLocks/>
              </p:cNvCxnSpPr>
              <p:nvPr/>
            </p:nvCxnSpPr>
            <p:spPr>
              <a:xfrm>
                <a:off x="5866298" y="5195311"/>
                <a:ext cx="667267" cy="0"/>
              </a:xfrm>
              <a:prstGeom prst="line">
                <a:avLst/>
              </a:prstGeom>
              <a:ln>
                <a:solidFill>
                  <a:schemeClr val="tx1">
                    <a:lumMod val="65000"/>
                  </a:schemeClr>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1624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7510-26B4-4731-8AD6-2391AECA498D}"/>
              </a:ext>
            </a:extLst>
          </p:cNvPr>
          <p:cNvSpPr>
            <a:spLocks noGrp="1"/>
          </p:cNvSpPr>
          <p:nvPr>
            <p:ph type="title"/>
          </p:nvPr>
        </p:nvSpPr>
        <p:spPr/>
        <p:txBody>
          <a:bodyPr/>
          <a:lstStyle/>
          <a:p>
            <a:r>
              <a:rPr lang="en-GB" dirty="0"/>
              <a:t>Matrices and coordinate space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EC6F75-5AF9-4151-BEE4-A3241068EB1C}"/>
                  </a:ext>
                </a:extLst>
              </p:cNvPr>
              <p:cNvSpPr>
                <a:spLocks noGrp="1"/>
              </p:cNvSpPr>
              <p:nvPr>
                <p:ph idx="1"/>
              </p:nvPr>
            </p:nvSpPr>
            <p:spPr>
              <a:xfrm>
                <a:off x="1522413" y="1904999"/>
                <a:ext cx="9134391" cy="4953001"/>
              </a:xfrm>
            </p:spPr>
            <p:txBody>
              <a:bodyPr>
                <a:normAutofit fontScale="62500" lnSpcReduction="20000"/>
              </a:bodyPr>
              <a:lstStyle/>
              <a:p>
                <a:r>
                  <a:rPr lang="en-GB" dirty="0"/>
                  <a:t>Remember that a matrix describes a </a:t>
                </a:r>
                <a:r>
                  <a:rPr lang="en-GB" dirty="0">
                    <a:solidFill>
                      <a:schemeClr val="accent4"/>
                    </a:solidFill>
                  </a:rPr>
                  <a:t>linear mapping</a:t>
                </a:r>
                <a:r>
                  <a:rPr lang="en-GB" dirty="0"/>
                  <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33</m:t>
                                    </m:r>
                                  </m:sub>
                                </m:sSub>
                              </m:e>
                            </m:mr>
                          </m:m>
                        </m:e>
                      </m:d>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r>
                              <m:e>
                                <m:r>
                                  <a:rPr lang="en-GB" i="1">
                                    <a:latin typeface="Cambria Math" panose="02040503050406030204" pitchFamily="18" charset="0"/>
                                  </a:rPr>
                                  <m:t>𝑧</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11</m:t>
                                    </m:r>
                                  </m:sub>
                                </m:sSub>
                                <m: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12</m:t>
                                    </m:r>
                                  </m:sub>
                                </m:sSub>
                                <m:r>
                                  <a:rPr lang="en-GB" i="1">
                                    <a:latin typeface="Cambria Math" panose="02040503050406030204" pitchFamily="18" charset="0"/>
                                  </a:rPr>
                                  <m:t>𝑦</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13</m:t>
                                    </m:r>
                                  </m:sub>
                                </m:sSub>
                                <m:r>
                                  <a:rPr lang="en-GB" i="1">
                                    <a:latin typeface="Cambria Math" panose="02040503050406030204" pitchFamily="18" charset="0"/>
                                  </a:rPr>
                                  <m:t>𝑧</m:t>
                                </m:r>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21</m:t>
                                    </m:r>
                                  </m:sub>
                                </m:sSub>
                                <m: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22</m:t>
                                    </m:r>
                                  </m:sub>
                                </m:sSub>
                                <m:r>
                                  <a:rPr lang="en-GB" i="1">
                                    <a:latin typeface="Cambria Math" panose="02040503050406030204" pitchFamily="18" charset="0"/>
                                  </a:rPr>
                                  <m:t>𝑦</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23</m:t>
                                    </m:r>
                                  </m:sub>
                                </m:sSub>
                                <m:r>
                                  <a:rPr lang="en-GB" i="1">
                                    <a:latin typeface="Cambria Math" panose="02040503050406030204" pitchFamily="18" charset="0"/>
                                  </a:rPr>
                                  <m:t>𝑧</m:t>
                                </m:r>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31</m:t>
                                    </m:r>
                                  </m:sub>
                                </m:sSub>
                                <m: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32</m:t>
                                    </m:r>
                                  </m:sub>
                                </m:sSub>
                                <m:r>
                                  <a:rPr lang="en-GB" i="1">
                                    <a:latin typeface="Cambria Math" panose="02040503050406030204" pitchFamily="18" charset="0"/>
                                  </a:rPr>
                                  <m:t>𝑦</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33</m:t>
                                    </m:r>
                                  </m:sub>
                                </m:sSub>
                                <m:r>
                                  <a:rPr lang="en-GB" i="1">
                                    <a:latin typeface="Cambria Math" panose="02040503050406030204" pitchFamily="18" charset="0"/>
                                  </a:rPr>
                                  <m:t>𝑧</m:t>
                                </m:r>
                              </m:e>
                            </m:mr>
                          </m:m>
                        </m:e>
                      </m:d>
                    </m:oMath>
                  </m:oMathPara>
                </a14:m>
                <a:endParaRPr lang="en-GB" sz="700" dirty="0"/>
              </a:p>
              <a:p>
                <a:r>
                  <a:rPr lang="en-GB" dirty="0"/>
                  <a:t>Applied to the standard basis vectors:</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33</m:t>
                                    </m:r>
                                  </m:sub>
                                </m:sSub>
                              </m:e>
                            </m:mr>
                          </m:m>
                        </m:e>
                      </m:d>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r>
                              <m:e>
                                <m:r>
                                  <a:rPr lang="en-GB" i="1">
                                    <a:latin typeface="Cambria Math" panose="02040503050406030204" pitchFamily="18" charset="0"/>
                                  </a:rPr>
                                  <m:t>0</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31</m:t>
                                    </m:r>
                                  </m:sub>
                                </m:sSub>
                              </m:e>
                            </m:mr>
                          </m:m>
                        </m:e>
                      </m:d>
                    </m:oMath>
                  </m:oMathPara>
                </a14:m>
                <a:endParaRPr lang="en-GB" dirty="0"/>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33</m:t>
                                    </m:r>
                                  </m:sub>
                                </m:sSub>
                              </m:e>
                            </m:mr>
                          </m:m>
                        </m:e>
                      </m:d>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1</m:t>
                                </m:r>
                              </m:e>
                            </m:mr>
                            <m:mr>
                              <m:e>
                                <m:r>
                                  <a:rPr lang="en-GB" i="1">
                                    <a:latin typeface="Cambria Math" panose="02040503050406030204" pitchFamily="18" charset="0"/>
                                  </a:rPr>
                                  <m:t>0</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32</m:t>
                                    </m:r>
                                  </m:sub>
                                </m:sSub>
                              </m:e>
                            </m:mr>
                          </m:m>
                        </m:e>
                      </m:d>
                    </m:oMath>
                  </m:oMathPara>
                </a14:m>
                <a:endParaRPr lang="en-GB" dirty="0"/>
              </a:p>
              <a:p>
                <a:pPr marL="0" indent="0">
                  <a:buNone/>
                </a:pPr>
                <a:endParaRPr lang="en-GB" sz="1800" dirty="0"/>
              </a:p>
              <a:p>
                <a:pPr marL="0" indent="0">
                  <a:buNone/>
                </a:pP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31</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32</m:t>
                                    </m:r>
                                  </m:sub>
                                </m:sSub>
                              </m:e>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33</m:t>
                                    </m:r>
                                  </m:sub>
                                </m:sSub>
                              </m:e>
                            </m:mr>
                          </m:m>
                        </m:e>
                      </m:d>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0</m:t>
                                </m:r>
                              </m:e>
                            </m:mr>
                            <m:mr>
                              <m:e>
                                <m:r>
                                  <a:rPr lang="en-GB" i="1">
                                    <a:latin typeface="Cambria Math" panose="02040503050406030204" pitchFamily="18" charset="0"/>
                                  </a:rPr>
                                  <m:t>1</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33</m:t>
                                    </m:r>
                                  </m:sub>
                                </m:sSub>
                              </m:e>
                            </m:mr>
                          </m:m>
                        </m:e>
                      </m:d>
                    </m:oMath>
                  </m:oMathPara>
                </a14:m>
                <a:endParaRPr lang="en-GB" dirty="0"/>
              </a:p>
            </p:txBody>
          </p:sp>
        </mc:Choice>
        <mc:Fallback xmlns="">
          <p:sp>
            <p:nvSpPr>
              <p:cNvPr id="3" name="Content Placeholder 2">
                <a:extLst>
                  <a:ext uri="{FF2B5EF4-FFF2-40B4-BE49-F238E27FC236}">
                    <a16:creationId xmlns:a16="http://schemas.microsoft.com/office/drawing/2014/main" id="{A1EC6F75-5AF9-4151-BEE4-A3241068EB1C}"/>
                  </a:ext>
                </a:extLst>
              </p:cNvPr>
              <p:cNvSpPr>
                <a:spLocks noGrp="1" noRot="1" noChangeAspect="1" noMove="1" noResize="1" noEditPoints="1" noAdjustHandles="1" noChangeArrowheads="1" noChangeShapeType="1" noTextEdit="1"/>
              </p:cNvSpPr>
              <p:nvPr>
                <p:ph idx="1"/>
              </p:nvPr>
            </p:nvSpPr>
            <p:spPr>
              <a:xfrm>
                <a:off x="1522413" y="1904999"/>
                <a:ext cx="9134391" cy="4953001"/>
              </a:xfrm>
              <a:blipFill>
                <a:blip r:embed="rId3"/>
                <a:stretch>
                  <a:fillRect l="-601" t="-2337"/>
                </a:stretch>
              </a:blipFill>
            </p:spPr>
            <p:txBody>
              <a:bodyPr/>
              <a:lstStyle/>
              <a:p>
                <a:r>
                  <a:rPr lang="en-GB">
                    <a:noFill/>
                  </a:rPr>
                  <a:t> </a:t>
                </a:r>
              </a:p>
            </p:txBody>
          </p:sp>
        </mc:Fallback>
      </mc:AlternateContent>
      <p:grpSp>
        <p:nvGrpSpPr>
          <p:cNvPr id="7" name="Group 6">
            <a:extLst>
              <a:ext uri="{FF2B5EF4-FFF2-40B4-BE49-F238E27FC236}">
                <a16:creationId xmlns:a16="http://schemas.microsoft.com/office/drawing/2014/main" id="{F4210EC2-733E-460D-9D62-2B65869EFB16}"/>
              </a:ext>
              <a:ext uri="{C183D7F6-B498-43B3-948B-1728B52AA6E4}">
                <adec:decorative xmlns:adec="http://schemas.microsoft.com/office/drawing/2017/decorative" val="1"/>
              </a:ext>
            </a:extLst>
          </p:cNvPr>
          <p:cNvGrpSpPr/>
          <p:nvPr/>
        </p:nvGrpSpPr>
        <p:grpSpPr>
          <a:xfrm>
            <a:off x="4294212" y="3645024"/>
            <a:ext cx="2016224" cy="3096344"/>
            <a:chOff x="4294212" y="3645024"/>
            <a:chExt cx="2016224" cy="3096344"/>
          </a:xfrm>
        </p:grpSpPr>
        <p:sp>
          <p:nvSpPr>
            <p:cNvPr id="4" name="Rectangle: Rounded Corners 3">
              <a:extLst>
                <a:ext uri="{FF2B5EF4-FFF2-40B4-BE49-F238E27FC236}">
                  <a16:creationId xmlns:a16="http://schemas.microsoft.com/office/drawing/2014/main" id="{CFA45CBB-E60A-4F52-98FD-49345CA75BC1}"/>
                </a:ext>
              </a:extLst>
            </p:cNvPr>
            <p:cNvSpPr/>
            <p:nvPr/>
          </p:nvSpPr>
          <p:spPr>
            <a:xfrm>
              <a:off x="4294212" y="3645024"/>
              <a:ext cx="576064" cy="100811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C3B288F1-72D3-4377-8258-D204B367570E}"/>
                </a:ext>
              </a:extLst>
            </p:cNvPr>
            <p:cNvSpPr/>
            <p:nvPr/>
          </p:nvSpPr>
          <p:spPr>
            <a:xfrm>
              <a:off x="5014292" y="4653136"/>
              <a:ext cx="576064" cy="100811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6A0FB976-5B13-4FC8-94B6-5A0B8A2B481F}"/>
                </a:ext>
              </a:extLst>
            </p:cNvPr>
            <p:cNvSpPr/>
            <p:nvPr/>
          </p:nvSpPr>
          <p:spPr>
            <a:xfrm>
              <a:off x="5734372" y="5733256"/>
              <a:ext cx="576064" cy="100811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8238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B69A-3A39-4860-BEEE-7EF6C2CAE92F}"/>
              </a:ext>
            </a:extLst>
          </p:cNvPr>
          <p:cNvSpPr>
            <a:spLocks noGrp="1"/>
          </p:cNvSpPr>
          <p:nvPr>
            <p:ph type="title"/>
          </p:nvPr>
        </p:nvSpPr>
        <p:spPr/>
        <p:txBody>
          <a:bodyPr/>
          <a:lstStyle/>
          <a:p>
            <a:r>
              <a:rPr lang="en-GB" dirty="0"/>
              <a:t>Matrices and basis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F7D11-451F-4DCE-87F4-FC37A9A49CE1}"/>
                  </a:ext>
                </a:extLst>
              </p:cNvPr>
              <p:cNvSpPr>
                <a:spLocks noGrp="1"/>
              </p:cNvSpPr>
              <p:nvPr>
                <p:ph idx="1"/>
              </p:nvPr>
            </p:nvSpPr>
            <p:spPr>
              <a:xfrm>
                <a:off x="1522413" y="1904999"/>
                <a:ext cx="9134391" cy="4572001"/>
              </a:xfrm>
            </p:spPr>
            <p:txBody>
              <a:bodyPr>
                <a:normAutofit fontScale="85000" lnSpcReduction="20000"/>
              </a:bodyPr>
              <a:lstStyle/>
              <a:p>
                <a:r>
                  <a:rPr lang="en-GB" b="1" dirty="0"/>
                  <a:t>Theorem</a:t>
                </a:r>
                <a:r>
                  <a:rPr lang="en-GB" dirty="0"/>
                  <a:t>: the </a:t>
                </a:r>
                <a:r>
                  <a:rPr lang="en-GB" dirty="0">
                    <a:solidFill>
                      <a:schemeClr val="accent4"/>
                    </a:solidFill>
                  </a:rPr>
                  <a:t>columns</a:t>
                </a:r>
                <a:r>
                  <a:rPr lang="en-GB" dirty="0"/>
                  <a:t> of a transformation matrix </a:t>
                </a:r>
                <a14:m>
                  <m:oMath xmlns:m="http://schemas.openxmlformats.org/officeDocument/2006/math">
                    <m:r>
                      <a:rPr lang="en-GB" b="1" i="0" dirty="0" smtClean="0">
                        <a:latin typeface="Cambria Math" panose="02040503050406030204" pitchFamily="18" charset="0"/>
                      </a:rPr>
                      <m:t>𝐌</m:t>
                    </m:r>
                  </m:oMath>
                </a14:m>
                <a:r>
                  <a:rPr lang="en-GB" dirty="0"/>
                  <a:t> can be interpreted as </a:t>
                </a:r>
                <a:r>
                  <a:rPr lang="en-GB" dirty="0">
                    <a:solidFill>
                      <a:schemeClr val="accent4"/>
                    </a:solidFill>
                  </a:rPr>
                  <a:t>basis vectors </a:t>
                </a:r>
                <a:r>
                  <a:rPr lang="en-GB" dirty="0"/>
                  <a:t>of the space that </a:t>
                </a:r>
                <a14:m>
                  <m:oMath xmlns:m="http://schemas.openxmlformats.org/officeDocument/2006/math">
                    <m:r>
                      <a:rPr lang="en-GB" b="1" i="0" dirty="0" smtClean="0">
                        <a:latin typeface="Cambria Math" panose="02040503050406030204" pitchFamily="18" charset="0"/>
                      </a:rPr>
                      <m:t>𝐌</m:t>
                    </m:r>
                  </m:oMath>
                </a14:m>
                <a:r>
                  <a:rPr lang="en-GB" dirty="0"/>
                  <a:t> transforms to.</a:t>
                </a:r>
              </a:p>
              <a:p>
                <a:r>
                  <a:rPr lang="en-GB" dirty="0"/>
                  <a:t>Proof: since any vector </a:t>
                </a:r>
                <a14:m>
                  <m:oMath xmlns:m="http://schemas.openxmlformats.org/officeDocument/2006/math">
                    <m:r>
                      <a:rPr lang="en-GB" b="1" i="0" dirty="0" smtClean="0">
                        <a:latin typeface="Cambria Math" panose="02040503050406030204" pitchFamily="18" charset="0"/>
                      </a:rPr>
                      <m:t>𝐱</m:t>
                    </m:r>
                  </m:oMath>
                </a14:m>
                <a:r>
                  <a:rPr lang="en-GB" dirty="0"/>
                  <a:t> can be written as a linear combination of </a:t>
                </a:r>
                <a14:m>
                  <m:oMath xmlns:m="http://schemas.openxmlformats.org/officeDocument/2006/math">
                    <m:r>
                      <a:rPr lang="en-GB" b="1" i="0" dirty="0" smtClean="0">
                        <a:latin typeface="Cambria Math" panose="02040503050406030204" pitchFamily="18" charset="0"/>
                      </a:rPr>
                      <m:t>𝐢</m:t>
                    </m:r>
                  </m:oMath>
                </a14:m>
                <a:r>
                  <a:rPr lang="en-GB" dirty="0"/>
                  <a:t>, </a:t>
                </a:r>
                <a14:m>
                  <m:oMath xmlns:m="http://schemas.openxmlformats.org/officeDocument/2006/math">
                    <m:r>
                      <a:rPr lang="en-GB" b="1" i="0" dirty="0" smtClean="0">
                        <a:latin typeface="Cambria Math" panose="02040503050406030204" pitchFamily="18" charset="0"/>
                      </a:rPr>
                      <m:t>𝐣</m:t>
                    </m:r>
                  </m:oMath>
                </a14:m>
                <a:r>
                  <a:rPr lang="en-GB" dirty="0"/>
                  <a:t> and </a:t>
                </a:r>
                <a14:m>
                  <m:oMath xmlns:m="http://schemas.openxmlformats.org/officeDocument/2006/math">
                    <m:r>
                      <a:rPr lang="en-GB" b="1" i="0" dirty="0" smtClean="0">
                        <a:latin typeface="Cambria Math" panose="02040503050406030204" pitchFamily="18" charset="0"/>
                      </a:rPr>
                      <m:t>𝐤</m:t>
                    </m:r>
                  </m:oMath>
                </a14:m>
                <a:r>
                  <a:rPr lang="en-GB" dirty="0"/>
                  <a:t>:</a:t>
                </a:r>
              </a:p>
              <a:p>
                <a:pPr marL="0" indent="0">
                  <a:buNone/>
                </a:pPr>
                <a14:m>
                  <m:oMathPara xmlns:m="http://schemas.openxmlformats.org/officeDocument/2006/math">
                    <m:oMathParaPr>
                      <m:jc m:val="centerGroup"/>
                    </m:oMathParaPr>
                    <m:oMath xmlns:m="http://schemas.openxmlformats.org/officeDocument/2006/math">
                      <m:r>
                        <a:rPr lang="en-GB" b="1" i="0">
                          <a:latin typeface="Cambria Math" panose="02040503050406030204" pitchFamily="18" charset="0"/>
                        </a:rPr>
                        <m:t>𝐱</m:t>
                      </m:r>
                      <m:r>
                        <a:rPr lang="en-GB" i="1">
                          <a:latin typeface="Cambria Math" panose="02040503050406030204" pitchFamily="18" charset="0"/>
                        </a:rPr>
                        <m:t>=</m:t>
                      </m:r>
                      <m:r>
                        <a:rPr lang="en-GB" i="1">
                          <a:latin typeface="Cambria Math" panose="02040503050406030204" pitchFamily="18" charset="0"/>
                        </a:rPr>
                        <m:t>𝑎</m:t>
                      </m:r>
                      <m:r>
                        <a:rPr lang="en-GB" b="1" i="0">
                          <a:latin typeface="Cambria Math" panose="02040503050406030204" pitchFamily="18" charset="0"/>
                        </a:rPr>
                        <m:t>𝐢</m:t>
                      </m:r>
                      <m:r>
                        <a:rPr lang="en-GB" i="1">
                          <a:latin typeface="Cambria Math" panose="02040503050406030204" pitchFamily="18" charset="0"/>
                        </a:rPr>
                        <m:t>+</m:t>
                      </m:r>
                      <m:r>
                        <a:rPr lang="en-GB" i="1">
                          <a:latin typeface="Cambria Math" panose="02040503050406030204" pitchFamily="18" charset="0"/>
                        </a:rPr>
                        <m:t>𝑏</m:t>
                      </m:r>
                      <m:r>
                        <a:rPr lang="en-GB" b="1" i="0">
                          <a:latin typeface="Cambria Math" panose="02040503050406030204" pitchFamily="18" charset="0"/>
                        </a:rPr>
                        <m:t>𝐣</m:t>
                      </m:r>
                      <m:r>
                        <a:rPr lang="en-GB" i="1">
                          <a:latin typeface="Cambria Math" panose="02040503050406030204" pitchFamily="18" charset="0"/>
                        </a:rPr>
                        <m:t>+</m:t>
                      </m:r>
                      <m:r>
                        <a:rPr lang="en-GB" i="1">
                          <a:latin typeface="Cambria Math" panose="02040503050406030204" pitchFamily="18" charset="0"/>
                        </a:rPr>
                        <m:t>𝑐</m:t>
                      </m:r>
                      <m:r>
                        <a:rPr lang="en-GB" b="1" i="0" smtClean="0">
                          <a:latin typeface="Cambria Math" panose="02040503050406030204" pitchFamily="18" charset="0"/>
                        </a:rPr>
                        <m:t>𝐤</m:t>
                      </m:r>
                    </m:oMath>
                  </m:oMathPara>
                </a14:m>
                <a:endParaRPr lang="en-GB" sz="700" b="1" dirty="0"/>
              </a:p>
              <a:p>
                <a:pPr marL="0" indent="0" algn="ctr">
                  <a:buNone/>
                </a:pPr>
                <a14:m>
                  <m:oMathPara xmlns:m="http://schemas.openxmlformats.org/officeDocument/2006/math">
                    <m:oMathParaPr>
                      <m:jc m:val="centerGroup"/>
                    </m:oMathParaPr>
                    <m:oMath xmlns:m="http://schemas.openxmlformats.org/officeDocument/2006/math">
                      <m:r>
                        <a:rPr lang="en-GB" b="1" i="0">
                          <a:latin typeface="Cambria Math" panose="02040503050406030204" pitchFamily="18" charset="0"/>
                        </a:rPr>
                        <m:t>𝐌𝐱</m:t>
                      </m:r>
                      <m:r>
                        <a:rPr lang="en-GB" b="1" i="1">
                          <a:latin typeface="Cambria Math" panose="02040503050406030204" pitchFamily="18" charset="0"/>
                        </a:rPr>
                        <m:t>=</m:t>
                      </m:r>
                      <m:r>
                        <a:rPr lang="en-GB" b="1" i="0">
                          <a:latin typeface="Cambria Math" panose="02040503050406030204" pitchFamily="18" charset="0"/>
                        </a:rPr>
                        <m:t>𝐌</m:t>
                      </m:r>
                      <m:r>
                        <a:rPr lang="en-GB" i="1">
                          <a:latin typeface="Cambria Math" panose="02040503050406030204" pitchFamily="18" charset="0"/>
                        </a:rPr>
                        <m:t>(</m:t>
                      </m:r>
                      <m:r>
                        <a:rPr lang="en-GB" i="1">
                          <a:latin typeface="Cambria Math" panose="02040503050406030204" pitchFamily="18" charset="0"/>
                        </a:rPr>
                        <m:t>𝑎</m:t>
                      </m:r>
                      <m:r>
                        <a:rPr lang="en-GB" b="1" i="0">
                          <a:latin typeface="Cambria Math" panose="02040503050406030204" pitchFamily="18" charset="0"/>
                        </a:rPr>
                        <m:t>𝐢</m:t>
                      </m:r>
                      <m:r>
                        <a:rPr lang="en-GB" b="1" i="1">
                          <a:latin typeface="Cambria Math" panose="02040503050406030204" pitchFamily="18" charset="0"/>
                        </a:rPr>
                        <m:t>+</m:t>
                      </m:r>
                      <m:r>
                        <a:rPr lang="en-GB" i="1">
                          <a:latin typeface="Cambria Math" panose="02040503050406030204" pitchFamily="18" charset="0"/>
                        </a:rPr>
                        <m:t>𝑏</m:t>
                      </m:r>
                      <m:r>
                        <a:rPr lang="en-GB" b="1" i="0">
                          <a:latin typeface="Cambria Math" panose="02040503050406030204" pitchFamily="18" charset="0"/>
                        </a:rPr>
                        <m:t>𝐣</m:t>
                      </m:r>
                      <m:r>
                        <a:rPr lang="en-GB" i="1">
                          <a:latin typeface="Cambria Math" panose="02040503050406030204" pitchFamily="18" charset="0"/>
                        </a:rPr>
                        <m:t>+</m:t>
                      </m:r>
                      <m:r>
                        <a:rPr lang="en-GB" i="1">
                          <a:latin typeface="Cambria Math" panose="02040503050406030204" pitchFamily="18" charset="0"/>
                        </a:rPr>
                        <m:t>𝑐</m:t>
                      </m:r>
                      <m:r>
                        <a:rPr lang="en-GB" b="1" i="0">
                          <a:latin typeface="Cambria Math" panose="02040503050406030204" pitchFamily="18" charset="0"/>
                        </a:rPr>
                        <m:t>𝐤</m:t>
                      </m:r>
                      <m:r>
                        <a:rPr lang="en-GB" i="1" smtClean="0">
                          <a:latin typeface="Cambria Math" panose="02040503050406030204" pitchFamily="18" charset="0"/>
                        </a:rPr>
                        <m:t>)</m:t>
                      </m:r>
                    </m:oMath>
                  </m:oMathPara>
                </a14:m>
                <a:endParaRPr lang="en-GB" sz="700" b="1" baseline="-25000" dirty="0"/>
              </a:p>
              <a:p>
                <a:pPr marL="0" indent="0" algn="ctr">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1" i="0">
                          <a:latin typeface="Cambria Math" panose="02040503050406030204" pitchFamily="18" charset="0"/>
                        </a:rPr>
                        <m:t>𝐌</m:t>
                      </m:r>
                      <m:d>
                        <m:dPr>
                          <m:ctrlPr>
                            <a:rPr lang="en-GB" i="1">
                              <a:latin typeface="Cambria Math" panose="02040503050406030204" pitchFamily="18" charset="0"/>
                            </a:rPr>
                          </m:ctrlPr>
                        </m:dPr>
                        <m:e>
                          <m:r>
                            <a:rPr lang="en-GB" i="1">
                              <a:latin typeface="Cambria Math" panose="02040503050406030204" pitchFamily="18" charset="0"/>
                            </a:rPr>
                            <m:t>𝑎</m:t>
                          </m:r>
                          <m:r>
                            <a:rPr lang="en-GB" b="1" i="0">
                              <a:latin typeface="Cambria Math" panose="02040503050406030204" pitchFamily="18" charset="0"/>
                            </a:rPr>
                            <m:t>𝐢</m:t>
                          </m:r>
                        </m:e>
                      </m:d>
                      <m:r>
                        <a:rPr lang="en-GB" i="1">
                          <a:latin typeface="Cambria Math" panose="02040503050406030204" pitchFamily="18" charset="0"/>
                        </a:rPr>
                        <m:t>+</m:t>
                      </m:r>
                      <m:r>
                        <a:rPr lang="en-GB" b="1" i="0">
                          <a:latin typeface="Cambria Math" panose="02040503050406030204" pitchFamily="18" charset="0"/>
                        </a:rPr>
                        <m:t>𝐌</m:t>
                      </m:r>
                      <m:d>
                        <m:dPr>
                          <m:ctrlPr>
                            <a:rPr lang="en-GB" i="1">
                              <a:latin typeface="Cambria Math" panose="02040503050406030204" pitchFamily="18" charset="0"/>
                            </a:rPr>
                          </m:ctrlPr>
                        </m:dPr>
                        <m:e>
                          <m:r>
                            <a:rPr lang="en-GB" i="1">
                              <a:latin typeface="Cambria Math" panose="02040503050406030204" pitchFamily="18" charset="0"/>
                            </a:rPr>
                            <m:t>𝑏</m:t>
                          </m:r>
                          <m:r>
                            <a:rPr lang="en-GB" b="1" i="0">
                              <a:latin typeface="Cambria Math" panose="02040503050406030204" pitchFamily="18" charset="0"/>
                            </a:rPr>
                            <m:t>𝐣</m:t>
                          </m:r>
                        </m:e>
                      </m:d>
                      <m:r>
                        <a:rPr lang="en-GB" i="1">
                          <a:latin typeface="Cambria Math" panose="02040503050406030204" pitchFamily="18" charset="0"/>
                        </a:rPr>
                        <m:t>+</m:t>
                      </m:r>
                      <m:r>
                        <a:rPr lang="en-GB" b="1" i="0">
                          <a:latin typeface="Cambria Math" panose="02040503050406030204" pitchFamily="18" charset="0"/>
                        </a:rPr>
                        <m:t>𝐌</m:t>
                      </m:r>
                      <m:d>
                        <m:dPr>
                          <m:ctrlPr>
                            <a:rPr lang="en-GB" i="1">
                              <a:latin typeface="Cambria Math" panose="02040503050406030204" pitchFamily="18" charset="0"/>
                            </a:rPr>
                          </m:ctrlPr>
                        </m:dPr>
                        <m:e>
                          <m:r>
                            <a:rPr lang="en-GB" i="1">
                              <a:latin typeface="Cambria Math" panose="02040503050406030204" pitchFamily="18" charset="0"/>
                            </a:rPr>
                            <m:t>𝑐</m:t>
                          </m:r>
                          <m:r>
                            <a:rPr lang="en-GB" b="1" i="0">
                              <a:latin typeface="Cambria Math" panose="02040503050406030204" pitchFamily="18" charset="0"/>
                            </a:rPr>
                            <m:t>𝐤</m:t>
                          </m:r>
                        </m:e>
                      </m:d>
                    </m:oMath>
                  </m:oMathPara>
                </a14:m>
                <a:endParaRPr lang="en-GB" sz="700" dirty="0"/>
              </a:p>
              <a:p>
                <a:pPr marL="0" indent="0" algn="ctr">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𝑎</m:t>
                      </m:r>
                      <m:d>
                        <m:dPr>
                          <m:ctrlPr>
                            <a:rPr lang="en-GB" i="1">
                              <a:latin typeface="Cambria Math" panose="02040503050406030204" pitchFamily="18" charset="0"/>
                            </a:rPr>
                          </m:ctrlPr>
                        </m:dPr>
                        <m:e>
                          <m:r>
                            <a:rPr lang="en-GB" b="1" i="0">
                              <a:latin typeface="Cambria Math" panose="02040503050406030204" pitchFamily="18" charset="0"/>
                            </a:rPr>
                            <m:t>𝐌𝐢</m:t>
                          </m:r>
                        </m:e>
                      </m:d>
                      <m:r>
                        <a:rPr lang="en-GB" i="1">
                          <a:latin typeface="Cambria Math" panose="02040503050406030204" pitchFamily="18" charset="0"/>
                        </a:rPr>
                        <m:t>+</m:t>
                      </m:r>
                      <m:r>
                        <a:rPr lang="en-GB" i="1">
                          <a:latin typeface="Cambria Math" panose="02040503050406030204" pitchFamily="18" charset="0"/>
                        </a:rPr>
                        <m:t>𝑏</m:t>
                      </m:r>
                      <m:d>
                        <m:dPr>
                          <m:ctrlPr>
                            <a:rPr lang="en-GB" i="1">
                              <a:latin typeface="Cambria Math" panose="02040503050406030204" pitchFamily="18" charset="0"/>
                            </a:rPr>
                          </m:ctrlPr>
                        </m:dPr>
                        <m:e>
                          <m:r>
                            <a:rPr lang="en-GB" b="1" i="0">
                              <a:latin typeface="Cambria Math" panose="02040503050406030204" pitchFamily="18" charset="0"/>
                            </a:rPr>
                            <m:t>𝐌𝐣</m:t>
                          </m:r>
                        </m:e>
                      </m:d>
                      <m:r>
                        <a:rPr lang="en-GB" i="1">
                          <a:latin typeface="Cambria Math" panose="02040503050406030204" pitchFamily="18" charset="0"/>
                        </a:rPr>
                        <m:t>+</m:t>
                      </m:r>
                      <m:r>
                        <a:rPr lang="en-GB" i="1">
                          <a:latin typeface="Cambria Math" panose="02040503050406030204" pitchFamily="18" charset="0"/>
                        </a:rPr>
                        <m:t>𝑐</m:t>
                      </m:r>
                      <m:r>
                        <a:rPr lang="en-GB" i="1">
                          <a:latin typeface="Cambria Math" panose="02040503050406030204" pitchFamily="18" charset="0"/>
                        </a:rPr>
                        <m:t>(</m:t>
                      </m:r>
                      <m:r>
                        <a:rPr lang="en-GB" b="1" i="0">
                          <a:latin typeface="Cambria Math" panose="02040503050406030204" pitchFamily="18" charset="0"/>
                        </a:rPr>
                        <m:t>𝐌𝐤</m:t>
                      </m:r>
                      <m:r>
                        <a:rPr lang="en-GB" i="1">
                          <a:latin typeface="Cambria Math" panose="02040503050406030204" pitchFamily="18" charset="0"/>
                        </a:rPr>
                        <m:t>)</m:t>
                      </m:r>
                    </m:oMath>
                  </m:oMathPara>
                </a14:m>
                <a:endParaRPr lang="en-GB" dirty="0"/>
              </a:p>
              <a:p>
                <a:pPr marL="0" indent="0" algn="ctr">
                  <a:buNone/>
                </a:pPr>
                <a:endParaRPr lang="en-GB" sz="1000" dirty="0"/>
              </a:p>
              <a:p>
                <a:pPr marL="0" indent="0" algn="ctr">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𝑎</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31</m:t>
                                    </m:r>
                                  </m:sub>
                                </m:sSub>
                              </m:e>
                            </m:mr>
                          </m:m>
                        </m:e>
                      </m:d>
                      <m:r>
                        <a:rPr lang="en-GB" i="1">
                          <a:latin typeface="Cambria Math" panose="02040503050406030204" pitchFamily="18" charset="0"/>
                        </a:rPr>
                        <m:t>+</m:t>
                      </m:r>
                      <m:r>
                        <a:rPr lang="en-GB" i="1">
                          <a:latin typeface="Cambria Math" panose="02040503050406030204" pitchFamily="18" charset="0"/>
                        </a:rPr>
                        <m:t>𝑏</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32</m:t>
                                    </m:r>
                                  </m:sub>
                                </m:sSub>
                              </m:e>
                            </m:mr>
                          </m:m>
                        </m:e>
                      </m:d>
                      <m:r>
                        <a:rPr lang="en-GB" i="1">
                          <a:latin typeface="Cambria Math" panose="02040503050406030204" pitchFamily="18" charset="0"/>
                        </a:rPr>
                        <m:t>+</m:t>
                      </m:r>
                      <m:r>
                        <a:rPr lang="en-GB" i="1">
                          <a:latin typeface="Cambria Math" panose="02040503050406030204" pitchFamily="18" charset="0"/>
                        </a:rPr>
                        <m:t>𝑐</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23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33</m:t>
                                    </m:r>
                                  </m:sub>
                                </m:sSub>
                              </m:e>
                            </m:mr>
                          </m:m>
                        </m:e>
                      </m:d>
                    </m:oMath>
                  </m:oMathPara>
                </a14:m>
                <a:endParaRPr lang="en-GB" dirty="0"/>
              </a:p>
            </p:txBody>
          </p:sp>
        </mc:Choice>
        <mc:Fallback xmlns="">
          <p:sp>
            <p:nvSpPr>
              <p:cNvPr id="3" name="Content Placeholder 2">
                <a:extLst>
                  <a:ext uri="{FF2B5EF4-FFF2-40B4-BE49-F238E27FC236}">
                    <a16:creationId xmlns:a16="http://schemas.microsoft.com/office/drawing/2014/main" id="{00AF7D11-451F-4DCE-87F4-FC37A9A49CE1}"/>
                  </a:ext>
                </a:extLst>
              </p:cNvPr>
              <p:cNvSpPr>
                <a:spLocks noGrp="1" noRot="1" noChangeAspect="1" noMove="1" noResize="1" noEditPoints="1" noAdjustHandles="1" noChangeArrowheads="1" noChangeShapeType="1" noTextEdit="1"/>
              </p:cNvSpPr>
              <p:nvPr>
                <p:ph idx="1"/>
              </p:nvPr>
            </p:nvSpPr>
            <p:spPr>
              <a:xfrm>
                <a:off x="1522413" y="1904999"/>
                <a:ext cx="9134391" cy="4572001"/>
              </a:xfrm>
              <a:blipFill>
                <a:blip r:embed="rId3"/>
                <a:stretch>
                  <a:fillRect l="-1135" t="-3728"/>
                </a:stretch>
              </a:blipFill>
            </p:spPr>
            <p:txBody>
              <a:bodyPr/>
              <a:lstStyle/>
              <a:p>
                <a:r>
                  <a:rPr lang="en-GB">
                    <a:noFill/>
                  </a:rPr>
                  <a:t> </a:t>
                </a:r>
              </a:p>
            </p:txBody>
          </p:sp>
        </mc:Fallback>
      </mc:AlternateContent>
      <p:sp>
        <p:nvSpPr>
          <p:cNvPr id="5" name="Cloud 4">
            <a:extLst>
              <a:ext uri="{FF2B5EF4-FFF2-40B4-BE49-F238E27FC236}">
                <a16:creationId xmlns:a16="http://schemas.microsoft.com/office/drawing/2014/main" id="{B5258C69-AE81-4CEC-80C2-AF3D11EBE251}"/>
              </a:ext>
              <a:ext uri="{C183D7F6-B498-43B3-948B-1728B52AA6E4}">
                <adec:decorative xmlns:adec="http://schemas.microsoft.com/office/drawing/2017/decorative" val="1"/>
              </a:ext>
            </a:extLst>
          </p:cNvPr>
          <p:cNvSpPr/>
          <p:nvPr/>
        </p:nvSpPr>
        <p:spPr>
          <a:xfrm>
            <a:off x="8470675" y="3212976"/>
            <a:ext cx="3600401" cy="2867413"/>
          </a:xfrm>
          <a:prstGeom prst="cloud">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Tip: visualise a transformation by extracting the basis vectors and comparing them to the original axes.</a:t>
            </a:r>
          </a:p>
        </p:txBody>
      </p:sp>
      <p:grpSp>
        <p:nvGrpSpPr>
          <p:cNvPr id="29" name="Group 28">
            <a:extLst>
              <a:ext uri="{FF2B5EF4-FFF2-40B4-BE49-F238E27FC236}">
                <a16:creationId xmlns:a16="http://schemas.microsoft.com/office/drawing/2014/main" id="{46BE3DAE-A4F7-4B79-9755-0C911DC1D1FA}"/>
              </a:ext>
              <a:ext uri="{C183D7F6-B498-43B3-948B-1728B52AA6E4}">
                <adec:decorative xmlns:adec="http://schemas.microsoft.com/office/drawing/2017/decorative" val="1"/>
              </a:ext>
            </a:extLst>
          </p:cNvPr>
          <p:cNvGrpSpPr/>
          <p:nvPr/>
        </p:nvGrpSpPr>
        <p:grpSpPr>
          <a:xfrm>
            <a:off x="108141" y="3698532"/>
            <a:ext cx="3600401" cy="3186306"/>
            <a:chOff x="33908" y="3637033"/>
            <a:chExt cx="3600401" cy="3186306"/>
          </a:xfrm>
        </p:grpSpPr>
        <p:sp>
          <p:nvSpPr>
            <p:cNvPr id="6" name="Cloud 5">
              <a:extLst>
                <a:ext uri="{FF2B5EF4-FFF2-40B4-BE49-F238E27FC236}">
                  <a16:creationId xmlns:a16="http://schemas.microsoft.com/office/drawing/2014/main" id="{130E284B-3A5A-47A0-91EA-B6DC1D388B59}"/>
                </a:ext>
                <a:ext uri="{C183D7F6-B498-43B3-948B-1728B52AA6E4}">
                  <adec:decorative xmlns:adec="http://schemas.microsoft.com/office/drawing/2017/decorative" val="1"/>
                </a:ext>
              </a:extLst>
            </p:cNvPr>
            <p:cNvSpPr/>
            <p:nvPr/>
          </p:nvSpPr>
          <p:spPr>
            <a:xfrm>
              <a:off x="33908" y="3637033"/>
              <a:ext cx="3600401" cy="3186306"/>
            </a:xfrm>
            <a:prstGeom prst="cloud">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We used this idea to create the 2D rotation matrix:</a:t>
              </a:r>
            </a:p>
            <a:p>
              <a:pPr algn="ctr"/>
              <a:endParaRPr lang="en-GB" sz="2000" dirty="0"/>
            </a:p>
            <a:p>
              <a:pPr algn="ctr"/>
              <a:endParaRPr lang="en-GB" sz="2000" dirty="0"/>
            </a:p>
            <a:p>
              <a:pPr algn="ctr"/>
              <a:endParaRPr lang="en-GB" sz="2000" dirty="0"/>
            </a:p>
            <a:p>
              <a:pPr algn="ctr"/>
              <a:endParaRPr lang="en-GB" sz="2000" dirty="0"/>
            </a:p>
          </p:txBody>
        </p:sp>
        <p:grpSp>
          <p:nvGrpSpPr>
            <p:cNvPr id="4" name="Group 3">
              <a:extLst>
                <a:ext uri="{FF2B5EF4-FFF2-40B4-BE49-F238E27FC236}">
                  <a16:creationId xmlns:a16="http://schemas.microsoft.com/office/drawing/2014/main" id="{188AC1DC-ABDF-4E19-AB10-0677A40882FE}"/>
                </a:ext>
              </a:extLst>
            </p:cNvPr>
            <p:cNvGrpSpPr/>
            <p:nvPr/>
          </p:nvGrpSpPr>
          <p:grpSpPr>
            <a:xfrm>
              <a:off x="765820" y="4869765"/>
              <a:ext cx="1700930" cy="1603925"/>
              <a:chOff x="7908437" y="2103690"/>
              <a:chExt cx="3716777" cy="3504807"/>
            </a:xfrm>
          </p:grpSpPr>
          <p:grpSp>
            <p:nvGrpSpPr>
              <p:cNvPr id="7" name="Group 6">
                <a:extLst>
                  <a:ext uri="{FF2B5EF4-FFF2-40B4-BE49-F238E27FC236}">
                    <a16:creationId xmlns:a16="http://schemas.microsoft.com/office/drawing/2014/main" id="{8E05E4E2-A11E-49A5-B3DF-966C96130256}"/>
                  </a:ext>
                </a:extLst>
              </p:cNvPr>
              <p:cNvGrpSpPr/>
              <p:nvPr/>
            </p:nvGrpSpPr>
            <p:grpSpPr>
              <a:xfrm>
                <a:off x="8798474" y="2735373"/>
                <a:ext cx="2807616" cy="2468395"/>
                <a:chOff x="8403056" y="2426448"/>
                <a:chExt cx="2807616" cy="2468395"/>
              </a:xfrm>
            </p:grpSpPr>
            <p:cxnSp>
              <p:nvCxnSpPr>
                <p:cNvPr id="8" name="Straight Connector 7">
                  <a:extLst>
                    <a:ext uri="{FF2B5EF4-FFF2-40B4-BE49-F238E27FC236}">
                      <a16:creationId xmlns:a16="http://schemas.microsoft.com/office/drawing/2014/main" id="{8DDC857D-1906-412B-99D4-63E62D94649C}"/>
                    </a:ext>
                  </a:extLst>
                </p:cNvPr>
                <p:cNvCxnSpPr>
                  <a:cxnSpLocks/>
                </p:cNvCxnSpPr>
                <p:nvPr/>
              </p:nvCxnSpPr>
              <p:spPr>
                <a:xfrm>
                  <a:off x="8403056" y="4768252"/>
                  <a:ext cx="2741905"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33DB700-D5A4-4E81-A7D6-BF5E26F5F676}"/>
                    </a:ext>
                  </a:extLst>
                </p:cNvPr>
                <p:cNvCxnSpPr>
                  <a:cxnSpLocks/>
                </p:cNvCxnSpPr>
                <p:nvPr/>
              </p:nvCxnSpPr>
              <p:spPr>
                <a:xfrm>
                  <a:off x="8776244" y="2426448"/>
                  <a:ext cx="0" cy="246839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4128C5D-92FF-4A74-93D1-79A8E4F765C9}"/>
                        </a:ext>
                      </a:extLst>
                    </p:cNvPr>
                    <p:cNvSpPr/>
                    <p:nvPr/>
                  </p:nvSpPr>
                  <p:spPr>
                    <a:xfrm>
                      <a:off x="10753496" y="3129449"/>
                      <a:ext cx="4571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dirty="0" smtClean="0">
                                <a:solidFill>
                                  <a:srgbClr val="FFFF00"/>
                                </a:solidFill>
                                <a:latin typeface="Cambria Math" panose="02040503050406030204" pitchFamily="18" charset="0"/>
                              </a:rPr>
                              <m:t>𝐩</m:t>
                            </m:r>
                          </m:oMath>
                        </m:oMathPara>
                      </a14:m>
                      <a:endParaRPr lang="en-GB" sz="2400" dirty="0">
                        <a:solidFill>
                          <a:srgbClr val="FFFF00"/>
                        </a:solidFill>
                      </a:endParaRPr>
                    </a:p>
                  </p:txBody>
                </p:sp>
              </mc:Choice>
              <mc:Fallback xmlns="">
                <p:sp>
                  <p:nvSpPr>
                    <p:cNvPr id="8" name="Rectangle 7">
                      <a:extLst>
                        <a:ext uri="{FF2B5EF4-FFF2-40B4-BE49-F238E27FC236}">
                          <a16:creationId xmlns:a16="http://schemas.microsoft.com/office/drawing/2014/main" id="{F18F8F0C-70A9-4E7D-A344-CB4FCED110C4}"/>
                        </a:ext>
                      </a:extLst>
                    </p:cNvPr>
                    <p:cNvSpPr>
                      <a:spLocks noRot="1" noChangeAspect="1" noMove="1" noResize="1" noEditPoints="1" noAdjustHandles="1" noChangeArrowheads="1" noChangeShapeType="1" noTextEdit="1"/>
                    </p:cNvSpPr>
                    <p:nvPr/>
                  </p:nvSpPr>
                  <p:spPr>
                    <a:xfrm>
                      <a:off x="10753496" y="3129449"/>
                      <a:ext cx="457176" cy="461665"/>
                    </a:xfrm>
                    <a:prstGeom prst="rect">
                      <a:avLst/>
                    </a:prstGeom>
                    <a:blipFill>
                      <a:blip r:embed="rId4"/>
                      <a:stretch>
                        <a:fillRect b="-14474"/>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4718E1D1-F9D0-4951-9C53-CA980D1514EB}"/>
                    </a:ext>
                  </a:extLst>
                </p:cNvPr>
                <p:cNvSpPr/>
                <p:nvPr/>
              </p:nvSpPr>
              <p:spPr>
                <a:xfrm>
                  <a:off x="10753496" y="3419693"/>
                  <a:ext cx="79088" cy="790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2" name="Group 11">
                <a:extLst>
                  <a:ext uri="{FF2B5EF4-FFF2-40B4-BE49-F238E27FC236}">
                    <a16:creationId xmlns:a16="http://schemas.microsoft.com/office/drawing/2014/main" id="{2C8730A5-0387-4E0D-80EC-46CBE75C93B9}"/>
                  </a:ext>
                </a:extLst>
              </p:cNvPr>
              <p:cNvGrpSpPr/>
              <p:nvPr/>
            </p:nvGrpSpPr>
            <p:grpSpPr>
              <a:xfrm>
                <a:off x="8235792" y="2924049"/>
                <a:ext cx="2037452" cy="2684448"/>
                <a:chOff x="7840374" y="2615124"/>
                <a:chExt cx="2037452" cy="2684448"/>
              </a:xfrm>
            </p:grpSpPr>
            <p:sp>
              <p:nvSpPr>
                <p:cNvPr id="13" name="Right Triangle 12">
                  <a:extLst>
                    <a:ext uri="{FF2B5EF4-FFF2-40B4-BE49-F238E27FC236}">
                      <a16:creationId xmlns:a16="http://schemas.microsoft.com/office/drawing/2014/main" id="{7D081D3C-B740-4379-8B59-E3FF6AC8CF3C}"/>
                    </a:ext>
                  </a:extLst>
                </p:cNvPr>
                <p:cNvSpPr/>
                <p:nvPr/>
              </p:nvSpPr>
              <p:spPr>
                <a:xfrm rot="11912868">
                  <a:off x="7840374" y="2615124"/>
                  <a:ext cx="1293426" cy="2011122"/>
                </a:xfrm>
                <a:prstGeom prst="rtTriangl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AD8D0543-FD3D-4612-8E52-67A711982825}"/>
                        </a:ext>
                      </a:extLst>
                    </p:cNvPr>
                    <p:cNvSpPr/>
                    <p:nvPr/>
                  </p:nvSpPr>
                  <p:spPr>
                    <a:xfrm>
                      <a:off x="9426036" y="3909250"/>
                      <a:ext cx="451790" cy="4616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smtClean="0">
                                <a:solidFill>
                                  <a:srgbClr val="FFFF00"/>
                                </a:solidFill>
                                <a:latin typeface="Cambria Math" panose="02040503050406030204" pitchFamily="18" charset="0"/>
                                <a:ea typeface="Cambria Math" panose="02040503050406030204" pitchFamily="18" charset="0"/>
                              </a:rPr>
                              <m:t>𝜃</m:t>
                            </m:r>
                          </m:oMath>
                        </m:oMathPara>
                      </a14:m>
                      <a:endParaRPr lang="en-GB" sz="2400" dirty="0">
                        <a:solidFill>
                          <a:srgbClr val="FFFF00"/>
                        </a:solidFill>
                      </a:endParaRPr>
                    </a:p>
                  </p:txBody>
                </p:sp>
              </mc:Choice>
              <mc:Fallback>
                <p:sp>
                  <p:nvSpPr>
                    <p:cNvPr id="14" name="Rectangle 13">
                      <a:extLst>
                        <a:ext uri="{FF2B5EF4-FFF2-40B4-BE49-F238E27FC236}">
                          <a16:creationId xmlns:a16="http://schemas.microsoft.com/office/drawing/2014/main" id="{AD8D0543-FD3D-4612-8E52-67A711982825}"/>
                        </a:ext>
                      </a:extLst>
                    </p:cNvPr>
                    <p:cNvSpPr>
                      <a:spLocks noRot="1" noChangeAspect="1" noMove="1" noResize="1" noEditPoints="1" noAdjustHandles="1" noChangeArrowheads="1" noChangeShapeType="1" noTextEdit="1"/>
                    </p:cNvSpPr>
                    <p:nvPr/>
                  </p:nvSpPr>
                  <p:spPr>
                    <a:xfrm>
                      <a:off x="9426036" y="3909250"/>
                      <a:ext cx="451790" cy="461664"/>
                    </a:xfrm>
                    <a:prstGeom prst="rect">
                      <a:avLst/>
                    </a:prstGeom>
                    <a:blipFill>
                      <a:blip r:embed="rId5"/>
                      <a:stretch>
                        <a:fillRect l="-5882" r="-79412" b="-117647"/>
                      </a:stretch>
                    </a:blipFill>
                  </p:spPr>
                  <p:txBody>
                    <a:bodyPr/>
                    <a:lstStyle/>
                    <a:p>
                      <a:r>
                        <a:rPr lang="en-GB">
                          <a:noFill/>
                        </a:rPr>
                        <a:t> </a:t>
                      </a:r>
                    </a:p>
                  </p:txBody>
                </p:sp>
              </mc:Fallback>
            </mc:AlternateContent>
            <p:sp>
              <p:nvSpPr>
                <p:cNvPr id="15" name="Arc 14">
                  <a:extLst>
                    <a:ext uri="{FF2B5EF4-FFF2-40B4-BE49-F238E27FC236}">
                      <a16:creationId xmlns:a16="http://schemas.microsoft.com/office/drawing/2014/main" id="{99ADAF29-6A38-42E8-8872-9CED2DBB852F}"/>
                    </a:ext>
                  </a:extLst>
                </p:cNvPr>
                <p:cNvSpPr/>
                <p:nvPr/>
              </p:nvSpPr>
              <p:spPr>
                <a:xfrm>
                  <a:off x="8199680" y="4236876"/>
                  <a:ext cx="1062696" cy="1062696"/>
                </a:xfrm>
                <a:prstGeom prst="arc">
                  <a:avLst>
                    <a:gd name="adj1" fmla="val 17712044"/>
                    <a:gd name="adj2" fmla="val 0"/>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16" name="Group 15">
                <a:extLst>
                  <a:ext uri="{FF2B5EF4-FFF2-40B4-BE49-F238E27FC236}">
                    <a16:creationId xmlns:a16="http://schemas.microsoft.com/office/drawing/2014/main" id="{4F3C4306-FF97-4C48-812E-A1D4F3E210CC}"/>
                  </a:ext>
                </a:extLst>
              </p:cNvPr>
              <p:cNvGrpSpPr/>
              <p:nvPr/>
            </p:nvGrpSpPr>
            <p:grpSpPr>
              <a:xfrm>
                <a:off x="8589248" y="2112554"/>
                <a:ext cx="1405040" cy="2976103"/>
                <a:chOff x="8193830" y="1803629"/>
                <a:chExt cx="1405040" cy="2976103"/>
              </a:xfrm>
            </p:grpSpPr>
            <p:cxnSp>
              <p:nvCxnSpPr>
                <p:cNvPr id="17" name="Straight Arrow Connector 16">
                  <a:extLst>
                    <a:ext uri="{FF2B5EF4-FFF2-40B4-BE49-F238E27FC236}">
                      <a16:creationId xmlns:a16="http://schemas.microsoft.com/office/drawing/2014/main" id="{10BB8065-2509-4E79-9455-833BB0C7D642}"/>
                    </a:ext>
                  </a:extLst>
                </p:cNvPr>
                <p:cNvCxnSpPr/>
                <p:nvPr/>
              </p:nvCxnSpPr>
              <p:spPr>
                <a:xfrm flipV="1">
                  <a:off x="8780344" y="2873071"/>
                  <a:ext cx="639729" cy="1906661"/>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A9B4FD-7C8A-475F-B9DD-8144A4D63EC0}"/>
                    </a:ext>
                  </a:extLst>
                </p:cNvPr>
                <p:cNvCxnSpPr>
                  <a:cxnSpLocks/>
                </p:cNvCxnSpPr>
                <p:nvPr/>
              </p:nvCxnSpPr>
              <p:spPr>
                <a:xfrm flipH="1" flipV="1">
                  <a:off x="8193830" y="2461638"/>
                  <a:ext cx="1226243" cy="411433"/>
                </a:xfrm>
                <a:prstGeom prst="straightConnector1">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8D77842-50A6-48EA-ABDD-ED2330513244}"/>
                        </a:ext>
                      </a:extLst>
                    </p:cNvPr>
                    <p:cNvSpPr/>
                    <p:nvPr/>
                  </p:nvSpPr>
                  <p:spPr>
                    <a:xfrm>
                      <a:off x="9141694" y="3474348"/>
                      <a:ext cx="4571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i="0" dirty="0" smtClean="0">
                                <a:solidFill>
                                  <a:schemeClr val="accent2"/>
                                </a:solidFill>
                                <a:latin typeface="Cambria Math" panose="02040503050406030204" pitchFamily="18" charset="0"/>
                              </a:rPr>
                              <m:t>𝐮</m:t>
                            </m:r>
                          </m:oMath>
                        </m:oMathPara>
                      </a14:m>
                      <a:endParaRPr lang="en-GB" sz="2400" dirty="0">
                        <a:solidFill>
                          <a:srgbClr val="FFFF00"/>
                        </a:solidFill>
                      </a:endParaRPr>
                    </a:p>
                  </p:txBody>
                </p:sp>
              </mc:Choice>
              <mc:Fallback xmlns="">
                <p:sp>
                  <p:nvSpPr>
                    <p:cNvPr id="29" name="Rectangle 28">
                      <a:extLst>
                        <a:ext uri="{FF2B5EF4-FFF2-40B4-BE49-F238E27FC236}">
                          <a16:creationId xmlns:a16="http://schemas.microsoft.com/office/drawing/2014/main" id="{00FD640F-37A4-4724-B834-2AD21B60635A}"/>
                        </a:ext>
                      </a:extLst>
                    </p:cNvPr>
                    <p:cNvSpPr>
                      <a:spLocks noRot="1" noChangeAspect="1" noMove="1" noResize="1" noEditPoints="1" noAdjustHandles="1" noChangeArrowheads="1" noChangeShapeType="1" noTextEdit="1"/>
                    </p:cNvSpPr>
                    <p:nvPr/>
                  </p:nvSpPr>
                  <p:spPr>
                    <a:xfrm>
                      <a:off x="9141694" y="3474348"/>
                      <a:ext cx="457176"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34788C7B-854D-4771-9EAB-B69A4155F1F6}"/>
                        </a:ext>
                      </a:extLst>
                    </p:cNvPr>
                    <p:cNvSpPr/>
                    <p:nvPr/>
                  </p:nvSpPr>
                  <p:spPr>
                    <a:xfrm>
                      <a:off x="8950983" y="1803629"/>
                      <a:ext cx="436339" cy="461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i="0" dirty="0" smtClean="0">
                                <a:solidFill>
                                  <a:schemeClr val="accent3"/>
                                </a:solidFill>
                                <a:latin typeface="Cambria Math" panose="02040503050406030204" pitchFamily="18" charset="0"/>
                              </a:rPr>
                              <m:t>𝐯</m:t>
                            </m:r>
                          </m:oMath>
                        </m:oMathPara>
                      </a14:m>
                      <a:endParaRPr lang="en-GB" sz="2400" dirty="0">
                        <a:solidFill>
                          <a:srgbClr val="FFFF00"/>
                        </a:solidFill>
                      </a:endParaRPr>
                    </a:p>
                  </p:txBody>
                </p:sp>
              </mc:Choice>
              <mc:Fallback>
                <p:sp>
                  <p:nvSpPr>
                    <p:cNvPr id="20" name="Rectangle 19">
                      <a:extLst>
                        <a:ext uri="{FF2B5EF4-FFF2-40B4-BE49-F238E27FC236}">
                          <a16:creationId xmlns:a16="http://schemas.microsoft.com/office/drawing/2014/main" id="{34788C7B-854D-4771-9EAB-B69A4155F1F6}"/>
                        </a:ext>
                      </a:extLst>
                    </p:cNvPr>
                    <p:cNvSpPr>
                      <a:spLocks noRot="1" noChangeAspect="1" noMove="1" noResize="1" noEditPoints="1" noAdjustHandles="1" noChangeArrowheads="1" noChangeShapeType="1" noTextEdit="1"/>
                    </p:cNvSpPr>
                    <p:nvPr/>
                  </p:nvSpPr>
                  <p:spPr>
                    <a:xfrm>
                      <a:off x="8950983" y="1803629"/>
                      <a:ext cx="436339" cy="461666"/>
                    </a:xfrm>
                    <a:prstGeom prst="rect">
                      <a:avLst/>
                    </a:prstGeom>
                    <a:blipFill>
                      <a:blip r:embed="rId7"/>
                      <a:stretch>
                        <a:fillRect r="-66667" b="-102941"/>
                      </a:stretch>
                    </a:blipFill>
                  </p:spPr>
                  <p:txBody>
                    <a:bodyPr/>
                    <a:lstStyle/>
                    <a:p>
                      <a:r>
                        <a:rPr lang="en-GB">
                          <a:noFill/>
                        </a:rPr>
                        <a:t> </a:t>
                      </a:r>
                    </a:p>
                  </p:txBody>
                </p:sp>
              </mc:Fallback>
            </mc:AlternateContent>
          </p:grpSp>
          <p:grpSp>
            <p:nvGrpSpPr>
              <p:cNvPr id="21" name="Group 20">
                <a:extLst>
                  <a:ext uri="{FF2B5EF4-FFF2-40B4-BE49-F238E27FC236}">
                    <a16:creationId xmlns:a16="http://schemas.microsoft.com/office/drawing/2014/main" id="{27601F63-D8A6-4487-AC31-37583C83496D}"/>
                  </a:ext>
                </a:extLst>
              </p:cNvPr>
              <p:cNvGrpSpPr/>
              <p:nvPr/>
            </p:nvGrpSpPr>
            <p:grpSpPr>
              <a:xfrm>
                <a:off x="9171663" y="3783723"/>
                <a:ext cx="2453551" cy="1727649"/>
                <a:chOff x="9171663" y="3783723"/>
                <a:chExt cx="2453551" cy="1727649"/>
              </a:xfrm>
            </p:grpSpPr>
            <p:sp>
              <p:nvSpPr>
                <p:cNvPr id="22" name="Right Triangle 21">
                  <a:extLst>
                    <a:ext uri="{FF2B5EF4-FFF2-40B4-BE49-F238E27FC236}">
                      <a16:creationId xmlns:a16="http://schemas.microsoft.com/office/drawing/2014/main" id="{84834930-37F7-4620-8EA7-DD6F888922CC}"/>
                    </a:ext>
                  </a:extLst>
                </p:cNvPr>
                <p:cNvSpPr/>
                <p:nvPr/>
              </p:nvSpPr>
              <p:spPr>
                <a:xfrm rot="16200000">
                  <a:off x="9530511" y="3424875"/>
                  <a:ext cx="1293426" cy="2011122"/>
                </a:xfrm>
                <a:prstGeom prst="r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6FF1A4DF-07E0-42AC-9BA2-0D30E7114196}"/>
                        </a:ext>
                      </a:extLst>
                    </p:cNvPr>
                    <p:cNvSpPr/>
                    <p:nvPr/>
                  </p:nvSpPr>
                  <p:spPr>
                    <a:xfrm>
                      <a:off x="10021589" y="5049707"/>
                      <a:ext cx="4424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accent4"/>
                                </a:solidFill>
                                <a:latin typeface="Cambria Math" panose="02040503050406030204" pitchFamily="18" charset="0"/>
                              </a:rPr>
                              <m:t>𝑥</m:t>
                            </m:r>
                          </m:oMath>
                        </m:oMathPara>
                      </a14:m>
                      <a:endParaRPr lang="en-GB" sz="2400" i="1" dirty="0">
                        <a:solidFill>
                          <a:srgbClr val="FFFF00"/>
                        </a:solidFill>
                      </a:endParaRPr>
                    </a:p>
                  </p:txBody>
                </p:sp>
              </mc:Choice>
              <mc:Fallback xmlns="">
                <p:sp>
                  <p:nvSpPr>
                    <p:cNvPr id="32" name="Rectangle 31">
                      <a:extLst>
                        <a:ext uri="{FF2B5EF4-FFF2-40B4-BE49-F238E27FC236}">
                          <a16:creationId xmlns:a16="http://schemas.microsoft.com/office/drawing/2014/main" id="{3F6F8E8E-1585-4EF2-9A7C-99BD9086A7C6}"/>
                        </a:ext>
                      </a:extLst>
                    </p:cNvPr>
                    <p:cNvSpPr>
                      <a:spLocks noRot="1" noChangeAspect="1" noMove="1" noResize="1" noEditPoints="1" noAdjustHandles="1" noChangeArrowheads="1" noChangeShapeType="1" noTextEdit="1"/>
                    </p:cNvSpPr>
                    <p:nvPr/>
                  </p:nvSpPr>
                  <p:spPr>
                    <a:xfrm>
                      <a:off x="10021589" y="5049707"/>
                      <a:ext cx="442429" cy="46166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172F970-A4D5-45A2-A1AC-B616B6A3FAC1}"/>
                        </a:ext>
                      </a:extLst>
                    </p:cNvPr>
                    <p:cNvSpPr/>
                    <p:nvPr/>
                  </p:nvSpPr>
                  <p:spPr>
                    <a:xfrm>
                      <a:off x="11182785" y="4205281"/>
                      <a:ext cx="4424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accent4"/>
                                </a:solidFill>
                                <a:latin typeface="Cambria Math" panose="02040503050406030204" pitchFamily="18" charset="0"/>
                              </a:rPr>
                              <m:t>𝑦</m:t>
                            </m:r>
                          </m:oMath>
                        </m:oMathPara>
                      </a14:m>
                      <a:endParaRPr lang="en-GB" sz="2400" i="1" dirty="0">
                        <a:solidFill>
                          <a:srgbClr val="FFFF00"/>
                        </a:solidFill>
                      </a:endParaRPr>
                    </a:p>
                  </p:txBody>
                </p:sp>
              </mc:Choice>
              <mc:Fallback xmlns="">
                <p:sp>
                  <p:nvSpPr>
                    <p:cNvPr id="33" name="Rectangle 32">
                      <a:extLst>
                        <a:ext uri="{FF2B5EF4-FFF2-40B4-BE49-F238E27FC236}">
                          <a16:creationId xmlns:a16="http://schemas.microsoft.com/office/drawing/2014/main" id="{771F4284-4F6F-4606-9574-D3E8A37D2666}"/>
                        </a:ext>
                      </a:extLst>
                    </p:cNvPr>
                    <p:cNvSpPr>
                      <a:spLocks noRot="1" noChangeAspect="1" noMove="1" noResize="1" noEditPoints="1" noAdjustHandles="1" noChangeArrowheads="1" noChangeShapeType="1" noTextEdit="1"/>
                    </p:cNvSpPr>
                    <p:nvPr/>
                  </p:nvSpPr>
                  <p:spPr>
                    <a:xfrm>
                      <a:off x="11182785" y="4205281"/>
                      <a:ext cx="442429" cy="461665"/>
                    </a:xfrm>
                    <a:prstGeom prst="rect">
                      <a:avLst/>
                    </a:prstGeom>
                    <a:blipFill>
                      <a:blip r:embed="rId9"/>
                      <a:stretch>
                        <a:fillRect b="-11842"/>
                      </a:stretch>
                    </a:blipFill>
                  </p:spPr>
                  <p:txBody>
                    <a:bodyPr/>
                    <a:lstStyle/>
                    <a:p>
                      <a:r>
                        <a:rPr lang="en-GB">
                          <a:noFill/>
                        </a:rPr>
                        <a:t> </a:t>
                      </a:r>
                    </a:p>
                  </p:txBody>
                </p:sp>
              </mc:Fallback>
            </mc:AlternateContent>
          </p:grpSp>
          <p:grpSp>
            <p:nvGrpSpPr>
              <p:cNvPr id="25" name="Group 24">
                <a:extLst>
                  <a:ext uri="{FF2B5EF4-FFF2-40B4-BE49-F238E27FC236}">
                    <a16:creationId xmlns:a16="http://schemas.microsoft.com/office/drawing/2014/main" id="{E8B45750-F1E4-4FCD-BC8F-CEBEE62E5E55}"/>
                  </a:ext>
                </a:extLst>
              </p:cNvPr>
              <p:cNvGrpSpPr/>
              <p:nvPr/>
            </p:nvGrpSpPr>
            <p:grpSpPr>
              <a:xfrm>
                <a:off x="7908437" y="2103690"/>
                <a:ext cx="720354" cy="706417"/>
                <a:chOff x="7908437" y="2103690"/>
                <a:chExt cx="720354" cy="706417"/>
              </a:xfrm>
            </p:grpSpPr>
            <p:sp>
              <p:nvSpPr>
                <p:cNvPr id="26" name="Oval 25">
                  <a:extLst>
                    <a:ext uri="{FF2B5EF4-FFF2-40B4-BE49-F238E27FC236}">
                      <a16:creationId xmlns:a16="http://schemas.microsoft.com/office/drawing/2014/main" id="{66792E14-23BD-4C29-BB89-54D80B29B6BC}"/>
                    </a:ext>
                  </a:extLst>
                </p:cNvPr>
                <p:cNvSpPr/>
                <p:nvPr/>
              </p:nvSpPr>
              <p:spPr>
                <a:xfrm>
                  <a:off x="8549703" y="2731019"/>
                  <a:ext cx="79088" cy="790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1B734D4B-7342-44C9-9653-09E6FDAF304E}"/>
                        </a:ext>
                      </a:extLst>
                    </p:cNvPr>
                    <p:cNvSpPr/>
                    <p:nvPr/>
                  </p:nvSpPr>
                  <p:spPr>
                    <a:xfrm>
                      <a:off x="7908437" y="2103690"/>
                      <a:ext cx="537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dirty="0" smtClean="0">
                                <a:solidFill>
                                  <a:srgbClr val="FFFF00"/>
                                </a:solidFill>
                                <a:latin typeface="Cambria Math" panose="02040503050406030204" pitchFamily="18" charset="0"/>
                              </a:rPr>
                              <m:t>𝐩</m:t>
                            </m:r>
                            <m:r>
                              <a:rPr lang="en-GB" sz="2400" b="1" i="0" dirty="0" smtClean="0">
                                <a:solidFill>
                                  <a:srgbClr val="FFFF00"/>
                                </a:solidFill>
                                <a:latin typeface="Cambria Math" panose="02040503050406030204" pitchFamily="18" charset="0"/>
                              </a:rPr>
                              <m:t>′</m:t>
                            </m:r>
                          </m:oMath>
                        </m:oMathPara>
                      </a14:m>
                      <a:endParaRPr lang="en-GB" sz="2400" dirty="0">
                        <a:solidFill>
                          <a:srgbClr val="FFFF00"/>
                        </a:solidFill>
                      </a:endParaRPr>
                    </a:p>
                  </p:txBody>
                </p:sp>
              </mc:Choice>
              <mc:Fallback>
                <p:sp>
                  <p:nvSpPr>
                    <p:cNvPr id="27" name="Rectangle 26">
                      <a:extLst>
                        <a:ext uri="{FF2B5EF4-FFF2-40B4-BE49-F238E27FC236}">
                          <a16:creationId xmlns:a16="http://schemas.microsoft.com/office/drawing/2014/main" id="{1B734D4B-7342-44C9-9653-09E6FDAF304E}"/>
                        </a:ext>
                      </a:extLst>
                    </p:cNvPr>
                    <p:cNvSpPr>
                      <a:spLocks noRot="1" noChangeAspect="1" noMove="1" noResize="1" noEditPoints="1" noAdjustHandles="1" noChangeArrowheads="1" noChangeShapeType="1" noTextEdit="1"/>
                    </p:cNvSpPr>
                    <p:nvPr/>
                  </p:nvSpPr>
                  <p:spPr>
                    <a:xfrm>
                      <a:off x="7908437" y="2103690"/>
                      <a:ext cx="537327" cy="461665"/>
                    </a:xfrm>
                    <a:prstGeom prst="rect">
                      <a:avLst/>
                    </a:prstGeom>
                    <a:blipFill>
                      <a:blip r:embed="rId10"/>
                      <a:stretch>
                        <a:fillRect l="-10000" r="-95000" b="-145714"/>
                      </a:stretch>
                    </a:blipFill>
                  </p:spPr>
                  <p:txBody>
                    <a:bodyPr/>
                    <a:lstStyle/>
                    <a:p>
                      <a:r>
                        <a:rPr lang="en-GB">
                          <a:noFill/>
                        </a:rPr>
                        <a:t> </a:t>
                      </a:r>
                    </a:p>
                  </p:txBody>
                </p:sp>
              </mc:Fallback>
            </mc:AlternateContent>
          </p:grpSp>
        </p:grpSp>
      </p:grpSp>
    </p:spTree>
    <p:extLst>
      <p:ext uri="{BB962C8B-B14F-4D97-AF65-F5344CB8AC3E}">
        <p14:creationId xmlns:p14="http://schemas.microsoft.com/office/powerpoint/2010/main" val="275998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1079</TotalTime>
  <Words>1603</Words>
  <Application>Microsoft Office PowerPoint</Application>
  <PresentationFormat>Custom</PresentationFormat>
  <Paragraphs>182</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Nova</vt:lpstr>
      <vt:lpstr>Arial Nova Light</vt:lpstr>
      <vt:lpstr>Cambria Math</vt:lpstr>
      <vt:lpstr>Corbel</vt:lpstr>
      <vt:lpstr>Times New Roman</vt:lpstr>
      <vt:lpstr>Wingdings</vt:lpstr>
      <vt:lpstr>Digital Blue Tunnel 16x9</vt:lpstr>
      <vt:lpstr>Week 8: 3D Geometry II Part 2: Coordinate transforms</vt:lpstr>
      <vt:lpstr>Objectives</vt:lpstr>
      <vt:lpstr>Recap: coordinate spaces</vt:lpstr>
      <vt:lpstr>Transforming between coordinate spaces</vt:lpstr>
      <vt:lpstr>Transforming objects vs. spaces</vt:lpstr>
      <vt:lpstr>World to local space</vt:lpstr>
      <vt:lpstr>Local to world space</vt:lpstr>
      <vt:lpstr>Matrices and coordinate space transforms</vt:lpstr>
      <vt:lpstr>Matrices and basis vectors</vt:lpstr>
      <vt:lpstr>Example: generalised camera coordinates</vt:lpstr>
      <vt:lpstr>Generalised camera: viewing coordinates</vt:lpstr>
      <vt:lpstr>Generalised camera: rotation</vt:lpstr>
      <vt:lpstr>Generalised camera: translation</vt:lpstr>
      <vt:lpstr>Generalised camera: full transform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8 Part 2</dc:title>
  <dc:creator>Bergel, Kate</dc:creator>
  <cp:lastModifiedBy>Bergel, Kate</cp:lastModifiedBy>
  <cp:revision>82</cp:revision>
  <dcterms:created xsi:type="dcterms:W3CDTF">2020-10-21T19:12:24Z</dcterms:created>
  <dcterms:modified xsi:type="dcterms:W3CDTF">2020-11-01T15:22:31Z</dcterms:modified>
</cp:coreProperties>
</file>