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444" r:id="rId3"/>
    <p:sldId id="445" r:id="rId4"/>
    <p:sldId id="409" r:id="rId5"/>
    <p:sldId id="446" r:id="rId6"/>
    <p:sldId id="449" r:id="rId7"/>
    <p:sldId id="451" r:id="rId8"/>
    <p:sldId id="457" r:id="rId9"/>
    <p:sldId id="452" r:id="rId10"/>
    <p:sldId id="474" r:id="rId11"/>
    <p:sldId id="453" r:id="rId12"/>
    <p:sldId id="454" r:id="rId13"/>
    <p:sldId id="455" r:id="rId14"/>
    <p:sldId id="450" r:id="rId15"/>
    <p:sldId id="456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47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48" r:id="rId33"/>
    <p:sldId id="473" r:id="rId34"/>
    <p:sldId id="475" r:id="rId35"/>
    <p:sldId id="476" r:id="rId36"/>
    <p:sldId id="477" r:id="rId37"/>
    <p:sldId id="478" r:id="rId38"/>
    <p:sldId id="479" r:id="rId39"/>
    <p:sldId id="410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mages/7/72/OWASP_Top_10-2017_%28en%29.pdf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mages/7/72/OWASP_Top_10-2017_%28en%29.pdf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3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Controls and Legal frameworks for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Cybersecurity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Preventative</a:t>
            </a:r>
          </a:p>
          <a:p>
            <a:pPr lvl="1"/>
            <a:r>
              <a:rPr lang="en-GB" dirty="0"/>
              <a:t>Detective</a:t>
            </a:r>
          </a:p>
          <a:p>
            <a:pPr lvl="1"/>
            <a:r>
              <a:rPr lang="en-GB" dirty="0"/>
              <a:t>Corrective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Preventative</a:t>
            </a:r>
          </a:p>
          <a:p>
            <a:pPr lvl="2"/>
            <a:r>
              <a:rPr lang="en-GB" dirty="0"/>
              <a:t>We want to stop malicious activities where we can:</a:t>
            </a:r>
          </a:p>
          <a:p>
            <a:pPr lvl="3"/>
            <a:r>
              <a:rPr lang="en-GB" dirty="0"/>
              <a:t>Passwords &amp; usernames</a:t>
            </a:r>
          </a:p>
          <a:p>
            <a:pPr lvl="3"/>
            <a:r>
              <a:rPr lang="en-GB" dirty="0"/>
              <a:t>Locking accounts (close accounts when people quit organisation, limit accounts to certain locations and levels of access)</a:t>
            </a:r>
          </a:p>
          <a:p>
            <a:pPr lvl="3"/>
            <a:r>
              <a:rPr lang="en-GB" dirty="0"/>
              <a:t>Updating software to up to date versions</a:t>
            </a:r>
          </a:p>
          <a:p>
            <a:pPr lvl="3"/>
            <a:r>
              <a:rPr lang="en-GB" dirty="0"/>
              <a:t>Training Users</a:t>
            </a:r>
          </a:p>
          <a:p>
            <a:pPr lvl="3"/>
            <a:r>
              <a:rPr lang="en-GB" dirty="0"/>
              <a:t>Anti-virus / anti-malware applications</a:t>
            </a:r>
          </a:p>
          <a:p>
            <a:pPr lvl="3"/>
            <a:r>
              <a:rPr lang="en-GB" dirty="0"/>
              <a:t>Firewalls</a:t>
            </a:r>
          </a:p>
          <a:p>
            <a:pPr lvl="3"/>
            <a:r>
              <a:rPr lang="en-GB" dirty="0"/>
              <a:t>We can see this at play in the Academy as part of the </a:t>
            </a:r>
            <a:r>
              <a:rPr lang="en-GB" u="sng" dirty="0"/>
              <a:t>IT policy</a:t>
            </a:r>
          </a:p>
          <a:p>
            <a:pPr lvl="1"/>
            <a:r>
              <a:rPr lang="en-GB" dirty="0"/>
              <a:t>Detective</a:t>
            </a:r>
          </a:p>
          <a:p>
            <a:pPr lvl="1"/>
            <a:r>
              <a:rPr lang="en-GB" dirty="0"/>
              <a:t>Corrective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4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Preventative</a:t>
            </a:r>
          </a:p>
          <a:p>
            <a:pPr lvl="1"/>
            <a:r>
              <a:rPr lang="en-GB" dirty="0"/>
              <a:t>Detective</a:t>
            </a:r>
          </a:p>
          <a:p>
            <a:pPr lvl="2"/>
            <a:r>
              <a:rPr lang="en-GB" dirty="0"/>
              <a:t>If we can’t stop an attack with preventative measures, we want to monitor what’s going on</a:t>
            </a:r>
          </a:p>
          <a:p>
            <a:pPr lvl="3"/>
            <a:r>
              <a:rPr lang="en-GB" dirty="0"/>
              <a:t>Anti-virus / anti-malware reporting applications</a:t>
            </a:r>
          </a:p>
          <a:p>
            <a:pPr lvl="3"/>
            <a:r>
              <a:rPr lang="en-GB" dirty="0"/>
              <a:t>Network logging systems</a:t>
            </a:r>
          </a:p>
          <a:p>
            <a:pPr lvl="3"/>
            <a:r>
              <a:rPr lang="en-GB" dirty="0"/>
              <a:t>Log files</a:t>
            </a:r>
          </a:p>
          <a:p>
            <a:pPr lvl="3"/>
            <a:r>
              <a:rPr lang="en-GB" dirty="0"/>
              <a:t>Again, these are all part of the Academy and University’s IT Policies</a:t>
            </a:r>
          </a:p>
          <a:p>
            <a:pPr lvl="1"/>
            <a:r>
              <a:rPr lang="en-GB" dirty="0"/>
              <a:t>Corrective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08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Preventative</a:t>
            </a:r>
          </a:p>
          <a:p>
            <a:pPr lvl="1"/>
            <a:r>
              <a:rPr lang="en-GB" dirty="0"/>
              <a:t>Detective</a:t>
            </a:r>
          </a:p>
          <a:p>
            <a:pPr lvl="1"/>
            <a:r>
              <a:rPr lang="en-GB" dirty="0"/>
              <a:t>Corrective</a:t>
            </a:r>
          </a:p>
          <a:p>
            <a:pPr lvl="2"/>
            <a:r>
              <a:rPr lang="en-GB" dirty="0"/>
              <a:t>When bad things happen, we need to be able to recover lost assets &amp; services quickly and efficiently</a:t>
            </a:r>
          </a:p>
          <a:p>
            <a:pPr lvl="3"/>
            <a:r>
              <a:rPr lang="en-GB" dirty="0"/>
              <a:t>Incident report process</a:t>
            </a:r>
          </a:p>
          <a:p>
            <a:pPr lvl="3"/>
            <a:r>
              <a:rPr lang="en-GB" dirty="0"/>
              <a:t>Forensic analysis</a:t>
            </a:r>
          </a:p>
          <a:p>
            <a:pPr lvl="3"/>
            <a:r>
              <a:rPr lang="en-GB" dirty="0"/>
              <a:t>Back-ups</a:t>
            </a:r>
          </a:p>
          <a:p>
            <a:pPr lvl="3"/>
            <a:r>
              <a:rPr lang="en-GB" dirty="0"/>
              <a:t>Redundant systems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33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There are a lot of control strategies &amp; frameworks: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These will often relate to industries, given that different kinds of industries will have different legal and ethical considerations to operate in</a:t>
            </a:r>
          </a:p>
          <a:p>
            <a:pPr lvl="3"/>
            <a:r>
              <a:rPr lang="en-GB" dirty="0"/>
              <a:t>Remember cyber risk assessments from last week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2E40F-A3A1-0B48-BE72-71B6B29A14F6}"/>
              </a:ext>
            </a:extLst>
          </p:cNvPr>
          <p:cNvSpPr/>
          <p:nvPr/>
        </p:nvSpPr>
        <p:spPr>
          <a:xfrm>
            <a:off x="1331640" y="1700808"/>
            <a:ext cx="6480720" cy="258532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ISO 27001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FFIEC Cyber Security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Payment Card Industry Data Security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Health Insurance Portability and Accountability Act (HIPAA)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CIS 20 Critical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UK NCSC Cyber Essentials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Australian CSC Essential 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7A1F-68AF-9E4F-B458-23C323F0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5311736"/>
            <a:ext cx="2120404" cy="14075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1530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NIST Cybersecurity Framework</a:t>
            </a:r>
          </a:p>
          <a:p>
            <a:pPr lvl="2"/>
            <a:r>
              <a:rPr lang="en-GB" dirty="0"/>
              <a:t>(US National Institute of Standards &amp; Technology)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66567-3C58-3A4D-A232-B8A46733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20806"/>
            <a:ext cx="7128792" cy="39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2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3"/>
            <a:r>
              <a:rPr lang="en-GB" dirty="0"/>
              <a:t>Update O/S and S/W to address known vulnerabilities</a:t>
            </a:r>
          </a:p>
          <a:p>
            <a:pPr lvl="3"/>
            <a:r>
              <a:rPr lang="en-GB" dirty="0"/>
              <a:t>This has become very common with internet-enabled devices</a:t>
            </a:r>
          </a:p>
          <a:p>
            <a:pPr lvl="3"/>
            <a:r>
              <a:rPr lang="en-GB" dirty="0"/>
              <a:t>However, does open attack vectors for bogus updates ;)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08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3"/>
            <a:r>
              <a:rPr lang="en-GB" dirty="0"/>
              <a:t>Provide approved applications for users &amp; update/patch to  address vulnerabilities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0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3"/>
            <a:r>
              <a:rPr lang="en-GB" dirty="0"/>
              <a:t>Hardening refers to removing things that aren’t needed (or could cause issues)</a:t>
            </a:r>
          </a:p>
          <a:p>
            <a:pPr lvl="3"/>
            <a:r>
              <a:rPr lang="en-GB" dirty="0"/>
              <a:t>Harden system security for machines &amp; network infrastructure (e.g. closing ports to firewall)</a:t>
            </a:r>
          </a:p>
          <a:p>
            <a:pPr lvl="3"/>
            <a:r>
              <a:rPr lang="en-GB" dirty="0"/>
              <a:t>Stop users from running their ‘own’ applications</a:t>
            </a:r>
          </a:p>
          <a:p>
            <a:pPr lvl="3"/>
            <a:r>
              <a:rPr lang="en-GB" dirty="0"/>
              <a:t>This becomes an IT policy with things like ‘no C drive’ and no install privileges on user-level accounts.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16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BAECD-AA21-C64D-B5B5-81D1E675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191135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3"/>
            <a:r>
              <a:rPr lang="en-GB" dirty="0"/>
              <a:t>Typically, O/S will provide ‘admin’ and ‘user’ level accounts</a:t>
            </a:r>
          </a:p>
          <a:p>
            <a:pPr lvl="3"/>
            <a:r>
              <a:rPr lang="en-GB" dirty="0"/>
              <a:t>Look to limit number of admin accounts</a:t>
            </a:r>
          </a:p>
          <a:p>
            <a:pPr lvl="3"/>
            <a:r>
              <a:rPr lang="en-GB" dirty="0"/>
              <a:t>Look to limit privilege and functionality of all accounts:</a:t>
            </a:r>
          </a:p>
          <a:p>
            <a:pPr lvl="4"/>
            <a:r>
              <a:rPr lang="en-GB" dirty="0"/>
              <a:t>Applications that can be run</a:t>
            </a:r>
          </a:p>
          <a:p>
            <a:pPr lvl="4"/>
            <a:r>
              <a:rPr lang="en-GB" dirty="0"/>
              <a:t>Access on network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4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3"/>
            <a:r>
              <a:rPr lang="en-GB" dirty="0"/>
              <a:t>Provide more than just name &amp; password accounts</a:t>
            </a:r>
          </a:p>
          <a:p>
            <a:pPr lvl="3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factor (mobile, email, app, device) can be very useful </a:t>
            </a:r>
          </a:p>
          <a:p>
            <a:pPr lvl="3"/>
            <a:r>
              <a:rPr lang="en-GB" dirty="0"/>
              <a:t>Very frustrating in poor mobile environments</a:t>
            </a:r>
          </a:p>
          <a:p>
            <a:pPr lvl="3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factor can be pointless if not properly considered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9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3"/>
            <a:r>
              <a:rPr lang="en-GB" dirty="0"/>
              <a:t>Provide fast recovery for system failure &amp; non-availability of systems and/or data (ransomware)</a:t>
            </a:r>
          </a:p>
          <a:p>
            <a:pPr lvl="3"/>
            <a:r>
              <a:rPr lang="en-GB" dirty="0"/>
              <a:t>Back-up power 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27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Control strategies</a:t>
            </a:r>
          </a:p>
          <a:p>
            <a:pPr lvl="1"/>
            <a:r>
              <a:rPr lang="en-GB" dirty="0"/>
              <a:t>6 essential control strategies</a:t>
            </a:r>
          </a:p>
          <a:p>
            <a:pPr lvl="2"/>
            <a:r>
              <a:rPr lang="en-GB" dirty="0"/>
              <a:t>Patch vulnerabilities</a:t>
            </a:r>
          </a:p>
          <a:p>
            <a:pPr lvl="2"/>
            <a:r>
              <a:rPr lang="en-GB" dirty="0"/>
              <a:t>Application Whitelisting</a:t>
            </a:r>
          </a:p>
          <a:p>
            <a:pPr lvl="2"/>
            <a:r>
              <a:rPr lang="en-GB" dirty="0"/>
              <a:t>System Hardening</a:t>
            </a:r>
          </a:p>
          <a:p>
            <a:pPr lvl="2"/>
            <a:r>
              <a:rPr lang="en-GB" dirty="0"/>
              <a:t>Limit accounts</a:t>
            </a:r>
          </a:p>
          <a:p>
            <a:pPr lvl="2"/>
            <a:r>
              <a:rPr lang="en-GB" dirty="0"/>
              <a:t>Two-factor authentication</a:t>
            </a:r>
          </a:p>
          <a:p>
            <a:pPr lvl="2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Control assurance</a:t>
            </a:r>
          </a:p>
          <a:p>
            <a:pPr lvl="2"/>
            <a:r>
              <a:rPr lang="en-GB" dirty="0"/>
              <a:t>Put systems in place to make sure these strategies work</a:t>
            </a:r>
          </a:p>
          <a:p>
            <a:pPr lvl="3"/>
            <a:r>
              <a:rPr lang="en-GB" dirty="0"/>
              <a:t>White hat hacking, disaster recovery</a:t>
            </a:r>
          </a:p>
          <a:p>
            <a:pPr lvl="2"/>
            <a:r>
              <a:rPr lang="en-GB" dirty="0"/>
              <a:t>Keep strategies up to date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Understand the application of GDPR and DMCA from the perspectives of individuals and organisations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Legal frameworks</a:t>
            </a:r>
          </a:p>
          <a:p>
            <a:pPr lvl="1"/>
            <a:r>
              <a:rPr lang="en-GB" dirty="0"/>
              <a:t>So far, cybersecurity sounds like the Wild West.</a:t>
            </a:r>
          </a:p>
          <a:p>
            <a:pPr lvl="1"/>
            <a:r>
              <a:rPr lang="en-GB" dirty="0"/>
              <a:t>Part of STEP / PESTLE is L, Legal considerations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Law making tends to lag law breaking, particularly in ‘new’ areas</a:t>
            </a:r>
          </a:p>
          <a:p>
            <a:pPr lvl="2"/>
            <a:r>
              <a:rPr lang="en-GB" dirty="0"/>
              <a:t>technology is a good example of this</a:t>
            </a:r>
          </a:p>
          <a:p>
            <a:pPr lvl="2"/>
            <a:r>
              <a:rPr lang="en-GB" dirty="0"/>
              <a:t>Laws will often act as deterrent rather than detective measure</a:t>
            </a:r>
          </a:p>
          <a:p>
            <a:pPr lvl="3"/>
            <a:r>
              <a:rPr lang="en-GB" dirty="0"/>
              <a:t>i.e. look to stop crime by making the downsides of crime larger than the upsides</a:t>
            </a:r>
          </a:p>
          <a:p>
            <a:pPr lvl="2"/>
            <a:r>
              <a:rPr lang="en-GB" dirty="0"/>
              <a:t>Laws are often blunt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84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Legal frameworks</a:t>
            </a:r>
          </a:p>
          <a:p>
            <a:pPr lvl="1"/>
            <a:r>
              <a:rPr lang="en-GB" dirty="0"/>
              <a:t>UK</a:t>
            </a:r>
          </a:p>
          <a:p>
            <a:pPr lvl="2"/>
            <a:r>
              <a:rPr lang="en-GB" dirty="0"/>
              <a:t>Computer Misuse Act (1990)</a:t>
            </a:r>
          </a:p>
          <a:p>
            <a:pPr lvl="2"/>
            <a:r>
              <a:rPr lang="en-GB" dirty="0"/>
              <a:t>Serious Crime Act (2015)</a:t>
            </a:r>
          </a:p>
          <a:p>
            <a:pPr lvl="2"/>
            <a:r>
              <a:rPr lang="en-GB" dirty="0"/>
              <a:t>Regulation of Investigatory Powers Act (2000)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US</a:t>
            </a:r>
          </a:p>
          <a:p>
            <a:pPr lvl="2"/>
            <a:r>
              <a:rPr lang="en-GB" dirty="0"/>
              <a:t>Computer Fraud &amp; Abuse Act (1986)</a:t>
            </a:r>
          </a:p>
          <a:p>
            <a:pPr lvl="2"/>
            <a:r>
              <a:rPr lang="en-GB" dirty="0"/>
              <a:t>Digital Millennium Copyright Act (DMCA) (1998)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EU</a:t>
            </a:r>
          </a:p>
          <a:p>
            <a:pPr lvl="2"/>
            <a:r>
              <a:rPr lang="en-GB" dirty="0"/>
              <a:t>General Data Protection Regulation (GDPR) (2018)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45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Legal frameworks</a:t>
            </a:r>
          </a:p>
          <a:p>
            <a:pPr lvl="1"/>
            <a:r>
              <a:rPr lang="en-GB" dirty="0"/>
              <a:t>Generally, these laws work to make unauthorised use of computers a criminal act</a:t>
            </a:r>
          </a:p>
          <a:p>
            <a:pPr lvl="2"/>
            <a:r>
              <a:rPr lang="en-GB" dirty="0"/>
              <a:t>Blanket and vague enough to cover most cyber criminal attacks (hacking)</a:t>
            </a:r>
          </a:p>
          <a:p>
            <a:pPr lvl="2"/>
            <a:r>
              <a:rPr lang="en-GB" dirty="0"/>
              <a:t>Can be problematic for social phishing crimes</a:t>
            </a:r>
          </a:p>
          <a:p>
            <a:pPr lvl="3"/>
            <a:r>
              <a:rPr lang="en-GB" dirty="0"/>
              <a:t>Traditional fraud laws will generally cover them, but perpetrators are often in other countries </a:t>
            </a:r>
          </a:p>
          <a:p>
            <a:pPr lvl="4"/>
            <a:r>
              <a:rPr lang="en-GB" dirty="0"/>
              <a:t>Nigerian 419 scams</a:t>
            </a:r>
          </a:p>
          <a:p>
            <a:pPr lvl="4"/>
            <a:r>
              <a:rPr lang="en-GB" dirty="0"/>
              <a:t>Indian ‘help desk’ scams</a:t>
            </a:r>
          </a:p>
          <a:p>
            <a:pPr lvl="3"/>
            <a:r>
              <a:rPr lang="en-GB" dirty="0"/>
              <a:t>For local crimes, US wire &amp; mail fraud laws &amp; UK fraud laws will apply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484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GDPR (2018)</a:t>
            </a:r>
          </a:p>
          <a:p>
            <a:pPr lvl="1"/>
            <a:r>
              <a:rPr lang="en-GB" sz="2400" dirty="0"/>
              <a:t>GDPR applies to all organisations operating within the European Union that process personal data and any companies in the world that process data about EU residents.</a:t>
            </a:r>
          </a:p>
          <a:p>
            <a:pPr lvl="2"/>
            <a:r>
              <a:rPr lang="en-GB" sz="2000" dirty="0"/>
              <a:t>This makes it very wide ranging</a:t>
            </a:r>
          </a:p>
          <a:p>
            <a:pPr lvl="1"/>
            <a:r>
              <a:rPr lang="en-GB" sz="2400" dirty="0"/>
              <a:t>Anyone or organisation that commits an offence under the GDPR can face fines of up to E20M or 4% of worldwide turnover for organisations</a:t>
            </a:r>
          </a:p>
          <a:p>
            <a:pPr lvl="2"/>
            <a:r>
              <a:rPr lang="en-GB" sz="2000" dirty="0"/>
              <a:t>This makes it (potentially) very costly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963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GDPR (2018)</a:t>
            </a:r>
          </a:p>
          <a:p>
            <a:pPr lvl="1"/>
            <a:r>
              <a:rPr lang="en-GB" sz="2400" dirty="0"/>
              <a:t>GDPR covers all personal data relating to identifiable living individuals, that is help or indented to be be held in a computer or structured filing system.</a:t>
            </a:r>
            <a:endParaRPr lang="en-GB" sz="2000" dirty="0"/>
          </a:p>
          <a:p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BCC1076-001E-FC4A-A79A-9B7997F8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30693"/>
            <a:ext cx="5118844" cy="30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Last time …</a:t>
            </a:r>
          </a:p>
          <a:p>
            <a:pPr lvl="1"/>
            <a:r>
              <a:rPr lang="en-GB" b="1" dirty="0"/>
              <a:t>Understand </a:t>
            </a:r>
            <a:r>
              <a:rPr lang="en-GB" dirty="0"/>
              <a:t>how developments in social, technical, legal and economic spheres created an environment for cybersecurity</a:t>
            </a:r>
          </a:p>
          <a:p>
            <a:pPr lvl="1"/>
            <a:r>
              <a:rPr lang="en-GB" b="1" dirty="0"/>
              <a:t>Define </a:t>
            </a:r>
            <a:r>
              <a:rPr lang="en-GB" dirty="0"/>
              <a:t>the term ‘cybersecurity’</a:t>
            </a:r>
          </a:p>
          <a:p>
            <a:pPr lvl="1"/>
            <a:r>
              <a:rPr lang="en-GB" b="1" dirty="0"/>
              <a:t>Identify </a:t>
            </a:r>
            <a:r>
              <a:rPr lang="en-GB" dirty="0"/>
              <a:t>common hacking and phishing approaches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43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GDPR (2018)</a:t>
            </a:r>
          </a:p>
          <a:p>
            <a:pPr lvl="1"/>
            <a:r>
              <a:rPr lang="en-GB" sz="2400" dirty="0"/>
              <a:t>As a collector / store of data you have clear responsibilities</a:t>
            </a:r>
          </a:p>
          <a:p>
            <a:pPr lvl="1"/>
            <a:r>
              <a:rPr lang="en-GB" sz="2400" dirty="0"/>
              <a:t>As a data subject you have rights:</a:t>
            </a:r>
          </a:p>
          <a:p>
            <a:pPr lvl="2"/>
            <a:r>
              <a:rPr lang="en-GB" sz="1600" dirty="0"/>
              <a:t>Right to be informed about your data</a:t>
            </a:r>
          </a:p>
          <a:p>
            <a:pPr lvl="2"/>
            <a:r>
              <a:rPr lang="en-GB" sz="1600" dirty="0"/>
              <a:t>Right of access</a:t>
            </a:r>
          </a:p>
          <a:p>
            <a:pPr lvl="2"/>
            <a:r>
              <a:rPr lang="en-GB" sz="1600" dirty="0"/>
              <a:t>Right of rectification</a:t>
            </a:r>
          </a:p>
          <a:p>
            <a:pPr lvl="2"/>
            <a:r>
              <a:rPr lang="en-GB" sz="1600" dirty="0"/>
              <a:t>Right to erasure</a:t>
            </a:r>
          </a:p>
          <a:p>
            <a:pPr lvl="2"/>
            <a:r>
              <a:rPr lang="en-GB" sz="1600" dirty="0"/>
              <a:t>Right to restrict processing</a:t>
            </a:r>
          </a:p>
          <a:p>
            <a:pPr lvl="2"/>
            <a:r>
              <a:rPr lang="en-GB" sz="1600" dirty="0"/>
              <a:t>Right to data portability</a:t>
            </a:r>
          </a:p>
          <a:p>
            <a:pPr lvl="2"/>
            <a:r>
              <a:rPr lang="en-GB" sz="1600" dirty="0"/>
              <a:t>Right to object</a:t>
            </a:r>
          </a:p>
          <a:p>
            <a:pPr lvl="2"/>
            <a:r>
              <a:rPr lang="en-GB" sz="1600" dirty="0"/>
              <a:t>Right to challenge automated decisions</a:t>
            </a:r>
          </a:p>
          <a:p>
            <a:pPr lvl="2"/>
            <a:endParaRPr lang="en-GB" sz="1600" dirty="0"/>
          </a:p>
          <a:p>
            <a:pPr lvl="1"/>
            <a:r>
              <a:rPr lang="en-GB" sz="2000" dirty="0"/>
              <a:t>Exceptions to this are:</a:t>
            </a:r>
          </a:p>
          <a:p>
            <a:pPr lvl="2"/>
            <a:r>
              <a:rPr lang="en-GB" sz="1600" dirty="0"/>
              <a:t>Data is necessary for protecting life or providing medical treatment</a:t>
            </a:r>
          </a:p>
          <a:p>
            <a:pPr lvl="2"/>
            <a:r>
              <a:rPr lang="en-GB" sz="1600" dirty="0"/>
              <a:t>Clear legal requirement or strong public interest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DCMA (1998)</a:t>
            </a:r>
          </a:p>
          <a:p>
            <a:pPr lvl="1"/>
            <a:r>
              <a:rPr lang="en-GB" dirty="0"/>
              <a:t>US copyright law concerning circumvention of DRM</a:t>
            </a:r>
          </a:p>
          <a:p>
            <a:pPr lvl="1"/>
            <a:r>
              <a:rPr lang="en-GB" dirty="0"/>
              <a:t>Often referred to in games as ‘DCMA takedowns’</a:t>
            </a:r>
          </a:p>
          <a:p>
            <a:pPr lvl="2"/>
            <a:r>
              <a:rPr lang="en-GB" dirty="0"/>
              <a:t>To remove unflattering game commentary on Steam, </a:t>
            </a:r>
            <a:r>
              <a:rPr lang="en-GB" dirty="0" err="1"/>
              <a:t>Youtube</a:t>
            </a:r>
            <a:r>
              <a:rPr lang="en-GB" dirty="0"/>
              <a:t> et al</a:t>
            </a:r>
          </a:p>
          <a:p>
            <a:pPr lvl="3"/>
            <a:r>
              <a:rPr lang="en-GB" dirty="0"/>
              <a:t>See </a:t>
            </a:r>
            <a:r>
              <a:rPr lang="en-GB" dirty="0" err="1"/>
              <a:t>jimquisition</a:t>
            </a:r>
            <a:endParaRPr lang="en-GB" dirty="0"/>
          </a:p>
          <a:p>
            <a:pPr lvl="3"/>
            <a:endParaRPr lang="en-GB" dirty="0"/>
          </a:p>
          <a:p>
            <a:pPr lvl="1"/>
            <a:r>
              <a:rPr lang="en-GB" dirty="0"/>
              <a:t>Remember, </a:t>
            </a:r>
            <a:r>
              <a:rPr lang="en-GB" i="1" dirty="0"/>
              <a:t>information assets</a:t>
            </a:r>
            <a:r>
              <a:rPr lang="en-GB" dirty="0"/>
              <a:t> covers digital content</a:t>
            </a:r>
          </a:p>
          <a:p>
            <a:pPr lvl="2"/>
            <a:r>
              <a:rPr lang="en-GB" dirty="0"/>
              <a:t>Content creators rightly have significant issues with content sharing, particularly if they aren’t being paid for it </a:t>
            </a:r>
          </a:p>
        </p:txBody>
      </p:sp>
    </p:spTree>
    <p:extLst>
      <p:ext uri="{BB962C8B-B14F-4D97-AF65-F5344CB8AC3E}">
        <p14:creationId xmlns:p14="http://schemas.microsoft.com/office/powerpoint/2010/main" val="556148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b="1"/>
          </a:p>
          <a:p>
            <a:endParaRPr lang="en-GB" b="1"/>
          </a:p>
          <a:p>
            <a:endParaRPr lang="en-GB" b="1"/>
          </a:p>
          <a:p>
            <a:endParaRPr lang="en-GB" b="1"/>
          </a:p>
          <a:p>
            <a:r>
              <a:rPr lang="en-GB"/>
              <a:t>Identify common software development issues using the OWASP as a framework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23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Creating secure applications</a:t>
            </a:r>
          </a:p>
          <a:p>
            <a:pPr lvl="1"/>
            <a:r>
              <a:rPr lang="en-GB" dirty="0"/>
              <a:t>OWASP (Open Web Application Security Project)</a:t>
            </a:r>
          </a:p>
          <a:p>
            <a:pPr lvl="2"/>
            <a:r>
              <a:rPr lang="en-GB" dirty="0"/>
              <a:t>Open community to share good practice</a:t>
            </a:r>
          </a:p>
          <a:p>
            <a:pPr lvl="2"/>
            <a:r>
              <a:rPr lang="en-GB" dirty="0"/>
              <a:t>Produces a yearly top-10 of issues</a:t>
            </a:r>
          </a:p>
          <a:p>
            <a:pPr lvl="3"/>
            <a:r>
              <a:rPr lang="en-GB" u="sng" dirty="0">
                <a:hlinkClick r:id="rId2"/>
              </a:rPr>
              <a:t>https://www.owasp.org/images/7/72/OWASP_Top_10-2017_%28en%29.pdf.pdf</a:t>
            </a:r>
            <a:endParaRPr lang="en-GB" u="sng" dirty="0"/>
          </a:p>
          <a:p>
            <a:pPr lvl="2"/>
            <a:r>
              <a:rPr lang="en-GB" dirty="0"/>
              <a:t>Can be used by developers to build better systems</a:t>
            </a:r>
          </a:p>
          <a:p>
            <a:pPr lvl="3"/>
            <a:r>
              <a:rPr lang="en-GB" dirty="0"/>
              <a:t>Input for ‘types of control’</a:t>
            </a:r>
          </a:p>
          <a:p>
            <a:pPr lvl="3"/>
            <a:r>
              <a:rPr lang="en-GB" dirty="0"/>
              <a:t>‘Identify’ as part of NIST framework</a:t>
            </a:r>
          </a:p>
          <a:p>
            <a:pPr lvl="3"/>
            <a:r>
              <a:rPr lang="en-GB" dirty="0"/>
              <a:t>‘Overarching’ control strategy</a:t>
            </a:r>
          </a:p>
          <a:p>
            <a:pPr lvl="3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412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Creating secure applications</a:t>
            </a:r>
          </a:p>
          <a:p>
            <a:pPr lvl="1"/>
            <a:r>
              <a:rPr lang="en-GB" dirty="0"/>
              <a:t>OWASP (Open Web Application Security Project)</a:t>
            </a:r>
          </a:p>
          <a:p>
            <a:pPr lvl="2"/>
            <a:r>
              <a:rPr lang="en-GB" dirty="0"/>
              <a:t>A10: Insufficient Logging and Monitoring</a:t>
            </a:r>
          </a:p>
          <a:p>
            <a:pPr lvl="2"/>
            <a:r>
              <a:rPr lang="en-GB" dirty="0"/>
              <a:t>A9: Using components with known vulnerabilities</a:t>
            </a:r>
          </a:p>
          <a:p>
            <a:pPr lvl="2"/>
            <a:r>
              <a:rPr lang="en-GB" dirty="0"/>
              <a:t>A8: Insecure </a:t>
            </a:r>
            <a:r>
              <a:rPr lang="en-GB" dirty="0" err="1"/>
              <a:t>Deserialisation</a:t>
            </a:r>
            <a:endParaRPr lang="en-GB" dirty="0"/>
          </a:p>
          <a:p>
            <a:pPr lvl="2"/>
            <a:r>
              <a:rPr lang="en-GB" dirty="0"/>
              <a:t>A7: Cross-site scripting (XSS)</a:t>
            </a:r>
          </a:p>
          <a:p>
            <a:pPr lvl="2"/>
            <a:r>
              <a:rPr lang="en-GB" dirty="0"/>
              <a:t>A6: Security misconfiguration</a:t>
            </a:r>
          </a:p>
          <a:p>
            <a:pPr lvl="2"/>
            <a:r>
              <a:rPr lang="en-GB" dirty="0"/>
              <a:t>A5: Broken Access Control</a:t>
            </a:r>
          </a:p>
          <a:p>
            <a:pPr lvl="2"/>
            <a:r>
              <a:rPr lang="en-GB" dirty="0"/>
              <a:t>A4: XML External Entities</a:t>
            </a:r>
          </a:p>
          <a:p>
            <a:pPr lvl="2"/>
            <a:r>
              <a:rPr lang="en-GB" dirty="0"/>
              <a:t>A3: Sensitive Data Exposure</a:t>
            </a:r>
          </a:p>
          <a:p>
            <a:pPr lvl="2"/>
            <a:r>
              <a:rPr lang="en-GB" dirty="0"/>
              <a:t>A2: Broken Authentication</a:t>
            </a:r>
          </a:p>
          <a:p>
            <a:pPr lvl="2"/>
            <a:r>
              <a:rPr lang="en-GB" dirty="0"/>
              <a:t>A1: Injections (SQL, LDAP)</a:t>
            </a:r>
          </a:p>
          <a:p>
            <a:pPr lvl="3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464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dirty="0"/>
              <a:t>Significant resources exist for cybersecurity</a:t>
            </a:r>
          </a:p>
          <a:p>
            <a:pPr lvl="2"/>
            <a:r>
              <a:rPr lang="en-GB" dirty="0"/>
              <a:t>Though you are always vulnerable to novelty</a:t>
            </a:r>
          </a:p>
          <a:p>
            <a:pPr lvl="2"/>
            <a:r>
              <a:rPr lang="en-GB" dirty="0"/>
              <a:t>Expect to be hacked at some point and work out </a:t>
            </a:r>
          </a:p>
          <a:p>
            <a:pPr lvl="3"/>
            <a:r>
              <a:rPr lang="en-GB" dirty="0"/>
              <a:t>1. how to detect anomalous situations </a:t>
            </a:r>
          </a:p>
          <a:p>
            <a:pPr lvl="3"/>
            <a:r>
              <a:rPr lang="en-GB" dirty="0"/>
              <a:t>2. how to recover from them with back-ups and redundant systems</a:t>
            </a:r>
          </a:p>
          <a:p>
            <a:pPr lvl="3"/>
            <a:r>
              <a:rPr lang="en-GB" dirty="0"/>
              <a:t>3. how to stop them from happening in the future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Legal protection exists world-wide</a:t>
            </a:r>
          </a:p>
          <a:p>
            <a:pPr lvl="2"/>
            <a:r>
              <a:rPr lang="en-GB" dirty="0"/>
              <a:t>Not all of it is for organisations (GDPR)</a:t>
            </a:r>
          </a:p>
          <a:p>
            <a:pPr lvl="2"/>
            <a:r>
              <a:rPr lang="en-GB" dirty="0"/>
              <a:t>Will be scant reward seeing hackers sent to prison if your company has lost IP, reputation, finance etc </a:t>
            </a:r>
          </a:p>
          <a:p>
            <a:pPr lvl="3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26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b="1" dirty="0"/>
              <a:t>Define </a:t>
            </a:r>
            <a:r>
              <a:rPr lang="en-GB" dirty="0"/>
              <a:t>the 3 types of control and 6 control strategies</a:t>
            </a:r>
          </a:p>
          <a:p>
            <a:pPr lvl="2"/>
            <a:r>
              <a:rPr lang="en-GB" dirty="0"/>
              <a:t>Control types:</a:t>
            </a:r>
          </a:p>
          <a:p>
            <a:pPr lvl="3"/>
            <a:r>
              <a:rPr lang="en-GB" dirty="0"/>
              <a:t>Stop things from happening</a:t>
            </a:r>
          </a:p>
          <a:p>
            <a:pPr lvl="3"/>
            <a:r>
              <a:rPr lang="en-GB" dirty="0"/>
              <a:t>Detect when bad things happen</a:t>
            </a:r>
          </a:p>
          <a:p>
            <a:pPr lvl="3"/>
            <a:r>
              <a:rPr lang="en-GB" dirty="0"/>
              <a:t>Recover from whatever </a:t>
            </a:r>
            <a:r>
              <a:rPr lang="en-GB"/>
              <a:t>has happened</a:t>
            </a:r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Control strategies</a:t>
            </a:r>
          </a:p>
          <a:p>
            <a:pPr lvl="3"/>
            <a:r>
              <a:rPr lang="en-GB" dirty="0"/>
              <a:t>Patch vulnerabilities</a:t>
            </a:r>
          </a:p>
          <a:p>
            <a:pPr lvl="3"/>
            <a:r>
              <a:rPr lang="en-GB" dirty="0"/>
              <a:t>Application Whitelisting</a:t>
            </a:r>
          </a:p>
          <a:p>
            <a:pPr lvl="3"/>
            <a:r>
              <a:rPr lang="en-GB" dirty="0"/>
              <a:t>System Hardening</a:t>
            </a:r>
          </a:p>
          <a:p>
            <a:pPr lvl="3"/>
            <a:r>
              <a:rPr lang="en-GB" dirty="0"/>
              <a:t>Limit accounts</a:t>
            </a:r>
          </a:p>
          <a:p>
            <a:pPr lvl="3"/>
            <a:r>
              <a:rPr lang="en-GB" dirty="0"/>
              <a:t>Two-factor authentication</a:t>
            </a:r>
          </a:p>
          <a:p>
            <a:pPr lvl="3"/>
            <a:r>
              <a:rPr lang="en-GB" dirty="0"/>
              <a:t>Backup systems and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339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b="1" dirty="0"/>
              <a:t>Understand </a:t>
            </a:r>
            <a:r>
              <a:rPr lang="en-GB" dirty="0"/>
              <a:t>the application of GDPR and DMCA from the perspectives of individuals and organisations</a:t>
            </a:r>
          </a:p>
          <a:p>
            <a:pPr lvl="2"/>
            <a:r>
              <a:rPr lang="en-GB" dirty="0"/>
              <a:t>GDPR exists to protect living individuals</a:t>
            </a:r>
          </a:p>
          <a:p>
            <a:pPr lvl="2"/>
            <a:r>
              <a:rPr lang="en-GB" dirty="0"/>
              <a:t>DMCA exists to protect copyright holders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390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b="1" dirty="0"/>
              <a:t>Identify </a:t>
            </a:r>
            <a:r>
              <a:rPr lang="en-GB" dirty="0"/>
              <a:t>common software development issues using the OWASP as a framework</a:t>
            </a:r>
          </a:p>
          <a:p>
            <a:pPr lvl="2"/>
            <a:r>
              <a:rPr lang="en-GB" dirty="0"/>
              <a:t>We have the OWASP top ten</a:t>
            </a:r>
          </a:p>
          <a:p>
            <a:pPr lvl="3"/>
            <a:r>
              <a:rPr lang="en-GB" u="sng" dirty="0">
                <a:hlinkClick r:id="rId2"/>
              </a:rPr>
              <a:t>https://www.owasp.org/images/7/72/OWASP_Top_10-2017_%28en%29.pdf.pdf</a:t>
            </a:r>
            <a:endParaRPr lang="en-GB" u="sng" dirty="0"/>
          </a:p>
          <a:p>
            <a:pPr lvl="3"/>
            <a:endParaRPr lang="en-GB" u="sng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3"/>
            <a:r>
              <a:rPr lang="en-GB" dirty="0"/>
              <a:t>These are all defined in OWASP report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A3F4D-F615-7B4F-87E2-CB58995D6B65}"/>
              </a:ext>
            </a:extLst>
          </p:cNvPr>
          <p:cNvSpPr/>
          <p:nvPr/>
        </p:nvSpPr>
        <p:spPr>
          <a:xfrm>
            <a:off x="2123728" y="3386023"/>
            <a:ext cx="7200800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A10: Insufficient Logging and Monitoring</a:t>
            </a:r>
          </a:p>
          <a:p>
            <a:r>
              <a:rPr lang="en-GB" dirty="0">
                <a:solidFill>
                  <a:schemeClr val="bg1"/>
                </a:solidFill>
              </a:rPr>
              <a:t>A9: Using components with known vulnerabilities</a:t>
            </a:r>
          </a:p>
          <a:p>
            <a:r>
              <a:rPr lang="en-GB" dirty="0">
                <a:solidFill>
                  <a:schemeClr val="bg1"/>
                </a:solidFill>
              </a:rPr>
              <a:t>A8: Insecure </a:t>
            </a:r>
            <a:r>
              <a:rPr lang="en-GB" dirty="0" err="1">
                <a:solidFill>
                  <a:schemeClr val="bg1"/>
                </a:solidFill>
              </a:rPr>
              <a:t>Deserialisation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A7: Cross-site scripting (XSS)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A6: Security misconfiguration</a:t>
            </a:r>
          </a:p>
          <a:p>
            <a:r>
              <a:rPr lang="en-GB" dirty="0">
                <a:solidFill>
                  <a:schemeClr val="bg1"/>
                </a:solidFill>
              </a:rPr>
              <a:t>A5: Broken Access Control</a:t>
            </a:r>
          </a:p>
          <a:p>
            <a:r>
              <a:rPr lang="en-GB" dirty="0">
                <a:solidFill>
                  <a:schemeClr val="bg1"/>
                </a:solidFill>
              </a:rPr>
              <a:t>A4: XML External Entities</a:t>
            </a:r>
          </a:p>
          <a:p>
            <a:r>
              <a:rPr lang="en-GB" dirty="0">
                <a:solidFill>
                  <a:schemeClr val="bg1"/>
                </a:solidFill>
              </a:rPr>
              <a:t>A3: Sensitive Data Exposure</a:t>
            </a:r>
          </a:p>
          <a:p>
            <a:r>
              <a:rPr lang="en-GB" dirty="0">
                <a:solidFill>
                  <a:schemeClr val="bg1"/>
                </a:solidFill>
              </a:rPr>
              <a:t>A2: Broken Authentication</a:t>
            </a:r>
          </a:p>
          <a:p>
            <a:r>
              <a:rPr lang="en-GB" dirty="0">
                <a:solidFill>
                  <a:schemeClr val="bg1"/>
                </a:solidFill>
              </a:rPr>
              <a:t>A1: Injections (SQL, LDAP)</a:t>
            </a:r>
          </a:p>
        </p:txBody>
      </p:sp>
    </p:spTree>
    <p:extLst>
      <p:ext uri="{BB962C8B-B14F-4D97-AF65-F5344CB8AC3E}">
        <p14:creationId xmlns:p14="http://schemas.microsoft.com/office/powerpoint/2010/main" val="1191104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Questions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Define </a:t>
            </a:r>
            <a:r>
              <a:rPr lang="en-GB" dirty="0"/>
              <a:t>the 3 types of control and 6 control strategies</a:t>
            </a:r>
          </a:p>
          <a:p>
            <a:pPr lvl="1"/>
            <a:r>
              <a:rPr lang="en-GB" b="1" dirty="0"/>
              <a:t>Understand </a:t>
            </a:r>
            <a:r>
              <a:rPr lang="en-GB" dirty="0"/>
              <a:t>the application of GDPR and DMCA from the perspectives of individuals and organisations</a:t>
            </a:r>
          </a:p>
          <a:p>
            <a:pPr lvl="1"/>
            <a:r>
              <a:rPr lang="en-GB" b="1" dirty="0"/>
              <a:t>Identify </a:t>
            </a:r>
            <a:r>
              <a:rPr lang="en-GB" dirty="0"/>
              <a:t>common software development issues using the OWASP as a framework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 the 3 types of control and 6 control strategies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As someone in charge of cybersecurity, what approaches can you use to: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F1CE2-9B67-8945-9C2F-16C5942A7F35}"/>
              </a:ext>
            </a:extLst>
          </p:cNvPr>
          <p:cNvSpPr/>
          <p:nvPr/>
        </p:nvSpPr>
        <p:spPr>
          <a:xfrm>
            <a:off x="1627584" y="2420888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</a:rPr>
              <a:t>protect the confidentiality, integrity &amp; availability of an organisation’s information assets from malicious actors and/or accidents.</a:t>
            </a:r>
          </a:p>
        </p:txBody>
      </p:sp>
    </p:spTree>
    <p:extLst>
      <p:ext uri="{BB962C8B-B14F-4D97-AF65-F5344CB8AC3E}">
        <p14:creationId xmlns:p14="http://schemas.microsoft.com/office/powerpoint/2010/main" val="402709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r>
              <a:rPr lang="en-GB" dirty="0"/>
              <a:t>As someone in charge of cybersecurity, what approaches can you use to: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Normally, consider this as </a:t>
            </a:r>
            <a:r>
              <a:rPr lang="en-GB" i="1" dirty="0"/>
              <a:t>‘stopping bad things from happening’</a:t>
            </a:r>
          </a:p>
          <a:p>
            <a:pPr lvl="2"/>
            <a:r>
              <a:rPr lang="en-GB" dirty="0"/>
              <a:t>Let’s make an impenetrable system</a:t>
            </a:r>
          </a:p>
          <a:p>
            <a:pPr lvl="2"/>
            <a:r>
              <a:rPr lang="en-GB" dirty="0"/>
              <a:t>However, we know from our experiences with virus detection – </a:t>
            </a:r>
            <a:r>
              <a:rPr lang="en-GB" i="1" dirty="0"/>
              <a:t>you are always one step behind the hackers</a:t>
            </a:r>
          </a:p>
          <a:p>
            <a:pPr lvl="2"/>
            <a:r>
              <a:rPr lang="en-GB" dirty="0"/>
              <a:t>This is the plot of every bad heist / hacking movie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F1CE2-9B67-8945-9C2F-16C5942A7F35}"/>
              </a:ext>
            </a:extLst>
          </p:cNvPr>
          <p:cNvSpPr/>
          <p:nvPr/>
        </p:nvSpPr>
        <p:spPr>
          <a:xfrm>
            <a:off x="1627584" y="2420888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</a:rPr>
              <a:t>protect the confidentiality, integrity &amp; availability of an organisation’s information assets from malicious actors and/or accidents.</a:t>
            </a:r>
          </a:p>
        </p:txBody>
      </p:sp>
    </p:spTree>
    <p:extLst>
      <p:ext uri="{BB962C8B-B14F-4D97-AF65-F5344CB8AC3E}">
        <p14:creationId xmlns:p14="http://schemas.microsoft.com/office/powerpoint/2010/main" val="61719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9028-9234-8F4C-BD36-3E973DA7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97496"/>
            <a:ext cx="5029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Types of control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4A334-00EC-0B45-8B45-79A6E53E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8" y="1412776"/>
            <a:ext cx="878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1529</Words>
  <Application>Microsoft Macintosh PowerPoint</Application>
  <PresentationFormat>On-screen Show (4:3)</PresentationFormat>
  <Paragraphs>372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742</cp:revision>
  <dcterms:created xsi:type="dcterms:W3CDTF">2008-11-22T10:38:31Z</dcterms:created>
  <dcterms:modified xsi:type="dcterms:W3CDTF">2019-09-25T12:37:32Z</dcterms:modified>
</cp:coreProperties>
</file>