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12188825"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333333"/>
    <a:srgbClr val="D9D9D9"/>
    <a:srgbClr val="5DCEAF"/>
    <a:srgbClr val="B4DCFA"/>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6" autoAdjust="0"/>
    <p:restoredTop sz="78049" autoAdjust="0"/>
  </p:normalViewPr>
  <p:slideViewPr>
    <p:cSldViewPr showGuides="1">
      <p:cViewPr varScale="1">
        <p:scale>
          <a:sx n="62" d="100"/>
          <a:sy n="62" d="100"/>
        </p:scale>
        <p:origin x="686"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part of the lecture is just a short section to introduce the idea of a camera model, which is</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basis of how we can project 3D scenes onto a 2D viewing surface, using the vector operations and intersection tests that we’ve covered so far in a process known as ray-casting, which isn’t the most sophisticated or the most efficient kind of projection, but it’s quite intuitive as it mimics the real-world interactions of light to some extent.</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start with our three axes, as usual; you might notice they’re in a slightly different configuration from how I’ve been drawing them before, which is something we’ll be looking at in the next video. These axes define a space, or a scene, into which we</a:t>
            </a:r>
          </a:p>
          <a:p>
            <a:endParaRPr lang="en-GB" dirty="0"/>
          </a:p>
          <a:p>
            <a:r>
              <a:rPr lang="en-GB" dirty="0"/>
              <a:t>Add our objects. Right now we’re not really interested in how we put them there or how they’re oriented – that’s the topic of next week’s content; what we’re interested in for the moment is how we can see them on our screen. The first thing we need to define is where we’re looking from, which is represented by a</a:t>
            </a:r>
          </a:p>
          <a:p>
            <a:endParaRPr lang="en-GB" dirty="0"/>
          </a:p>
          <a:p>
            <a:r>
              <a:rPr lang="en-GB" dirty="0"/>
              <a:t>Point in space known as the centre of projection, or viewpoint, which is often associated with some kind of camera object; putting this on the z axis like this is fairly common practice as it presents the x and y axes the way we’re used to drawing them for graphs. Now we need to know what kind of 2D image to create that would appear to an observer as if they were viewing the scene through their 2D computer screen, so we also create a virtual counterpart of the screen,</a:t>
            </a:r>
          </a:p>
          <a:p>
            <a:endParaRPr lang="en-GB" dirty="0"/>
          </a:p>
          <a:p>
            <a:r>
              <a:rPr lang="en-GB" dirty="0"/>
              <a:t>Called the view plane, which is just a plane oriented at right angles to the viewing direction. The view plane is</a:t>
            </a:r>
          </a:p>
          <a:p>
            <a:endParaRPr lang="en-GB" dirty="0"/>
          </a:p>
          <a:p>
            <a:r>
              <a:rPr lang="en-GB" dirty="0"/>
              <a:t>divided into elements, or cells – you could call them pixels as they will be the elements of your picture, though they’re not necessarily the same as the pixels on your screen. Their size is controlled by the resolution of the image you want to create: if you divide the dimension of the viewing plane by the resolution, or number of cells in each direction, you can find the dimension of the cells. The bigger the cells, the faster the scene will render, but the less detail it will have, as each cell is given a single colour based on the objects that are visible through it from the centre of projection. The way we determine which objects these are is by emulating the paths of rays of light as they travel from the objects to the observer – though since we don’t really know where on the objects’ surfaces these rays would start from, we trace the paths backwards,</a:t>
            </a:r>
          </a:p>
          <a:p>
            <a:endParaRPr lang="en-GB" dirty="0"/>
          </a:p>
          <a:p>
            <a:r>
              <a:rPr lang="en-GB" dirty="0"/>
              <a:t>Casting rays </a:t>
            </a:r>
            <a:r>
              <a:rPr lang="en-GB" i="1" dirty="0"/>
              <a:t>from</a:t>
            </a:r>
            <a:r>
              <a:rPr lang="en-GB" i="0" dirty="0"/>
              <a:t> the viewpoint through the view plane, vaguely towards the objects in the scene. If we create one ray per cell, then it makes sense to send it</a:t>
            </a:r>
          </a:p>
          <a:p>
            <a:endParaRPr lang="en-GB" i="0" dirty="0"/>
          </a:p>
          <a:p>
            <a:r>
              <a:rPr lang="en-GB" i="0" dirty="0"/>
              <a:t>Through the centre of the cell, which we can find based on the size of the cells and the position of the view plane in space, and then subtract the position of the centre of projection to get the direction. There are more accurate techniques such as path-tracing that send multiple rays through each pixel, but they’re much more computationally intensive. These rays here aren’t doing much,</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3</a:t>
            </a:fld>
            <a:endParaRPr lang="en-GB"/>
          </a:p>
        </p:txBody>
      </p:sp>
    </p:spTree>
    <p:extLst>
      <p:ext uri="{BB962C8B-B14F-4D97-AF65-F5344CB8AC3E}">
        <p14:creationId xmlns:p14="http://schemas.microsoft.com/office/powerpoint/2010/main" val="1111602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eventually,</a:t>
            </a:r>
          </a:p>
          <a:p>
            <a:endParaRPr lang="en-GB" dirty="0"/>
          </a:p>
          <a:p>
            <a:r>
              <a:rPr lang="en-GB" dirty="0"/>
              <a:t>we’ll get to one that intersects with an object (which we can tell using the intersection tests we looked at earlier),</a:t>
            </a:r>
          </a:p>
          <a:p>
            <a:endParaRPr lang="en-GB" dirty="0"/>
          </a:p>
          <a:p>
            <a:r>
              <a:rPr lang="en-GB" dirty="0"/>
              <a:t>So we now colour that cell to match the object.</a:t>
            </a:r>
          </a:p>
          <a:p>
            <a:endParaRPr lang="en-GB" dirty="0"/>
          </a:p>
          <a:p>
            <a:r>
              <a:rPr lang="en-GB" dirty="0"/>
              <a:t>And we keep doing that until we’ve sent rays through all of the cells and coloured them appropriately. We can vary the image that appears slightly,</a:t>
            </a:r>
          </a:p>
        </p:txBody>
      </p:sp>
      <p:sp>
        <p:nvSpPr>
          <p:cNvPr id="4" name="Slide Number Placeholder 3"/>
          <p:cNvSpPr>
            <a:spLocks noGrp="1"/>
          </p:cNvSpPr>
          <p:nvPr>
            <p:ph type="sldNum" sz="quarter" idx="5"/>
          </p:nvPr>
        </p:nvSpPr>
        <p:spPr/>
        <p:txBody>
          <a:bodyPr/>
          <a:lstStyle/>
          <a:p>
            <a:fld id="{F93199CD-3E1B-4AE6-990F-76F925F5EA9F}" type="slidenum">
              <a:rPr lang="en-GB" smtClean="0"/>
              <a:t>4</a:t>
            </a:fld>
            <a:endParaRPr lang="en-GB"/>
          </a:p>
        </p:txBody>
      </p:sp>
    </p:spTree>
    <p:extLst>
      <p:ext uri="{BB962C8B-B14F-4D97-AF65-F5344CB8AC3E}">
        <p14:creationId xmlns:p14="http://schemas.microsoft.com/office/powerpoint/2010/main" val="368321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moving the view plane along the z axis so that we get a basic zoom effect, with the rays from the centre of projection to the object passing through different parts of the view plane, so the objects take up more or less space on the screen.</a:t>
            </a:r>
          </a:p>
          <a:p>
            <a:endParaRPr lang="en-GB" dirty="0"/>
          </a:p>
          <a:p>
            <a:r>
              <a:rPr lang="en-GB" dirty="0"/>
              <a:t>But this is a pretty limited way of observing the scene – we’re tied to a particular viewpoint when really we’d like to be able to move around and see the scene from different angles. To do this, we need to use matrices, which we’ll look at next week; before we get to that, the last part of this lecture examines the concept of coordinate spaces, which is something we’ve touched on previously but not really explained, and is crucial to being able to deal with multiple objects moving relative to one another.</a:t>
            </a:r>
          </a:p>
        </p:txBody>
      </p:sp>
      <p:sp>
        <p:nvSpPr>
          <p:cNvPr id="4" name="Slide Number Placeholder 3"/>
          <p:cNvSpPr>
            <a:spLocks noGrp="1"/>
          </p:cNvSpPr>
          <p:nvPr>
            <p:ph type="sldNum" sz="quarter" idx="5"/>
          </p:nvPr>
        </p:nvSpPr>
        <p:spPr/>
        <p:txBody>
          <a:bodyPr/>
          <a:lstStyle/>
          <a:p>
            <a:fld id="{F93199CD-3E1B-4AE6-990F-76F925F5EA9F}" type="slidenum">
              <a:rPr lang="en-GB" smtClean="0"/>
              <a:t>5</a:t>
            </a:fld>
            <a:endParaRPr lang="en-GB"/>
          </a:p>
        </p:txBody>
      </p:sp>
    </p:spTree>
    <p:extLst>
      <p:ext uri="{BB962C8B-B14F-4D97-AF65-F5344CB8AC3E}">
        <p14:creationId xmlns:p14="http://schemas.microsoft.com/office/powerpoint/2010/main" val="1358282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marL="223838" indent="-223838">
              <a:buClr>
                <a:schemeClr val="tx2"/>
              </a:buClr>
              <a:buFont typeface="Wingdings" panose="05000000000000000000" pitchFamily="2" charset="2"/>
              <a:buChar char="§"/>
              <a:defRPr sz="3200"/>
            </a:lvl1pPr>
            <a:lvl2pPr>
              <a:buClr>
                <a:schemeClr val="tx2"/>
              </a:buClr>
              <a:defRPr sz="2600"/>
            </a:lvl2pPr>
            <a:lvl3pPr marL="682625" indent="-219075">
              <a:buClr>
                <a:schemeClr val="tx2"/>
              </a:buClr>
              <a:buFont typeface="Arial Nova" panose="020B0504020202020204" pitchFamily="34" charset="0"/>
              <a:buChar char="–"/>
              <a:defRPr sz="2400"/>
            </a:lvl3pPr>
            <a:lvl4pPr>
              <a:defRPr sz="200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10/25/2020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10/25/2020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10/25/2020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10/25/2020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10/25/2020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10/25/2020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10/25/2020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commons.wikimedia.org/wiki/File:Eye_symbol_lateral.sv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hyperlink" Target="http://commons.wikimedia.org/wiki/File:Eye_symbol_lateral.sv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hyperlink" Target="http://commons.wikimedia.org/wiki/File:Eye_symbol_lateral.sv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621804" y="1964649"/>
            <a:ext cx="7726423" cy="2420833"/>
          </a:xfrm>
        </p:spPr>
        <p:txBody>
          <a:bodyPr>
            <a:noAutofit/>
          </a:bodyPr>
          <a:lstStyle/>
          <a:p>
            <a:r>
              <a:rPr lang="en-US" sz="4800" i="1" dirty="0"/>
              <a:t>Week 7: 3D Geometry I</a:t>
            </a:r>
            <a:br>
              <a:rPr lang="en-US" sz="4800" dirty="0"/>
            </a:br>
            <a:r>
              <a:rPr lang="en-US" sz="4800" b="1" dirty="0"/>
              <a:t>Part 3: A simple camera</a:t>
            </a:r>
            <a:endParaRPr lang="en-US" sz="4800"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621804" y="4385482"/>
            <a:ext cx="6480720" cy="1405101"/>
          </a:xfrm>
        </p:spPr>
        <p:txBody>
          <a:bodyPr>
            <a:normAutofit/>
          </a:bodyPr>
          <a:lstStyle/>
          <a:p>
            <a:r>
              <a:rPr lang="en-US" cap="none" spc="0"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799" b="1" dirty="0">
                <a:solidFill>
                  <a:schemeClr val="accent4"/>
                </a:solidFill>
              </a:rPr>
              <a:t>Apply </a:t>
            </a:r>
            <a:r>
              <a:rPr lang="en-US" sz="2799" dirty="0"/>
              <a:t>vectors and intersection tests in transferring a 3D scene to a 2D screen</a:t>
            </a:r>
          </a:p>
          <a:p>
            <a:pPr lvl="0"/>
            <a:endParaRPr lang="en-GB" dirty="0"/>
          </a:p>
        </p:txBody>
      </p:sp>
    </p:spTree>
    <p:extLst>
      <p:ext uri="{BB962C8B-B14F-4D97-AF65-F5344CB8AC3E}">
        <p14:creationId xmlns:p14="http://schemas.microsoft.com/office/powerpoint/2010/main" val="22120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E967-63F2-4AC1-89BA-264C01AF4CCF}"/>
              </a:ext>
            </a:extLst>
          </p:cNvPr>
          <p:cNvSpPr>
            <a:spLocks noGrp="1"/>
          </p:cNvSpPr>
          <p:nvPr>
            <p:ph type="title"/>
          </p:nvPr>
        </p:nvSpPr>
        <p:spPr/>
        <p:txBody>
          <a:bodyPr/>
          <a:lstStyle/>
          <a:p>
            <a:r>
              <a:rPr lang="en-GB" dirty="0"/>
              <a:t>Vectors as rays</a:t>
            </a:r>
          </a:p>
        </p:txBody>
      </p:sp>
      <p:grpSp>
        <p:nvGrpSpPr>
          <p:cNvPr id="4" name="Group 3">
            <a:extLst>
              <a:ext uri="{FF2B5EF4-FFF2-40B4-BE49-F238E27FC236}">
                <a16:creationId xmlns:a16="http://schemas.microsoft.com/office/drawing/2014/main" id="{959FBEB9-0217-4D97-BCC7-E962973523D2}"/>
              </a:ext>
              <a:ext uri="{C183D7F6-B498-43B3-948B-1728B52AA6E4}">
                <adec:decorative xmlns:adec="http://schemas.microsoft.com/office/drawing/2017/decorative" val="1"/>
              </a:ext>
            </a:extLst>
          </p:cNvPr>
          <p:cNvGrpSpPr/>
          <p:nvPr/>
        </p:nvGrpSpPr>
        <p:grpSpPr>
          <a:xfrm>
            <a:off x="1318296" y="1915774"/>
            <a:ext cx="10130378" cy="4320800"/>
            <a:chOff x="1318296" y="1915774"/>
            <a:chExt cx="10130378" cy="4320800"/>
          </a:xfrm>
        </p:grpSpPr>
        <p:cxnSp>
          <p:nvCxnSpPr>
            <p:cNvPr id="43" name="Straight Arrow Connector 42">
              <a:extLst>
                <a:ext uri="{FF2B5EF4-FFF2-40B4-BE49-F238E27FC236}">
                  <a16:creationId xmlns:a16="http://schemas.microsoft.com/office/drawing/2014/main" id="{F83ADCE9-447D-41C9-A98B-B1E5D88FDF9A}"/>
                </a:ext>
                <a:ext uri="{C183D7F6-B498-43B3-948B-1728B52AA6E4}">
                  <adec:decorative xmlns:adec="http://schemas.microsoft.com/office/drawing/2017/decorative" val="1"/>
                </a:ext>
              </a:extLst>
            </p:cNvPr>
            <p:cNvCxnSpPr>
              <a:cxnSpLocks/>
            </p:cNvCxnSpPr>
            <p:nvPr/>
          </p:nvCxnSpPr>
          <p:spPr>
            <a:xfrm flipH="1">
              <a:off x="1442147" y="4153403"/>
              <a:ext cx="930770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EAAA9F5-A763-4110-85DC-9042939F726B}"/>
                </a:ext>
              </a:extLst>
            </p:cNvPr>
            <p:cNvCxnSpPr>
              <a:cxnSpLocks/>
            </p:cNvCxnSpPr>
            <p:nvPr/>
          </p:nvCxnSpPr>
          <p:spPr>
            <a:xfrm flipV="1">
              <a:off x="9831890" y="2379300"/>
              <a:ext cx="0" cy="37770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24E03A4-CF1F-47A1-AF3E-1D84018647F5}"/>
                    </a:ext>
                  </a:extLst>
                </p:cNvPr>
                <p:cNvSpPr txBox="1"/>
                <p:nvPr/>
              </p:nvSpPr>
              <p:spPr>
                <a:xfrm>
                  <a:off x="9693871" y="1915774"/>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𝑦</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6" name="TextBox 45">
                  <a:extLst>
                    <a:ext uri="{FF2B5EF4-FFF2-40B4-BE49-F238E27FC236}">
                      <a16:creationId xmlns:a16="http://schemas.microsoft.com/office/drawing/2014/main" id="{224E03A4-CF1F-47A1-AF3E-1D84018647F5}"/>
                    </a:ext>
                  </a:extLst>
                </p:cNvPr>
                <p:cNvSpPr txBox="1">
                  <a:spLocks noRot="1" noChangeAspect="1" noMove="1" noResize="1" noEditPoints="1" noAdjustHandles="1" noChangeArrowheads="1" noChangeShapeType="1" noTextEdit="1"/>
                </p:cNvSpPr>
                <p:nvPr/>
              </p:nvSpPr>
              <p:spPr>
                <a:xfrm>
                  <a:off x="9693871" y="1915774"/>
                  <a:ext cx="276038" cy="461665"/>
                </a:xfrm>
                <a:prstGeom prst="rect">
                  <a:avLst/>
                </a:prstGeom>
                <a:blipFill>
                  <a:blip r:embed="rId3"/>
                  <a:stretch>
                    <a:fillRect l="-35556" r="-6667" b="-118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6E855D3-B2D6-4391-B62E-20529DE22B43}"/>
                    </a:ext>
                  </a:extLst>
                </p:cNvPr>
                <p:cNvSpPr txBox="1"/>
                <p:nvPr/>
              </p:nvSpPr>
              <p:spPr>
                <a:xfrm>
                  <a:off x="1318296" y="409238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7" name="TextBox 46">
                  <a:extLst>
                    <a:ext uri="{FF2B5EF4-FFF2-40B4-BE49-F238E27FC236}">
                      <a16:creationId xmlns:a16="http://schemas.microsoft.com/office/drawing/2014/main" id="{B6E855D3-B2D6-4391-B62E-20529DE22B43}"/>
                    </a:ext>
                  </a:extLst>
                </p:cNvPr>
                <p:cNvSpPr txBox="1">
                  <a:spLocks noRot="1" noChangeAspect="1" noMove="1" noResize="1" noEditPoints="1" noAdjustHandles="1" noChangeArrowheads="1" noChangeShapeType="1" noTextEdit="1"/>
                </p:cNvSpPr>
                <p:nvPr/>
              </p:nvSpPr>
              <p:spPr>
                <a:xfrm>
                  <a:off x="1318296" y="4092387"/>
                  <a:ext cx="276038" cy="461665"/>
                </a:xfrm>
                <a:prstGeom prst="rect">
                  <a:avLst/>
                </a:prstGeom>
                <a:blipFill>
                  <a:blip r:embed="rId4"/>
                  <a:stretch>
                    <a:fillRect l="-17391"/>
                  </a:stretch>
                </a:blipFill>
              </p:spPr>
              <p:txBody>
                <a:bodyPr/>
                <a:lstStyle/>
                <a:p>
                  <a:r>
                    <a:rPr lang="en-GB">
                      <a:noFill/>
                    </a:rPr>
                    <a:t> </a:t>
                  </a:r>
                </a:p>
              </p:txBody>
            </p:sp>
          </mc:Fallback>
        </mc:AlternateContent>
        <p:cxnSp>
          <p:nvCxnSpPr>
            <p:cNvPr id="48" name="Straight Arrow Connector 47">
              <a:extLst>
                <a:ext uri="{FF2B5EF4-FFF2-40B4-BE49-F238E27FC236}">
                  <a16:creationId xmlns:a16="http://schemas.microsoft.com/office/drawing/2014/main" id="{AF8508B9-7E33-45CD-A911-17937AE0C86B}"/>
                </a:ext>
                <a:ext uri="{C183D7F6-B498-43B3-948B-1728B52AA6E4}">
                  <adec:decorative xmlns:adec="http://schemas.microsoft.com/office/drawing/2017/decorative" val="1"/>
                </a:ext>
              </a:extLst>
            </p:cNvPr>
            <p:cNvCxnSpPr/>
            <p:nvPr/>
          </p:nvCxnSpPr>
          <p:spPr>
            <a:xfrm>
              <a:off x="9056914" y="3243691"/>
              <a:ext cx="2235200" cy="262072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E432D71-8A09-4306-B817-3ACD59F9745C}"/>
                    </a:ext>
                  </a:extLst>
                </p:cNvPr>
                <p:cNvSpPr txBox="1"/>
                <p:nvPr/>
              </p:nvSpPr>
              <p:spPr>
                <a:xfrm>
                  <a:off x="11172636" y="5774909"/>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𝑥</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9" name="TextBox 48">
                  <a:extLst>
                    <a:ext uri="{FF2B5EF4-FFF2-40B4-BE49-F238E27FC236}">
                      <a16:creationId xmlns:a16="http://schemas.microsoft.com/office/drawing/2014/main" id="{1E432D71-8A09-4306-B817-3ACD59F9745C}"/>
                    </a:ext>
                  </a:extLst>
                </p:cNvPr>
                <p:cNvSpPr txBox="1">
                  <a:spLocks noRot="1" noChangeAspect="1" noMove="1" noResize="1" noEditPoints="1" noAdjustHandles="1" noChangeArrowheads="1" noChangeShapeType="1" noTextEdit="1"/>
                </p:cNvSpPr>
                <p:nvPr/>
              </p:nvSpPr>
              <p:spPr>
                <a:xfrm>
                  <a:off x="11172636" y="5774909"/>
                  <a:ext cx="276038" cy="461665"/>
                </a:xfrm>
                <a:prstGeom prst="rect">
                  <a:avLst/>
                </a:prstGeom>
                <a:blipFill>
                  <a:blip r:embed="rId5"/>
                  <a:stretch>
                    <a:fillRect l="-22222"/>
                  </a:stretch>
                </a:blipFill>
              </p:spPr>
              <p:txBody>
                <a:bodyPr/>
                <a:lstStyle/>
                <a:p>
                  <a:r>
                    <a:rPr lang="en-GB">
                      <a:noFill/>
                    </a:rPr>
                    <a:t> </a:t>
                  </a:r>
                </a:p>
              </p:txBody>
            </p:sp>
          </mc:Fallback>
        </mc:AlternateContent>
      </p:grpSp>
      <p:grpSp>
        <p:nvGrpSpPr>
          <p:cNvPr id="3" name="Group 2">
            <a:extLst>
              <a:ext uri="{FF2B5EF4-FFF2-40B4-BE49-F238E27FC236}">
                <a16:creationId xmlns:a16="http://schemas.microsoft.com/office/drawing/2014/main" id="{241BAA32-DC1E-46BB-9986-ADE56C914541}"/>
              </a:ext>
              <a:ext uri="{C183D7F6-B498-43B3-948B-1728B52AA6E4}">
                <adec:decorative xmlns:adec="http://schemas.microsoft.com/office/drawing/2017/decorative" val="1"/>
              </a:ext>
            </a:extLst>
          </p:cNvPr>
          <p:cNvGrpSpPr/>
          <p:nvPr/>
        </p:nvGrpSpPr>
        <p:grpSpPr>
          <a:xfrm>
            <a:off x="1333426" y="3510211"/>
            <a:ext cx="1677663" cy="1868554"/>
            <a:chOff x="1333426" y="3510211"/>
            <a:chExt cx="1677663" cy="1868554"/>
          </a:xfrm>
        </p:grpSpPr>
        <p:sp>
          <p:nvSpPr>
            <p:cNvPr id="45" name="TextBox 44">
              <a:extLst>
                <a:ext uri="{FF2B5EF4-FFF2-40B4-BE49-F238E27FC236}">
                  <a16:creationId xmlns:a16="http://schemas.microsoft.com/office/drawing/2014/main" id="{AC9A3EF6-BBA3-44DB-A1D5-9A5A1D02E2E5}"/>
                </a:ext>
                <a:ext uri="{C183D7F6-B498-43B3-948B-1728B52AA6E4}">
                  <adec:decorative xmlns:adec="http://schemas.microsoft.com/office/drawing/2017/decorative" val="1"/>
                </a:ext>
              </a:extLst>
            </p:cNvPr>
            <p:cNvSpPr txBox="1"/>
            <p:nvPr/>
          </p:nvSpPr>
          <p:spPr>
            <a:xfrm>
              <a:off x="1333426" y="4455435"/>
              <a:ext cx="1677663" cy="923330"/>
            </a:xfrm>
            <a:prstGeom prst="rect">
              <a:avLst/>
            </a:prstGeom>
            <a:noFill/>
          </p:spPr>
          <p:txBody>
            <a:bodyPr wrap="square" rtlCol="0">
              <a:spAutoFit/>
            </a:bodyPr>
            <a:lstStyle/>
            <a:p>
              <a:pPr algn="ctr"/>
              <a:r>
                <a:rPr lang="en-GB" i="1" dirty="0">
                  <a:cs typeface="Times New Roman" panose="02020603050405020304" pitchFamily="18" charset="0"/>
                </a:rPr>
                <a:t>Centre of Projection (COP)</a:t>
              </a:r>
            </a:p>
          </p:txBody>
        </p:sp>
        <p:pic>
          <p:nvPicPr>
            <p:cNvPr id="42" name="Picture 41">
              <a:extLst>
                <a:ext uri="{FF2B5EF4-FFF2-40B4-BE49-F238E27FC236}">
                  <a16:creationId xmlns:a16="http://schemas.microsoft.com/office/drawing/2014/main" id="{85FA920B-B887-4CF5-ADD4-1702036B766A}"/>
                </a:ext>
                <a:ext uri="{C183D7F6-B498-43B3-948B-1728B52AA6E4}">
                  <adec:decorative xmlns:adec="http://schemas.microsoft.com/office/drawing/2017/decorative" val="1"/>
                </a:ext>
              </a:extLst>
            </p:cNvPr>
            <p:cNvPicPr>
              <a:picLocks noChangeAspect="1"/>
            </p:cNvPicPr>
            <p:nvPr/>
          </p:nvPicPr>
          <p:blipFill>
            <a:blip r:embed="rId6">
              <a:lum bright="70000" contrast="-70000"/>
              <a:extLst>
                <a:ext uri="{837473B0-CC2E-450A-ABE3-18F120FF3D39}">
                  <a1611:picAttrSrcUrl xmlns:a1611="http://schemas.microsoft.com/office/drawing/2016/11/main" r:id="rId7"/>
                </a:ext>
              </a:extLst>
            </a:blip>
            <a:stretch>
              <a:fillRect/>
            </a:stretch>
          </p:blipFill>
          <p:spPr>
            <a:xfrm>
              <a:off x="1770263" y="3510211"/>
              <a:ext cx="803990" cy="1286384"/>
            </a:xfrm>
            <a:prstGeom prst="rect">
              <a:avLst/>
            </a:prstGeom>
          </p:spPr>
        </p:pic>
      </p:grpSp>
      <p:grpSp>
        <p:nvGrpSpPr>
          <p:cNvPr id="5" name="Group 4">
            <a:extLst>
              <a:ext uri="{FF2B5EF4-FFF2-40B4-BE49-F238E27FC236}">
                <a16:creationId xmlns:a16="http://schemas.microsoft.com/office/drawing/2014/main" id="{BF4E04A2-D245-4B1B-BCB7-8194009B8904}"/>
              </a:ext>
              <a:ext uri="{C183D7F6-B498-43B3-948B-1728B52AA6E4}">
                <adec:decorative xmlns:adec="http://schemas.microsoft.com/office/drawing/2017/decorative" val="1"/>
              </a:ext>
            </a:extLst>
          </p:cNvPr>
          <p:cNvGrpSpPr/>
          <p:nvPr/>
        </p:nvGrpSpPr>
        <p:grpSpPr>
          <a:xfrm>
            <a:off x="8737600" y="3438180"/>
            <a:ext cx="1783295" cy="1815374"/>
            <a:chOff x="8737600" y="3438180"/>
            <a:chExt cx="1783295" cy="1815374"/>
          </a:xfrm>
        </p:grpSpPr>
        <p:sp>
          <p:nvSpPr>
            <p:cNvPr id="50" name="Oval 49">
              <a:extLst>
                <a:ext uri="{FF2B5EF4-FFF2-40B4-BE49-F238E27FC236}">
                  <a16:creationId xmlns:a16="http://schemas.microsoft.com/office/drawing/2014/main" id="{8B177A48-4129-4EBC-A415-6ACFD6BCB533}"/>
                </a:ext>
                <a:ext uri="{C183D7F6-B498-43B3-948B-1728B52AA6E4}">
                  <adec:decorative xmlns:adec="http://schemas.microsoft.com/office/drawing/2017/decorative" val="1"/>
                </a:ext>
              </a:extLst>
            </p:cNvPr>
            <p:cNvSpPr/>
            <p:nvPr/>
          </p:nvSpPr>
          <p:spPr>
            <a:xfrm>
              <a:off x="8737600" y="3438180"/>
              <a:ext cx="507996" cy="490929"/>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Cube 38">
              <a:extLst>
                <a:ext uri="{FF2B5EF4-FFF2-40B4-BE49-F238E27FC236}">
                  <a16:creationId xmlns:a16="http://schemas.microsoft.com/office/drawing/2014/main" id="{F313C58D-C5B3-4155-85AD-3B87BF3E3172}"/>
                </a:ext>
                <a:ext uri="{C183D7F6-B498-43B3-948B-1728B52AA6E4}">
                  <adec:decorative xmlns:adec="http://schemas.microsoft.com/office/drawing/2017/decorative" val="1"/>
                </a:ext>
              </a:extLst>
            </p:cNvPr>
            <p:cNvSpPr/>
            <p:nvPr/>
          </p:nvSpPr>
          <p:spPr>
            <a:xfrm rot="20840911">
              <a:off x="9038999" y="4809378"/>
              <a:ext cx="478971" cy="444176"/>
            </a:xfrm>
            <a:prstGeom prst="cube">
              <a:avLst/>
            </a:prstGeom>
            <a:solidFill>
              <a:srgbClr val="CBA9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ylinder 39">
              <a:extLst>
                <a:ext uri="{FF2B5EF4-FFF2-40B4-BE49-F238E27FC236}">
                  <a16:creationId xmlns:a16="http://schemas.microsoft.com/office/drawing/2014/main" id="{68F092B4-353A-4C41-AE37-E4A3133D5415}"/>
                </a:ext>
                <a:ext uri="{C183D7F6-B498-43B3-948B-1728B52AA6E4}">
                  <adec:decorative xmlns:adec="http://schemas.microsoft.com/office/drawing/2017/decorative" val="1"/>
                </a:ext>
              </a:extLst>
            </p:cNvPr>
            <p:cNvSpPr/>
            <p:nvPr/>
          </p:nvSpPr>
          <p:spPr>
            <a:xfrm rot="1319957">
              <a:off x="10117559" y="3685255"/>
              <a:ext cx="403336" cy="626858"/>
            </a:xfrm>
            <a:prstGeom prst="can">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35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a:extLst>
              <a:ext uri="{FF2B5EF4-FFF2-40B4-BE49-F238E27FC236}">
                <a16:creationId xmlns:a16="http://schemas.microsoft.com/office/drawing/2014/main" id="{CE7A0237-BDF7-4271-9274-37723261B12F}"/>
              </a:ext>
              <a:ext uri="{C183D7F6-B498-43B3-948B-1728B52AA6E4}">
                <adec:decorative xmlns:adec="http://schemas.microsoft.com/office/drawing/2017/decorative" val="1"/>
              </a:ext>
            </a:extLst>
          </p:cNvPr>
          <p:cNvGrpSpPr/>
          <p:nvPr/>
        </p:nvGrpSpPr>
        <p:grpSpPr>
          <a:xfrm>
            <a:off x="2749288" y="2643419"/>
            <a:ext cx="1807240" cy="3559644"/>
            <a:chOff x="2749288" y="2643419"/>
            <a:chExt cx="1807240" cy="3559644"/>
          </a:xfrm>
        </p:grpSpPr>
        <p:grpSp>
          <p:nvGrpSpPr>
            <p:cNvPr id="51" name="Group 50">
              <a:extLst>
                <a:ext uri="{FF2B5EF4-FFF2-40B4-BE49-F238E27FC236}">
                  <a16:creationId xmlns:a16="http://schemas.microsoft.com/office/drawing/2014/main" id="{6CC62F1F-066C-4E92-A4FD-1830839AED4D}"/>
                </a:ext>
              </a:extLst>
            </p:cNvPr>
            <p:cNvGrpSpPr/>
            <p:nvPr/>
          </p:nvGrpSpPr>
          <p:grpSpPr>
            <a:xfrm>
              <a:off x="2749288" y="2643419"/>
              <a:ext cx="1807240" cy="3559644"/>
              <a:chOff x="2836135" y="2737199"/>
              <a:chExt cx="1807240" cy="3559644"/>
            </a:xfrm>
            <a:solidFill>
              <a:srgbClr val="333333">
                <a:alpha val="69804"/>
              </a:srgbClr>
            </a:solidFill>
          </p:grpSpPr>
          <p:sp>
            <p:nvSpPr>
              <p:cNvPr id="52" name="TextBox 51">
                <a:extLst>
                  <a:ext uri="{FF2B5EF4-FFF2-40B4-BE49-F238E27FC236}">
                    <a16:creationId xmlns:a16="http://schemas.microsoft.com/office/drawing/2014/main" id="{1DB53B07-EA6C-4DA6-9348-10D9603BE811}"/>
                  </a:ext>
                </a:extLst>
              </p:cNvPr>
              <p:cNvSpPr txBox="1"/>
              <p:nvPr/>
            </p:nvSpPr>
            <p:spPr>
              <a:xfrm>
                <a:off x="2836135" y="5650512"/>
                <a:ext cx="1289777" cy="646331"/>
              </a:xfrm>
              <a:prstGeom prst="rect">
                <a:avLst/>
              </a:prstGeom>
              <a:noFill/>
            </p:spPr>
            <p:txBody>
              <a:bodyPr wrap="none" rtlCol="0">
                <a:spAutoFit/>
              </a:bodyPr>
              <a:lstStyle/>
              <a:p>
                <a:pPr algn="ctr"/>
                <a:r>
                  <a:rPr lang="en-GB" i="1" dirty="0">
                    <a:solidFill>
                      <a:schemeClr val="tx1">
                        <a:lumMod val="95000"/>
                      </a:schemeClr>
                    </a:solidFill>
                    <a:cs typeface="Times New Roman" panose="02020603050405020304" pitchFamily="18" charset="0"/>
                  </a:rPr>
                  <a:t>View plane</a:t>
                </a:r>
                <a:br>
                  <a:rPr lang="en-GB" i="1" dirty="0">
                    <a:solidFill>
                      <a:schemeClr val="tx1">
                        <a:lumMod val="95000"/>
                      </a:schemeClr>
                    </a:solidFill>
                    <a:cs typeface="Times New Roman" panose="02020603050405020304" pitchFamily="18" charset="0"/>
                  </a:rPr>
                </a:br>
                <a:r>
                  <a:rPr lang="en-GB" i="1" dirty="0">
                    <a:solidFill>
                      <a:schemeClr val="tx1">
                        <a:lumMod val="95000"/>
                      </a:schemeClr>
                    </a:solidFill>
                    <a:cs typeface="Times New Roman" panose="02020603050405020304" pitchFamily="18" charset="0"/>
                  </a:rPr>
                  <a:t>(screen)</a:t>
                </a:r>
              </a:p>
            </p:txBody>
          </p:sp>
          <p:sp>
            <p:nvSpPr>
              <p:cNvPr id="53" name="Parallelogram 52">
                <a:extLst>
                  <a:ext uri="{FF2B5EF4-FFF2-40B4-BE49-F238E27FC236}">
                    <a16:creationId xmlns:a16="http://schemas.microsoft.com/office/drawing/2014/main" id="{3F802335-475B-4BF8-A144-2EFCEA1AD4BF}"/>
                  </a:ext>
                </a:extLst>
              </p:cNvPr>
              <p:cNvSpPr/>
              <p:nvPr/>
            </p:nvSpPr>
            <p:spPr>
              <a:xfrm rot="2892141" flipV="1">
                <a:off x="2361774" y="3501259"/>
                <a:ext cx="3045662" cy="1517541"/>
              </a:xfrm>
              <a:prstGeom prst="parallelogram">
                <a:avLst>
                  <a:gd name="adj" fmla="val 111804"/>
                </a:avLst>
              </a:prstGeom>
              <a:solidFill>
                <a:srgbClr val="404040">
                  <a:alpha val="50196"/>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55" name="Straight Connector 54">
              <a:extLst>
                <a:ext uri="{FF2B5EF4-FFF2-40B4-BE49-F238E27FC236}">
                  <a16:creationId xmlns:a16="http://schemas.microsoft.com/office/drawing/2014/main" id="{131C75D1-CE3A-4157-9978-EC798368059B}"/>
                </a:ext>
              </a:extLst>
            </p:cNvPr>
            <p:cNvCxnSpPr>
              <a:cxnSpLocks/>
            </p:cNvCxnSpPr>
            <p:nvPr/>
          </p:nvCxnSpPr>
          <p:spPr>
            <a:xfrm>
              <a:off x="2854052" y="4153403"/>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C2B9F6F8-110C-4FFD-B127-4CB34055B967}"/>
              </a:ext>
              <a:ext uri="{C183D7F6-B498-43B3-948B-1728B52AA6E4}">
                <adec:decorative xmlns:adec="http://schemas.microsoft.com/office/drawing/2017/decorative" val="1"/>
              </a:ext>
            </a:extLst>
          </p:cNvPr>
          <p:cNvGrpSpPr/>
          <p:nvPr/>
        </p:nvGrpSpPr>
        <p:grpSpPr>
          <a:xfrm>
            <a:off x="3329140" y="2699657"/>
            <a:ext cx="957325" cy="2902857"/>
            <a:chOff x="3329140" y="2699657"/>
            <a:chExt cx="957325" cy="2902857"/>
          </a:xfrm>
        </p:grpSpPr>
        <p:cxnSp>
          <p:nvCxnSpPr>
            <p:cNvPr id="62" name="Straight Connector 61">
              <a:extLst>
                <a:ext uri="{FF2B5EF4-FFF2-40B4-BE49-F238E27FC236}">
                  <a16:creationId xmlns:a16="http://schemas.microsoft.com/office/drawing/2014/main" id="{A2196E2F-E9E5-459E-AB63-9A9E874997A1}"/>
                </a:ext>
              </a:extLst>
            </p:cNvPr>
            <p:cNvCxnSpPr/>
            <p:nvPr/>
          </p:nvCxnSpPr>
          <p:spPr>
            <a:xfrm>
              <a:off x="3468914" y="26996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D924A1E-B19F-48ED-B037-747807229762}"/>
                </a:ext>
              </a:extLst>
            </p:cNvPr>
            <p:cNvCxnSpPr/>
            <p:nvPr/>
          </p:nvCxnSpPr>
          <p:spPr>
            <a:xfrm>
              <a:off x="3621314" y="28520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6BF25B-77AC-4B9F-AD95-874012A73101}"/>
                </a:ext>
              </a:extLst>
            </p:cNvPr>
            <p:cNvCxnSpPr/>
            <p:nvPr/>
          </p:nvCxnSpPr>
          <p:spPr>
            <a:xfrm>
              <a:off x="3773714" y="30044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90D265-C071-479E-81D5-3D793E7EED0A}"/>
                </a:ext>
              </a:extLst>
            </p:cNvPr>
            <p:cNvCxnSpPr/>
            <p:nvPr/>
          </p:nvCxnSpPr>
          <p:spPr>
            <a:xfrm>
              <a:off x="3926114" y="31568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4012959-78AB-4D39-A88F-00D85038FB05}"/>
                </a:ext>
              </a:extLst>
            </p:cNvPr>
            <p:cNvCxnSpPr>
              <a:cxnSpLocks/>
            </p:cNvCxnSpPr>
            <p:nvPr/>
          </p:nvCxnSpPr>
          <p:spPr>
            <a:xfrm>
              <a:off x="4078514" y="33092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831B12C-EB43-403C-B964-23F5E98000C0}"/>
                </a:ext>
              </a:extLst>
            </p:cNvPr>
            <p:cNvCxnSpPr>
              <a:cxnSpLocks/>
            </p:cNvCxnSpPr>
            <p:nvPr/>
          </p:nvCxnSpPr>
          <p:spPr>
            <a:xfrm>
              <a:off x="3349229" y="2908230"/>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F65A838-CB29-4C80-9430-BBDB21FC70F0}"/>
                </a:ext>
              </a:extLst>
            </p:cNvPr>
            <p:cNvCxnSpPr>
              <a:cxnSpLocks/>
            </p:cNvCxnSpPr>
            <p:nvPr/>
          </p:nvCxnSpPr>
          <p:spPr>
            <a:xfrm>
              <a:off x="3329140" y="3249949"/>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1E7D98-DC13-4DF4-A3A9-E4FC2FC2E368}"/>
                </a:ext>
              </a:extLst>
            </p:cNvPr>
            <p:cNvCxnSpPr>
              <a:cxnSpLocks/>
            </p:cNvCxnSpPr>
            <p:nvPr/>
          </p:nvCxnSpPr>
          <p:spPr>
            <a:xfrm>
              <a:off x="3343542" y="3627038"/>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030C6CF-ECEE-4E27-9940-6DE2616BB4E8}"/>
                </a:ext>
              </a:extLst>
            </p:cNvPr>
            <p:cNvCxnSpPr>
              <a:cxnSpLocks/>
            </p:cNvCxnSpPr>
            <p:nvPr/>
          </p:nvCxnSpPr>
          <p:spPr>
            <a:xfrm>
              <a:off x="3343542" y="4046506"/>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A6A12F9-9EDA-4800-9AD1-52FC136EEB37}"/>
                </a:ext>
              </a:extLst>
            </p:cNvPr>
            <p:cNvCxnSpPr>
              <a:cxnSpLocks/>
            </p:cNvCxnSpPr>
            <p:nvPr/>
          </p:nvCxnSpPr>
          <p:spPr>
            <a:xfrm>
              <a:off x="3343542" y="4395845"/>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72" name="Straight Arrow Connector 71">
            <a:extLst>
              <a:ext uri="{FF2B5EF4-FFF2-40B4-BE49-F238E27FC236}">
                <a16:creationId xmlns:a16="http://schemas.microsoft.com/office/drawing/2014/main" id="{358E94A4-0E3A-4F67-8398-7FF10ED1AD02}"/>
              </a:ext>
              <a:ext uri="{C183D7F6-B498-43B3-948B-1728B52AA6E4}">
                <adec:decorative xmlns:adec="http://schemas.microsoft.com/office/drawing/2017/decorative" val="1"/>
              </a:ext>
            </a:extLst>
          </p:cNvPr>
          <p:cNvCxnSpPr/>
          <p:nvPr/>
        </p:nvCxnSpPr>
        <p:spPr>
          <a:xfrm flipV="1">
            <a:off x="2409371" y="1161143"/>
            <a:ext cx="2148115" cy="2989942"/>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E3E2126-763D-4B72-84E8-C11171DC3AD1}"/>
              </a:ext>
              <a:ext uri="{C183D7F6-B498-43B3-948B-1728B52AA6E4}">
                <adec:decorative xmlns:adec="http://schemas.microsoft.com/office/drawing/2017/decorative" val="1"/>
              </a:ext>
            </a:extLst>
          </p:cNvPr>
          <p:cNvCxnSpPr/>
          <p:nvPr/>
        </p:nvCxnSpPr>
        <p:spPr>
          <a:xfrm flipV="1">
            <a:off x="2360109" y="1282611"/>
            <a:ext cx="2760558" cy="2868474"/>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8F9EDED-E0AD-4F14-8709-5E5FA252CC93}"/>
              </a:ext>
              <a:ext uri="{C183D7F6-B498-43B3-948B-1728B52AA6E4}">
                <adec:decorative xmlns:adec="http://schemas.microsoft.com/office/drawing/2017/decorative" val="1"/>
              </a:ext>
            </a:extLst>
          </p:cNvPr>
          <p:cNvCxnSpPr/>
          <p:nvPr/>
        </p:nvCxnSpPr>
        <p:spPr>
          <a:xfrm flipV="1">
            <a:off x="2360109" y="1667015"/>
            <a:ext cx="3098502" cy="2493339"/>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B95AAAB6-2DD3-470F-BD55-156ABBCCFEAC}"/>
              </a:ext>
              <a:ext uri="{C183D7F6-B498-43B3-948B-1728B52AA6E4}">
                <adec:decorative xmlns:adec="http://schemas.microsoft.com/office/drawing/2017/decorative" val="1"/>
              </a:ext>
            </a:extLst>
          </p:cNvPr>
          <p:cNvGrpSpPr/>
          <p:nvPr/>
        </p:nvGrpSpPr>
        <p:grpSpPr>
          <a:xfrm>
            <a:off x="3662871" y="2870594"/>
            <a:ext cx="613404" cy="523220"/>
            <a:chOff x="6942894" y="4697829"/>
            <a:chExt cx="613404" cy="523220"/>
          </a:xfrm>
        </p:grpSpPr>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8152D151-AADB-420E-A8FD-F1499AE4154F}"/>
                    </a:ext>
                  </a:extLst>
                </p:cNvPr>
                <p:cNvSpPr txBox="1"/>
                <p:nvPr/>
              </p:nvSpPr>
              <p:spPr>
                <a:xfrm>
                  <a:off x="6947092" y="4697829"/>
                  <a:ext cx="609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1" smtClean="0">
                                <a:solidFill>
                                  <a:srgbClr val="FFFF00"/>
                                </a:solidFill>
                                <a:latin typeface="Cambria Math" panose="02040503050406030204" pitchFamily="18" charset="0"/>
                              </a:rPr>
                              <m:t>𝑖</m:t>
                            </m:r>
                          </m:sub>
                        </m:sSub>
                      </m:oMath>
                    </m:oMathPara>
                  </a14:m>
                  <a:endParaRPr lang="en-GB" sz="2800" b="1" dirty="0"/>
                </a:p>
              </p:txBody>
            </p:sp>
          </mc:Choice>
          <mc:Fallback>
            <p:sp>
              <p:nvSpPr>
                <p:cNvPr id="76" name="TextBox 75">
                  <a:extLst>
                    <a:ext uri="{FF2B5EF4-FFF2-40B4-BE49-F238E27FC236}">
                      <a16:creationId xmlns:a16="http://schemas.microsoft.com/office/drawing/2014/main" id="{8152D151-AADB-420E-A8FD-F1499AE4154F}"/>
                    </a:ext>
                  </a:extLst>
                </p:cNvPr>
                <p:cNvSpPr txBox="1">
                  <a:spLocks noRot="1" noChangeAspect="1" noMove="1" noResize="1" noEditPoints="1" noAdjustHandles="1" noChangeArrowheads="1" noChangeShapeType="1" noTextEdit="1"/>
                </p:cNvSpPr>
                <p:nvPr/>
              </p:nvSpPr>
              <p:spPr>
                <a:xfrm>
                  <a:off x="6947092" y="4697829"/>
                  <a:ext cx="609206" cy="523220"/>
                </a:xfrm>
                <a:prstGeom prst="rect">
                  <a:avLst/>
                </a:prstGeom>
                <a:blipFill>
                  <a:blip r:embed="rId8"/>
                  <a:stretch>
                    <a:fillRect/>
                  </a:stretch>
                </a:blipFill>
              </p:spPr>
              <p:txBody>
                <a:bodyPr/>
                <a:lstStyle/>
                <a:p>
                  <a:r>
                    <a:rPr lang="en-GB">
                      <a:noFill/>
                    </a:rPr>
                    <a:t> </a:t>
                  </a:r>
                </a:p>
              </p:txBody>
            </p:sp>
          </mc:Fallback>
        </mc:AlternateContent>
        <p:sp>
          <p:nvSpPr>
            <p:cNvPr id="77" name="Oval 76">
              <a:extLst>
                <a:ext uri="{FF2B5EF4-FFF2-40B4-BE49-F238E27FC236}">
                  <a16:creationId xmlns:a16="http://schemas.microsoft.com/office/drawing/2014/main" id="{B53E4076-9B8A-4A07-A29F-D71EE5C8D2AF}"/>
                </a:ext>
              </a:extLst>
            </p:cNvPr>
            <p:cNvSpPr/>
            <p:nvPr/>
          </p:nvSpPr>
          <p:spPr>
            <a:xfrm flipV="1">
              <a:off x="6942894" y="4888716"/>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mc:AlternateContent xmlns:mc="http://schemas.openxmlformats.org/markup-compatibility/2006">
        <mc:Choice xmlns:a14="http://schemas.microsoft.com/office/drawing/2010/main" Requires="a14">
          <p:sp>
            <p:nvSpPr>
              <p:cNvPr id="79" name="Speech Bubble: Rectangle 78">
                <a:extLst>
                  <a:ext uri="{FF2B5EF4-FFF2-40B4-BE49-F238E27FC236}">
                    <a16:creationId xmlns:a16="http://schemas.microsoft.com/office/drawing/2014/main" id="{A6C77FEC-0ED6-4747-9CEF-A266FE4ACD9C}"/>
                  </a:ext>
                  <a:ext uri="{C183D7F6-B498-43B3-948B-1728B52AA6E4}">
                    <adec:decorative xmlns:adec="http://schemas.microsoft.com/office/drawing/2017/decorative" val="1"/>
                  </a:ext>
                </a:extLst>
              </p:cNvPr>
              <p:cNvSpPr/>
              <p:nvPr/>
            </p:nvSpPr>
            <p:spPr>
              <a:xfrm>
                <a:off x="6419437" y="562354"/>
                <a:ext cx="3995455" cy="1061458"/>
              </a:xfrm>
              <a:prstGeom prst="wedgeRectCallout">
                <a:avLst>
                  <a:gd name="adj1" fmla="val -86581"/>
                  <a:gd name="adj2" fmla="val 134553"/>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solidFill>
                      <a:schemeClr val="tx1"/>
                    </a:solidFill>
                  </a:rPr>
                  <a:t>Direction of ray through cell </a:t>
                </a:r>
                <a14:m>
                  <m:oMath xmlns:m="http://schemas.openxmlformats.org/officeDocument/2006/math">
                    <m:r>
                      <a:rPr lang="en-GB" sz="2400" b="0" i="1" smtClean="0">
                        <a:solidFill>
                          <a:schemeClr val="tx1"/>
                        </a:solidFill>
                        <a:latin typeface="Cambria Math" panose="02040503050406030204" pitchFamily="18" charset="0"/>
                      </a:rPr>
                      <m:t>𝑖</m:t>
                    </m:r>
                  </m:oMath>
                </a14:m>
                <a:r>
                  <a:rPr lang="en-GB" sz="2400" dirty="0">
                    <a:solidFill>
                      <a:schemeClr val="tx1"/>
                    </a:solidFill>
                  </a:rPr>
                  <a:t> given by </a:t>
                </a:r>
                <a14:m>
                  <m:oMath xmlns:m="http://schemas.openxmlformats.org/officeDocument/2006/math">
                    <m:sSub>
                      <m:sSubPr>
                        <m:ctrlPr>
                          <a:rPr lang="en-GB" sz="2400" b="1" i="1">
                            <a:solidFill>
                              <a:schemeClr val="tx1"/>
                            </a:solidFill>
                            <a:latin typeface="Cambria Math" panose="02040503050406030204" pitchFamily="18" charset="0"/>
                          </a:rPr>
                        </m:ctrlPr>
                      </m:sSubPr>
                      <m:e>
                        <m:r>
                          <a:rPr lang="en-GB" sz="2400" b="1">
                            <a:solidFill>
                              <a:schemeClr val="tx1"/>
                            </a:solidFill>
                            <a:latin typeface="Cambria Math" panose="02040503050406030204" pitchFamily="18" charset="0"/>
                          </a:rPr>
                          <m:t>𝐩</m:t>
                        </m:r>
                      </m:e>
                      <m:sub>
                        <m:r>
                          <a:rPr lang="en-GB" sz="2400" i="1">
                            <a:solidFill>
                              <a:schemeClr val="tx1"/>
                            </a:solidFill>
                            <a:latin typeface="Cambria Math" panose="02040503050406030204" pitchFamily="18" charset="0"/>
                          </a:rPr>
                          <m:t>𝑖</m:t>
                        </m:r>
                      </m:sub>
                    </m:sSub>
                    <m:r>
                      <a:rPr lang="en-GB" sz="2400" b="1" i="1" smtClean="0">
                        <a:solidFill>
                          <a:schemeClr val="tx1"/>
                        </a:solidFill>
                        <a:latin typeface="Cambria Math" panose="02040503050406030204" pitchFamily="18" charset="0"/>
                      </a:rPr>
                      <m:t>−</m:t>
                    </m:r>
                    <m:r>
                      <a:rPr lang="en-GB" sz="2400" b="1" i="1" smtClean="0">
                        <a:solidFill>
                          <a:schemeClr val="tx1"/>
                        </a:solidFill>
                        <a:latin typeface="Cambria Math" panose="02040503050406030204" pitchFamily="18" charset="0"/>
                      </a:rPr>
                      <m:t>𝑪𝑶𝑷</m:t>
                    </m:r>
                  </m:oMath>
                </a14:m>
                <a:endParaRPr lang="en-GB" sz="2400" dirty="0">
                  <a:solidFill>
                    <a:schemeClr val="tx1"/>
                  </a:solidFill>
                </a:endParaRPr>
              </a:p>
            </p:txBody>
          </p:sp>
        </mc:Choice>
        <mc:Fallback>
          <p:sp>
            <p:nvSpPr>
              <p:cNvPr id="79" name="Speech Bubble: Rectangle 78">
                <a:extLst>
                  <a:ext uri="{FF2B5EF4-FFF2-40B4-BE49-F238E27FC236}">
                    <a16:creationId xmlns:a16="http://schemas.microsoft.com/office/drawing/2014/main" id="{A6C77FEC-0ED6-4747-9CEF-A266FE4ACD9C}"/>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6419437" y="562354"/>
                <a:ext cx="3995455" cy="1061458"/>
              </a:xfrm>
              <a:prstGeom prst="wedgeRectCallout">
                <a:avLst>
                  <a:gd name="adj1" fmla="val -86581"/>
                  <a:gd name="adj2" fmla="val 134553"/>
                </a:avLst>
              </a:prstGeom>
              <a:blipFill>
                <a:blip r:embed="rId9"/>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0" name="Speech Bubble: Rectangle 79">
                <a:extLst>
                  <a:ext uri="{FF2B5EF4-FFF2-40B4-BE49-F238E27FC236}">
                    <a16:creationId xmlns:a16="http://schemas.microsoft.com/office/drawing/2014/main" id="{6ACD5D9F-ED32-4B5F-8EC5-4557EA5EDC51}"/>
                  </a:ext>
                  <a:ext uri="{C183D7F6-B498-43B3-948B-1728B52AA6E4}">
                    <adec:decorative xmlns:adec="http://schemas.microsoft.com/office/drawing/2017/decorative" val="1"/>
                  </a:ext>
                </a:extLst>
              </p:cNvPr>
              <p:cNvSpPr/>
              <p:nvPr/>
            </p:nvSpPr>
            <p:spPr>
              <a:xfrm>
                <a:off x="5008532" y="5649206"/>
                <a:ext cx="4120581" cy="1061458"/>
              </a:xfrm>
              <a:prstGeom prst="wedgeRectCallout">
                <a:avLst>
                  <a:gd name="adj1" fmla="val -67165"/>
                  <a:gd name="adj2" fmla="val -54575"/>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solidFill>
                      <a:schemeClr val="tx1"/>
                    </a:solidFill>
                  </a:rPr>
                  <a:t>Divided into cells (‘pixels’) with size </a:t>
                </a:r>
                <a14:m>
                  <m:oMath xmlns:m="http://schemas.openxmlformats.org/officeDocument/2006/math">
                    <m:f>
                      <m:fPr>
                        <m:ctrlPr>
                          <a:rPr lang="en-GB" sz="2400" i="1" smtClean="0">
                            <a:solidFill>
                              <a:schemeClr val="tx1"/>
                            </a:solidFill>
                            <a:latin typeface="Cambria Math" panose="02040503050406030204" pitchFamily="18" charset="0"/>
                          </a:rPr>
                        </m:ctrlPr>
                      </m:fPr>
                      <m:num>
                        <m:r>
                          <a:rPr lang="en-GB" sz="2400" b="0" i="1" smtClean="0">
                            <a:solidFill>
                              <a:schemeClr val="tx1"/>
                            </a:solidFill>
                            <a:latin typeface="Cambria Math" panose="02040503050406030204" pitchFamily="18" charset="0"/>
                          </a:rPr>
                          <m:t>𝑣𝑖𝑒𝑤</m:t>
                        </m:r>
                        <m:r>
                          <a:rPr lang="en-GB" sz="2400" b="0" i="1" smtClean="0">
                            <a:solidFill>
                              <a:schemeClr val="tx1"/>
                            </a:solidFill>
                            <a:latin typeface="Cambria Math" panose="02040503050406030204" pitchFamily="18" charset="0"/>
                          </a:rPr>
                          <m:t> </m:t>
                        </m:r>
                        <m:r>
                          <a:rPr lang="en-GB" sz="2400" b="0" i="1" smtClean="0">
                            <a:solidFill>
                              <a:schemeClr val="tx1"/>
                            </a:solidFill>
                            <a:latin typeface="Cambria Math" panose="02040503050406030204" pitchFamily="18" charset="0"/>
                          </a:rPr>
                          <m:t>𝑝𝑙𝑎𝑛𝑒</m:t>
                        </m:r>
                        <m:r>
                          <a:rPr lang="en-GB" sz="2400" b="0" i="1" smtClean="0">
                            <a:solidFill>
                              <a:schemeClr val="tx1"/>
                            </a:solidFill>
                            <a:latin typeface="Cambria Math" panose="02040503050406030204" pitchFamily="18" charset="0"/>
                          </a:rPr>
                          <m:t> </m:t>
                        </m:r>
                        <m:r>
                          <a:rPr lang="en-GB" sz="2400" b="0" i="1" smtClean="0">
                            <a:solidFill>
                              <a:schemeClr val="tx1"/>
                            </a:solidFill>
                            <a:latin typeface="Cambria Math" panose="02040503050406030204" pitchFamily="18" charset="0"/>
                          </a:rPr>
                          <m:t>𝑑𝑖𝑚𝑒𝑛𝑠𝑖𝑜𝑛</m:t>
                        </m:r>
                      </m:num>
                      <m:den>
                        <m:r>
                          <a:rPr lang="en-GB" sz="2400" b="0" i="1" smtClean="0">
                            <a:solidFill>
                              <a:schemeClr val="tx1"/>
                            </a:solidFill>
                            <a:latin typeface="Cambria Math" panose="02040503050406030204" pitchFamily="18" charset="0"/>
                          </a:rPr>
                          <m:t>𝑖𝑚𝑎𝑔𝑒</m:t>
                        </m:r>
                        <m:r>
                          <a:rPr lang="en-GB" sz="2400" b="0" i="1" smtClean="0">
                            <a:solidFill>
                              <a:schemeClr val="tx1"/>
                            </a:solidFill>
                            <a:latin typeface="Cambria Math" panose="02040503050406030204" pitchFamily="18" charset="0"/>
                          </a:rPr>
                          <m:t> </m:t>
                        </m:r>
                        <m:r>
                          <a:rPr lang="en-GB" sz="2400" b="0" i="1" smtClean="0">
                            <a:solidFill>
                              <a:schemeClr val="tx1"/>
                            </a:solidFill>
                            <a:latin typeface="Cambria Math" panose="02040503050406030204" pitchFamily="18" charset="0"/>
                          </a:rPr>
                          <m:t>𝑟𝑒𝑠𝑜𝑙𝑢𝑡𝑖𝑜𝑛</m:t>
                        </m:r>
                      </m:den>
                    </m:f>
                  </m:oMath>
                </a14:m>
                <a:endParaRPr lang="en-GB" sz="2400" dirty="0">
                  <a:solidFill>
                    <a:schemeClr val="tx1"/>
                  </a:solidFill>
                </a:endParaRPr>
              </a:p>
            </p:txBody>
          </p:sp>
        </mc:Choice>
        <mc:Fallback>
          <p:sp>
            <p:nvSpPr>
              <p:cNvPr id="80" name="Speech Bubble: Rectangle 79">
                <a:extLst>
                  <a:ext uri="{FF2B5EF4-FFF2-40B4-BE49-F238E27FC236}">
                    <a16:creationId xmlns:a16="http://schemas.microsoft.com/office/drawing/2014/main" id="{6ACD5D9F-ED32-4B5F-8EC5-4557EA5EDC5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5008532" y="5649206"/>
                <a:ext cx="4120581" cy="1061458"/>
              </a:xfrm>
              <a:prstGeom prst="wedgeRectCallout">
                <a:avLst>
                  <a:gd name="adj1" fmla="val -67165"/>
                  <a:gd name="adj2" fmla="val -54575"/>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spTree>
    <p:extLst>
      <p:ext uri="{BB962C8B-B14F-4D97-AF65-F5344CB8AC3E}">
        <p14:creationId xmlns:p14="http://schemas.microsoft.com/office/powerpoint/2010/main" val="333603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500"/>
                                        <p:tgtEl>
                                          <p:spTgt spid="8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fade">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500"/>
                                        <p:tgtEl>
                                          <p:spTgt spid="7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fade">
                                      <p:cBhvr>
                                        <p:cTn id="6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E967-63F2-4AC1-89BA-264C01AF4CCF}"/>
              </a:ext>
            </a:extLst>
          </p:cNvPr>
          <p:cNvSpPr>
            <a:spLocks noGrp="1"/>
          </p:cNvSpPr>
          <p:nvPr>
            <p:ph type="title"/>
          </p:nvPr>
        </p:nvSpPr>
        <p:spPr/>
        <p:txBody>
          <a:bodyPr/>
          <a:lstStyle/>
          <a:p>
            <a:r>
              <a:rPr lang="en-GB" dirty="0"/>
              <a:t>Colour by numbers</a:t>
            </a:r>
          </a:p>
        </p:txBody>
      </p:sp>
      <p:grpSp>
        <p:nvGrpSpPr>
          <p:cNvPr id="37" name="Group 36">
            <a:extLst>
              <a:ext uri="{FF2B5EF4-FFF2-40B4-BE49-F238E27FC236}">
                <a16:creationId xmlns:a16="http://schemas.microsoft.com/office/drawing/2014/main" id="{138A1D5A-1041-42DC-A208-F9F4D171F47D}"/>
              </a:ext>
              <a:ext uri="{C183D7F6-B498-43B3-948B-1728B52AA6E4}">
                <adec:decorative xmlns:adec="http://schemas.microsoft.com/office/drawing/2017/decorative" val="1"/>
              </a:ext>
            </a:extLst>
          </p:cNvPr>
          <p:cNvGrpSpPr/>
          <p:nvPr/>
        </p:nvGrpSpPr>
        <p:grpSpPr>
          <a:xfrm>
            <a:off x="1318296" y="1915774"/>
            <a:ext cx="10130378" cy="4320800"/>
            <a:chOff x="1318296" y="1915774"/>
            <a:chExt cx="10130378" cy="4320800"/>
          </a:xfrm>
        </p:grpSpPr>
        <p:grpSp>
          <p:nvGrpSpPr>
            <p:cNvPr id="38" name="Group 37">
              <a:extLst>
                <a:ext uri="{FF2B5EF4-FFF2-40B4-BE49-F238E27FC236}">
                  <a16:creationId xmlns:a16="http://schemas.microsoft.com/office/drawing/2014/main" id="{31FF7BD6-1D4E-455C-9EC3-DD00B14A9BF6}"/>
                </a:ext>
              </a:extLst>
            </p:cNvPr>
            <p:cNvGrpSpPr/>
            <p:nvPr/>
          </p:nvGrpSpPr>
          <p:grpSpPr>
            <a:xfrm>
              <a:off x="1318296" y="1915774"/>
              <a:ext cx="10130378" cy="4320800"/>
              <a:chOff x="1318296" y="1915774"/>
              <a:chExt cx="10130378" cy="4320800"/>
            </a:xfrm>
          </p:grpSpPr>
          <p:grpSp>
            <p:nvGrpSpPr>
              <p:cNvPr id="41" name="Group 40">
                <a:extLst>
                  <a:ext uri="{FF2B5EF4-FFF2-40B4-BE49-F238E27FC236}">
                    <a16:creationId xmlns:a16="http://schemas.microsoft.com/office/drawing/2014/main" id="{90E51ECE-A66D-4E86-932C-6B3FF1CF8292}"/>
                  </a:ext>
                </a:extLst>
              </p:cNvPr>
              <p:cNvGrpSpPr/>
              <p:nvPr/>
            </p:nvGrpSpPr>
            <p:grpSpPr>
              <a:xfrm>
                <a:off x="1318296" y="1915774"/>
                <a:ext cx="10130378" cy="4320800"/>
                <a:chOff x="1318296" y="1915774"/>
                <a:chExt cx="10130378" cy="4320800"/>
              </a:xfrm>
            </p:grpSpPr>
            <p:cxnSp>
              <p:nvCxnSpPr>
                <p:cNvPr id="43" name="Straight Arrow Connector 42">
                  <a:extLst>
                    <a:ext uri="{FF2B5EF4-FFF2-40B4-BE49-F238E27FC236}">
                      <a16:creationId xmlns:a16="http://schemas.microsoft.com/office/drawing/2014/main" id="{F83ADCE9-447D-41C9-A98B-B1E5D88FDF9A}"/>
                    </a:ext>
                  </a:extLst>
                </p:cNvPr>
                <p:cNvCxnSpPr>
                  <a:cxnSpLocks/>
                </p:cNvCxnSpPr>
                <p:nvPr/>
              </p:nvCxnSpPr>
              <p:spPr>
                <a:xfrm flipH="1">
                  <a:off x="1442147" y="4153403"/>
                  <a:ext cx="930770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EAAA9F5-A763-4110-85DC-9042939F726B}"/>
                    </a:ext>
                  </a:extLst>
                </p:cNvPr>
                <p:cNvCxnSpPr>
                  <a:cxnSpLocks/>
                </p:cNvCxnSpPr>
                <p:nvPr/>
              </p:nvCxnSpPr>
              <p:spPr>
                <a:xfrm flipV="1">
                  <a:off x="9831890" y="2379300"/>
                  <a:ext cx="0" cy="37770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C9A3EF6-BBA3-44DB-A1D5-9A5A1D02E2E5}"/>
                    </a:ext>
                  </a:extLst>
                </p:cNvPr>
                <p:cNvSpPr txBox="1"/>
                <p:nvPr/>
              </p:nvSpPr>
              <p:spPr>
                <a:xfrm>
                  <a:off x="1333426" y="4455435"/>
                  <a:ext cx="1677663" cy="923330"/>
                </a:xfrm>
                <a:prstGeom prst="rect">
                  <a:avLst/>
                </a:prstGeom>
                <a:noFill/>
              </p:spPr>
              <p:txBody>
                <a:bodyPr wrap="square" rtlCol="0">
                  <a:spAutoFit/>
                </a:bodyPr>
                <a:lstStyle/>
                <a:p>
                  <a:pPr algn="ctr"/>
                  <a:r>
                    <a:rPr lang="en-GB" i="1" dirty="0">
                      <a:cs typeface="Times New Roman" panose="02020603050405020304" pitchFamily="18" charset="0"/>
                    </a:rPr>
                    <a:t>Centre of Projection (COP)</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24E03A4-CF1F-47A1-AF3E-1D84018647F5}"/>
                        </a:ext>
                      </a:extLst>
                    </p:cNvPr>
                    <p:cNvSpPr txBox="1"/>
                    <p:nvPr/>
                  </p:nvSpPr>
                  <p:spPr>
                    <a:xfrm>
                      <a:off x="9693871" y="1915774"/>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𝑦</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6" name="TextBox 45">
                      <a:extLst>
                        <a:ext uri="{FF2B5EF4-FFF2-40B4-BE49-F238E27FC236}">
                          <a16:creationId xmlns:a16="http://schemas.microsoft.com/office/drawing/2014/main" id="{224E03A4-CF1F-47A1-AF3E-1D84018647F5}"/>
                        </a:ext>
                      </a:extLst>
                    </p:cNvPr>
                    <p:cNvSpPr txBox="1">
                      <a:spLocks noRot="1" noChangeAspect="1" noMove="1" noResize="1" noEditPoints="1" noAdjustHandles="1" noChangeArrowheads="1" noChangeShapeType="1" noTextEdit="1"/>
                    </p:cNvSpPr>
                    <p:nvPr/>
                  </p:nvSpPr>
                  <p:spPr>
                    <a:xfrm>
                      <a:off x="9693871" y="1915774"/>
                      <a:ext cx="276038" cy="461665"/>
                    </a:xfrm>
                    <a:prstGeom prst="rect">
                      <a:avLst/>
                    </a:prstGeom>
                    <a:blipFill>
                      <a:blip r:embed="rId3"/>
                      <a:stretch>
                        <a:fillRect l="-35556" r="-6667" b="-118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6E855D3-B2D6-4391-B62E-20529DE22B43}"/>
                        </a:ext>
                      </a:extLst>
                    </p:cNvPr>
                    <p:cNvSpPr txBox="1"/>
                    <p:nvPr/>
                  </p:nvSpPr>
                  <p:spPr>
                    <a:xfrm>
                      <a:off x="1318296" y="409238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7" name="TextBox 46">
                      <a:extLst>
                        <a:ext uri="{FF2B5EF4-FFF2-40B4-BE49-F238E27FC236}">
                          <a16:creationId xmlns:a16="http://schemas.microsoft.com/office/drawing/2014/main" id="{B6E855D3-B2D6-4391-B62E-20529DE22B43}"/>
                        </a:ext>
                      </a:extLst>
                    </p:cNvPr>
                    <p:cNvSpPr txBox="1">
                      <a:spLocks noRot="1" noChangeAspect="1" noMove="1" noResize="1" noEditPoints="1" noAdjustHandles="1" noChangeArrowheads="1" noChangeShapeType="1" noTextEdit="1"/>
                    </p:cNvSpPr>
                    <p:nvPr/>
                  </p:nvSpPr>
                  <p:spPr>
                    <a:xfrm>
                      <a:off x="1318296" y="4092387"/>
                      <a:ext cx="276038" cy="461665"/>
                    </a:xfrm>
                    <a:prstGeom prst="rect">
                      <a:avLst/>
                    </a:prstGeom>
                    <a:blipFill>
                      <a:blip r:embed="rId4"/>
                      <a:stretch>
                        <a:fillRect l="-17391"/>
                      </a:stretch>
                    </a:blipFill>
                  </p:spPr>
                  <p:txBody>
                    <a:bodyPr/>
                    <a:lstStyle/>
                    <a:p>
                      <a:r>
                        <a:rPr lang="en-GB">
                          <a:noFill/>
                        </a:rPr>
                        <a:t> </a:t>
                      </a:r>
                    </a:p>
                  </p:txBody>
                </p:sp>
              </mc:Fallback>
            </mc:AlternateContent>
            <p:cxnSp>
              <p:nvCxnSpPr>
                <p:cNvPr id="48" name="Straight Arrow Connector 47">
                  <a:extLst>
                    <a:ext uri="{FF2B5EF4-FFF2-40B4-BE49-F238E27FC236}">
                      <a16:creationId xmlns:a16="http://schemas.microsoft.com/office/drawing/2014/main" id="{AF8508B9-7E33-45CD-A911-17937AE0C86B}"/>
                    </a:ext>
                    <a:ext uri="{C183D7F6-B498-43B3-948B-1728B52AA6E4}">
                      <adec:decorative xmlns:adec="http://schemas.microsoft.com/office/drawing/2017/decorative" val="1"/>
                    </a:ext>
                  </a:extLst>
                </p:cNvPr>
                <p:cNvCxnSpPr/>
                <p:nvPr/>
              </p:nvCxnSpPr>
              <p:spPr>
                <a:xfrm>
                  <a:off x="9056914" y="3243691"/>
                  <a:ext cx="2235200" cy="262072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E432D71-8A09-4306-B817-3ACD59F9745C}"/>
                        </a:ext>
                      </a:extLst>
                    </p:cNvPr>
                    <p:cNvSpPr txBox="1"/>
                    <p:nvPr/>
                  </p:nvSpPr>
                  <p:spPr>
                    <a:xfrm>
                      <a:off x="11172636" y="5774909"/>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𝑥</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9" name="TextBox 48">
                      <a:extLst>
                        <a:ext uri="{FF2B5EF4-FFF2-40B4-BE49-F238E27FC236}">
                          <a16:creationId xmlns:a16="http://schemas.microsoft.com/office/drawing/2014/main" id="{1E432D71-8A09-4306-B817-3ACD59F9745C}"/>
                        </a:ext>
                      </a:extLst>
                    </p:cNvPr>
                    <p:cNvSpPr txBox="1">
                      <a:spLocks noRot="1" noChangeAspect="1" noMove="1" noResize="1" noEditPoints="1" noAdjustHandles="1" noChangeArrowheads="1" noChangeShapeType="1" noTextEdit="1"/>
                    </p:cNvSpPr>
                    <p:nvPr/>
                  </p:nvSpPr>
                  <p:spPr>
                    <a:xfrm>
                      <a:off x="11172636" y="5774909"/>
                      <a:ext cx="276038" cy="461665"/>
                    </a:xfrm>
                    <a:prstGeom prst="rect">
                      <a:avLst/>
                    </a:prstGeom>
                    <a:blipFill>
                      <a:blip r:embed="rId5"/>
                      <a:stretch>
                        <a:fillRect l="-22222"/>
                      </a:stretch>
                    </a:blipFill>
                  </p:spPr>
                  <p:txBody>
                    <a:bodyPr/>
                    <a:lstStyle/>
                    <a:p>
                      <a:r>
                        <a:rPr lang="en-GB">
                          <a:noFill/>
                        </a:rPr>
                        <a:t> </a:t>
                      </a:r>
                    </a:p>
                  </p:txBody>
                </p:sp>
              </mc:Fallback>
            </mc:AlternateContent>
            <p:sp>
              <p:nvSpPr>
                <p:cNvPr id="50" name="Oval 49">
                  <a:extLst>
                    <a:ext uri="{FF2B5EF4-FFF2-40B4-BE49-F238E27FC236}">
                      <a16:creationId xmlns:a16="http://schemas.microsoft.com/office/drawing/2014/main" id="{8B177A48-4129-4EBC-A415-6ACFD6BCB533}"/>
                    </a:ext>
                  </a:extLst>
                </p:cNvPr>
                <p:cNvSpPr/>
                <p:nvPr/>
              </p:nvSpPr>
              <p:spPr>
                <a:xfrm>
                  <a:off x="8737600" y="3438180"/>
                  <a:ext cx="507996" cy="490929"/>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42" name="Picture 41">
                <a:extLst>
                  <a:ext uri="{FF2B5EF4-FFF2-40B4-BE49-F238E27FC236}">
                    <a16:creationId xmlns:a16="http://schemas.microsoft.com/office/drawing/2014/main" id="{85FA920B-B887-4CF5-ADD4-1702036B766A}"/>
                  </a:ext>
                  <a:ext uri="{C183D7F6-B498-43B3-948B-1728B52AA6E4}">
                    <adec:decorative xmlns:adec="http://schemas.microsoft.com/office/drawing/2017/decorative" val="1"/>
                  </a:ext>
                </a:extLst>
              </p:cNvPr>
              <p:cNvPicPr>
                <a:picLocks noChangeAspect="1"/>
              </p:cNvPicPr>
              <p:nvPr/>
            </p:nvPicPr>
            <p:blipFill>
              <a:blip r:embed="rId6">
                <a:lum bright="70000" contrast="-70000"/>
                <a:extLst>
                  <a:ext uri="{837473B0-CC2E-450A-ABE3-18F120FF3D39}">
                    <a1611:picAttrSrcUrl xmlns:a1611="http://schemas.microsoft.com/office/drawing/2016/11/main" r:id="rId7"/>
                  </a:ext>
                </a:extLst>
              </a:blip>
              <a:stretch>
                <a:fillRect/>
              </a:stretch>
            </p:blipFill>
            <p:spPr>
              <a:xfrm>
                <a:off x="1770263" y="3510211"/>
                <a:ext cx="803990" cy="1286384"/>
              </a:xfrm>
              <a:prstGeom prst="rect">
                <a:avLst/>
              </a:prstGeom>
            </p:spPr>
          </p:pic>
        </p:grpSp>
        <p:sp>
          <p:nvSpPr>
            <p:cNvPr id="39" name="Cube 38">
              <a:extLst>
                <a:ext uri="{FF2B5EF4-FFF2-40B4-BE49-F238E27FC236}">
                  <a16:creationId xmlns:a16="http://schemas.microsoft.com/office/drawing/2014/main" id="{F313C58D-C5B3-4155-85AD-3B87BF3E3172}"/>
                </a:ext>
              </a:extLst>
            </p:cNvPr>
            <p:cNvSpPr/>
            <p:nvPr/>
          </p:nvSpPr>
          <p:spPr>
            <a:xfrm rot="20840911">
              <a:off x="9038999" y="4809378"/>
              <a:ext cx="478971" cy="444176"/>
            </a:xfrm>
            <a:prstGeom prst="cube">
              <a:avLst/>
            </a:prstGeom>
            <a:solidFill>
              <a:srgbClr val="CBA9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ylinder 39">
              <a:extLst>
                <a:ext uri="{FF2B5EF4-FFF2-40B4-BE49-F238E27FC236}">
                  <a16:creationId xmlns:a16="http://schemas.microsoft.com/office/drawing/2014/main" id="{68F092B4-353A-4C41-AE37-E4A3133D5415}"/>
                </a:ext>
              </a:extLst>
            </p:cNvPr>
            <p:cNvSpPr/>
            <p:nvPr/>
          </p:nvSpPr>
          <p:spPr>
            <a:xfrm rot="1319957">
              <a:off x="10117559" y="3685255"/>
              <a:ext cx="403336" cy="626858"/>
            </a:xfrm>
            <a:prstGeom prst="can">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35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8B46EAFC-78A3-45E8-A8D2-950D7CDE008D}"/>
              </a:ext>
              <a:ext uri="{C183D7F6-B498-43B3-948B-1728B52AA6E4}">
                <adec:decorative xmlns:adec="http://schemas.microsoft.com/office/drawing/2017/decorative" val="1"/>
              </a:ext>
            </a:extLst>
          </p:cNvPr>
          <p:cNvGrpSpPr/>
          <p:nvPr/>
        </p:nvGrpSpPr>
        <p:grpSpPr>
          <a:xfrm>
            <a:off x="2749288" y="2643419"/>
            <a:ext cx="1807240" cy="3559644"/>
            <a:chOff x="2749288" y="2643419"/>
            <a:chExt cx="1807240" cy="3559644"/>
          </a:xfrm>
        </p:grpSpPr>
        <p:grpSp>
          <p:nvGrpSpPr>
            <p:cNvPr id="58" name="Group 57">
              <a:extLst>
                <a:ext uri="{FF2B5EF4-FFF2-40B4-BE49-F238E27FC236}">
                  <a16:creationId xmlns:a16="http://schemas.microsoft.com/office/drawing/2014/main" id="{2505591C-3657-462E-90AE-ACF18B39D8DA}"/>
                </a:ext>
              </a:extLst>
            </p:cNvPr>
            <p:cNvGrpSpPr/>
            <p:nvPr/>
          </p:nvGrpSpPr>
          <p:grpSpPr>
            <a:xfrm>
              <a:off x="2749288" y="2643419"/>
              <a:ext cx="1807240" cy="3559644"/>
              <a:chOff x="2749288" y="2643419"/>
              <a:chExt cx="1807240" cy="3559644"/>
            </a:xfrm>
          </p:grpSpPr>
          <p:grpSp>
            <p:nvGrpSpPr>
              <p:cNvPr id="59" name="Group 58">
                <a:extLst>
                  <a:ext uri="{FF2B5EF4-FFF2-40B4-BE49-F238E27FC236}">
                    <a16:creationId xmlns:a16="http://schemas.microsoft.com/office/drawing/2014/main" id="{0798CB81-18DF-4A26-9F8A-2B7448948601}"/>
                  </a:ext>
                </a:extLst>
              </p:cNvPr>
              <p:cNvGrpSpPr/>
              <p:nvPr/>
            </p:nvGrpSpPr>
            <p:grpSpPr>
              <a:xfrm>
                <a:off x="2749288" y="2643419"/>
                <a:ext cx="1807240" cy="3559644"/>
                <a:chOff x="2836135" y="2737199"/>
                <a:chExt cx="1807240" cy="3559644"/>
              </a:xfrm>
              <a:solidFill>
                <a:srgbClr val="333333">
                  <a:alpha val="69804"/>
                </a:srgbClr>
              </a:solidFill>
            </p:grpSpPr>
            <p:sp>
              <p:nvSpPr>
                <p:cNvPr id="61" name="TextBox 60">
                  <a:extLst>
                    <a:ext uri="{FF2B5EF4-FFF2-40B4-BE49-F238E27FC236}">
                      <a16:creationId xmlns:a16="http://schemas.microsoft.com/office/drawing/2014/main" id="{D431B9D6-9011-467D-BA4A-8CD3AEA29119}"/>
                    </a:ext>
                  </a:extLst>
                </p:cNvPr>
                <p:cNvSpPr txBox="1"/>
                <p:nvPr/>
              </p:nvSpPr>
              <p:spPr>
                <a:xfrm>
                  <a:off x="2836135" y="5650512"/>
                  <a:ext cx="1289777" cy="646331"/>
                </a:xfrm>
                <a:prstGeom prst="rect">
                  <a:avLst/>
                </a:prstGeom>
                <a:noFill/>
              </p:spPr>
              <p:txBody>
                <a:bodyPr wrap="none" rtlCol="0">
                  <a:spAutoFit/>
                </a:bodyPr>
                <a:lstStyle/>
                <a:p>
                  <a:pPr algn="ctr"/>
                  <a:r>
                    <a:rPr lang="en-GB" i="1" dirty="0">
                      <a:solidFill>
                        <a:schemeClr val="tx1">
                          <a:lumMod val="95000"/>
                        </a:schemeClr>
                      </a:solidFill>
                      <a:cs typeface="Times New Roman" panose="02020603050405020304" pitchFamily="18" charset="0"/>
                    </a:rPr>
                    <a:t>View plane</a:t>
                  </a:r>
                  <a:br>
                    <a:rPr lang="en-GB" i="1" dirty="0">
                      <a:solidFill>
                        <a:schemeClr val="tx1">
                          <a:lumMod val="95000"/>
                        </a:schemeClr>
                      </a:solidFill>
                      <a:cs typeface="Times New Roman" panose="02020603050405020304" pitchFamily="18" charset="0"/>
                    </a:rPr>
                  </a:br>
                  <a:r>
                    <a:rPr lang="en-GB" i="1" dirty="0">
                      <a:solidFill>
                        <a:schemeClr val="tx1">
                          <a:lumMod val="95000"/>
                        </a:schemeClr>
                      </a:solidFill>
                      <a:cs typeface="Times New Roman" panose="02020603050405020304" pitchFamily="18" charset="0"/>
                    </a:rPr>
                    <a:t>(screen)</a:t>
                  </a:r>
                </a:p>
              </p:txBody>
            </p:sp>
            <p:sp>
              <p:nvSpPr>
                <p:cNvPr id="62" name="Parallelogram 61">
                  <a:extLst>
                    <a:ext uri="{FF2B5EF4-FFF2-40B4-BE49-F238E27FC236}">
                      <a16:creationId xmlns:a16="http://schemas.microsoft.com/office/drawing/2014/main" id="{ECFBB1B8-25FF-4AE8-AE0C-314AA7AB7C7D}"/>
                    </a:ext>
                  </a:extLst>
                </p:cNvPr>
                <p:cNvSpPr/>
                <p:nvPr/>
              </p:nvSpPr>
              <p:spPr>
                <a:xfrm rot="2892141" flipV="1">
                  <a:off x="2361774" y="3501259"/>
                  <a:ext cx="3045662" cy="1517541"/>
                </a:xfrm>
                <a:prstGeom prst="parallelogram">
                  <a:avLst>
                    <a:gd name="adj" fmla="val 111804"/>
                  </a:avLst>
                </a:prstGeom>
                <a:solidFill>
                  <a:srgbClr val="404040">
                    <a:alpha val="50196"/>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0" name="Straight Connector 59">
                <a:extLst>
                  <a:ext uri="{FF2B5EF4-FFF2-40B4-BE49-F238E27FC236}">
                    <a16:creationId xmlns:a16="http://schemas.microsoft.com/office/drawing/2014/main" id="{ED98C67B-8F78-4D99-87AA-E967333DF0D6}"/>
                  </a:ext>
                </a:extLst>
              </p:cNvPr>
              <p:cNvCxnSpPr>
                <a:cxnSpLocks/>
              </p:cNvCxnSpPr>
              <p:nvPr/>
            </p:nvCxnSpPr>
            <p:spPr>
              <a:xfrm>
                <a:off x="2854052" y="4153403"/>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153ACCA9-85EC-4D6A-B0C7-98FD70B10B75}"/>
                </a:ext>
              </a:extLst>
            </p:cNvPr>
            <p:cNvGrpSpPr/>
            <p:nvPr/>
          </p:nvGrpSpPr>
          <p:grpSpPr>
            <a:xfrm>
              <a:off x="3329140" y="2699657"/>
              <a:ext cx="957325" cy="2902857"/>
              <a:chOff x="3329140" y="2699657"/>
              <a:chExt cx="957325" cy="2902857"/>
            </a:xfrm>
          </p:grpSpPr>
          <p:cxnSp>
            <p:nvCxnSpPr>
              <p:cNvPr id="64" name="Straight Connector 63">
                <a:extLst>
                  <a:ext uri="{FF2B5EF4-FFF2-40B4-BE49-F238E27FC236}">
                    <a16:creationId xmlns:a16="http://schemas.microsoft.com/office/drawing/2014/main" id="{027C27B9-33F0-4E5C-872E-FA8510F37BFF}"/>
                  </a:ext>
                </a:extLst>
              </p:cNvPr>
              <p:cNvCxnSpPr/>
              <p:nvPr/>
            </p:nvCxnSpPr>
            <p:spPr>
              <a:xfrm>
                <a:off x="3468914" y="26996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E2E97B-B795-4875-870A-80228558E578}"/>
                  </a:ext>
                </a:extLst>
              </p:cNvPr>
              <p:cNvCxnSpPr/>
              <p:nvPr/>
            </p:nvCxnSpPr>
            <p:spPr>
              <a:xfrm>
                <a:off x="3621314" y="28520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F44307C-04AE-4943-AAAD-53DB1E3147C2}"/>
                  </a:ext>
                </a:extLst>
              </p:cNvPr>
              <p:cNvCxnSpPr/>
              <p:nvPr/>
            </p:nvCxnSpPr>
            <p:spPr>
              <a:xfrm>
                <a:off x="3773714" y="30044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43BFDEF-55C4-49FB-9B2C-5729D1374BC4}"/>
                  </a:ext>
                </a:extLst>
              </p:cNvPr>
              <p:cNvCxnSpPr/>
              <p:nvPr/>
            </p:nvCxnSpPr>
            <p:spPr>
              <a:xfrm>
                <a:off x="3926114" y="31568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2013B34-1B48-4B7D-9A22-69826DDDF685}"/>
                  </a:ext>
                </a:extLst>
              </p:cNvPr>
              <p:cNvCxnSpPr>
                <a:cxnSpLocks/>
              </p:cNvCxnSpPr>
              <p:nvPr/>
            </p:nvCxnSpPr>
            <p:spPr>
              <a:xfrm>
                <a:off x="4078514" y="33092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0060571-E59B-45C4-94E4-5E62B690B07A}"/>
                  </a:ext>
                </a:extLst>
              </p:cNvPr>
              <p:cNvCxnSpPr>
                <a:cxnSpLocks/>
              </p:cNvCxnSpPr>
              <p:nvPr/>
            </p:nvCxnSpPr>
            <p:spPr>
              <a:xfrm>
                <a:off x="3349229" y="2908230"/>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F128D6E-CC1F-4BAD-884B-842CF780814D}"/>
                  </a:ext>
                </a:extLst>
              </p:cNvPr>
              <p:cNvCxnSpPr>
                <a:cxnSpLocks/>
              </p:cNvCxnSpPr>
              <p:nvPr/>
            </p:nvCxnSpPr>
            <p:spPr>
              <a:xfrm>
                <a:off x="3329140" y="3249949"/>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BA28BE-540A-4D8F-AD60-EF486B97419C}"/>
                  </a:ext>
                </a:extLst>
              </p:cNvPr>
              <p:cNvCxnSpPr>
                <a:cxnSpLocks/>
              </p:cNvCxnSpPr>
              <p:nvPr/>
            </p:nvCxnSpPr>
            <p:spPr>
              <a:xfrm>
                <a:off x="3343542" y="3627038"/>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8BD8D5-BE9F-49CE-A3CF-BD633D55FF7E}"/>
                  </a:ext>
                </a:extLst>
              </p:cNvPr>
              <p:cNvCxnSpPr>
                <a:cxnSpLocks/>
              </p:cNvCxnSpPr>
              <p:nvPr/>
            </p:nvCxnSpPr>
            <p:spPr>
              <a:xfrm>
                <a:off x="3343542" y="4046506"/>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0F8B21-FABF-4F71-BA97-9AF5D7B6365F}"/>
                  </a:ext>
                </a:extLst>
              </p:cNvPr>
              <p:cNvCxnSpPr>
                <a:cxnSpLocks/>
              </p:cNvCxnSpPr>
              <p:nvPr/>
            </p:nvCxnSpPr>
            <p:spPr>
              <a:xfrm>
                <a:off x="3343542" y="4395845"/>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cxnSp>
        <p:nvCxnSpPr>
          <p:cNvPr id="85" name="Straight Arrow Connector 84">
            <a:extLst>
              <a:ext uri="{FF2B5EF4-FFF2-40B4-BE49-F238E27FC236}">
                <a16:creationId xmlns:a16="http://schemas.microsoft.com/office/drawing/2014/main" id="{A667382F-E299-40C5-86B2-5E367319D8D2}"/>
              </a:ext>
              <a:ext uri="{C183D7F6-B498-43B3-948B-1728B52AA6E4}">
                <adec:decorative xmlns:adec="http://schemas.microsoft.com/office/drawing/2017/decorative" val="1"/>
              </a:ext>
            </a:extLst>
          </p:cNvPr>
          <p:cNvCxnSpPr>
            <a:cxnSpLocks/>
          </p:cNvCxnSpPr>
          <p:nvPr/>
        </p:nvCxnSpPr>
        <p:spPr>
          <a:xfrm flipV="1">
            <a:off x="2360109" y="3683645"/>
            <a:ext cx="6377491" cy="469758"/>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Parallelogram 85">
            <a:extLst>
              <a:ext uri="{FF2B5EF4-FFF2-40B4-BE49-F238E27FC236}">
                <a16:creationId xmlns:a16="http://schemas.microsoft.com/office/drawing/2014/main" id="{449762CA-0C35-40D1-9FF0-1468A41FA39F}"/>
              </a:ext>
              <a:ext uri="{C183D7F6-B498-43B3-948B-1728B52AA6E4}">
                <adec:decorative xmlns:adec="http://schemas.microsoft.com/office/drawing/2017/decorative" val="1"/>
              </a:ext>
            </a:extLst>
          </p:cNvPr>
          <p:cNvSpPr/>
          <p:nvPr/>
        </p:nvSpPr>
        <p:spPr>
          <a:xfrm rot="5400000" flipH="1" flipV="1">
            <a:off x="3269708" y="3975011"/>
            <a:ext cx="550812" cy="142988"/>
          </a:xfrm>
          <a:prstGeom prst="parallelogram">
            <a:avLst>
              <a:gd name="adj" fmla="val 106425"/>
            </a:avLst>
          </a:prstGeom>
          <a:solidFill>
            <a:srgbClr val="ED7D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7" name="Straight Arrow Connector 86">
            <a:extLst>
              <a:ext uri="{FF2B5EF4-FFF2-40B4-BE49-F238E27FC236}">
                <a16:creationId xmlns:a16="http://schemas.microsoft.com/office/drawing/2014/main" id="{B8DFFF54-D804-4524-9A35-A77415E0D355}"/>
              </a:ext>
              <a:ext uri="{C183D7F6-B498-43B3-948B-1728B52AA6E4}">
                <adec:decorative xmlns:adec="http://schemas.microsoft.com/office/drawing/2017/decorative" val="1"/>
              </a:ext>
            </a:extLst>
          </p:cNvPr>
          <p:cNvCxnSpPr>
            <a:cxnSpLocks/>
          </p:cNvCxnSpPr>
          <p:nvPr/>
        </p:nvCxnSpPr>
        <p:spPr>
          <a:xfrm>
            <a:off x="2360109" y="4153403"/>
            <a:ext cx="6651881" cy="911399"/>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Parallelogram 87">
            <a:extLst>
              <a:ext uri="{FF2B5EF4-FFF2-40B4-BE49-F238E27FC236}">
                <a16:creationId xmlns:a16="http://schemas.microsoft.com/office/drawing/2014/main" id="{1A7D713D-C08D-41FF-97E7-54F1C1DBE276}"/>
              </a:ext>
              <a:ext uri="{C183D7F6-B498-43B3-948B-1728B52AA6E4}">
                <adec:decorative xmlns:adec="http://schemas.microsoft.com/office/drawing/2017/decorative" val="1"/>
              </a:ext>
            </a:extLst>
          </p:cNvPr>
          <p:cNvSpPr/>
          <p:nvPr/>
        </p:nvSpPr>
        <p:spPr>
          <a:xfrm rot="5400000" flipH="1" flipV="1">
            <a:off x="3572874" y="4299894"/>
            <a:ext cx="560747" cy="145736"/>
          </a:xfrm>
          <a:prstGeom prst="parallelogram">
            <a:avLst>
              <a:gd name="adj" fmla="val 105995"/>
            </a:avLst>
          </a:prstGeom>
          <a:solidFill>
            <a:srgbClr val="CBA9E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804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500"/>
                                        <p:tgtEl>
                                          <p:spTgt spid="87"/>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fade">
                                      <p:cBhvr>
                                        <p:cTn id="2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E967-63F2-4AC1-89BA-264C01AF4CCF}"/>
              </a:ext>
            </a:extLst>
          </p:cNvPr>
          <p:cNvSpPr>
            <a:spLocks noGrp="1"/>
          </p:cNvSpPr>
          <p:nvPr>
            <p:ph type="title"/>
          </p:nvPr>
        </p:nvSpPr>
        <p:spPr/>
        <p:txBody>
          <a:bodyPr/>
          <a:lstStyle/>
          <a:p>
            <a:r>
              <a:rPr lang="en-GB" dirty="0"/>
              <a:t>Zoom</a:t>
            </a:r>
          </a:p>
        </p:txBody>
      </p:sp>
      <p:grpSp>
        <p:nvGrpSpPr>
          <p:cNvPr id="37" name="Group 36">
            <a:extLst>
              <a:ext uri="{FF2B5EF4-FFF2-40B4-BE49-F238E27FC236}">
                <a16:creationId xmlns:a16="http://schemas.microsoft.com/office/drawing/2014/main" id="{138A1D5A-1041-42DC-A208-F9F4D171F47D}"/>
              </a:ext>
              <a:ext uri="{C183D7F6-B498-43B3-948B-1728B52AA6E4}">
                <adec:decorative xmlns:adec="http://schemas.microsoft.com/office/drawing/2017/decorative" val="1"/>
              </a:ext>
            </a:extLst>
          </p:cNvPr>
          <p:cNvGrpSpPr/>
          <p:nvPr/>
        </p:nvGrpSpPr>
        <p:grpSpPr>
          <a:xfrm>
            <a:off x="1318296" y="1915774"/>
            <a:ext cx="10130378" cy="4320800"/>
            <a:chOff x="1318296" y="1915774"/>
            <a:chExt cx="10130378" cy="4320800"/>
          </a:xfrm>
        </p:grpSpPr>
        <p:grpSp>
          <p:nvGrpSpPr>
            <p:cNvPr id="38" name="Group 37">
              <a:extLst>
                <a:ext uri="{FF2B5EF4-FFF2-40B4-BE49-F238E27FC236}">
                  <a16:creationId xmlns:a16="http://schemas.microsoft.com/office/drawing/2014/main" id="{31FF7BD6-1D4E-455C-9EC3-DD00B14A9BF6}"/>
                </a:ext>
              </a:extLst>
            </p:cNvPr>
            <p:cNvGrpSpPr/>
            <p:nvPr/>
          </p:nvGrpSpPr>
          <p:grpSpPr>
            <a:xfrm>
              <a:off x="1318296" y="1915774"/>
              <a:ext cx="10130378" cy="4320800"/>
              <a:chOff x="1318296" y="1915774"/>
              <a:chExt cx="10130378" cy="4320800"/>
            </a:xfrm>
          </p:grpSpPr>
          <p:grpSp>
            <p:nvGrpSpPr>
              <p:cNvPr id="41" name="Group 40">
                <a:extLst>
                  <a:ext uri="{FF2B5EF4-FFF2-40B4-BE49-F238E27FC236}">
                    <a16:creationId xmlns:a16="http://schemas.microsoft.com/office/drawing/2014/main" id="{90E51ECE-A66D-4E86-932C-6B3FF1CF8292}"/>
                  </a:ext>
                </a:extLst>
              </p:cNvPr>
              <p:cNvGrpSpPr/>
              <p:nvPr/>
            </p:nvGrpSpPr>
            <p:grpSpPr>
              <a:xfrm>
                <a:off x="1318296" y="1915774"/>
                <a:ext cx="10130378" cy="4320800"/>
                <a:chOff x="1318296" y="1915774"/>
                <a:chExt cx="10130378" cy="4320800"/>
              </a:xfrm>
            </p:grpSpPr>
            <p:cxnSp>
              <p:nvCxnSpPr>
                <p:cNvPr id="43" name="Straight Arrow Connector 42">
                  <a:extLst>
                    <a:ext uri="{FF2B5EF4-FFF2-40B4-BE49-F238E27FC236}">
                      <a16:creationId xmlns:a16="http://schemas.microsoft.com/office/drawing/2014/main" id="{F83ADCE9-447D-41C9-A98B-B1E5D88FDF9A}"/>
                    </a:ext>
                  </a:extLst>
                </p:cNvPr>
                <p:cNvCxnSpPr>
                  <a:cxnSpLocks/>
                </p:cNvCxnSpPr>
                <p:nvPr/>
              </p:nvCxnSpPr>
              <p:spPr>
                <a:xfrm flipH="1">
                  <a:off x="1442147" y="4153403"/>
                  <a:ext cx="930770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EAAA9F5-A763-4110-85DC-9042939F726B}"/>
                    </a:ext>
                  </a:extLst>
                </p:cNvPr>
                <p:cNvCxnSpPr>
                  <a:cxnSpLocks/>
                </p:cNvCxnSpPr>
                <p:nvPr/>
              </p:nvCxnSpPr>
              <p:spPr>
                <a:xfrm flipV="1">
                  <a:off x="9831890" y="2379300"/>
                  <a:ext cx="0" cy="37770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C9A3EF6-BBA3-44DB-A1D5-9A5A1D02E2E5}"/>
                    </a:ext>
                  </a:extLst>
                </p:cNvPr>
                <p:cNvSpPr txBox="1"/>
                <p:nvPr/>
              </p:nvSpPr>
              <p:spPr>
                <a:xfrm>
                  <a:off x="1333426" y="4455435"/>
                  <a:ext cx="1677663" cy="923330"/>
                </a:xfrm>
                <a:prstGeom prst="rect">
                  <a:avLst/>
                </a:prstGeom>
                <a:noFill/>
              </p:spPr>
              <p:txBody>
                <a:bodyPr wrap="square" rtlCol="0">
                  <a:spAutoFit/>
                </a:bodyPr>
                <a:lstStyle/>
                <a:p>
                  <a:pPr algn="ctr"/>
                  <a:r>
                    <a:rPr lang="en-GB" i="1" dirty="0">
                      <a:cs typeface="Times New Roman" panose="02020603050405020304" pitchFamily="18" charset="0"/>
                    </a:rPr>
                    <a:t>Centre of Projection (COP)</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24E03A4-CF1F-47A1-AF3E-1D84018647F5}"/>
                        </a:ext>
                      </a:extLst>
                    </p:cNvPr>
                    <p:cNvSpPr txBox="1"/>
                    <p:nvPr/>
                  </p:nvSpPr>
                  <p:spPr>
                    <a:xfrm>
                      <a:off x="9693871" y="1915774"/>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𝑦</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6" name="TextBox 45">
                      <a:extLst>
                        <a:ext uri="{FF2B5EF4-FFF2-40B4-BE49-F238E27FC236}">
                          <a16:creationId xmlns:a16="http://schemas.microsoft.com/office/drawing/2014/main" id="{224E03A4-CF1F-47A1-AF3E-1D84018647F5}"/>
                        </a:ext>
                      </a:extLst>
                    </p:cNvPr>
                    <p:cNvSpPr txBox="1">
                      <a:spLocks noRot="1" noChangeAspect="1" noMove="1" noResize="1" noEditPoints="1" noAdjustHandles="1" noChangeArrowheads="1" noChangeShapeType="1" noTextEdit="1"/>
                    </p:cNvSpPr>
                    <p:nvPr/>
                  </p:nvSpPr>
                  <p:spPr>
                    <a:xfrm>
                      <a:off x="9693871" y="1915774"/>
                      <a:ext cx="276038" cy="461665"/>
                    </a:xfrm>
                    <a:prstGeom prst="rect">
                      <a:avLst/>
                    </a:prstGeom>
                    <a:blipFill>
                      <a:blip r:embed="rId3"/>
                      <a:stretch>
                        <a:fillRect l="-35556" r="-6667" b="-118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6E855D3-B2D6-4391-B62E-20529DE22B43}"/>
                        </a:ext>
                      </a:extLst>
                    </p:cNvPr>
                    <p:cNvSpPr txBox="1"/>
                    <p:nvPr/>
                  </p:nvSpPr>
                  <p:spPr>
                    <a:xfrm>
                      <a:off x="1318296" y="409238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7" name="TextBox 46">
                      <a:extLst>
                        <a:ext uri="{FF2B5EF4-FFF2-40B4-BE49-F238E27FC236}">
                          <a16:creationId xmlns:a16="http://schemas.microsoft.com/office/drawing/2014/main" id="{B6E855D3-B2D6-4391-B62E-20529DE22B43}"/>
                        </a:ext>
                      </a:extLst>
                    </p:cNvPr>
                    <p:cNvSpPr txBox="1">
                      <a:spLocks noRot="1" noChangeAspect="1" noMove="1" noResize="1" noEditPoints="1" noAdjustHandles="1" noChangeArrowheads="1" noChangeShapeType="1" noTextEdit="1"/>
                    </p:cNvSpPr>
                    <p:nvPr/>
                  </p:nvSpPr>
                  <p:spPr>
                    <a:xfrm>
                      <a:off x="1318296" y="4092387"/>
                      <a:ext cx="276038" cy="461665"/>
                    </a:xfrm>
                    <a:prstGeom prst="rect">
                      <a:avLst/>
                    </a:prstGeom>
                    <a:blipFill>
                      <a:blip r:embed="rId4"/>
                      <a:stretch>
                        <a:fillRect l="-17391"/>
                      </a:stretch>
                    </a:blipFill>
                  </p:spPr>
                  <p:txBody>
                    <a:bodyPr/>
                    <a:lstStyle/>
                    <a:p>
                      <a:r>
                        <a:rPr lang="en-GB">
                          <a:noFill/>
                        </a:rPr>
                        <a:t> </a:t>
                      </a:r>
                    </a:p>
                  </p:txBody>
                </p:sp>
              </mc:Fallback>
            </mc:AlternateContent>
            <p:cxnSp>
              <p:nvCxnSpPr>
                <p:cNvPr id="48" name="Straight Arrow Connector 47">
                  <a:extLst>
                    <a:ext uri="{FF2B5EF4-FFF2-40B4-BE49-F238E27FC236}">
                      <a16:creationId xmlns:a16="http://schemas.microsoft.com/office/drawing/2014/main" id="{AF8508B9-7E33-45CD-A911-17937AE0C86B}"/>
                    </a:ext>
                    <a:ext uri="{C183D7F6-B498-43B3-948B-1728B52AA6E4}">
                      <adec:decorative xmlns:adec="http://schemas.microsoft.com/office/drawing/2017/decorative" val="1"/>
                    </a:ext>
                  </a:extLst>
                </p:cNvPr>
                <p:cNvCxnSpPr/>
                <p:nvPr/>
              </p:nvCxnSpPr>
              <p:spPr>
                <a:xfrm>
                  <a:off x="9056914" y="3243691"/>
                  <a:ext cx="2235200" cy="262072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E432D71-8A09-4306-B817-3ACD59F9745C}"/>
                        </a:ext>
                      </a:extLst>
                    </p:cNvPr>
                    <p:cNvSpPr txBox="1"/>
                    <p:nvPr/>
                  </p:nvSpPr>
                  <p:spPr>
                    <a:xfrm>
                      <a:off x="11172636" y="5774909"/>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𝑥</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9" name="TextBox 48">
                      <a:extLst>
                        <a:ext uri="{FF2B5EF4-FFF2-40B4-BE49-F238E27FC236}">
                          <a16:creationId xmlns:a16="http://schemas.microsoft.com/office/drawing/2014/main" id="{1E432D71-8A09-4306-B817-3ACD59F9745C}"/>
                        </a:ext>
                      </a:extLst>
                    </p:cNvPr>
                    <p:cNvSpPr txBox="1">
                      <a:spLocks noRot="1" noChangeAspect="1" noMove="1" noResize="1" noEditPoints="1" noAdjustHandles="1" noChangeArrowheads="1" noChangeShapeType="1" noTextEdit="1"/>
                    </p:cNvSpPr>
                    <p:nvPr/>
                  </p:nvSpPr>
                  <p:spPr>
                    <a:xfrm>
                      <a:off x="11172636" y="5774909"/>
                      <a:ext cx="276038" cy="461665"/>
                    </a:xfrm>
                    <a:prstGeom prst="rect">
                      <a:avLst/>
                    </a:prstGeom>
                    <a:blipFill>
                      <a:blip r:embed="rId5"/>
                      <a:stretch>
                        <a:fillRect l="-22222"/>
                      </a:stretch>
                    </a:blipFill>
                  </p:spPr>
                  <p:txBody>
                    <a:bodyPr/>
                    <a:lstStyle/>
                    <a:p>
                      <a:r>
                        <a:rPr lang="en-GB">
                          <a:noFill/>
                        </a:rPr>
                        <a:t> </a:t>
                      </a:r>
                    </a:p>
                  </p:txBody>
                </p:sp>
              </mc:Fallback>
            </mc:AlternateContent>
            <p:sp>
              <p:nvSpPr>
                <p:cNvPr id="50" name="Oval 49">
                  <a:extLst>
                    <a:ext uri="{FF2B5EF4-FFF2-40B4-BE49-F238E27FC236}">
                      <a16:creationId xmlns:a16="http://schemas.microsoft.com/office/drawing/2014/main" id="{8B177A48-4129-4EBC-A415-6ACFD6BCB533}"/>
                    </a:ext>
                  </a:extLst>
                </p:cNvPr>
                <p:cNvSpPr/>
                <p:nvPr/>
              </p:nvSpPr>
              <p:spPr>
                <a:xfrm>
                  <a:off x="8737600" y="3438180"/>
                  <a:ext cx="507996" cy="490929"/>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42" name="Picture 41">
                <a:extLst>
                  <a:ext uri="{FF2B5EF4-FFF2-40B4-BE49-F238E27FC236}">
                    <a16:creationId xmlns:a16="http://schemas.microsoft.com/office/drawing/2014/main" id="{85FA920B-B887-4CF5-ADD4-1702036B766A}"/>
                  </a:ext>
                  <a:ext uri="{C183D7F6-B498-43B3-948B-1728B52AA6E4}">
                    <adec:decorative xmlns:adec="http://schemas.microsoft.com/office/drawing/2017/decorative" val="1"/>
                  </a:ext>
                </a:extLst>
              </p:cNvPr>
              <p:cNvPicPr>
                <a:picLocks noChangeAspect="1"/>
              </p:cNvPicPr>
              <p:nvPr/>
            </p:nvPicPr>
            <p:blipFill>
              <a:blip r:embed="rId6">
                <a:lum bright="70000" contrast="-70000"/>
                <a:extLst>
                  <a:ext uri="{837473B0-CC2E-450A-ABE3-18F120FF3D39}">
                    <a1611:picAttrSrcUrl xmlns:a1611="http://schemas.microsoft.com/office/drawing/2016/11/main" r:id="rId7"/>
                  </a:ext>
                </a:extLst>
              </a:blip>
              <a:stretch>
                <a:fillRect/>
              </a:stretch>
            </p:blipFill>
            <p:spPr>
              <a:xfrm>
                <a:off x="1770263" y="3510211"/>
                <a:ext cx="803990" cy="1286384"/>
              </a:xfrm>
              <a:prstGeom prst="rect">
                <a:avLst/>
              </a:prstGeom>
            </p:spPr>
          </p:pic>
        </p:grpSp>
        <p:sp>
          <p:nvSpPr>
            <p:cNvPr id="39" name="Cube 38">
              <a:extLst>
                <a:ext uri="{FF2B5EF4-FFF2-40B4-BE49-F238E27FC236}">
                  <a16:creationId xmlns:a16="http://schemas.microsoft.com/office/drawing/2014/main" id="{F313C58D-C5B3-4155-85AD-3B87BF3E3172}"/>
                </a:ext>
              </a:extLst>
            </p:cNvPr>
            <p:cNvSpPr/>
            <p:nvPr/>
          </p:nvSpPr>
          <p:spPr>
            <a:xfrm rot="20840911">
              <a:off x="9038999" y="4809378"/>
              <a:ext cx="478971" cy="444176"/>
            </a:xfrm>
            <a:prstGeom prst="cube">
              <a:avLst/>
            </a:prstGeom>
            <a:solidFill>
              <a:srgbClr val="CBA9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ylinder 39">
              <a:extLst>
                <a:ext uri="{FF2B5EF4-FFF2-40B4-BE49-F238E27FC236}">
                  <a16:creationId xmlns:a16="http://schemas.microsoft.com/office/drawing/2014/main" id="{68F092B4-353A-4C41-AE37-E4A3133D5415}"/>
                </a:ext>
                <a:ext uri="{C183D7F6-B498-43B3-948B-1728B52AA6E4}">
                  <adec:decorative xmlns:adec="http://schemas.microsoft.com/office/drawing/2017/decorative" val="1"/>
                </a:ext>
              </a:extLst>
            </p:cNvPr>
            <p:cNvSpPr/>
            <p:nvPr/>
          </p:nvSpPr>
          <p:spPr>
            <a:xfrm rot="1319957">
              <a:off x="10117559" y="3685255"/>
              <a:ext cx="403336" cy="626858"/>
            </a:xfrm>
            <a:prstGeom prst="can">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35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55453A63-B46A-4E3D-BD98-6B10B1EE74E1}"/>
              </a:ext>
              <a:ext uri="{C183D7F6-B498-43B3-948B-1728B52AA6E4}">
                <adec:decorative xmlns:adec="http://schemas.microsoft.com/office/drawing/2017/decorative" val="1"/>
              </a:ext>
            </a:extLst>
          </p:cNvPr>
          <p:cNvGrpSpPr/>
          <p:nvPr/>
        </p:nvGrpSpPr>
        <p:grpSpPr>
          <a:xfrm>
            <a:off x="5662364" y="2643419"/>
            <a:ext cx="1807240" cy="3559644"/>
            <a:chOff x="2749288" y="2643419"/>
            <a:chExt cx="1807240" cy="3559644"/>
          </a:xfrm>
        </p:grpSpPr>
        <p:grpSp>
          <p:nvGrpSpPr>
            <p:cNvPr id="58" name="Group 57">
              <a:extLst>
                <a:ext uri="{FF2B5EF4-FFF2-40B4-BE49-F238E27FC236}">
                  <a16:creationId xmlns:a16="http://schemas.microsoft.com/office/drawing/2014/main" id="{2505591C-3657-462E-90AE-ACF18B39D8DA}"/>
                </a:ext>
              </a:extLst>
            </p:cNvPr>
            <p:cNvGrpSpPr/>
            <p:nvPr/>
          </p:nvGrpSpPr>
          <p:grpSpPr>
            <a:xfrm>
              <a:off x="2749288" y="2643419"/>
              <a:ext cx="1807240" cy="3559644"/>
              <a:chOff x="2749288" y="2643419"/>
              <a:chExt cx="1807240" cy="3559644"/>
            </a:xfrm>
          </p:grpSpPr>
          <p:grpSp>
            <p:nvGrpSpPr>
              <p:cNvPr id="59" name="Group 58">
                <a:extLst>
                  <a:ext uri="{FF2B5EF4-FFF2-40B4-BE49-F238E27FC236}">
                    <a16:creationId xmlns:a16="http://schemas.microsoft.com/office/drawing/2014/main" id="{0798CB81-18DF-4A26-9F8A-2B7448948601}"/>
                  </a:ext>
                </a:extLst>
              </p:cNvPr>
              <p:cNvGrpSpPr/>
              <p:nvPr/>
            </p:nvGrpSpPr>
            <p:grpSpPr>
              <a:xfrm>
                <a:off x="2749288" y="2643419"/>
                <a:ext cx="1807240" cy="3559644"/>
                <a:chOff x="2836135" y="2737199"/>
                <a:chExt cx="1807240" cy="3559644"/>
              </a:xfrm>
              <a:solidFill>
                <a:srgbClr val="333333">
                  <a:alpha val="69804"/>
                </a:srgbClr>
              </a:solidFill>
            </p:grpSpPr>
            <p:sp>
              <p:nvSpPr>
                <p:cNvPr id="61" name="TextBox 60">
                  <a:extLst>
                    <a:ext uri="{FF2B5EF4-FFF2-40B4-BE49-F238E27FC236}">
                      <a16:creationId xmlns:a16="http://schemas.microsoft.com/office/drawing/2014/main" id="{D431B9D6-9011-467D-BA4A-8CD3AEA29119}"/>
                    </a:ext>
                  </a:extLst>
                </p:cNvPr>
                <p:cNvSpPr txBox="1"/>
                <p:nvPr/>
              </p:nvSpPr>
              <p:spPr>
                <a:xfrm>
                  <a:off x="2836135" y="5650512"/>
                  <a:ext cx="1289777" cy="646331"/>
                </a:xfrm>
                <a:prstGeom prst="rect">
                  <a:avLst/>
                </a:prstGeom>
                <a:noFill/>
              </p:spPr>
              <p:txBody>
                <a:bodyPr wrap="none" rtlCol="0">
                  <a:spAutoFit/>
                </a:bodyPr>
                <a:lstStyle/>
                <a:p>
                  <a:pPr algn="ctr"/>
                  <a:r>
                    <a:rPr lang="en-GB" i="1" dirty="0">
                      <a:solidFill>
                        <a:schemeClr val="tx1">
                          <a:lumMod val="95000"/>
                        </a:schemeClr>
                      </a:solidFill>
                      <a:cs typeface="Times New Roman" panose="02020603050405020304" pitchFamily="18" charset="0"/>
                    </a:rPr>
                    <a:t>View plane</a:t>
                  </a:r>
                  <a:br>
                    <a:rPr lang="en-GB" i="1" dirty="0">
                      <a:solidFill>
                        <a:schemeClr val="tx1">
                          <a:lumMod val="95000"/>
                        </a:schemeClr>
                      </a:solidFill>
                      <a:cs typeface="Times New Roman" panose="02020603050405020304" pitchFamily="18" charset="0"/>
                    </a:rPr>
                  </a:br>
                  <a:r>
                    <a:rPr lang="en-GB" i="1" dirty="0">
                      <a:solidFill>
                        <a:schemeClr val="tx1">
                          <a:lumMod val="95000"/>
                        </a:schemeClr>
                      </a:solidFill>
                      <a:cs typeface="Times New Roman" panose="02020603050405020304" pitchFamily="18" charset="0"/>
                    </a:rPr>
                    <a:t>(screen)</a:t>
                  </a:r>
                </a:p>
              </p:txBody>
            </p:sp>
            <p:sp>
              <p:nvSpPr>
                <p:cNvPr id="62" name="Parallelogram 61">
                  <a:extLst>
                    <a:ext uri="{FF2B5EF4-FFF2-40B4-BE49-F238E27FC236}">
                      <a16:creationId xmlns:a16="http://schemas.microsoft.com/office/drawing/2014/main" id="{ECFBB1B8-25FF-4AE8-AE0C-314AA7AB7C7D}"/>
                    </a:ext>
                  </a:extLst>
                </p:cNvPr>
                <p:cNvSpPr/>
                <p:nvPr/>
              </p:nvSpPr>
              <p:spPr>
                <a:xfrm rot="2892141" flipV="1">
                  <a:off x="2361774" y="3501259"/>
                  <a:ext cx="3045662" cy="1517541"/>
                </a:xfrm>
                <a:prstGeom prst="parallelogram">
                  <a:avLst>
                    <a:gd name="adj" fmla="val 111804"/>
                  </a:avLst>
                </a:prstGeom>
                <a:solidFill>
                  <a:srgbClr val="404040">
                    <a:alpha val="50196"/>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0" name="Straight Connector 59">
                <a:extLst>
                  <a:ext uri="{FF2B5EF4-FFF2-40B4-BE49-F238E27FC236}">
                    <a16:creationId xmlns:a16="http://schemas.microsoft.com/office/drawing/2014/main" id="{ED98C67B-8F78-4D99-87AA-E967333DF0D6}"/>
                  </a:ext>
                </a:extLst>
              </p:cNvPr>
              <p:cNvCxnSpPr>
                <a:cxnSpLocks/>
              </p:cNvCxnSpPr>
              <p:nvPr/>
            </p:nvCxnSpPr>
            <p:spPr>
              <a:xfrm>
                <a:off x="2854052" y="4153403"/>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153ACCA9-85EC-4D6A-B0C7-98FD70B10B75}"/>
                </a:ext>
              </a:extLst>
            </p:cNvPr>
            <p:cNvGrpSpPr/>
            <p:nvPr/>
          </p:nvGrpSpPr>
          <p:grpSpPr>
            <a:xfrm>
              <a:off x="3329140" y="2699657"/>
              <a:ext cx="957325" cy="2902857"/>
              <a:chOff x="3329140" y="2699657"/>
              <a:chExt cx="957325" cy="2902857"/>
            </a:xfrm>
          </p:grpSpPr>
          <p:cxnSp>
            <p:nvCxnSpPr>
              <p:cNvPr id="64" name="Straight Connector 63">
                <a:extLst>
                  <a:ext uri="{FF2B5EF4-FFF2-40B4-BE49-F238E27FC236}">
                    <a16:creationId xmlns:a16="http://schemas.microsoft.com/office/drawing/2014/main" id="{027C27B9-33F0-4E5C-872E-FA8510F37BFF}"/>
                  </a:ext>
                </a:extLst>
              </p:cNvPr>
              <p:cNvCxnSpPr/>
              <p:nvPr/>
            </p:nvCxnSpPr>
            <p:spPr>
              <a:xfrm>
                <a:off x="3468914" y="26996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E2E97B-B795-4875-870A-80228558E578}"/>
                  </a:ext>
                </a:extLst>
              </p:cNvPr>
              <p:cNvCxnSpPr/>
              <p:nvPr/>
            </p:nvCxnSpPr>
            <p:spPr>
              <a:xfrm>
                <a:off x="3621314" y="28520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F44307C-04AE-4943-AAAD-53DB1E3147C2}"/>
                  </a:ext>
                </a:extLst>
              </p:cNvPr>
              <p:cNvCxnSpPr/>
              <p:nvPr/>
            </p:nvCxnSpPr>
            <p:spPr>
              <a:xfrm>
                <a:off x="3773714" y="30044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43BFDEF-55C4-49FB-9B2C-5729D1374BC4}"/>
                  </a:ext>
                </a:extLst>
              </p:cNvPr>
              <p:cNvCxnSpPr/>
              <p:nvPr/>
            </p:nvCxnSpPr>
            <p:spPr>
              <a:xfrm>
                <a:off x="3926114" y="31568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2013B34-1B48-4B7D-9A22-69826DDDF685}"/>
                  </a:ext>
                </a:extLst>
              </p:cNvPr>
              <p:cNvCxnSpPr>
                <a:cxnSpLocks/>
              </p:cNvCxnSpPr>
              <p:nvPr/>
            </p:nvCxnSpPr>
            <p:spPr>
              <a:xfrm>
                <a:off x="4078514" y="33092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0060571-E59B-45C4-94E4-5E62B690B07A}"/>
                  </a:ext>
                </a:extLst>
              </p:cNvPr>
              <p:cNvCxnSpPr>
                <a:cxnSpLocks/>
              </p:cNvCxnSpPr>
              <p:nvPr/>
            </p:nvCxnSpPr>
            <p:spPr>
              <a:xfrm>
                <a:off x="3349229" y="2908230"/>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F128D6E-CC1F-4BAD-884B-842CF780814D}"/>
                  </a:ext>
                </a:extLst>
              </p:cNvPr>
              <p:cNvCxnSpPr>
                <a:cxnSpLocks/>
              </p:cNvCxnSpPr>
              <p:nvPr/>
            </p:nvCxnSpPr>
            <p:spPr>
              <a:xfrm>
                <a:off x="3329140" y="3249949"/>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BA28BE-540A-4D8F-AD60-EF486B97419C}"/>
                  </a:ext>
                </a:extLst>
              </p:cNvPr>
              <p:cNvCxnSpPr>
                <a:cxnSpLocks/>
              </p:cNvCxnSpPr>
              <p:nvPr/>
            </p:nvCxnSpPr>
            <p:spPr>
              <a:xfrm>
                <a:off x="3343542" y="3627038"/>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8BD8D5-BE9F-49CE-A3CF-BD633D55FF7E}"/>
                  </a:ext>
                </a:extLst>
              </p:cNvPr>
              <p:cNvCxnSpPr>
                <a:cxnSpLocks/>
              </p:cNvCxnSpPr>
              <p:nvPr/>
            </p:nvCxnSpPr>
            <p:spPr>
              <a:xfrm>
                <a:off x="3343542" y="4046506"/>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0F8B21-FABF-4F71-BA97-9AF5D7B6365F}"/>
                  </a:ext>
                </a:extLst>
              </p:cNvPr>
              <p:cNvCxnSpPr>
                <a:cxnSpLocks/>
              </p:cNvCxnSpPr>
              <p:nvPr/>
            </p:nvCxnSpPr>
            <p:spPr>
              <a:xfrm>
                <a:off x="3343542" y="4395845"/>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cxnSp>
        <p:nvCxnSpPr>
          <p:cNvPr id="85" name="Straight Arrow Connector 84">
            <a:extLst>
              <a:ext uri="{FF2B5EF4-FFF2-40B4-BE49-F238E27FC236}">
                <a16:creationId xmlns:a16="http://schemas.microsoft.com/office/drawing/2014/main" id="{A667382F-E299-40C5-86B2-5E367319D8D2}"/>
              </a:ext>
              <a:ext uri="{C183D7F6-B498-43B3-948B-1728B52AA6E4}">
                <adec:decorative xmlns:adec="http://schemas.microsoft.com/office/drawing/2017/decorative" val="1"/>
              </a:ext>
            </a:extLst>
          </p:cNvPr>
          <p:cNvCxnSpPr>
            <a:cxnSpLocks/>
          </p:cNvCxnSpPr>
          <p:nvPr/>
        </p:nvCxnSpPr>
        <p:spPr>
          <a:xfrm flipV="1">
            <a:off x="2360109" y="3683645"/>
            <a:ext cx="6377491" cy="469758"/>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Parallelogram 85">
            <a:extLst>
              <a:ext uri="{FF2B5EF4-FFF2-40B4-BE49-F238E27FC236}">
                <a16:creationId xmlns:a16="http://schemas.microsoft.com/office/drawing/2014/main" id="{449762CA-0C35-40D1-9FF0-1468A41FA39F}"/>
              </a:ext>
              <a:ext uri="{C183D7F6-B498-43B3-948B-1728B52AA6E4}">
                <adec:decorative xmlns:adec="http://schemas.microsoft.com/office/drawing/2017/decorative" val="1"/>
              </a:ext>
            </a:extLst>
          </p:cNvPr>
          <p:cNvSpPr/>
          <p:nvPr/>
        </p:nvSpPr>
        <p:spPr>
          <a:xfrm rot="5400000" flipH="1" flipV="1">
            <a:off x="6055809" y="3830949"/>
            <a:ext cx="550812" cy="142988"/>
          </a:xfrm>
          <a:prstGeom prst="parallelogram">
            <a:avLst>
              <a:gd name="adj" fmla="val 106425"/>
            </a:avLst>
          </a:prstGeom>
          <a:solidFill>
            <a:srgbClr val="ED7D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7" name="Straight Arrow Connector 86">
            <a:extLst>
              <a:ext uri="{FF2B5EF4-FFF2-40B4-BE49-F238E27FC236}">
                <a16:creationId xmlns:a16="http://schemas.microsoft.com/office/drawing/2014/main" id="{B8DFFF54-D804-4524-9A35-A77415E0D355}"/>
              </a:ext>
              <a:ext uri="{C183D7F6-B498-43B3-948B-1728B52AA6E4}">
                <adec:decorative xmlns:adec="http://schemas.microsoft.com/office/drawing/2017/decorative" val="1"/>
              </a:ext>
            </a:extLst>
          </p:cNvPr>
          <p:cNvCxnSpPr>
            <a:cxnSpLocks/>
          </p:cNvCxnSpPr>
          <p:nvPr/>
        </p:nvCxnSpPr>
        <p:spPr>
          <a:xfrm>
            <a:off x="2360109" y="4153403"/>
            <a:ext cx="6651881" cy="911399"/>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Parallelogram 87">
            <a:extLst>
              <a:ext uri="{FF2B5EF4-FFF2-40B4-BE49-F238E27FC236}">
                <a16:creationId xmlns:a16="http://schemas.microsoft.com/office/drawing/2014/main" id="{1A7D713D-C08D-41FF-97E7-54F1C1DBE276}"/>
              </a:ext>
              <a:ext uri="{C183D7F6-B498-43B3-948B-1728B52AA6E4}">
                <adec:decorative xmlns:adec="http://schemas.microsoft.com/office/drawing/2017/decorative" val="1"/>
              </a:ext>
            </a:extLst>
          </p:cNvPr>
          <p:cNvSpPr/>
          <p:nvPr/>
        </p:nvSpPr>
        <p:spPr>
          <a:xfrm rot="5400000" flipH="1" flipV="1">
            <a:off x="6798488" y="4603349"/>
            <a:ext cx="560747" cy="145736"/>
          </a:xfrm>
          <a:prstGeom prst="parallelogram">
            <a:avLst>
              <a:gd name="adj" fmla="val 105995"/>
            </a:avLst>
          </a:prstGeom>
          <a:solidFill>
            <a:srgbClr val="CBA9E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6087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930</Words>
  <Application>Microsoft Office PowerPoint</Application>
  <PresentationFormat>Custom</PresentationFormat>
  <Paragraphs>55</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Nova</vt:lpstr>
      <vt:lpstr>Arial Nova Light</vt:lpstr>
      <vt:lpstr>Cambria Math</vt:lpstr>
      <vt:lpstr>Corbel</vt:lpstr>
      <vt:lpstr>Times New Roman</vt:lpstr>
      <vt:lpstr>Wingdings</vt:lpstr>
      <vt:lpstr>Digital Blue Tunnel 16x9</vt:lpstr>
      <vt:lpstr>Week 7: 3D Geometry I Part 3: A simple camera</vt:lpstr>
      <vt:lpstr>Objectives</vt:lpstr>
      <vt:lpstr>Vectors as rays</vt:lpstr>
      <vt:lpstr>Colour by numbers</vt:lpstr>
      <vt:lpstr>Zoom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7 Part 3</dc:title>
  <dc:creator>Bergel, Kate</dc:creator>
  <cp:lastModifiedBy>Bergel, Kate</cp:lastModifiedBy>
  <cp:revision>66</cp:revision>
  <dcterms:created xsi:type="dcterms:W3CDTF">2020-10-21T19:12:24Z</dcterms:created>
  <dcterms:modified xsi:type="dcterms:W3CDTF">2020-10-25T16:45:54Z</dcterms:modified>
</cp:coreProperties>
</file>