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340" r:id="rId4"/>
    <p:sldId id="343" r:id="rId5"/>
    <p:sldId id="341" r:id="rId6"/>
    <p:sldId id="342" r:id="rId7"/>
    <p:sldId id="344" r:id="rId8"/>
    <p:sldId id="350" r:id="rId9"/>
    <p:sldId id="346" r:id="rId10"/>
    <p:sldId id="349" r:id="rId11"/>
    <p:sldId id="34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044" autoAdjust="0"/>
  </p:normalViewPr>
  <p:slideViewPr>
    <p:cSldViewPr snapToGrid="0">
      <p:cViewPr varScale="1">
        <p:scale>
          <a:sx n="62" d="100"/>
          <a:sy n="62" d="100"/>
        </p:scale>
        <p:origin x="154" y="67"/>
      </p:cViewPr>
      <p:guideLst/>
    </p:cSldViewPr>
  </p:slideViewPr>
  <p:notesTextViewPr>
    <p:cViewPr>
      <p:scale>
        <a:sx n="76" d="100"/>
        <a:sy n="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62F5C-A615-4DA8-8C6E-87A0A08BA6E3}" type="datetimeFigureOut">
              <a:rPr lang="en-GB" smtClean="0"/>
              <a:t>02/10/2020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829F6-C195-4653-B21F-B810A87B2ED9}" type="slidenum">
              <a:rPr lang="en-GB" smtClean="0"/>
              <a:t>‹#›</a:t>
            </a:fld>
            <a:endParaRPr lang="en-GB"/>
          </a:p>
        </p:txBody>
      </p:sp>
    </p:spTree>
    <p:extLst>
      <p:ext uri="{BB962C8B-B14F-4D97-AF65-F5344CB8AC3E}">
        <p14:creationId xmlns:p14="http://schemas.microsoft.com/office/powerpoint/2010/main" val="311558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part 2 of this week’s lecture. Hopefully you’ve recovered from the previous video on calculus - before we get into how to actually apply the concepts in it, we’re going to take a break from abstract theory and lay the groundwork of what exactly we’ll be dealing with,</a:t>
            </a:r>
          </a:p>
        </p:txBody>
      </p:sp>
      <p:sp>
        <p:nvSpPr>
          <p:cNvPr id="4" name="Slide Number Placeholder 3"/>
          <p:cNvSpPr>
            <a:spLocks noGrp="1"/>
          </p:cNvSpPr>
          <p:nvPr>
            <p:ph type="sldNum" sz="quarter" idx="5"/>
          </p:nvPr>
        </p:nvSpPr>
        <p:spPr/>
        <p:txBody>
          <a:bodyPr/>
          <a:lstStyle/>
          <a:p>
            <a:fld id="{55C829F6-C195-4653-B21F-B810A87B2ED9}" type="slidenum">
              <a:rPr lang="en-GB" smtClean="0"/>
              <a:t>1</a:t>
            </a:fld>
            <a:endParaRPr lang="en-GB"/>
          </a:p>
        </p:txBody>
      </p:sp>
    </p:spTree>
    <p:extLst>
      <p:ext uri="{BB962C8B-B14F-4D97-AF65-F5344CB8AC3E}">
        <p14:creationId xmlns:p14="http://schemas.microsoft.com/office/powerpoint/2010/main" val="359519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a:t>
            </a:r>
          </a:p>
          <a:p>
            <a:endParaRPr lang="en-GB" dirty="0"/>
          </a:p>
          <a:p>
            <a:r>
              <a:rPr lang="en-GB" dirty="0"/>
              <a:t>This acceleration is constant and the same for all objects on Earth (obviously it’s different for other planets, as their mass is different). We can see why this is if we</a:t>
            </a:r>
          </a:p>
          <a:p>
            <a:endParaRPr lang="en-GB" dirty="0"/>
          </a:p>
          <a:p>
            <a:r>
              <a:rPr lang="en-GB" dirty="0"/>
              <a:t>equate the two formulae for the force, or weight, using m-o as the mass of the object and m-e as the mass of the earth: You can see that the object’s mass appears on both sides of the equation,</a:t>
            </a:r>
          </a:p>
          <a:p>
            <a:endParaRPr lang="en-GB" dirty="0"/>
          </a:p>
          <a:p>
            <a:r>
              <a:rPr lang="en-GB" dirty="0"/>
              <a:t>so cancels out, leaving the acceleration as being roughly the mass of the earth divided by the distance of the object form the earth’s centre – which is more or less the radius of the earth - times the gravitational constant. Obviously, we can see around us that some objects do fall faster; but</a:t>
            </a:r>
          </a:p>
          <a:p>
            <a:endParaRPr lang="en-GB" dirty="0"/>
          </a:p>
          <a:p>
            <a:r>
              <a:rPr lang="en-GB" dirty="0"/>
              <a:t>This is purely due to air resistance, rather than gravity. You can observe objects falling at the same rate in a vacuum, or if you find ones that have similar shapes but different masses – there have been various experiments done to demonstrate this,</a:t>
            </a:r>
          </a:p>
          <a:p>
            <a:endParaRPr lang="en-GB" dirty="0"/>
          </a:p>
          <a:p>
            <a:r>
              <a:rPr lang="en-GB" dirty="0"/>
              <a:t>Including one a few years ago with professor </a:t>
            </a:r>
            <a:r>
              <a:rPr lang="en-GB" dirty="0" err="1"/>
              <a:t>brian</a:t>
            </a:r>
            <a:r>
              <a:rPr lang="en-GB" dirty="0"/>
              <a:t> cox dropping feathers and a bowling ball in some NASA chamber, which there’s a link to the video of on </a:t>
            </a:r>
            <a:r>
              <a:rPr lang="en-GB" dirty="0" err="1"/>
              <a:t>LearningSpace</a:t>
            </a:r>
            <a:r>
              <a:rPr lang="en-GB"/>
              <a:t>.</a:t>
            </a:r>
            <a:br>
              <a:rPr lang="en-GB" dirty="0"/>
            </a:b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55C829F6-C195-4653-B21F-B810A87B2ED9}" type="slidenum">
              <a:rPr lang="en-GB" smtClean="0"/>
              <a:t>10</a:t>
            </a:fld>
            <a:endParaRPr lang="en-GB"/>
          </a:p>
        </p:txBody>
      </p:sp>
    </p:spTree>
    <p:extLst>
      <p:ext uri="{BB962C8B-B14F-4D97-AF65-F5344CB8AC3E}">
        <p14:creationId xmlns:p14="http://schemas.microsoft.com/office/powerpoint/2010/main" val="223083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have the quantities and the rules that define the relationships between then, how can we use this in our simulation? The basic procedure is as follows:</a:t>
            </a:r>
          </a:p>
          <a:p>
            <a:endParaRPr lang="en-GB" dirty="0"/>
          </a:p>
          <a:p>
            <a:r>
              <a:rPr lang="en-GB" dirty="0"/>
              <a:t>We start by storing the position x and the velocity v of the object we’re simulating, and then</a:t>
            </a:r>
          </a:p>
          <a:p>
            <a:endParaRPr lang="en-GB" dirty="0"/>
          </a:p>
          <a:p>
            <a:r>
              <a:rPr lang="en-GB" dirty="0"/>
              <a:t>For each time step, which might be a frame or even a subframe,</a:t>
            </a:r>
          </a:p>
          <a:p>
            <a:endParaRPr lang="en-GB" dirty="0"/>
          </a:p>
          <a:p>
            <a:r>
              <a:rPr lang="en-GB" dirty="0"/>
              <a:t>We use the numerical integration technique we met earlier to give the new position as x plus its derivative, the velocity, times delta t, the timestep.</a:t>
            </a:r>
          </a:p>
          <a:p>
            <a:endParaRPr lang="en-GB" dirty="0"/>
          </a:p>
          <a:p>
            <a:r>
              <a:rPr lang="en-GB" dirty="0"/>
              <a:t>Next, we need to factor in any forces acting on the object, from which we can use Newton’s second law to find the acceleration,</a:t>
            </a:r>
          </a:p>
          <a:p>
            <a:endParaRPr lang="en-GB" dirty="0"/>
          </a:p>
          <a:p>
            <a:r>
              <a:rPr lang="en-GB" dirty="0"/>
              <a:t>Which we can then apply using the same numerical integration technique to find the new velocity. Now we’re all set to start the process again,</a:t>
            </a:r>
          </a:p>
          <a:p>
            <a:endParaRPr lang="en-GB" dirty="0"/>
          </a:p>
          <a:p>
            <a:r>
              <a:rPr lang="en-GB" dirty="0"/>
              <a:t>using the new position and velocity to find the next ones, and the next, and so on. So it’s a pretty straightforward overall process, but depending on how many forces are acting on an object, the calculations can be pretty complex. We’re actually going to ignore most of the forces for now, and in the next video, take a look at how to compute motion under constant acceleration.</a:t>
            </a:r>
          </a:p>
        </p:txBody>
      </p:sp>
      <p:sp>
        <p:nvSpPr>
          <p:cNvPr id="4" name="Slide Number Placeholder 3"/>
          <p:cNvSpPr>
            <a:spLocks noGrp="1"/>
          </p:cNvSpPr>
          <p:nvPr>
            <p:ph type="sldNum" sz="quarter" idx="5"/>
          </p:nvPr>
        </p:nvSpPr>
        <p:spPr/>
        <p:txBody>
          <a:bodyPr/>
          <a:lstStyle/>
          <a:p>
            <a:fld id="{55C829F6-C195-4653-B21F-B810A87B2ED9}" type="slidenum">
              <a:rPr lang="en-GB" smtClean="0"/>
              <a:t>11</a:t>
            </a:fld>
            <a:endParaRPr lang="en-GB"/>
          </a:p>
        </p:txBody>
      </p:sp>
    </p:spTree>
    <p:extLst>
      <p:ext uri="{BB962C8B-B14F-4D97-AF65-F5344CB8AC3E}">
        <p14:creationId xmlns:p14="http://schemas.microsoft.com/office/powerpoint/2010/main" val="1510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terms of the basic quantities of mechanics and the units they’re measured in, as well as the fundamental rules that govern physical behaviour, as defined by Newton’s laws of motion, and how we can apply these in a simulation.</a:t>
            </a:r>
          </a:p>
        </p:txBody>
      </p:sp>
      <p:sp>
        <p:nvSpPr>
          <p:cNvPr id="4" name="Slide Number Placeholder 3"/>
          <p:cNvSpPr>
            <a:spLocks noGrp="1"/>
          </p:cNvSpPr>
          <p:nvPr>
            <p:ph type="sldNum" sz="quarter" idx="5"/>
          </p:nvPr>
        </p:nvSpPr>
        <p:spPr/>
        <p:txBody>
          <a:bodyPr/>
          <a:lstStyle/>
          <a:p>
            <a:fld id="{55C829F6-C195-4653-B21F-B810A87B2ED9}" type="slidenum">
              <a:rPr lang="en-GB" smtClean="0"/>
              <a:t>2</a:t>
            </a:fld>
            <a:endParaRPr lang="en-GB"/>
          </a:p>
        </p:txBody>
      </p:sp>
    </p:spTree>
    <p:extLst>
      <p:ext uri="{BB962C8B-B14F-4D97-AF65-F5344CB8AC3E}">
        <p14:creationId xmlns:p14="http://schemas.microsoft.com/office/powerpoint/2010/main" val="151011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actually already met some of the quantities:</a:t>
            </a:r>
          </a:p>
          <a:p>
            <a:endParaRPr lang="en-GB" dirty="0"/>
          </a:p>
          <a:p>
            <a:r>
              <a:rPr lang="en-GB" dirty="0"/>
              <a:t>The position is just the location in space, which we’ll represent by a vector x;</a:t>
            </a:r>
          </a:p>
          <a:p>
            <a:endParaRPr lang="en-GB" dirty="0"/>
          </a:p>
          <a:p>
            <a:r>
              <a:rPr lang="en-GB" dirty="0"/>
              <a:t>The velocity v is the rate of change of the position, given by the derivative of x with respect to time.</a:t>
            </a:r>
          </a:p>
          <a:p>
            <a:endParaRPr lang="en-GB" dirty="0"/>
          </a:p>
          <a:p>
            <a:r>
              <a:rPr lang="en-GB" dirty="0"/>
              <a:t>Taking it a step further, the acceleration is the rate of change of velocity, given by the derivative of v with respect to time, which is also the second derivative of x with respect to time – in other words, what you get when you differentiate the position twice, which is denoted by the notation d2x/dt2</a:t>
            </a:r>
          </a:p>
          <a:p>
            <a:endParaRPr lang="en-GB" dirty="0"/>
          </a:p>
          <a:p>
            <a:r>
              <a:rPr lang="en-GB" dirty="0"/>
              <a:t>Going even further, the jerk is the rate of change of acceleration, or the third derivative of the position, which we won’t really be looking at here but it makes for some good nerdy jokes.</a:t>
            </a:r>
          </a:p>
        </p:txBody>
      </p:sp>
      <p:sp>
        <p:nvSpPr>
          <p:cNvPr id="4" name="Slide Number Placeholder 3"/>
          <p:cNvSpPr>
            <a:spLocks noGrp="1"/>
          </p:cNvSpPr>
          <p:nvPr>
            <p:ph type="sldNum" sz="quarter" idx="5"/>
          </p:nvPr>
        </p:nvSpPr>
        <p:spPr/>
        <p:txBody>
          <a:bodyPr/>
          <a:lstStyle/>
          <a:p>
            <a:fld id="{55C829F6-C195-4653-B21F-B810A87B2ED9}" type="slidenum">
              <a:rPr lang="en-GB" smtClean="0"/>
              <a:t>3</a:t>
            </a:fld>
            <a:endParaRPr lang="en-GB"/>
          </a:p>
        </p:txBody>
      </p:sp>
    </p:spTree>
    <p:extLst>
      <p:ext uri="{BB962C8B-B14F-4D97-AF65-F5344CB8AC3E}">
        <p14:creationId xmlns:p14="http://schemas.microsoft.com/office/powerpoint/2010/main" val="172043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might have noticed that we’ve changed terminology a little since the last video, where we presented speed as being the derivative of the position. The two words are often used interchangeably in common parlance, but in mathematics and physics we draw a distinction, which is that</a:t>
            </a:r>
          </a:p>
          <a:p>
            <a:endParaRPr lang="en-GB" dirty="0"/>
          </a:p>
          <a:p>
            <a:r>
              <a:rPr lang="en-GB" dirty="0"/>
              <a:t>Velocity is a vector quantity, representing movement in a particular direction and with a magnitude</a:t>
            </a:r>
          </a:p>
          <a:p>
            <a:endParaRPr lang="en-GB" dirty="0"/>
          </a:p>
          <a:p>
            <a:r>
              <a:rPr lang="en-GB" dirty="0"/>
              <a:t>Which is the speed. If we’re dealing with one-dimensional, scalar quantities, the speed is essentially the same as the velocity, but otherwise it’s important to be aware of the difference.</a:t>
            </a:r>
          </a:p>
        </p:txBody>
      </p:sp>
      <p:sp>
        <p:nvSpPr>
          <p:cNvPr id="4" name="Slide Number Placeholder 3"/>
          <p:cNvSpPr>
            <a:spLocks noGrp="1"/>
          </p:cNvSpPr>
          <p:nvPr>
            <p:ph type="sldNum" sz="quarter" idx="5"/>
          </p:nvPr>
        </p:nvSpPr>
        <p:spPr/>
        <p:txBody>
          <a:bodyPr/>
          <a:lstStyle/>
          <a:p>
            <a:fld id="{55C829F6-C195-4653-B21F-B810A87B2ED9}" type="slidenum">
              <a:rPr lang="en-GB" smtClean="0"/>
              <a:t>4</a:t>
            </a:fld>
            <a:endParaRPr lang="en-GB"/>
          </a:p>
        </p:txBody>
      </p:sp>
    </p:spTree>
    <p:extLst>
      <p:ext uri="{BB962C8B-B14F-4D97-AF65-F5344CB8AC3E}">
        <p14:creationId xmlns:p14="http://schemas.microsoft.com/office/powerpoint/2010/main" val="80155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we’ve defined the quantities, we should talk about how we measure them, and the units they’re expressed in, which is important as we want to make sure we’re being consistent about how we express values relative to one another.</a:t>
            </a:r>
          </a:p>
          <a:p>
            <a:endParaRPr lang="en-GB" dirty="0"/>
          </a:p>
          <a:p>
            <a:r>
              <a:rPr lang="en-GB" dirty="0"/>
              <a:t>The units we use are called ‘SI’ units, which stands for</a:t>
            </a:r>
          </a:p>
          <a:p>
            <a:endParaRPr lang="en-GB" dirty="0"/>
          </a:p>
          <a:p>
            <a:r>
              <a:rPr lang="en-GB" dirty="0"/>
              <a:t>‘</a:t>
            </a:r>
            <a:r>
              <a:rPr lang="en-GB" dirty="0" err="1"/>
              <a:t>systeme</a:t>
            </a:r>
            <a:r>
              <a:rPr lang="en-GB" dirty="0"/>
              <a:t> </a:t>
            </a:r>
            <a:r>
              <a:rPr lang="en-GB" dirty="0" err="1"/>
              <a:t>internationale</a:t>
            </a:r>
            <a:r>
              <a:rPr lang="en-GB" dirty="0"/>
              <a:t>’, the modern form of the metric system that’s used as standard pretty much worldwide. Under this system,</a:t>
            </a:r>
          </a:p>
          <a:p>
            <a:endParaRPr lang="en-GB" dirty="0"/>
          </a:p>
          <a:p>
            <a:r>
              <a:rPr lang="en-GB" dirty="0"/>
              <a:t>Position is measured in metres, or m for short;</a:t>
            </a:r>
          </a:p>
          <a:p>
            <a:endParaRPr lang="en-GB" dirty="0"/>
          </a:p>
          <a:p>
            <a:r>
              <a:rPr lang="en-GB" dirty="0"/>
              <a:t>Velocity is measured in metres per second, with the shorthand taken from the position unit, m, written as a fraction over s for seconds, or using the negative power notation is also common.</a:t>
            </a:r>
          </a:p>
          <a:p>
            <a:endParaRPr lang="en-GB" dirty="0"/>
          </a:p>
          <a:p>
            <a:r>
              <a:rPr lang="en-GB" dirty="0"/>
              <a:t>Similarly, acceleration – the second derivative of the position - is metres per second per second, or metres per second squared.</a:t>
            </a:r>
          </a:p>
          <a:p>
            <a:endParaRPr lang="en-GB" dirty="0"/>
          </a:p>
          <a:p>
            <a:r>
              <a:rPr lang="en-GB" dirty="0"/>
              <a:t>It’s possible to use other units, for instance imperial measurements, or in graphics applications you might measure the screen in pixels; as long as you’re consistent and use the same units throughout, you should still get the correct answers.</a:t>
            </a:r>
          </a:p>
        </p:txBody>
      </p:sp>
      <p:sp>
        <p:nvSpPr>
          <p:cNvPr id="4" name="Slide Number Placeholder 3"/>
          <p:cNvSpPr>
            <a:spLocks noGrp="1"/>
          </p:cNvSpPr>
          <p:nvPr>
            <p:ph type="sldNum" sz="quarter" idx="5"/>
          </p:nvPr>
        </p:nvSpPr>
        <p:spPr/>
        <p:txBody>
          <a:bodyPr/>
          <a:lstStyle/>
          <a:p>
            <a:fld id="{55C829F6-C195-4653-B21F-B810A87B2ED9}" type="slidenum">
              <a:rPr lang="en-GB" smtClean="0"/>
              <a:t>5</a:t>
            </a:fld>
            <a:endParaRPr lang="en-GB"/>
          </a:p>
        </p:txBody>
      </p:sp>
    </p:spTree>
    <p:extLst>
      <p:ext uri="{BB962C8B-B14F-4D97-AF65-F5344CB8AC3E}">
        <p14:creationId xmlns:p14="http://schemas.microsoft.com/office/powerpoint/2010/main" val="236598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also another quantity that we’ve not looked at yet, which is force.</a:t>
            </a:r>
          </a:p>
          <a:p>
            <a:endParaRPr lang="en-GB" dirty="0"/>
          </a:p>
          <a:p>
            <a:r>
              <a:rPr lang="en-GB" dirty="0"/>
              <a:t>This is essentially some kind of push or pull acting on an object because of its interaction with another object</a:t>
            </a:r>
          </a:p>
          <a:p>
            <a:endParaRPr lang="en-GB" dirty="0"/>
          </a:p>
          <a:p>
            <a:r>
              <a:rPr lang="en-GB" dirty="0"/>
              <a:t>which could be direct, as a result of some kind of collision or contact, including with air molecules,</a:t>
            </a:r>
          </a:p>
          <a:p>
            <a:endParaRPr lang="en-GB" dirty="0"/>
          </a:p>
          <a:p>
            <a:r>
              <a:rPr lang="en-GB" dirty="0"/>
              <a:t>or over a distance, including the effect of large masses such as planets on nearby objects, which is known as gravity.</a:t>
            </a:r>
          </a:p>
          <a:p>
            <a:endParaRPr lang="en-GB" dirty="0"/>
          </a:p>
          <a:p>
            <a:r>
              <a:rPr lang="en-GB" dirty="0"/>
              <a:t>Force is measured in Newtons, named after</a:t>
            </a:r>
          </a:p>
          <a:p>
            <a:endParaRPr lang="en-GB" dirty="0"/>
          </a:p>
          <a:p>
            <a:r>
              <a:rPr lang="en-GB" dirty="0"/>
              <a:t>Sir Isaac Newton, whom you’ve hopefully heard of,</a:t>
            </a:r>
          </a:p>
          <a:p>
            <a:endParaRPr lang="en-GB" dirty="0"/>
          </a:p>
          <a:p>
            <a:r>
              <a:rPr lang="en-GB" dirty="0"/>
              <a:t>And it’s linked to an object’s mass, which is measured in kilograms, by a set of rules known as </a:t>
            </a:r>
          </a:p>
        </p:txBody>
      </p:sp>
      <p:sp>
        <p:nvSpPr>
          <p:cNvPr id="4" name="Slide Number Placeholder 3"/>
          <p:cNvSpPr>
            <a:spLocks noGrp="1"/>
          </p:cNvSpPr>
          <p:nvPr>
            <p:ph type="sldNum" sz="quarter" idx="5"/>
          </p:nvPr>
        </p:nvSpPr>
        <p:spPr/>
        <p:txBody>
          <a:bodyPr/>
          <a:lstStyle/>
          <a:p>
            <a:fld id="{55C829F6-C195-4653-B21F-B810A87B2ED9}" type="slidenum">
              <a:rPr lang="en-GB" smtClean="0"/>
              <a:t>6</a:t>
            </a:fld>
            <a:endParaRPr lang="en-GB"/>
          </a:p>
        </p:txBody>
      </p:sp>
    </p:spTree>
    <p:extLst>
      <p:ext uri="{BB962C8B-B14F-4D97-AF65-F5344CB8AC3E}">
        <p14:creationId xmlns:p14="http://schemas.microsoft.com/office/powerpoint/2010/main" val="250210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Newton’s laws of motion, which are:</a:t>
            </a:r>
          </a:p>
          <a:p>
            <a:endParaRPr lang="en-GB" dirty="0"/>
          </a:p>
          <a:p>
            <a:r>
              <a:rPr lang="en-GB" dirty="0"/>
              <a:t>Firstly, that an object will remain at rest, or continue with its current constant velocity, unless acted upon by an external force. In other words, some external input is required to change the behaviour of an object; this change of behaviour is determined by the second law, which states that</a:t>
            </a:r>
          </a:p>
          <a:p>
            <a:endParaRPr lang="en-GB" dirty="0"/>
          </a:p>
          <a:p>
            <a:r>
              <a:rPr lang="en-GB" dirty="0"/>
              <a:t>The sum of forces acting on the object is equal to the mass multiplied by its acceleration, giving the famous equation F = ma; the acceleration is what describes the change of behaviour from the constant velocity. Newton’s third law is also pretty famous:</a:t>
            </a:r>
            <a:br>
              <a:rPr lang="en-GB" dirty="0"/>
            </a:br>
            <a:br>
              <a:rPr lang="en-GB" dirty="0"/>
            </a:br>
            <a:r>
              <a:rPr lang="en-GB" dirty="0"/>
              <a:t>when one body exerts a force on another, the second body exerts an equal and opposite force on the first. This is often worded as ‘every action having an equal and opposite reaction’, which means the same thing in physics terms but is a little vaguer in everyday speech.</a:t>
            </a:r>
          </a:p>
        </p:txBody>
      </p:sp>
      <p:sp>
        <p:nvSpPr>
          <p:cNvPr id="4" name="Slide Number Placeholder 3"/>
          <p:cNvSpPr>
            <a:spLocks noGrp="1"/>
          </p:cNvSpPr>
          <p:nvPr>
            <p:ph type="sldNum" sz="quarter" idx="5"/>
          </p:nvPr>
        </p:nvSpPr>
        <p:spPr/>
        <p:txBody>
          <a:bodyPr/>
          <a:lstStyle/>
          <a:p>
            <a:fld id="{55C829F6-C195-4653-B21F-B810A87B2ED9}" type="slidenum">
              <a:rPr lang="en-GB" smtClean="0"/>
              <a:t>7</a:t>
            </a:fld>
            <a:endParaRPr lang="en-GB"/>
          </a:p>
        </p:txBody>
      </p:sp>
    </p:spTree>
    <p:extLst>
      <p:ext uri="{BB962C8B-B14F-4D97-AF65-F5344CB8AC3E}">
        <p14:creationId xmlns:p14="http://schemas.microsoft.com/office/powerpoint/2010/main" val="393295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relationship between force and mass, which is encapsulated by Newton’s second law, we have the definition of </a:t>
            </a:r>
          </a:p>
          <a:p>
            <a:endParaRPr lang="en-GB" dirty="0"/>
          </a:p>
          <a:p>
            <a:r>
              <a:rPr lang="en-GB" dirty="0"/>
              <a:t>One Newton of force being the amount required to give an object with a mass of one kilogram an acceleration of one meter per second per second. If we write that out using the equation</a:t>
            </a:r>
          </a:p>
          <a:p>
            <a:endParaRPr lang="en-GB" dirty="0"/>
          </a:p>
          <a:p>
            <a:r>
              <a:rPr lang="en-GB" dirty="0"/>
              <a:t>force = mass times acceleration</a:t>
            </a:r>
          </a:p>
          <a:p>
            <a:endParaRPr lang="en-GB" dirty="0"/>
          </a:p>
          <a:p>
            <a:r>
              <a:rPr lang="en-GB" dirty="0"/>
              <a:t>including the units, we get the alternative, combined unit “kilogram meters per second squared”,</a:t>
            </a:r>
          </a:p>
          <a:p>
            <a:endParaRPr lang="en-GB" dirty="0"/>
          </a:p>
          <a:p>
            <a:r>
              <a:rPr lang="en-GB" dirty="0"/>
              <a:t>Which tells us a little more about what kind of thing a force actually is, but is a pain to write and say, hence the much more concise Newton. We’re not going to look in much detail at forces in this module, but there is one that we can’t get away from dealing with, at least not without travelling some distance into space, and that is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5C829F6-C195-4653-B21F-B810A87B2ED9}" type="slidenum">
              <a:rPr lang="en-GB" smtClean="0"/>
              <a:t>8</a:t>
            </a:fld>
            <a:endParaRPr lang="en-GB"/>
          </a:p>
        </p:txBody>
      </p:sp>
    </p:spTree>
    <p:extLst>
      <p:ext uri="{BB962C8B-B14F-4D97-AF65-F5344CB8AC3E}">
        <p14:creationId xmlns:p14="http://schemas.microsoft.com/office/powerpoint/2010/main" val="161557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Gravity. This is</a:t>
            </a:r>
          </a:p>
          <a:p>
            <a:endParaRPr lang="en-GB" dirty="0"/>
          </a:p>
          <a:p>
            <a:r>
              <a:rPr lang="en-GB" dirty="0"/>
              <a:t>A force that pulls all objects with mass towards each other; every object exerts the force, which is equal to</a:t>
            </a:r>
          </a:p>
          <a:p>
            <a:endParaRPr lang="en-GB" dirty="0"/>
          </a:p>
          <a:p>
            <a:r>
              <a:rPr lang="en-GB" dirty="0"/>
              <a:t>the product of the two objects’ masses divided by the square of the distance between them, multiplied by the gravitational constant, G, which is 6.674 x 10 to the minus 11. Because this constant is so small,</a:t>
            </a:r>
          </a:p>
          <a:p>
            <a:endParaRPr lang="en-GB" dirty="0"/>
          </a:p>
          <a:p>
            <a:r>
              <a:rPr lang="en-GB" dirty="0"/>
              <a:t>The gravitational pull is tiny unless at least one of the objects has a huge mass, for instance a planet, and the squared distance in the denominator means the objects need to be reasonably close together.</a:t>
            </a:r>
          </a:p>
          <a:p>
            <a:endParaRPr lang="en-GB" dirty="0"/>
          </a:p>
          <a:p>
            <a:r>
              <a:rPr lang="en-GB" dirty="0"/>
              <a:t>The force acts towards the centre of the objects, so near the surface of a planet, gravity pulls everything in a direction we call “downwards”, and we call the force weight. It’s given by the formula</a:t>
            </a:r>
          </a:p>
          <a:p>
            <a:endParaRPr lang="en-GB" dirty="0"/>
          </a:p>
          <a:p>
            <a:r>
              <a:rPr lang="en-GB" dirty="0"/>
              <a:t>w = mg, with w being the weight, m the mass and g the acceleration due to gravity,</a:t>
            </a:r>
          </a:p>
          <a:p>
            <a:endParaRPr lang="en-GB" dirty="0"/>
          </a:p>
          <a:p>
            <a:r>
              <a:rPr lang="en-GB" dirty="0"/>
              <a:t>Which comes from Newton’s second law.</a:t>
            </a:r>
          </a:p>
          <a:p>
            <a:endParaRPr lang="en-GB" dirty="0"/>
          </a:p>
          <a:p>
            <a:r>
              <a:rPr lang="en-GB" dirty="0"/>
              <a:t>Near the Earth’s surface, this acceleration is roughly 9.81 meters per second squared.</a:t>
            </a:r>
          </a:p>
        </p:txBody>
      </p:sp>
      <p:sp>
        <p:nvSpPr>
          <p:cNvPr id="4" name="Slide Number Placeholder 3"/>
          <p:cNvSpPr>
            <a:spLocks noGrp="1"/>
          </p:cNvSpPr>
          <p:nvPr>
            <p:ph type="sldNum" sz="quarter" idx="5"/>
          </p:nvPr>
        </p:nvSpPr>
        <p:spPr/>
        <p:txBody>
          <a:bodyPr/>
          <a:lstStyle/>
          <a:p>
            <a:fld id="{55C829F6-C195-4653-B21F-B810A87B2ED9}" type="slidenum">
              <a:rPr lang="en-GB" smtClean="0"/>
              <a:t>9</a:t>
            </a:fld>
            <a:endParaRPr lang="en-GB"/>
          </a:p>
        </p:txBody>
      </p:sp>
    </p:spTree>
    <p:extLst>
      <p:ext uri="{BB962C8B-B14F-4D97-AF65-F5344CB8AC3E}">
        <p14:creationId xmlns:p14="http://schemas.microsoft.com/office/powerpoint/2010/main" val="31942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framestore.com/work/gravity"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hysicsclassroom.com/class/newtlaws/Lesson-2/The-Meaning-of-For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Momentum"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leadershipfreak.blog/2012/10/24/when-collaboration-doesnt-work/"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2721686" y="1964267"/>
            <a:ext cx="8438440" cy="2421464"/>
          </a:xfrm>
        </p:spPr>
        <p:txBody>
          <a:bodyPr/>
          <a:lstStyle/>
          <a:p>
            <a:r>
              <a:rPr lang="en-US" i="1" dirty="0"/>
              <a:t>Week 4: Mechanics I</a:t>
            </a:r>
            <a:br>
              <a:rPr lang="en-US" dirty="0"/>
            </a:br>
            <a:r>
              <a:rPr lang="en-US" b="1" dirty="0"/>
              <a:t>Part 2: Quantities and variables</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313355" y="4385732"/>
            <a:ext cx="7846770"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4E4B-383C-49D2-B228-4E89451C9BA5}"/>
              </a:ext>
            </a:extLst>
          </p:cNvPr>
          <p:cNvSpPr>
            <a:spLocks noGrp="1"/>
          </p:cNvSpPr>
          <p:nvPr>
            <p:ph type="title"/>
          </p:nvPr>
        </p:nvSpPr>
        <p:spPr/>
        <p:txBody>
          <a:bodyPr/>
          <a:lstStyle/>
          <a:p>
            <a:r>
              <a:rPr lang="en-GB" dirty="0"/>
              <a:t>Gravity and mass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853C6C-9452-49D4-9E11-3DBFFBE1CFCC}"/>
                  </a:ext>
                </a:extLst>
              </p:cNvPr>
              <p:cNvSpPr>
                <a:spLocks noGrp="1"/>
              </p:cNvSpPr>
              <p:nvPr>
                <p:ph idx="1"/>
              </p:nvPr>
            </p:nvSpPr>
            <p:spPr>
              <a:xfrm>
                <a:off x="685802" y="2142067"/>
                <a:ext cx="6371214" cy="4106333"/>
              </a:xfrm>
            </p:spPr>
            <p:txBody>
              <a:bodyPr>
                <a:normAutofit/>
              </a:bodyPr>
              <a:lstStyle/>
              <a:p>
                <a:r>
                  <a:rPr lang="en-GB" dirty="0"/>
                  <a:t>Gravity applies </a:t>
                </a:r>
                <a:r>
                  <a:rPr lang="en-GB" dirty="0">
                    <a:solidFill>
                      <a:schemeClr val="accent4"/>
                    </a:solidFill>
                  </a:rPr>
                  <a:t>the same acceleration</a:t>
                </a:r>
                <a:r>
                  <a:rPr lang="en-GB" dirty="0"/>
                  <a:t> (</a:t>
                </a:r>
                <a14:m>
                  <m:oMath xmlns:m="http://schemas.openxmlformats.org/officeDocument/2006/math">
                    <m:r>
                      <a:rPr lang="en-GB" i="1">
                        <a:latin typeface="Cambria Math" panose="02040503050406030204" pitchFamily="18" charset="0"/>
                      </a:rPr>
                      <m:t>9.81</m:t>
                    </m:r>
                    <m:r>
                      <m:rPr>
                        <m:sty m:val="p"/>
                      </m:rPr>
                      <a:rPr lang="en-GB">
                        <a:latin typeface="Cambria Math" panose="02040503050406030204" pitchFamily="18" charset="0"/>
                      </a:rPr>
                      <m:t>m</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a:rPr lang="en-GB">
                            <a:latin typeface="Cambria Math" panose="02040503050406030204" pitchFamily="18" charset="0"/>
                          </a:rPr>
                          <m:t>−2</m:t>
                        </m:r>
                      </m:sup>
                    </m:sSup>
                  </m:oMath>
                </a14:m>
                <a:r>
                  <a:rPr lang="en-GB" dirty="0"/>
                  <a:t>) to all objects on Earth, regardless of weight (or mass)</a:t>
                </a:r>
              </a:p>
              <a:p>
                <a:pPr lvl="1"/>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𝑜</m:t>
                        </m:r>
                      </m:sub>
                    </m:sSub>
                    <m:r>
                      <a:rPr lang="en-GB" sz="2800" i="1" smtClean="0">
                        <a:solidFill>
                          <a:schemeClr val="tx1"/>
                        </a:solidFill>
                        <a:latin typeface="Cambria Math" panose="02040503050406030204" pitchFamily="18" charset="0"/>
                      </a:rPr>
                      <m:t>𝑔</m:t>
                    </m:r>
                    <m:r>
                      <a:rPr lang="en-GB" sz="2800" b="0" i="1" smtClean="0">
                        <a:solidFill>
                          <a:schemeClr val="tx1"/>
                        </a:solidFill>
                        <a:latin typeface="Cambria Math" panose="02040503050406030204" pitchFamily="18" charset="0"/>
                      </a:rPr>
                      <m:t>= </m:t>
                    </m:r>
                    <m:r>
                      <a:rPr lang="en-GB" sz="2800" i="1">
                        <a:latin typeface="Cambria Math" panose="02040503050406030204" pitchFamily="18" charset="0"/>
                      </a:rPr>
                      <m:t>𝐺</m:t>
                    </m:r>
                    <m:f>
                      <m:fPr>
                        <m:ctrlPr>
                          <a:rPr lang="en-GB" sz="2800" i="1">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𝑜</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𝐸</m:t>
                            </m:r>
                          </m:sub>
                        </m:sSub>
                      </m:num>
                      <m:den>
                        <m:sSup>
                          <m:sSupPr>
                            <m:ctrlPr>
                              <a:rPr lang="en-GB" sz="2800" i="1">
                                <a:latin typeface="Cambria Math" panose="02040503050406030204" pitchFamily="18" charset="0"/>
                              </a:rPr>
                            </m:ctrlPr>
                          </m:sSupPr>
                          <m:e>
                            <m:r>
                              <a:rPr lang="en-GB" sz="2800" i="1">
                                <a:latin typeface="Cambria Math" panose="02040503050406030204" pitchFamily="18" charset="0"/>
                              </a:rPr>
                              <m:t>𝑑</m:t>
                            </m:r>
                          </m:e>
                          <m:sup>
                            <m:r>
                              <a:rPr lang="en-GB" sz="2800" i="1">
                                <a:latin typeface="Cambria Math" panose="02040503050406030204" pitchFamily="18" charset="0"/>
                              </a:rPr>
                              <m:t>2</m:t>
                            </m:r>
                          </m:sup>
                        </m:sSup>
                      </m:den>
                    </m:f>
                  </m:oMath>
                </a14:m>
                <a:endParaRPr lang="en-GB" sz="2800" dirty="0">
                  <a:solidFill>
                    <a:schemeClr val="tx1"/>
                  </a:solidFill>
                </a:endParaRPr>
              </a:p>
              <a:p>
                <a:r>
                  <a:rPr lang="en-GB" dirty="0"/>
                  <a:t>The only reason that some objects fall faster than others is </a:t>
                </a:r>
                <a:r>
                  <a:rPr lang="en-GB" dirty="0">
                    <a:solidFill>
                      <a:schemeClr val="accent4"/>
                    </a:solidFill>
                  </a:rPr>
                  <a:t>air resistance </a:t>
                </a:r>
                <a:r>
                  <a:rPr lang="en-GB" dirty="0"/>
                  <a:t>– in a vacuum all objects fall at the same rate</a:t>
                </a:r>
              </a:p>
              <a:p>
                <a:pPr marL="0" indent="0">
                  <a:buNone/>
                </a:pPr>
                <a:endParaRPr lang="en-GB" dirty="0"/>
              </a:p>
            </p:txBody>
          </p:sp>
        </mc:Choice>
        <mc:Fallback>
          <p:sp>
            <p:nvSpPr>
              <p:cNvPr id="3" name="Content Placeholder 2">
                <a:extLst>
                  <a:ext uri="{FF2B5EF4-FFF2-40B4-BE49-F238E27FC236}">
                    <a16:creationId xmlns:a16="http://schemas.microsoft.com/office/drawing/2014/main" id="{67853C6C-9452-49D4-9E11-3DBFFBE1CFCC}"/>
                  </a:ext>
                </a:extLst>
              </p:cNvPr>
              <p:cNvSpPr>
                <a:spLocks noGrp="1" noRot="1" noChangeAspect="1" noMove="1" noResize="1" noEditPoints="1" noAdjustHandles="1" noChangeArrowheads="1" noChangeShapeType="1" noTextEdit="1"/>
              </p:cNvSpPr>
              <p:nvPr>
                <p:ph idx="1"/>
              </p:nvPr>
            </p:nvSpPr>
            <p:spPr>
              <a:xfrm>
                <a:off x="685802" y="2142067"/>
                <a:ext cx="6371214" cy="4106333"/>
              </a:xfrm>
              <a:blipFill>
                <a:blip r:embed="rId3"/>
                <a:stretch>
                  <a:fillRect l="-1722" t="-1484" r="-2392"/>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D6F1E49C-F144-4C0C-A2DE-2CD79C42617A}"/>
              </a:ext>
              <a:ext uri="{C183D7F6-B498-43B3-948B-1728B52AA6E4}">
                <adec:decorative xmlns:adec="http://schemas.microsoft.com/office/drawing/2017/decorative" val="1"/>
              </a:ext>
            </a:extLst>
          </p:cNvPr>
          <p:cNvGrpSpPr/>
          <p:nvPr/>
        </p:nvGrpSpPr>
        <p:grpSpPr>
          <a:xfrm>
            <a:off x="7989961" y="2142067"/>
            <a:ext cx="2827265" cy="3909783"/>
            <a:chOff x="7989961" y="2142067"/>
            <a:chExt cx="2827265" cy="3909783"/>
          </a:xfrm>
        </p:grpSpPr>
        <p:pic>
          <p:nvPicPr>
            <p:cNvPr id="4" name="Picture 3">
              <a:extLst>
                <a:ext uri="{FF2B5EF4-FFF2-40B4-BE49-F238E27FC236}">
                  <a16:creationId xmlns:a16="http://schemas.microsoft.com/office/drawing/2014/main" id="{BD8E2CBF-4DF0-4CC9-AC48-12BD49A5B4C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989961" y="2142067"/>
              <a:ext cx="2827265" cy="3368332"/>
            </a:xfrm>
            <a:prstGeom prst="rect">
              <a:avLst/>
            </a:prstGeom>
          </p:spPr>
        </p:pic>
        <p:sp>
          <p:nvSpPr>
            <p:cNvPr id="5" name="TextBox 4">
              <a:extLst>
                <a:ext uri="{FF2B5EF4-FFF2-40B4-BE49-F238E27FC236}">
                  <a16:creationId xmlns:a16="http://schemas.microsoft.com/office/drawing/2014/main" id="{AFDD134C-711E-47FB-AFF9-F9168A9FCF38}"/>
                </a:ext>
              </a:extLst>
            </p:cNvPr>
            <p:cNvSpPr txBox="1"/>
            <p:nvPr/>
          </p:nvSpPr>
          <p:spPr>
            <a:xfrm>
              <a:off x="7989961" y="5590185"/>
              <a:ext cx="2481320" cy="461665"/>
            </a:xfrm>
            <a:prstGeom prst="rect">
              <a:avLst/>
            </a:prstGeom>
            <a:noFill/>
          </p:spPr>
          <p:txBody>
            <a:bodyPr wrap="none" rtlCol="0">
              <a:spAutoFit/>
            </a:bodyPr>
            <a:lstStyle/>
            <a:p>
              <a:r>
                <a:rPr lang="en-GB" sz="1200" dirty="0"/>
                <a:t>Image © </a:t>
              </a:r>
              <a:r>
                <a:rPr lang="en-GB" sz="1200" dirty="0" err="1"/>
                <a:t>Framestore</a:t>
              </a:r>
              <a:br>
                <a:rPr lang="en-GB" sz="1200" dirty="0"/>
              </a:br>
              <a:r>
                <a:rPr lang="en-GB" sz="1200" dirty="0">
                  <a:hlinkClick r:id="rId5"/>
                </a:rPr>
                <a:t>www.framestore.com/work/gravity</a:t>
              </a:r>
              <a:endParaRPr lang="en-GB" sz="1200" dirty="0"/>
            </a:p>
          </p:txBody>
        </p:sp>
      </p:grpSp>
      <p:grpSp>
        <p:nvGrpSpPr>
          <p:cNvPr id="9" name="Group 8">
            <a:extLst>
              <a:ext uri="{FF2B5EF4-FFF2-40B4-BE49-F238E27FC236}">
                <a16:creationId xmlns:a16="http://schemas.microsoft.com/office/drawing/2014/main" id="{62B7F636-1E26-411C-B958-F44B7360E380}"/>
              </a:ext>
              <a:ext uri="{C183D7F6-B498-43B3-948B-1728B52AA6E4}">
                <adec:decorative xmlns:adec="http://schemas.microsoft.com/office/drawing/2017/decorative" val="1"/>
              </a:ext>
            </a:extLst>
          </p:cNvPr>
          <p:cNvGrpSpPr/>
          <p:nvPr/>
        </p:nvGrpSpPr>
        <p:grpSpPr>
          <a:xfrm>
            <a:off x="1505461" y="3500411"/>
            <a:ext cx="1887888" cy="624010"/>
            <a:chOff x="2209800" y="3500411"/>
            <a:chExt cx="1887888" cy="624010"/>
          </a:xfrm>
        </p:grpSpPr>
        <p:sp>
          <p:nvSpPr>
            <p:cNvPr id="7" name="Multiplication Sign 6">
              <a:extLst>
                <a:ext uri="{FF2B5EF4-FFF2-40B4-BE49-F238E27FC236}">
                  <a16:creationId xmlns:a16="http://schemas.microsoft.com/office/drawing/2014/main" id="{957CB7A8-09B1-48A1-9757-D5B336D32E50}"/>
                </a:ext>
                <a:ext uri="{C183D7F6-B498-43B3-948B-1728B52AA6E4}">
                  <adec:decorative xmlns:adec="http://schemas.microsoft.com/office/drawing/2017/decorative" val="1"/>
                </a:ext>
              </a:extLst>
            </p:cNvPr>
            <p:cNvSpPr/>
            <p:nvPr/>
          </p:nvSpPr>
          <p:spPr>
            <a:xfrm flipH="1" flipV="1">
              <a:off x="2209800" y="3639511"/>
              <a:ext cx="484910" cy="484910"/>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
          <p:nvSpPr>
            <p:cNvPr id="8" name="Multiplication Sign 7">
              <a:extLst>
                <a:ext uri="{FF2B5EF4-FFF2-40B4-BE49-F238E27FC236}">
                  <a16:creationId xmlns:a16="http://schemas.microsoft.com/office/drawing/2014/main" id="{26370A45-044E-44AF-9ADA-6D5CE3785456}"/>
                </a:ext>
                <a:ext uri="{C183D7F6-B498-43B3-948B-1728B52AA6E4}">
                  <adec:decorative xmlns:adec="http://schemas.microsoft.com/office/drawing/2017/decorative" val="1"/>
                </a:ext>
              </a:extLst>
            </p:cNvPr>
            <p:cNvSpPr/>
            <p:nvPr/>
          </p:nvSpPr>
          <p:spPr>
            <a:xfrm flipH="1" flipV="1">
              <a:off x="3731927" y="3500411"/>
              <a:ext cx="365761" cy="402337"/>
            </a:xfrm>
            <a:prstGeom prst="mathMultiply">
              <a:avLst>
                <a:gd name="adj1" fmla="val 9884"/>
              </a:avLst>
            </a:prstGeom>
            <a:solidFill>
              <a:schemeClr val="accent6"/>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grpSp>
      <p:sp>
        <p:nvSpPr>
          <p:cNvPr id="10" name="Speech Bubble: Rectangle 9">
            <a:extLst>
              <a:ext uri="{FF2B5EF4-FFF2-40B4-BE49-F238E27FC236}">
                <a16:creationId xmlns:a16="http://schemas.microsoft.com/office/drawing/2014/main" id="{2A51CF68-3AAE-4164-9094-F7DD1DE6C0EF}"/>
              </a:ext>
              <a:ext uri="{C183D7F6-B498-43B3-948B-1728B52AA6E4}">
                <adec:decorative xmlns:adec="http://schemas.microsoft.com/office/drawing/2017/decorative" val="1"/>
              </a:ext>
            </a:extLst>
          </p:cNvPr>
          <p:cNvSpPr/>
          <p:nvPr/>
        </p:nvSpPr>
        <p:spPr>
          <a:xfrm>
            <a:off x="3086132" y="5821017"/>
            <a:ext cx="3913766" cy="612648"/>
          </a:xfrm>
          <a:prstGeom prst="wedgeRectCallout">
            <a:avLst>
              <a:gd name="adj1" fmla="val -27903"/>
              <a:gd name="adj2" fmla="val -82090"/>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Even a feather and a bowling ball!</a:t>
            </a:r>
          </a:p>
        </p:txBody>
      </p:sp>
    </p:spTree>
    <p:extLst>
      <p:ext uri="{BB962C8B-B14F-4D97-AF65-F5344CB8AC3E}">
        <p14:creationId xmlns:p14="http://schemas.microsoft.com/office/powerpoint/2010/main" val="70405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3B2A-E66A-4336-AE3D-D73465556924}"/>
              </a:ext>
            </a:extLst>
          </p:cNvPr>
          <p:cNvSpPr>
            <a:spLocks noGrp="1"/>
          </p:cNvSpPr>
          <p:nvPr>
            <p:ph type="title"/>
          </p:nvPr>
        </p:nvSpPr>
        <p:spPr/>
        <p:txBody>
          <a:bodyPr/>
          <a:lstStyle/>
          <a:p>
            <a:r>
              <a:rPr lang="en-GB" dirty="0"/>
              <a:t>Simulating Newtonian physics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86BFE8-3583-42E2-AB06-D2017025334A}"/>
                  </a:ext>
                </a:extLst>
              </p:cNvPr>
              <p:cNvSpPr>
                <a:spLocks noGrp="1"/>
              </p:cNvSpPr>
              <p:nvPr>
                <p:ph idx="1"/>
              </p:nvPr>
            </p:nvSpPr>
            <p:spPr>
              <a:xfrm>
                <a:off x="685801" y="2142067"/>
                <a:ext cx="10131425" cy="4466551"/>
              </a:xfrm>
            </p:spPr>
            <p:txBody>
              <a:bodyPr>
                <a:normAutofit/>
              </a:bodyPr>
              <a:lstStyle/>
              <a:p>
                <a:r>
                  <a:rPr lang="en-GB" dirty="0"/>
                  <a:t>For each object, store its position </a:t>
                </a:r>
                <a14:m>
                  <m:oMath xmlns:m="http://schemas.openxmlformats.org/officeDocument/2006/math">
                    <m:r>
                      <a:rPr lang="en-GB" b="1" i="0" smtClean="0">
                        <a:latin typeface="Cambria Math" panose="02040503050406030204" pitchFamily="18" charset="0"/>
                      </a:rPr>
                      <m:t>𝐱</m:t>
                    </m:r>
                  </m:oMath>
                </a14:m>
                <a:r>
                  <a:rPr lang="en-GB" dirty="0"/>
                  <a:t> and velocity </a:t>
                </a:r>
                <a14:m>
                  <m:oMath xmlns:m="http://schemas.openxmlformats.org/officeDocument/2006/math">
                    <m:r>
                      <a:rPr lang="en-GB" b="1" i="0" smtClean="0">
                        <a:latin typeface="Cambria Math" panose="02040503050406030204" pitchFamily="18" charset="0"/>
                      </a:rPr>
                      <m:t>𝐯</m:t>
                    </m:r>
                  </m:oMath>
                </a14:m>
                <a:endParaRPr lang="en-GB" b="1" dirty="0"/>
              </a:p>
              <a:p>
                <a:r>
                  <a:rPr lang="en-GB" dirty="0"/>
                  <a:t>On each time step:</a:t>
                </a:r>
              </a:p>
              <a:p>
                <a:pPr lvl="1"/>
                <a:r>
                  <a:rPr lang="en-GB" dirty="0"/>
                  <a:t>Apply numerical integration to the velocity to determine the new position,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𝐱</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𝐱</m:t>
                    </m:r>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a:p>
                <a:pPr lvl="1"/>
                <a:r>
                  <a:rPr lang="en-GB" dirty="0"/>
                  <a:t>Calculate the forces acting upon the object, and thus the acceleration </a:t>
                </a:r>
                <a14:m>
                  <m:oMath xmlns:m="http://schemas.openxmlformats.org/officeDocument/2006/math">
                    <m:r>
                      <a:rPr lang="en-GB" b="1" i="0" smtClean="0">
                        <a:latin typeface="Cambria Math" panose="02040503050406030204" pitchFamily="18" charset="0"/>
                      </a:rPr>
                      <m:t>𝐚</m:t>
                    </m:r>
                  </m:oMath>
                </a14:m>
                <a:r>
                  <a:rPr lang="en-GB" dirty="0"/>
                  <a:t> from Newton’s 2</a:t>
                </a:r>
                <a:r>
                  <a:rPr lang="en-GB" baseline="30000" dirty="0"/>
                  <a:t>nd</a:t>
                </a:r>
                <a:r>
                  <a:rPr lang="en-GB" dirty="0"/>
                  <a:t> law</a:t>
                </a:r>
              </a:p>
              <a:p>
                <a:pPr lvl="1"/>
                <a:r>
                  <a:rPr lang="en-GB" dirty="0"/>
                  <a:t>Apply numerical integration to the acceleration to determine the new velocity, </a:t>
                </a:r>
                <a14:m>
                  <m:oMath xmlns:m="http://schemas.openxmlformats.org/officeDocument/2006/math">
                    <m:sSup>
                      <m:sSupPr>
                        <m:ctrlPr>
                          <a:rPr lang="en-GB" b="0" i="1" smtClean="0">
                            <a:latin typeface="Cambria Math" panose="02040503050406030204" pitchFamily="18" charset="0"/>
                          </a:rPr>
                        </m:ctrlPr>
                      </m:sSupPr>
                      <m:e>
                        <m:r>
                          <a:rPr lang="en-GB" b="1" i="0" smtClean="0">
                            <a:latin typeface="Cambria Math" panose="02040503050406030204" pitchFamily="18" charset="0"/>
                          </a:rPr>
                          <m:t>𝐯</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1" i="0" smtClean="0">
                        <a:latin typeface="Cambria Math" panose="02040503050406030204" pitchFamily="18" charset="0"/>
                      </a:rPr>
                      <m:t>𝐯</m:t>
                    </m:r>
                    <m:r>
                      <a:rPr lang="en-GB" b="0" i="1" smtClean="0">
                        <a:latin typeface="Cambria Math" panose="02040503050406030204" pitchFamily="18" charset="0"/>
                      </a:rPr>
                      <m:t>+</m:t>
                    </m:r>
                    <m:r>
                      <a:rPr lang="en-GB" b="1" i="0" smtClean="0">
                        <a:latin typeface="Cambria Math" panose="02040503050406030204" pitchFamily="18" charset="0"/>
                      </a:rPr>
                      <m:t>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GB" dirty="0"/>
              </a:p>
            </p:txBody>
          </p:sp>
        </mc:Choice>
        <mc:Fallback xmlns="">
          <p:sp>
            <p:nvSpPr>
              <p:cNvPr id="3" name="Content Placeholder 2">
                <a:extLst>
                  <a:ext uri="{FF2B5EF4-FFF2-40B4-BE49-F238E27FC236}">
                    <a16:creationId xmlns:a16="http://schemas.microsoft.com/office/drawing/2014/main" id="{D386BFE8-3583-42E2-AB06-D2017025334A}"/>
                  </a:ext>
                </a:extLst>
              </p:cNvPr>
              <p:cNvSpPr>
                <a:spLocks noGrp="1" noRot="1" noChangeAspect="1" noMove="1" noResize="1" noEditPoints="1" noAdjustHandles="1" noChangeArrowheads="1" noChangeShapeType="1" noTextEdit="1"/>
              </p:cNvSpPr>
              <p:nvPr>
                <p:ph idx="1"/>
              </p:nvPr>
            </p:nvSpPr>
            <p:spPr>
              <a:xfrm>
                <a:off x="685801" y="2142067"/>
                <a:ext cx="10131425" cy="4466551"/>
              </a:xfrm>
              <a:blipFill>
                <a:blip r:embed="rId3"/>
                <a:stretch>
                  <a:fillRect l="-1084" t="-1364"/>
                </a:stretch>
              </a:blipFill>
            </p:spPr>
            <p:txBody>
              <a:bodyPr/>
              <a:lstStyle/>
              <a:p>
                <a:r>
                  <a:rPr lang="en-GB">
                    <a:noFill/>
                  </a:rPr>
                  <a:t> </a:t>
                </a:r>
              </a:p>
            </p:txBody>
          </p:sp>
        </mc:Fallback>
      </mc:AlternateContent>
      <p:sp>
        <p:nvSpPr>
          <p:cNvPr id="18" name="Arrow: Curved Left 17">
            <a:extLst>
              <a:ext uri="{FF2B5EF4-FFF2-40B4-BE49-F238E27FC236}">
                <a16:creationId xmlns:a16="http://schemas.microsoft.com/office/drawing/2014/main" id="{944438C0-6D39-4442-8F93-FB690C130663}"/>
              </a:ext>
              <a:ext uri="{C183D7F6-B498-43B3-948B-1728B52AA6E4}">
                <adec:decorative xmlns:adec="http://schemas.microsoft.com/office/drawing/2017/decorative" val="1"/>
              </a:ext>
            </a:extLst>
          </p:cNvPr>
          <p:cNvSpPr/>
          <p:nvPr/>
        </p:nvSpPr>
        <p:spPr>
          <a:xfrm flipV="1">
            <a:off x="10266218" y="3428999"/>
            <a:ext cx="1558637" cy="2202873"/>
          </a:xfrm>
          <a:prstGeom prst="curvedLeftArrow">
            <a:avLst>
              <a:gd name="adj1" fmla="val 19698"/>
              <a:gd name="adj2" fmla="val 40804"/>
              <a:gd name="adj3" fmla="val 23696"/>
            </a:avLst>
          </a:prstGeom>
          <a:solidFill>
            <a:schemeClr val="accent6">
              <a:lumMod val="40000"/>
              <a:lumOff val="60000"/>
            </a:schemeClr>
          </a:solidFill>
          <a:ln>
            <a:solidFill>
              <a:schemeClr val="accent6">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l"/>
            <a:endParaRPr lang="en-GB" dirty="0">
              <a:solidFill>
                <a:schemeClr val="tx1"/>
              </a:solidFill>
            </a:endParaRPr>
          </a:p>
        </p:txBody>
      </p:sp>
    </p:spTree>
    <p:extLst>
      <p:ext uri="{BB962C8B-B14F-4D97-AF65-F5344CB8AC3E}">
        <p14:creationId xmlns:p14="http://schemas.microsoft.com/office/powerpoint/2010/main" val="20741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Define </a:t>
            </a:r>
            <a:r>
              <a:rPr lang="en-US" sz="2800" dirty="0"/>
              <a:t>the basic quantities of mechanics and their units</a:t>
            </a:r>
            <a:endParaRPr lang="en-US" sz="2800" b="1" dirty="0"/>
          </a:p>
          <a:p>
            <a:pPr lvl="0"/>
            <a:r>
              <a:rPr lang="en-US" sz="2800" b="1" dirty="0">
                <a:solidFill>
                  <a:schemeClr val="accent4"/>
                </a:solidFill>
              </a:rPr>
              <a:t>Recall</a:t>
            </a:r>
            <a:r>
              <a:rPr lang="en-US" sz="2800" dirty="0"/>
              <a:t> Newton’s Laws of Motion and the key steps to </a:t>
            </a:r>
            <a:r>
              <a:rPr lang="en-US" sz="2800" dirty="0">
                <a:solidFill>
                  <a:schemeClr val="accent4"/>
                </a:solidFill>
              </a:rPr>
              <a:t>apply</a:t>
            </a:r>
            <a:r>
              <a:rPr lang="en-US" sz="2800" dirty="0"/>
              <a:t> them in a physical simulation</a:t>
            </a:r>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A3C2-6DAB-443B-BEA6-8DE4D8ACE9BC}"/>
              </a:ext>
            </a:extLst>
          </p:cNvPr>
          <p:cNvSpPr>
            <a:spLocks noGrp="1"/>
          </p:cNvSpPr>
          <p:nvPr>
            <p:ph type="title"/>
          </p:nvPr>
        </p:nvSpPr>
        <p:spPr/>
        <p:txBody>
          <a:bodyPr/>
          <a:lstStyle/>
          <a:p>
            <a:r>
              <a:rPr lang="en-GB" dirty="0"/>
              <a:t>Basic quantities of mechanics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89DC36-2238-40B3-8ECC-3532BFB9463A}"/>
                  </a:ext>
                </a:extLst>
              </p:cNvPr>
              <p:cNvSpPr>
                <a:spLocks noGrp="1"/>
              </p:cNvSpPr>
              <p:nvPr>
                <p:ph idx="1"/>
              </p:nvPr>
            </p:nvSpPr>
            <p:spPr>
              <a:xfrm>
                <a:off x="685801" y="2142067"/>
                <a:ext cx="10131425" cy="4296055"/>
              </a:xfrm>
            </p:spPr>
            <p:txBody>
              <a:bodyPr/>
              <a:lstStyle/>
              <a:p>
                <a:r>
                  <a:rPr lang="en-GB" b="1" dirty="0">
                    <a:solidFill>
                      <a:schemeClr val="accent2"/>
                    </a:solidFill>
                  </a:rPr>
                  <a:t>Position</a:t>
                </a:r>
                <a:r>
                  <a:rPr lang="en-GB" dirty="0"/>
                  <a:t> describes an object’s location in space: </a:t>
                </a:r>
                <a14:m>
                  <m:oMath xmlns:m="http://schemas.openxmlformats.org/officeDocument/2006/math">
                    <m:r>
                      <a:rPr lang="en-GB" b="1" i="0" smtClean="0">
                        <a:latin typeface="Cambria Math" panose="02040503050406030204" pitchFamily="18" charset="0"/>
                      </a:rPr>
                      <m:t>𝐱</m:t>
                    </m:r>
                  </m:oMath>
                </a14:m>
                <a:endParaRPr lang="en-GB" b="1" dirty="0"/>
              </a:p>
              <a:p>
                <a:r>
                  <a:rPr lang="en-GB" b="1" dirty="0">
                    <a:solidFill>
                      <a:schemeClr val="accent2"/>
                    </a:solidFill>
                  </a:rPr>
                  <a:t>Velocity</a:t>
                </a:r>
                <a:r>
                  <a:rPr lang="en-GB" dirty="0"/>
                  <a:t> is rate of change of position: </a:t>
                </a:r>
                <a14:m>
                  <m:oMath xmlns:m="http://schemas.openxmlformats.org/officeDocument/2006/math">
                    <m:r>
                      <a:rPr lang="en-GB" b="1" i="0" smtClean="0">
                        <a:latin typeface="Cambria Math" panose="02040503050406030204" pitchFamily="18" charset="0"/>
                      </a:rPr>
                      <m:t>𝐯</m:t>
                    </m:r>
                    <m:r>
                      <a:rPr lang="en-GB" b="0" i="0" smtClean="0">
                        <a:latin typeface="Cambria Math" panose="02040503050406030204" pitchFamily="18" charset="0"/>
                      </a:rPr>
                      <m:t>=</m:t>
                    </m:r>
                    <m:f>
                      <m:fPr>
                        <m:ctrlPr>
                          <a:rPr lang="en-GB" i="1" smtClean="0">
                            <a:latin typeface="Cambria Math" panose="02040503050406030204" pitchFamily="18" charset="0"/>
                          </a:rPr>
                        </m:ctrlPr>
                      </m:fPr>
                      <m:num>
                        <m:r>
                          <m:rPr>
                            <m:sty m:val="p"/>
                          </m:rPr>
                          <a:rPr lang="en-GB" b="0" i="0" smtClean="0">
                            <a:latin typeface="Cambria Math" panose="02040503050406030204" pitchFamily="18" charset="0"/>
                          </a:rPr>
                          <m:t>d</m:t>
                        </m:r>
                        <m:r>
                          <a:rPr lang="en-GB" b="1" i="0" smtClean="0">
                            <a:latin typeface="Cambria Math" panose="02040503050406030204" pitchFamily="18" charset="0"/>
                          </a:rPr>
                          <m:t>𝐱</m:t>
                        </m:r>
                      </m:num>
                      <m:den>
                        <m:r>
                          <m:rPr>
                            <m:sty m:val="p"/>
                          </m:rPr>
                          <a:rPr lang="en-GB">
                            <a:latin typeface="Cambria Math" panose="02040503050406030204" pitchFamily="18" charset="0"/>
                          </a:rPr>
                          <m:t>d</m:t>
                        </m:r>
                        <m:r>
                          <a:rPr lang="en-GB" b="0" i="1" smtClean="0">
                            <a:latin typeface="Cambria Math" panose="02040503050406030204" pitchFamily="18" charset="0"/>
                          </a:rPr>
                          <m:t>𝑡</m:t>
                        </m:r>
                      </m:den>
                    </m:f>
                  </m:oMath>
                </a14:m>
                <a:endParaRPr lang="en-GB" dirty="0"/>
              </a:p>
              <a:p>
                <a:r>
                  <a:rPr lang="en-GB" b="1" dirty="0">
                    <a:solidFill>
                      <a:schemeClr val="accent2"/>
                    </a:solidFill>
                  </a:rPr>
                  <a:t>Acceleration</a:t>
                </a:r>
                <a:r>
                  <a:rPr lang="en-GB" dirty="0"/>
                  <a:t> is rate of change of velocity: </a:t>
                </a:r>
                <a14:m>
                  <m:oMath xmlns:m="http://schemas.openxmlformats.org/officeDocument/2006/math">
                    <m:r>
                      <a:rPr lang="en-GB" b="1" i="0" smtClean="0">
                        <a:latin typeface="Cambria Math" panose="02040503050406030204" pitchFamily="18" charset="0"/>
                      </a:rPr>
                      <m:t>𝐚</m:t>
                    </m:r>
                    <m:r>
                      <a:rPr lang="en-GB" b="0" i="1" smtClean="0">
                        <a:latin typeface="Cambria Math" panose="02040503050406030204" pitchFamily="18" charset="0"/>
                      </a:rPr>
                      <m:t>=</m:t>
                    </m:r>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1" i="0" smtClean="0">
                            <a:latin typeface="Cambria Math" panose="02040503050406030204" pitchFamily="18" charset="0"/>
                          </a:rPr>
                          <m:t>𝐯</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m:rPr>
                                <m:sty m:val="p"/>
                              </m:rPr>
                              <a:rPr lang="en-GB">
                                <a:latin typeface="Cambria Math" panose="02040503050406030204" pitchFamily="18" charset="0"/>
                              </a:rPr>
                              <m:t>d</m:t>
                            </m:r>
                          </m:e>
                          <m:sup>
                            <m:r>
                              <a:rPr lang="en-GB" i="1">
                                <a:latin typeface="Cambria Math" panose="02040503050406030204" pitchFamily="18" charset="0"/>
                              </a:rPr>
                              <m:t>2</m:t>
                            </m:r>
                          </m:sup>
                        </m:sSup>
                        <m:r>
                          <a:rPr lang="en-GB" b="1" i="0">
                            <a:latin typeface="Cambria Math" panose="02040503050406030204" pitchFamily="18" charset="0"/>
                          </a:rPr>
                          <m:t>𝐱</m:t>
                        </m:r>
                      </m:num>
                      <m:den>
                        <m:r>
                          <m:rPr>
                            <m:sty m:val="p"/>
                          </m:rPr>
                          <a:rPr lang="en-GB">
                            <a:latin typeface="Cambria Math" panose="02040503050406030204" pitchFamily="18" charset="0"/>
                          </a:rPr>
                          <m:t>d</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den>
                    </m:f>
                  </m:oMath>
                </a14:m>
                <a:endParaRPr lang="en-GB" dirty="0"/>
              </a:p>
              <a:p>
                <a:r>
                  <a:rPr lang="en-GB" b="1" dirty="0">
                    <a:solidFill>
                      <a:schemeClr val="accent2"/>
                    </a:solidFill>
                  </a:rPr>
                  <a:t>Jerk</a:t>
                </a:r>
                <a:r>
                  <a:rPr lang="en-GB" dirty="0"/>
                  <a:t> is the rate of change of acceleration:</a:t>
                </a:r>
                <a:br>
                  <a:rPr lang="en-GB" i="1" dirty="0"/>
                </a:br>
                <a14:m>
                  <m:oMath xmlns:m="http://schemas.openxmlformats.org/officeDocument/2006/math">
                    <m:r>
                      <a:rPr lang="en-GB" b="1" i="0" smtClean="0">
                        <a:latin typeface="Cambria Math" panose="02040503050406030204" pitchFamily="18" charset="0"/>
                      </a:rPr>
                      <m:t>𝐣</m:t>
                    </m:r>
                    <m:r>
                      <a:rPr lang="en-GB" i="1">
                        <a:latin typeface="Cambria Math" panose="02040503050406030204" pitchFamily="18" charset="0"/>
                      </a:rPr>
                      <m:t>=</m:t>
                    </m:r>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1" i="0" smtClean="0">
                            <a:latin typeface="Cambria Math" panose="02040503050406030204" pitchFamily="18" charset="0"/>
                          </a:rPr>
                          <m:t>𝐚</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m:rPr>
                                <m:sty m:val="p"/>
                              </m:rPr>
                              <a:rPr lang="en-GB">
                                <a:latin typeface="Cambria Math" panose="02040503050406030204" pitchFamily="18" charset="0"/>
                              </a:rPr>
                              <m:t>d</m:t>
                            </m:r>
                          </m:e>
                          <m:sup>
                            <m:r>
                              <a:rPr lang="en-GB" b="0" i="1" smtClean="0">
                                <a:latin typeface="Cambria Math" panose="02040503050406030204" pitchFamily="18" charset="0"/>
                              </a:rPr>
                              <m:t>2</m:t>
                            </m:r>
                          </m:sup>
                        </m:sSup>
                        <m:r>
                          <a:rPr lang="en-GB" b="1" i="0" smtClean="0">
                            <a:latin typeface="Cambria Math" panose="02040503050406030204" pitchFamily="18" charset="0"/>
                          </a:rPr>
                          <m:t>𝐯</m:t>
                        </m:r>
                      </m:num>
                      <m:den>
                        <m:r>
                          <m:rPr>
                            <m:sty m:val="p"/>
                          </m:rPr>
                          <a:rPr lang="en-GB">
                            <a:latin typeface="Cambria Math" panose="02040503050406030204" pitchFamily="18" charset="0"/>
                          </a:rPr>
                          <m:t>d</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den>
                    </m:f>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m:rPr>
                                <m:sty m:val="p"/>
                              </m:rPr>
                              <a:rPr lang="en-GB">
                                <a:latin typeface="Cambria Math" panose="02040503050406030204" pitchFamily="18" charset="0"/>
                              </a:rPr>
                              <m:t>d</m:t>
                            </m:r>
                          </m:e>
                          <m:sup>
                            <m:r>
                              <a:rPr lang="en-GB" b="0" i="1" smtClean="0">
                                <a:latin typeface="Cambria Math" panose="02040503050406030204" pitchFamily="18" charset="0"/>
                              </a:rPr>
                              <m:t>3</m:t>
                            </m:r>
                          </m:sup>
                        </m:sSup>
                        <m:r>
                          <a:rPr lang="en-GB" b="1" i="0">
                            <a:latin typeface="Cambria Math" panose="02040503050406030204" pitchFamily="18" charset="0"/>
                          </a:rPr>
                          <m:t>𝐱</m:t>
                        </m:r>
                      </m:num>
                      <m:den>
                        <m:r>
                          <m:rPr>
                            <m:sty m:val="p"/>
                          </m:rPr>
                          <a:rPr lang="en-GB">
                            <a:latin typeface="Cambria Math" panose="02040503050406030204" pitchFamily="18" charset="0"/>
                          </a:rPr>
                          <m:t>d</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b="0" i="1" smtClean="0">
                                <a:latin typeface="Cambria Math" panose="02040503050406030204" pitchFamily="18" charset="0"/>
                              </a:rPr>
                              <m:t>3</m:t>
                            </m:r>
                          </m:sup>
                        </m:sSup>
                      </m:den>
                    </m:f>
                  </m:oMath>
                </a14:m>
                <a:endParaRPr lang="en-GB" dirty="0"/>
              </a:p>
            </p:txBody>
          </p:sp>
        </mc:Choice>
        <mc:Fallback xmlns="">
          <p:sp>
            <p:nvSpPr>
              <p:cNvPr id="3" name="Content Placeholder 2">
                <a:extLst>
                  <a:ext uri="{FF2B5EF4-FFF2-40B4-BE49-F238E27FC236}">
                    <a16:creationId xmlns:a16="http://schemas.microsoft.com/office/drawing/2014/main" id="{4689DC36-2238-40B3-8ECC-3532BFB9463A}"/>
                  </a:ext>
                </a:extLst>
              </p:cNvPr>
              <p:cNvSpPr>
                <a:spLocks noGrp="1" noRot="1" noChangeAspect="1" noMove="1" noResize="1" noEditPoints="1" noAdjustHandles="1" noChangeArrowheads="1" noChangeShapeType="1" noTextEdit="1"/>
              </p:cNvSpPr>
              <p:nvPr>
                <p:ph idx="1"/>
              </p:nvPr>
            </p:nvSpPr>
            <p:spPr>
              <a:xfrm>
                <a:off x="685801" y="2142067"/>
                <a:ext cx="10131425" cy="4296055"/>
              </a:xfrm>
              <a:blipFill>
                <a:blip r:embed="rId3"/>
                <a:stretch>
                  <a:fillRect l="-1084" t="-1418"/>
                </a:stretch>
              </a:blipFill>
            </p:spPr>
            <p:txBody>
              <a:bodyPr/>
              <a:lstStyle/>
              <a:p>
                <a:r>
                  <a:rPr lang="en-GB">
                    <a:noFill/>
                  </a:rPr>
                  <a:t> </a:t>
                </a:r>
              </a:p>
            </p:txBody>
          </p:sp>
        </mc:Fallback>
      </mc:AlternateContent>
    </p:spTree>
    <p:extLst>
      <p:ext uri="{BB962C8B-B14F-4D97-AF65-F5344CB8AC3E}">
        <p14:creationId xmlns:p14="http://schemas.microsoft.com/office/powerpoint/2010/main" val="75850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E9BC-4DA7-44F0-A42E-FF82C85A0F61}"/>
              </a:ext>
            </a:extLst>
          </p:cNvPr>
          <p:cNvSpPr>
            <a:spLocks noGrp="1"/>
          </p:cNvSpPr>
          <p:nvPr>
            <p:ph type="title"/>
          </p:nvPr>
        </p:nvSpPr>
        <p:spPr/>
        <p:txBody>
          <a:bodyPr/>
          <a:lstStyle/>
          <a:p>
            <a:r>
              <a:rPr lang="en-GB" dirty="0"/>
              <a:t>Velocity and speed</a:t>
            </a:r>
          </a:p>
        </p:txBody>
      </p:sp>
      <p:sp>
        <p:nvSpPr>
          <p:cNvPr id="3" name="Content Placeholder 2">
            <a:extLst>
              <a:ext uri="{FF2B5EF4-FFF2-40B4-BE49-F238E27FC236}">
                <a16:creationId xmlns:a16="http://schemas.microsoft.com/office/drawing/2014/main" id="{7B6E112A-C4B3-4374-9A65-4AD08C7EBCD4}"/>
              </a:ext>
            </a:extLst>
          </p:cNvPr>
          <p:cNvSpPr>
            <a:spLocks noGrp="1"/>
          </p:cNvSpPr>
          <p:nvPr>
            <p:ph idx="1"/>
          </p:nvPr>
        </p:nvSpPr>
        <p:spPr>
          <a:xfrm>
            <a:off x="685801" y="2085578"/>
            <a:ext cx="10131425" cy="3649133"/>
          </a:xfrm>
        </p:spPr>
        <p:txBody>
          <a:bodyPr/>
          <a:lstStyle/>
          <a:p>
            <a:r>
              <a:rPr lang="en-GB" dirty="0"/>
              <a:t>Velocity is a </a:t>
            </a:r>
            <a:r>
              <a:rPr lang="en-GB" dirty="0">
                <a:solidFill>
                  <a:schemeClr val="accent4"/>
                </a:solidFill>
              </a:rPr>
              <a:t>vector quantity </a:t>
            </a:r>
            <a:r>
              <a:rPr lang="en-GB" dirty="0"/>
              <a:t>– has a magnitude and a direction</a:t>
            </a:r>
          </a:p>
          <a:p>
            <a:r>
              <a:rPr lang="en-GB" dirty="0"/>
              <a:t>We call the magnitude of velocity the </a:t>
            </a:r>
            <a:r>
              <a:rPr lang="en-GB" b="1" dirty="0">
                <a:solidFill>
                  <a:schemeClr val="accent2"/>
                </a:solidFill>
              </a:rPr>
              <a:t>speed</a:t>
            </a:r>
          </a:p>
        </p:txBody>
      </p:sp>
      <p:grpSp>
        <p:nvGrpSpPr>
          <p:cNvPr id="11" name="Group 10">
            <a:extLst>
              <a:ext uri="{FF2B5EF4-FFF2-40B4-BE49-F238E27FC236}">
                <a16:creationId xmlns:a16="http://schemas.microsoft.com/office/drawing/2014/main" id="{E9B7D679-2BEF-4382-BB40-E3F142BEBA2D}"/>
              </a:ext>
              <a:ext uri="{C183D7F6-B498-43B3-948B-1728B52AA6E4}">
                <adec:decorative xmlns:adec="http://schemas.microsoft.com/office/drawing/2017/decorative" val="1"/>
              </a:ext>
            </a:extLst>
          </p:cNvPr>
          <p:cNvGrpSpPr/>
          <p:nvPr/>
        </p:nvGrpSpPr>
        <p:grpSpPr>
          <a:xfrm>
            <a:off x="2804541" y="3789388"/>
            <a:ext cx="4552840" cy="2278043"/>
            <a:chOff x="2804541" y="3789388"/>
            <a:chExt cx="4552840" cy="2278043"/>
          </a:xfrm>
        </p:grpSpPr>
        <p:sp>
          <p:nvSpPr>
            <p:cNvPr id="4" name="Oval 3">
              <a:extLst>
                <a:ext uri="{FF2B5EF4-FFF2-40B4-BE49-F238E27FC236}">
                  <a16:creationId xmlns:a16="http://schemas.microsoft.com/office/drawing/2014/main" id="{161257C3-B585-439D-861F-E21C49BC823A}"/>
                </a:ext>
              </a:extLst>
            </p:cNvPr>
            <p:cNvSpPr/>
            <p:nvPr/>
          </p:nvSpPr>
          <p:spPr>
            <a:xfrm>
              <a:off x="3448050" y="5780314"/>
              <a:ext cx="174172" cy="174172"/>
            </a:xfrm>
            <a:prstGeom prst="ellipse">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dirty="0">
                <a:solidFill>
                  <a:schemeClr val="tx1"/>
                </a:solidFill>
              </a:endParaRPr>
            </a:p>
          </p:txBody>
        </p:sp>
        <p:sp>
          <p:nvSpPr>
            <p:cNvPr id="5" name="Oval 4">
              <a:extLst>
                <a:ext uri="{FF2B5EF4-FFF2-40B4-BE49-F238E27FC236}">
                  <a16:creationId xmlns:a16="http://schemas.microsoft.com/office/drawing/2014/main" id="{0F28B278-8D4B-420E-8D38-CD0C47848A90}"/>
                </a:ext>
              </a:extLst>
            </p:cNvPr>
            <p:cNvSpPr/>
            <p:nvPr/>
          </p:nvSpPr>
          <p:spPr>
            <a:xfrm>
              <a:off x="6531429" y="4075490"/>
              <a:ext cx="174172" cy="174172"/>
            </a:xfrm>
            <a:prstGeom prst="ellipse">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dirty="0">
                <a:solidFill>
                  <a:schemeClr val="tx1"/>
                </a:solidFill>
              </a:endParaRPr>
            </a:p>
          </p:txBody>
        </p:sp>
        <p:cxnSp>
          <p:nvCxnSpPr>
            <p:cNvPr id="7" name="Straight Arrow Connector 6">
              <a:extLst>
                <a:ext uri="{FF2B5EF4-FFF2-40B4-BE49-F238E27FC236}">
                  <a16:creationId xmlns:a16="http://schemas.microsoft.com/office/drawing/2014/main" id="{5925B234-2BFE-4560-8F1A-169FE3C524B7}"/>
                </a:ext>
                <a:ext uri="{C183D7F6-B498-43B3-948B-1728B52AA6E4}">
                  <adec:decorative xmlns:adec="http://schemas.microsoft.com/office/drawing/2017/decorative" val="1"/>
                </a:ext>
              </a:extLst>
            </p:cNvPr>
            <p:cNvCxnSpPr>
              <a:stCxn id="4" idx="7"/>
              <a:endCxn id="5" idx="2"/>
            </p:cNvCxnSpPr>
            <p:nvPr/>
          </p:nvCxnSpPr>
          <p:spPr>
            <a:xfrm flipV="1">
              <a:off x="3596715" y="4162576"/>
              <a:ext cx="2934714" cy="164324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486A3C-F00E-40BC-B551-1505D40B8BE4}"/>
                    </a:ext>
                  </a:extLst>
                </p:cNvPr>
                <p:cNvSpPr txBox="1"/>
                <p:nvPr/>
              </p:nvSpPr>
              <p:spPr>
                <a:xfrm>
                  <a:off x="2804541" y="5544211"/>
                  <a:ext cx="6435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𝐱</m:t>
                            </m:r>
                          </m:e>
                          <m:sub>
                            <m:r>
                              <a:rPr lang="en-GB" sz="2800" b="0" i="1" smtClean="0">
                                <a:solidFill>
                                  <a:srgbClr val="FFFF00"/>
                                </a:solidFill>
                                <a:latin typeface="Cambria Math" panose="02040503050406030204" pitchFamily="18" charset="0"/>
                              </a:rPr>
                              <m:t>1</m:t>
                            </m:r>
                          </m:sub>
                        </m:sSub>
                      </m:oMath>
                    </m:oMathPara>
                  </a14:m>
                  <a:endParaRPr lang="en-GB" dirty="0"/>
                </a:p>
              </p:txBody>
            </p:sp>
          </mc:Choice>
          <mc:Fallback xmlns="">
            <p:sp>
              <p:nvSpPr>
                <p:cNvPr id="8" name="TextBox 7">
                  <a:extLst>
                    <a:ext uri="{FF2B5EF4-FFF2-40B4-BE49-F238E27FC236}">
                      <a16:creationId xmlns:a16="http://schemas.microsoft.com/office/drawing/2014/main" id="{AD486A3C-F00E-40BC-B551-1505D40B8BE4}"/>
                    </a:ext>
                  </a:extLst>
                </p:cNvPr>
                <p:cNvSpPr txBox="1">
                  <a:spLocks noRot="1" noChangeAspect="1" noMove="1" noResize="1" noEditPoints="1" noAdjustHandles="1" noChangeArrowheads="1" noChangeShapeType="1" noTextEdit="1"/>
                </p:cNvSpPr>
                <p:nvPr/>
              </p:nvSpPr>
              <p:spPr>
                <a:xfrm>
                  <a:off x="2804541" y="5544211"/>
                  <a:ext cx="643509"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2E5A93-840A-4341-A4E2-9BCAEFE2CAD0}"/>
                    </a:ext>
                  </a:extLst>
                </p:cNvPr>
                <p:cNvSpPr txBox="1"/>
                <p:nvPr/>
              </p:nvSpPr>
              <p:spPr>
                <a:xfrm>
                  <a:off x="6705601" y="3789388"/>
                  <a:ext cx="6517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𝐱</m:t>
                            </m:r>
                          </m:e>
                          <m:sub>
                            <m:r>
                              <a:rPr lang="en-GB" sz="2800" b="0" i="1" smtClean="0">
                                <a:solidFill>
                                  <a:srgbClr val="FFFF00"/>
                                </a:solidFill>
                                <a:latin typeface="Cambria Math" panose="02040503050406030204" pitchFamily="18" charset="0"/>
                              </a:rPr>
                              <m:t>2</m:t>
                            </m:r>
                          </m:sub>
                        </m:sSub>
                      </m:oMath>
                    </m:oMathPara>
                  </a14:m>
                  <a:endParaRPr lang="en-GB" dirty="0"/>
                </a:p>
              </p:txBody>
            </p:sp>
          </mc:Choice>
          <mc:Fallback xmlns="">
            <p:sp>
              <p:nvSpPr>
                <p:cNvPr id="9" name="TextBox 8">
                  <a:extLst>
                    <a:ext uri="{FF2B5EF4-FFF2-40B4-BE49-F238E27FC236}">
                      <a16:creationId xmlns:a16="http://schemas.microsoft.com/office/drawing/2014/main" id="{FB2E5A93-840A-4341-A4E2-9BCAEFE2CAD0}"/>
                    </a:ext>
                  </a:extLst>
                </p:cNvPr>
                <p:cNvSpPr txBox="1">
                  <a:spLocks noRot="1" noChangeAspect="1" noMove="1" noResize="1" noEditPoints="1" noAdjustHandles="1" noChangeArrowheads="1" noChangeShapeType="1" noTextEdit="1"/>
                </p:cNvSpPr>
                <p:nvPr/>
              </p:nvSpPr>
              <p:spPr>
                <a:xfrm>
                  <a:off x="6705601" y="3789388"/>
                  <a:ext cx="651780"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F3E658-3E71-4F9A-993A-E8EB1D91837B}"/>
                    </a:ext>
                  </a:extLst>
                </p:cNvPr>
                <p:cNvSpPr txBox="1"/>
                <p:nvPr/>
              </p:nvSpPr>
              <p:spPr>
                <a:xfrm>
                  <a:off x="4829873" y="4312608"/>
                  <a:ext cx="4683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5"/>
                            </a:solidFill>
                            <a:latin typeface="Cambria Math" panose="02040503050406030204" pitchFamily="18" charset="0"/>
                          </a:rPr>
                          <m:t>𝐯</m:t>
                        </m:r>
                      </m:oMath>
                    </m:oMathPara>
                  </a14:m>
                  <a:endParaRPr lang="en-GB" b="1" dirty="0"/>
                </a:p>
              </p:txBody>
            </p:sp>
          </mc:Choice>
          <mc:Fallback xmlns="">
            <p:sp>
              <p:nvSpPr>
                <p:cNvPr id="10" name="TextBox 9">
                  <a:extLst>
                    <a:ext uri="{FF2B5EF4-FFF2-40B4-BE49-F238E27FC236}">
                      <a16:creationId xmlns:a16="http://schemas.microsoft.com/office/drawing/2014/main" id="{43F3E658-3E71-4F9A-993A-E8EB1D91837B}"/>
                    </a:ext>
                  </a:extLst>
                </p:cNvPr>
                <p:cNvSpPr txBox="1">
                  <a:spLocks noRot="1" noChangeAspect="1" noMove="1" noResize="1" noEditPoints="1" noAdjustHandles="1" noChangeArrowheads="1" noChangeShapeType="1" noTextEdit="1"/>
                </p:cNvSpPr>
                <p:nvPr/>
              </p:nvSpPr>
              <p:spPr>
                <a:xfrm>
                  <a:off x="4829873" y="4312608"/>
                  <a:ext cx="468398" cy="523220"/>
                </a:xfrm>
                <a:prstGeom prst="rect">
                  <a:avLst/>
                </a:prstGeom>
                <a:blipFill>
                  <a:blip r:embed="rId5"/>
                  <a:stretch>
                    <a:fillRect/>
                  </a:stretch>
                </a:blipFill>
              </p:spPr>
              <p:txBody>
                <a:bodyPr/>
                <a:lstStyle/>
                <a:p>
                  <a:r>
                    <a:rPr lang="en-GB">
                      <a:noFill/>
                    </a:rPr>
                    <a:t> </a:t>
                  </a:r>
                </a:p>
              </p:txBody>
            </p:sp>
          </mc:Fallback>
        </mc:AlternateContent>
      </p:grpSp>
      <p:grpSp>
        <p:nvGrpSpPr>
          <p:cNvPr id="18" name="Group 17">
            <a:extLst>
              <a:ext uri="{FF2B5EF4-FFF2-40B4-BE49-F238E27FC236}">
                <a16:creationId xmlns:a16="http://schemas.microsoft.com/office/drawing/2014/main" id="{79F50144-5720-4043-8C65-32F2FB58DBA6}"/>
              </a:ext>
              <a:ext uri="{C183D7F6-B498-43B3-948B-1728B52AA6E4}">
                <adec:decorative xmlns:adec="http://schemas.microsoft.com/office/drawing/2017/decorative" val="1"/>
              </a:ext>
            </a:extLst>
          </p:cNvPr>
          <p:cNvGrpSpPr/>
          <p:nvPr/>
        </p:nvGrpSpPr>
        <p:grpSpPr>
          <a:xfrm>
            <a:off x="3694687" y="4424541"/>
            <a:ext cx="2981672" cy="1604790"/>
            <a:chOff x="3694687" y="4424541"/>
            <a:chExt cx="2981672" cy="1604790"/>
          </a:xfrm>
        </p:grpSpPr>
        <p:cxnSp>
          <p:nvCxnSpPr>
            <p:cNvPr id="13" name="Straight Arrow Connector 12">
              <a:extLst>
                <a:ext uri="{FF2B5EF4-FFF2-40B4-BE49-F238E27FC236}">
                  <a16:creationId xmlns:a16="http://schemas.microsoft.com/office/drawing/2014/main" id="{A95CFECC-EE19-4577-BA99-4F6D0411C62D}"/>
                </a:ext>
                <a:ext uri="{C183D7F6-B498-43B3-948B-1728B52AA6E4}">
                  <adec:decorative xmlns:adec="http://schemas.microsoft.com/office/drawing/2017/decorative" val="1"/>
                </a:ext>
              </a:extLst>
            </p:cNvPr>
            <p:cNvCxnSpPr>
              <a:cxnSpLocks/>
            </p:cNvCxnSpPr>
            <p:nvPr/>
          </p:nvCxnSpPr>
          <p:spPr>
            <a:xfrm flipV="1">
              <a:off x="3694687" y="4424541"/>
              <a:ext cx="2909207" cy="1604790"/>
            </a:xfrm>
            <a:prstGeom prst="straightConnector1">
              <a:avLst/>
            </a:prstGeom>
            <a:ln w="57150">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B804A7A-B1EB-462D-B110-6C7C46102499}"/>
                    </a:ext>
                  </a:extLst>
                </p:cNvPr>
                <p:cNvSpPr txBox="1"/>
                <p:nvPr/>
              </p:nvSpPr>
              <p:spPr>
                <a:xfrm>
                  <a:off x="5160623" y="5226936"/>
                  <a:ext cx="15157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800" b="1" i="1" smtClean="0">
                                <a:solidFill>
                                  <a:schemeClr val="accent6">
                                    <a:lumMod val="40000"/>
                                    <a:lumOff val="60000"/>
                                  </a:schemeClr>
                                </a:solidFill>
                                <a:latin typeface="Cambria Math" panose="02040503050406030204" pitchFamily="18" charset="0"/>
                              </a:rPr>
                            </m:ctrlPr>
                          </m:dPr>
                          <m:e>
                            <m:r>
                              <a:rPr lang="en-GB" sz="2800" b="1" i="0" smtClean="0">
                                <a:solidFill>
                                  <a:schemeClr val="accent6">
                                    <a:lumMod val="40000"/>
                                    <a:lumOff val="60000"/>
                                  </a:schemeClr>
                                </a:solidFill>
                                <a:latin typeface="Cambria Math" panose="02040503050406030204" pitchFamily="18" charset="0"/>
                              </a:rPr>
                              <m:t>𝐯</m:t>
                            </m:r>
                          </m:e>
                        </m:d>
                        <m:r>
                          <a:rPr lang="en-GB" sz="2800" b="1" i="1" smtClean="0">
                            <a:solidFill>
                              <a:schemeClr val="accent6">
                                <a:lumMod val="40000"/>
                                <a:lumOff val="60000"/>
                              </a:schemeClr>
                            </a:solidFill>
                            <a:latin typeface="Cambria Math" panose="02040503050406030204" pitchFamily="18" charset="0"/>
                          </a:rPr>
                          <m:t>=</m:t>
                        </m:r>
                        <m:r>
                          <a:rPr lang="en-GB" sz="2800" b="1" i="1" smtClean="0">
                            <a:solidFill>
                              <a:schemeClr val="accent6">
                                <a:lumMod val="40000"/>
                                <a:lumOff val="60000"/>
                              </a:schemeClr>
                            </a:solidFill>
                            <a:latin typeface="Cambria Math" panose="02040503050406030204" pitchFamily="18" charset="0"/>
                          </a:rPr>
                          <m:t>𝒔</m:t>
                        </m:r>
                      </m:oMath>
                    </m:oMathPara>
                  </a14:m>
                  <a:endParaRPr lang="en-GB" b="1" dirty="0">
                    <a:solidFill>
                      <a:schemeClr val="accent6">
                        <a:lumMod val="40000"/>
                        <a:lumOff val="60000"/>
                      </a:schemeClr>
                    </a:solidFill>
                  </a:endParaRPr>
                </a:p>
              </p:txBody>
            </p:sp>
          </mc:Choice>
          <mc:Fallback xmlns="">
            <p:sp>
              <p:nvSpPr>
                <p:cNvPr id="17" name="TextBox 16">
                  <a:extLst>
                    <a:ext uri="{FF2B5EF4-FFF2-40B4-BE49-F238E27FC236}">
                      <a16:creationId xmlns:a16="http://schemas.microsoft.com/office/drawing/2014/main" id="{3B804A7A-B1EB-462D-B110-6C7C46102499}"/>
                    </a:ext>
                  </a:extLst>
                </p:cNvPr>
                <p:cNvSpPr txBox="1">
                  <a:spLocks noRot="1" noChangeAspect="1" noMove="1" noResize="1" noEditPoints="1" noAdjustHandles="1" noChangeArrowheads="1" noChangeShapeType="1" noTextEdit="1"/>
                </p:cNvSpPr>
                <p:nvPr/>
              </p:nvSpPr>
              <p:spPr>
                <a:xfrm>
                  <a:off x="5160623" y="5226936"/>
                  <a:ext cx="1515736" cy="523220"/>
                </a:xfrm>
                <a:prstGeom prst="rect">
                  <a:avLst/>
                </a:prstGeom>
                <a:blipFill>
                  <a:blip r:embed="rId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49166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F8A9-45DA-4660-BD5B-D84923B0591A}"/>
              </a:ext>
            </a:extLst>
          </p:cNvPr>
          <p:cNvSpPr>
            <a:spLocks noGrp="1"/>
          </p:cNvSpPr>
          <p:nvPr>
            <p:ph type="title"/>
          </p:nvPr>
        </p:nvSpPr>
        <p:spPr/>
        <p:txBody>
          <a:bodyPr/>
          <a:lstStyle/>
          <a:p>
            <a:r>
              <a:rPr lang="en-GB"/>
              <a:t>Units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6ED7BA-2752-47A9-9523-C4FF1EFDBD6A}"/>
                  </a:ext>
                </a:extLst>
              </p:cNvPr>
              <p:cNvSpPr>
                <a:spLocks noGrp="1"/>
              </p:cNvSpPr>
              <p:nvPr>
                <p:ph idx="1"/>
              </p:nvPr>
            </p:nvSpPr>
            <p:spPr>
              <a:xfrm>
                <a:off x="1097280" y="2108201"/>
                <a:ext cx="10058400" cy="4028582"/>
              </a:xfrm>
            </p:spPr>
            <p:txBody>
              <a:bodyPr>
                <a:normAutofit/>
              </a:bodyPr>
              <a:lstStyle/>
              <a:p>
                <a:r>
                  <a:rPr lang="en-GB" dirty="0"/>
                  <a:t>In SI units:</a:t>
                </a:r>
              </a:p>
              <a:p>
                <a:r>
                  <a:rPr lang="en-GB" dirty="0"/>
                  <a:t>Position is usually measured in metres (</a:t>
                </a:r>
                <a14:m>
                  <m:oMath xmlns:m="http://schemas.openxmlformats.org/officeDocument/2006/math">
                    <m:r>
                      <m:rPr>
                        <m:sty m:val="p"/>
                      </m:rPr>
                      <a:rPr lang="en-GB" b="0" i="0" smtClean="0">
                        <a:latin typeface="Cambria Math" panose="02040503050406030204" pitchFamily="18" charset="0"/>
                      </a:rPr>
                      <m:t>m</m:t>
                    </m:r>
                  </m:oMath>
                </a14:m>
                <a:r>
                  <a:rPr lang="en-GB" dirty="0"/>
                  <a:t>)</a:t>
                </a:r>
              </a:p>
              <a:p>
                <a:r>
                  <a:rPr lang="en-GB" dirty="0"/>
                  <a:t>Velocity is measured in metres per second (</a:t>
                </a:r>
                <a14:m>
                  <m:oMath xmlns:m="http://schemas.openxmlformats.org/officeDocument/2006/math">
                    <m:r>
                      <m:rPr>
                        <m:sty m:val="p"/>
                      </m:rPr>
                      <a:rPr lang="en-GB" b="0" i="0" smtClean="0">
                        <a:latin typeface="Cambria Math" panose="02040503050406030204" pitchFamily="18" charset="0"/>
                      </a:rPr>
                      <m:t>m</m:t>
                    </m:r>
                    <m:r>
                      <a:rPr lang="en-GB" b="0" i="0" smtClean="0">
                        <a:latin typeface="Cambria Math" panose="02040503050406030204" pitchFamily="18" charset="0"/>
                      </a:rPr>
                      <m:t>/</m:t>
                    </m:r>
                    <m:r>
                      <m:rPr>
                        <m:sty m:val="p"/>
                      </m:rPr>
                      <a:rPr lang="en-GB" b="0" i="0" smtClean="0">
                        <a:latin typeface="Cambria Math" panose="02040503050406030204" pitchFamily="18" charset="0"/>
                      </a:rPr>
                      <m:t>s</m:t>
                    </m:r>
                  </m:oMath>
                </a14:m>
                <a:r>
                  <a:rPr lang="en-GB" dirty="0"/>
                  <a:t> or </a:t>
                </a:r>
                <a14:m>
                  <m:oMath xmlns:m="http://schemas.openxmlformats.org/officeDocument/2006/math">
                    <m:r>
                      <m:rPr>
                        <m:sty m:val="p"/>
                      </m:rPr>
                      <a:rPr lang="en-GB" b="0" i="0" smtClean="0">
                        <a:latin typeface="Cambria Math" panose="02040503050406030204" pitchFamily="18" charset="0"/>
                      </a:rPr>
                      <m:t>m</m:t>
                    </m:r>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s</m:t>
                        </m:r>
                      </m:e>
                      <m:sup>
                        <m:r>
                          <a:rPr lang="en-GB" b="0" i="0" smtClean="0">
                            <a:latin typeface="Cambria Math" panose="02040503050406030204" pitchFamily="18" charset="0"/>
                          </a:rPr>
                          <m:t>−1</m:t>
                        </m:r>
                      </m:sup>
                    </m:sSup>
                  </m:oMath>
                </a14:m>
                <a:r>
                  <a:rPr lang="en-GB" dirty="0"/>
                  <a:t>)</a:t>
                </a:r>
              </a:p>
              <a:p>
                <a:r>
                  <a:rPr lang="en-GB" dirty="0"/>
                  <a:t>Acceleration is measured in metres per second per second (</a:t>
                </a:r>
                <a14:m>
                  <m:oMath xmlns:m="http://schemas.openxmlformats.org/officeDocument/2006/math">
                    <m:r>
                      <m:rPr>
                        <m:sty m:val="p"/>
                      </m:rPr>
                      <a:rPr lang="en-GB" b="0" i="0" smtClean="0">
                        <a:latin typeface="Cambria Math" panose="02040503050406030204" pitchFamily="18" charset="0"/>
                      </a:rPr>
                      <m:t>m</m:t>
                    </m:r>
                    <m:r>
                      <a:rPr lang="en-GB" b="0" i="0" smtClean="0">
                        <a:latin typeface="Cambria Math" panose="02040503050406030204" pitchFamily="18" charset="0"/>
                      </a:rPr>
                      <m:t>/</m:t>
                    </m:r>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s</m:t>
                        </m:r>
                      </m:e>
                      <m:sup>
                        <m:r>
                          <a:rPr lang="en-GB" b="0" i="0" smtClean="0">
                            <a:latin typeface="Cambria Math" panose="02040503050406030204" pitchFamily="18" charset="0"/>
                          </a:rPr>
                          <m:t>2</m:t>
                        </m:r>
                      </m:sup>
                    </m:sSup>
                  </m:oMath>
                </a14:m>
                <a:r>
                  <a:rPr lang="en-GB" dirty="0"/>
                  <a:t> or </a:t>
                </a:r>
                <a14:m>
                  <m:oMath xmlns:m="http://schemas.openxmlformats.org/officeDocument/2006/math">
                    <m:r>
                      <m:rPr>
                        <m:sty m:val="p"/>
                      </m:rPr>
                      <a:rPr lang="en-GB" b="0" i="0" smtClean="0">
                        <a:latin typeface="Cambria Math" panose="02040503050406030204" pitchFamily="18" charset="0"/>
                      </a:rPr>
                      <m:t>m</m:t>
                    </m:r>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s</m:t>
                        </m:r>
                      </m:e>
                      <m:sup>
                        <m:r>
                          <a:rPr lang="en-GB" b="0" i="0" smtClean="0">
                            <a:latin typeface="Cambria Math" panose="02040503050406030204" pitchFamily="18" charset="0"/>
                          </a:rPr>
                          <m:t>−2</m:t>
                        </m:r>
                      </m:sup>
                    </m:sSup>
                  </m:oMath>
                </a14:m>
                <a:r>
                  <a:rPr lang="en-GB" dirty="0"/>
                  <a:t>)</a:t>
                </a:r>
              </a:p>
              <a:p>
                <a:r>
                  <a:rPr lang="en-GB" dirty="0"/>
                  <a:t>Other units are possible (e.g. pixels, miles, hours) but be consistent!</a:t>
                </a:r>
              </a:p>
            </p:txBody>
          </p:sp>
        </mc:Choice>
        <mc:Fallback xmlns="">
          <p:sp>
            <p:nvSpPr>
              <p:cNvPr id="3" name="Content Placeholder 2">
                <a:extLst>
                  <a:ext uri="{FF2B5EF4-FFF2-40B4-BE49-F238E27FC236}">
                    <a16:creationId xmlns:a16="http://schemas.microsoft.com/office/drawing/2014/main" id="{E16ED7BA-2752-47A9-9523-C4FF1EFDBD6A}"/>
                  </a:ext>
                </a:extLst>
              </p:cNvPr>
              <p:cNvSpPr>
                <a:spLocks noGrp="1" noRot="1" noChangeAspect="1" noMove="1" noResize="1" noEditPoints="1" noAdjustHandles="1" noChangeArrowheads="1" noChangeShapeType="1" noTextEdit="1"/>
              </p:cNvSpPr>
              <p:nvPr>
                <p:ph idx="1"/>
              </p:nvPr>
            </p:nvSpPr>
            <p:spPr>
              <a:xfrm>
                <a:off x="1097280" y="2108201"/>
                <a:ext cx="10058400" cy="4028582"/>
              </a:xfrm>
              <a:blipFill>
                <a:blip r:embed="rId3"/>
                <a:stretch>
                  <a:fillRect l="-2000" t="-1513"/>
                </a:stretch>
              </a:blipFill>
            </p:spPr>
            <p:txBody>
              <a:bodyPr/>
              <a:lstStyle/>
              <a:p>
                <a:r>
                  <a:rPr lang="en-GB">
                    <a:noFill/>
                  </a:rPr>
                  <a:t> </a:t>
                </a:r>
              </a:p>
            </p:txBody>
          </p:sp>
        </mc:Fallback>
      </mc:AlternateContent>
      <p:sp>
        <p:nvSpPr>
          <p:cNvPr id="5" name="Speech Bubble: Rectangle 4">
            <a:extLst>
              <a:ext uri="{FF2B5EF4-FFF2-40B4-BE49-F238E27FC236}">
                <a16:creationId xmlns:a16="http://schemas.microsoft.com/office/drawing/2014/main" id="{4D4E6779-BEC8-4AF6-8723-D906A1AAC6E9}"/>
              </a:ext>
              <a:ext uri="{C183D7F6-B498-43B3-948B-1728B52AA6E4}">
                <adec:decorative xmlns:adec="http://schemas.microsoft.com/office/drawing/2017/decorative" val="1"/>
              </a:ext>
            </a:extLst>
          </p:cNvPr>
          <p:cNvSpPr/>
          <p:nvPr/>
        </p:nvSpPr>
        <p:spPr>
          <a:xfrm>
            <a:off x="2147061" y="988417"/>
            <a:ext cx="3207292" cy="698631"/>
          </a:xfrm>
          <a:prstGeom prst="wedgeRectCallout">
            <a:avLst>
              <a:gd name="adj1" fmla="val -52175"/>
              <a:gd name="adj2" fmla="val 119059"/>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i="1" dirty="0" err="1">
                <a:solidFill>
                  <a:schemeClr val="tx1"/>
                </a:solidFill>
              </a:rPr>
              <a:t>Système</a:t>
            </a:r>
            <a:r>
              <a:rPr lang="en-GB" i="1" dirty="0">
                <a:solidFill>
                  <a:schemeClr val="tx1"/>
                </a:solidFill>
              </a:rPr>
              <a:t> international</a:t>
            </a:r>
            <a:r>
              <a:rPr lang="en-GB" dirty="0">
                <a:solidFill>
                  <a:schemeClr val="tx1"/>
                </a:solidFill>
              </a:rPr>
              <a:t>, or the International System of Units</a:t>
            </a:r>
            <a:endParaRPr lang="en-GB" i="1" dirty="0">
              <a:solidFill>
                <a:schemeClr val="tx1"/>
              </a:solidFill>
            </a:endParaRPr>
          </a:p>
        </p:txBody>
      </p:sp>
    </p:spTree>
    <p:extLst>
      <p:ext uri="{BB962C8B-B14F-4D97-AF65-F5344CB8AC3E}">
        <p14:creationId xmlns:p14="http://schemas.microsoft.com/office/powerpoint/2010/main" val="257357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0273-F18E-46DA-98EC-69F85CDCA421}"/>
              </a:ext>
            </a:extLst>
          </p:cNvPr>
          <p:cNvSpPr>
            <a:spLocks noGrp="1"/>
          </p:cNvSpPr>
          <p:nvPr>
            <p:ph type="title"/>
          </p:nvPr>
        </p:nvSpPr>
        <p:spPr/>
        <p:txBody>
          <a:bodyPr/>
          <a:lstStyle/>
          <a:p>
            <a:r>
              <a:rPr lang="en-GB" dirty="0"/>
              <a:t>Force</a:t>
            </a:r>
          </a:p>
        </p:txBody>
      </p:sp>
      <p:sp>
        <p:nvSpPr>
          <p:cNvPr id="3" name="Content Placeholder 2">
            <a:extLst>
              <a:ext uri="{FF2B5EF4-FFF2-40B4-BE49-F238E27FC236}">
                <a16:creationId xmlns:a16="http://schemas.microsoft.com/office/drawing/2014/main" id="{B21CCB67-1C42-4B98-8F1B-7764CA804BE6}"/>
              </a:ext>
            </a:extLst>
          </p:cNvPr>
          <p:cNvSpPr>
            <a:spLocks noGrp="1"/>
          </p:cNvSpPr>
          <p:nvPr>
            <p:ph idx="1"/>
          </p:nvPr>
        </p:nvSpPr>
        <p:spPr>
          <a:xfrm>
            <a:off x="685801" y="2142067"/>
            <a:ext cx="10131425" cy="4715933"/>
          </a:xfrm>
        </p:spPr>
        <p:txBody>
          <a:bodyPr>
            <a:normAutofit/>
          </a:bodyPr>
          <a:lstStyle/>
          <a:p>
            <a:r>
              <a:rPr lang="en-GB" b="1" dirty="0"/>
              <a:t>Definition</a:t>
            </a:r>
            <a:r>
              <a:rPr lang="en-GB" dirty="0"/>
              <a:t>: a </a:t>
            </a:r>
            <a:r>
              <a:rPr lang="en-GB" b="1" dirty="0">
                <a:hlinkClick r:id="rId3"/>
              </a:rPr>
              <a:t>force</a:t>
            </a:r>
            <a:r>
              <a:rPr lang="en-GB" dirty="0"/>
              <a:t> is a push or pull on an object resulting from its </a:t>
            </a:r>
            <a:r>
              <a:rPr lang="en-GB" dirty="0">
                <a:solidFill>
                  <a:schemeClr val="accent4"/>
                </a:solidFill>
              </a:rPr>
              <a:t>interaction</a:t>
            </a:r>
            <a:r>
              <a:rPr lang="en-GB" dirty="0"/>
              <a:t> with another object</a:t>
            </a:r>
          </a:p>
          <a:p>
            <a:pPr lvl="1"/>
            <a:r>
              <a:rPr lang="en-GB" dirty="0"/>
              <a:t>Direct: e.g. friction, tension, air resistance</a:t>
            </a:r>
          </a:p>
          <a:p>
            <a:pPr lvl="1"/>
            <a:r>
              <a:rPr lang="en-GB" dirty="0"/>
              <a:t>Distant: e.g. gravity, magnetism</a:t>
            </a:r>
          </a:p>
          <a:p>
            <a:r>
              <a:rPr lang="en-GB" dirty="0"/>
              <a:t>SI unit: Newtons (N)</a:t>
            </a:r>
          </a:p>
          <a:p>
            <a:r>
              <a:rPr lang="en-GB" dirty="0"/>
              <a:t>Linked to </a:t>
            </a:r>
            <a:r>
              <a:rPr lang="en-GB" dirty="0">
                <a:solidFill>
                  <a:schemeClr val="accent4"/>
                </a:solidFill>
              </a:rPr>
              <a:t>mass</a:t>
            </a:r>
            <a:r>
              <a:rPr lang="en-GB" dirty="0"/>
              <a:t> (kg)</a:t>
            </a:r>
          </a:p>
        </p:txBody>
      </p:sp>
      <p:sp>
        <p:nvSpPr>
          <p:cNvPr id="4" name="Speech Bubble: Rectangle 3">
            <a:extLst>
              <a:ext uri="{FF2B5EF4-FFF2-40B4-BE49-F238E27FC236}">
                <a16:creationId xmlns:a16="http://schemas.microsoft.com/office/drawing/2014/main" id="{80AAD7BD-7F4A-4940-86B8-EBCDF842245B}"/>
              </a:ext>
              <a:ext uri="{C183D7F6-B498-43B3-948B-1728B52AA6E4}">
                <adec:decorative xmlns:adec="http://schemas.microsoft.com/office/drawing/2017/decorative" val="1"/>
              </a:ext>
            </a:extLst>
          </p:cNvPr>
          <p:cNvSpPr/>
          <p:nvPr/>
        </p:nvSpPr>
        <p:spPr>
          <a:xfrm>
            <a:off x="4565711" y="5549769"/>
            <a:ext cx="4308435" cy="698631"/>
          </a:xfrm>
          <a:prstGeom prst="wedgeRectCallout">
            <a:avLst>
              <a:gd name="adj1" fmla="val -56811"/>
              <a:gd name="adj2" fmla="val -199973"/>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dirty="0">
                <a:solidFill>
                  <a:schemeClr val="tx1"/>
                </a:solidFill>
              </a:rPr>
              <a:t>Named after Isaac Newton (1642-1726/27), English mathematician</a:t>
            </a:r>
          </a:p>
        </p:txBody>
      </p:sp>
      <p:pic>
        <p:nvPicPr>
          <p:cNvPr id="9" name="Picture 8">
            <a:extLst>
              <a:ext uri="{FF2B5EF4-FFF2-40B4-BE49-F238E27FC236}">
                <a16:creationId xmlns:a16="http://schemas.microsoft.com/office/drawing/2014/main" id="{391EBD63-C7C7-40AC-8B86-3688ED490258}"/>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05750" y="2920579"/>
            <a:ext cx="3371850" cy="2247900"/>
          </a:xfrm>
          <a:prstGeom prst="rect">
            <a:avLst/>
          </a:prstGeom>
          <a:effectLst>
            <a:softEdge rad="127000"/>
          </a:effectLst>
        </p:spPr>
      </p:pic>
      <p:sp>
        <p:nvSpPr>
          <p:cNvPr id="10" name="TextBox 9">
            <a:extLst>
              <a:ext uri="{FF2B5EF4-FFF2-40B4-BE49-F238E27FC236}">
                <a16:creationId xmlns:a16="http://schemas.microsoft.com/office/drawing/2014/main" id="{61F7F497-D1A8-4F29-9041-240D7786F343}"/>
              </a:ext>
            </a:extLst>
          </p:cNvPr>
          <p:cNvSpPr txBox="1"/>
          <p:nvPr/>
        </p:nvSpPr>
        <p:spPr>
          <a:xfrm>
            <a:off x="4876800" y="6946058"/>
            <a:ext cx="2438400" cy="369332"/>
          </a:xfrm>
          <a:prstGeom prst="rect">
            <a:avLst/>
          </a:prstGeom>
          <a:noFill/>
        </p:spPr>
        <p:txBody>
          <a:bodyPr wrap="square" rtlCol="0">
            <a:spAutoFit/>
          </a:bodyPr>
          <a:lstStyle/>
          <a:p>
            <a:r>
              <a:rPr lang="en-GB" sz="900">
                <a:hlinkClick r:id="rId5" tooltip="https://en.wikipedia.org/wiki/Momentum"/>
              </a:rPr>
              <a:t>This Photo</a:t>
            </a:r>
            <a:r>
              <a:rPr lang="en-GB" sz="900"/>
              <a:t> by Unknown Author is licensed under </a:t>
            </a:r>
            <a:r>
              <a:rPr lang="en-GB" sz="900">
                <a:hlinkClick r:id="rId6" tooltip="https://creativecommons.org/licenses/by-sa/3.0/"/>
              </a:rPr>
              <a:t>CC BY-SA</a:t>
            </a:r>
            <a:endParaRPr lang="en-GB" sz="900"/>
          </a:p>
        </p:txBody>
      </p:sp>
    </p:spTree>
    <p:extLst>
      <p:ext uri="{BB962C8B-B14F-4D97-AF65-F5344CB8AC3E}">
        <p14:creationId xmlns:p14="http://schemas.microsoft.com/office/powerpoint/2010/main" val="1813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F327-A0E5-4AD7-9357-203F314534F4}"/>
              </a:ext>
            </a:extLst>
          </p:cNvPr>
          <p:cNvSpPr>
            <a:spLocks noGrp="1"/>
          </p:cNvSpPr>
          <p:nvPr>
            <p:ph type="title"/>
          </p:nvPr>
        </p:nvSpPr>
        <p:spPr/>
        <p:txBody>
          <a:bodyPr/>
          <a:lstStyle/>
          <a:p>
            <a:r>
              <a:rPr lang="en-GB" dirty="0"/>
              <a:t>Newton’s Laws of Motion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F1993-2298-47A8-802D-9DCFFC82A7C3}"/>
                  </a:ext>
                </a:extLst>
              </p:cNvPr>
              <p:cNvSpPr>
                <a:spLocks noGrp="1"/>
              </p:cNvSpPr>
              <p:nvPr>
                <p:ph idx="1"/>
              </p:nvPr>
            </p:nvSpPr>
            <p:spPr/>
            <p:txBody>
              <a:bodyPr/>
              <a:lstStyle/>
              <a:p>
                <a:pPr marL="514350" indent="-514350">
                  <a:buFont typeface="+mj-lt"/>
                  <a:buAutoNum type="romanUcPeriod"/>
                </a:pPr>
                <a:r>
                  <a:rPr lang="en-GB" dirty="0"/>
                  <a:t>An object </a:t>
                </a:r>
                <a:r>
                  <a:rPr lang="en-GB" dirty="0">
                    <a:solidFill>
                      <a:schemeClr val="accent4"/>
                    </a:solidFill>
                  </a:rPr>
                  <a:t>remains at rest </a:t>
                </a:r>
                <a:r>
                  <a:rPr lang="en-GB" dirty="0"/>
                  <a:t>or moves at </a:t>
                </a:r>
                <a:r>
                  <a:rPr lang="en-GB" dirty="0">
                    <a:solidFill>
                      <a:schemeClr val="accent4"/>
                    </a:solidFill>
                  </a:rPr>
                  <a:t>constant velocity </a:t>
                </a:r>
                <a:r>
                  <a:rPr lang="en-GB" dirty="0"/>
                  <a:t>unless </a:t>
                </a:r>
                <a:r>
                  <a:rPr lang="en-GB" dirty="0">
                    <a:solidFill>
                      <a:schemeClr val="accent4"/>
                    </a:solidFill>
                  </a:rPr>
                  <a:t>acted upon by an external force</a:t>
                </a:r>
              </a:p>
              <a:p>
                <a:pPr marL="514350" indent="-514350">
                  <a:buFont typeface="+mj-lt"/>
                  <a:buAutoNum type="romanUcPeriod"/>
                </a:pPr>
                <a:r>
                  <a:rPr lang="en-GB" dirty="0"/>
                  <a:t>The sum of forces acting upon an object is equal to its mass multiplied by its acceleration (</a:t>
                </a:r>
                <a14:m>
                  <m:oMath xmlns:m="http://schemas.openxmlformats.org/officeDocument/2006/math">
                    <m:r>
                      <a:rPr lang="en-GB" b="1" i="0" smtClean="0">
                        <a:solidFill>
                          <a:schemeClr val="accent4"/>
                        </a:solidFill>
                        <a:latin typeface="Cambria Math" panose="02040503050406030204" pitchFamily="18" charset="0"/>
                      </a:rPr>
                      <m:t>𝐅</m:t>
                    </m:r>
                    <m:r>
                      <a:rPr lang="en-GB" b="0"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𝑚</m:t>
                    </m:r>
                    <m:r>
                      <a:rPr lang="en-GB" b="1" i="0" smtClean="0">
                        <a:solidFill>
                          <a:schemeClr val="accent4"/>
                        </a:solidFill>
                        <a:latin typeface="Cambria Math" panose="02040503050406030204" pitchFamily="18" charset="0"/>
                      </a:rPr>
                      <m:t>𝐚</m:t>
                    </m:r>
                  </m:oMath>
                </a14:m>
                <a:r>
                  <a:rPr lang="en-GB" dirty="0"/>
                  <a:t>)</a:t>
                </a:r>
              </a:p>
              <a:p>
                <a:pPr marL="571500" indent="-571500">
                  <a:buFont typeface="+mj-lt"/>
                  <a:buAutoNum type="romanUcPeriod"/>
                </a:pPr>
                <a:r>
                  <a:rPr lang="en-GB" dirty="0"/>
                  <a:t>When one body exerts a force on another, the second body exerts an </a:t>
                </a:r>
                <a:r>
                  <a:rPr lang="en-GB" dirty="0">
                    <a:solidFill>
                      <a:schemeClr val="accent4"/>
                    </a:solidFill>
                  </a:rPr>
                  <a:t>equal and opposite </a:t>
                </a:r>
                <a:r>
                  <a:rPr lang="en-GB" dirty="0"/>
                  <a:t>force on the first</a:t>
                </a:r>
              </a:p>
            </p:txBody>
          </p:sp>
        </mc:Choice>
        <mc:Fallback xmlns="">
          <p:sp>
            <p:nvSpPr>
              <p:cNvPr id="3" name="Content Placeholder 2">
                <a:extLst>
                  <a:ext uri="{FF2B5EF4-FFF2-40B4-BE49-F238E27FC236}">
                    <a16:creationId xmlns:a16="http://schemas.microsoft.com/office/drawing/2014/main" id="{B81F1993-2298-47A8-802D-9DCFFC82A7C3}"/>
                  </a:ext>
                </a:extLst>
              </p:cNvPr>
              <p:cNvSpPr>
                <a:spLocks noGrp="1" noRot="1" noChangeAspect="1" noMove="1" noResize="1" noEditPoints="1" noAdjustHandles="1" noChangeArrowheads="1" noChangeShapeType="1" noTextEdit="1"/>
              </p:cNvSpPr>
              <p:nvPr>
                <p:ph idx="1"/>
              </p:nvPr>
            </p:nvSpPr>
            <p:spPr>
              <a:blipFill>
                <a:blip r:embed="rId3"/>
                <a:stretch>
                  <a:fillRect l="-1264" t="-1669" r="-1866"/>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641114C6-E38D-40F5-AF99-615DAE285182}"/>
              </a:ext>
              <a:ext uri="{C183D7F6-B498-43B3-948B-1728B52AA6E4}">
                <adec:decorative xmlns:adec="http://schemas.microsoft.com/office/drawing/2017/decorative" val="1"/>
              </a:ext>
            </a:extLst>
          </p:cNvPr>
          <p:cNvGrpSpPr/>
          <p:nvPr/>
        </p:nvGrpSpPr>
        <p:grpSpPr>
          <a:xfrm>
            <a:off x="9048750" y="4688233"/>
            <a:ext cx="2733672" cy="1908655"/>
            <a:chOff x="9048750" y="4688233"/>
            <a:chExt cx="2733672" cy="1908655"/>
          </a:xfrm>
        </p:grpSpPr>
        <p:pic>
          <p:nvPicPr>
            <p:cNvPr id="5" name="Picture 4">
              <a:extLst>
                <a:ext uri="{FF2B5EF4-FFF2-40B4-BE49-F238E27FC236}">
                  <a16:creationId xmlns:a16="http://schemas.microsoft.com/office/drawing/2014/main" id="{5326F03C-6A18-4D48-B46A-6A231EB242A6}"/>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48750" y="4688233"/>
              <a:ext cx="2733672" cy="1501224"/>
            </a:xfrm>
            <a:prstGeom prst="rect">
              <a:avLst/>
            </a:prstGeom>
            <a:effectLst>
              <a:softEdge rad="63500"/>
            </a:effectLst>
          </p:spPr>
        </p:pic>
        <p:sp>
          <p:nvSpPr>
            <p:cNvPr id="6" name="TextBox 5">
              <a:extLst>
                <a:ext uri="{FF2B5EF4-FFF2-40B4-BE49-F238E27FC236}">
                  <a16:creationId xmlns:a16="http://schemas.microsoft.com/office/drawing/2014/main" id="{0C23A407-EAC2-443E-B6DB-9118A8FE1079}"/>
                </a:ext>
              </a:extLst>
            </p:cNvPr>
            <p:cNvSpPr txBox="1"/>
            <p:nvPr/>
          </p:nvSpPr>
          <p:spPr>
            <a:xfrm>
              <a:off x="9048750" y="6227556"/>
              <a:ext cx="2733672" cy="369332"/>
            </a:xfrm>
            <a:prstGeom prst="rect">
              <a:avLst/>
            </a:prstGeom>
            <a:noFill/>
          </p:spPr>
          <p:txBody>
            <a:bodyPr wrap="square" rtlCol="0">
              <a:spAutoFit/>
            </a:bodyPr>
            <a:lstStyle/>
            <a:p>
              <a:r>
                <a:rPr lang="en-GB" sz="900" dirty="0">
                  <a:hlinkClick r:id="rId5" tooltip="https://leadershipfreak.blog/2012/10/24/when-collaboration-doesnt-work/"/>
                </a:rPr>
                <a:t>This Photo</a:t>
              </a:r>
              <a:r>
                <a:rPr lang="en-GB" sz="900" dirty="0"/>
                <a:t> by Unknown Author is licensed under </a:t>
              </a:r>
              <a:r>
                <a:rPr lang="en-GB" sz="900" dirty="0">
                  <a:hlinkClick r:id="rId6" tooltip="https://creativecommons.org/licenses/by/3.0/"/>
                </a:rPr>
                <a:t>CC BY</a:t>
              </a:r>
              <a:endParaRPr lang="en-GB" sz="900" dirty="0"/>
            </a:p>
          </p:txBody>
        </p:sp>
      </p:grpSp>
    </p:spTree>
    <p:extLst>
      <p:ext uri="{BB962C8B-B14F-4D97-AF65-F5344CB8AC3E}">
        <p14:creationId xmlns:p14="http://schemas.microsoft.com/office/powerpoint/2010/main" val="14506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A073-DF94-420A-A849-C66628C9FBC9}"/>
              </a:ext>
            </a:extLst>
          </p:cNvPr>
          <p:cNvSpPr>
            <a:spLocks noGrp="1"/>
          </p:cNvSpPr>
          <p:nvPr>
            <p:ph type="title"/>
          </p:nvPr>
        </p:nvSpPr>
        <p:spPr/>
        <p:txBody>
          <a:bodyPr/>
          <a:lstStyle/>
          <a:p>
            <a:r>
              <a:rPr lang="en-GB" dirty="0"/>
              <a:t>Force and acceleration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9EE6A3-D352-47B4-9A52-81CEBC28F9D8}"/>
                  </a:ext>
                </a:extLst>
              </p:cNvPr>
              <p:cNvSpPr>
                <a:spLocks noGrp="1"/>
              </p:cNvSpPr>
              <p:nvPr>
                <p:ph idx="1"/>
              </p:nvPr>
            </p:nvSpPr>
            <p:spPr/>
            <p:txBody>
              <a:bodyPr/>
              <a:lstStyle/>
              <a:p>
                <a:r>
                  <a:rPr lang="en-GB" b="1" dirty="0"/>
                  <a:t>Definition</a:t>
                </a:r>
                <a:r>
                  <a:rPr lang="en-GB" dirty="0"/>
                  <a:t>: 1 Newton of force is the force required to accelerate an object with a mass of 1 kilogram at 1 meter per second per second</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𝐅</m:t>
                      </m:r>
                      <m:r>
                        <a:rPr lang="en-GB" b="0" i="1" smtClean="0">
                          <a:latin typeface="Cambria Math" panose="02040503050406030204" pitchFamily="18" charset="0"/>
                        </a:rPr>
                        <m:t>=</m:t>
                      </m:r>
                      <m:r>
                        <a:rPr lang="en-GB" b="0" i="1" smtClean="0">
                          <a:latin typeface="Cambria Math" panose="02040503050406030204" pitchFamily="18" charset="0"/>
                        </a:rPr>
                        <m:t>𝑚</m:t>
                      </m:r>
                      <m:r>
                        <a:rPr lang="en-GB" b="1" i="0" smtClean="0">
                          <a:latin typeface="Cambria Math" panose="02040503050406030204" pitchFamily="18" charset="0"/>
                        </a:rPr>
                        <m:t>𝐚</m:t>
                      </m:r>
                    </m:oMath>
                  </m:oMathPara>
                </a14:m>
                <a:endParaRPr lang="en-GB" b="1" dirty="0"/>
              </a:p>
              <a:p>
                <a:pPr marL="0" indent="0" algn="ctr">
                  <a:buNone/>
                </a:pPr>
                <a14:m>
                  <m:oMath xmlns:m="http://schemas.openxmlformats.org/officeDocument/2006/math">
                    <m:r>
                      <a:rPr lang="en-GB" b="1"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oMath>
                </a14:m>
                <a:r>
                  <a:rPr lang="en-GB" b="0" i="0" dirty="0">
                    <a:latin typeface="+mj-lt"/>
                    <a:ea typeface="Cambria Math" panose="02040503050406030204" pitchFamily="18" charset="0"/>
                  </a:rPr>
                  <a:t>N</a:t>
                </a:r>
                <a14:m>
                  <m:oMath xmlns:m="http://schemas.openxmlformats.org/officeDocument/2006/math">
                    <m:r>
                      <a:rPr lang="en-GB" b="0" i="1" smtClean="0">
                        <a:latin typeface="Cambria Math" panose="02040503050406030204" pitchFamily="18" charset="0"/>
                        <a:ea typeface="Cambria Math" panose="02040503050406030204" pitchFamily="18" charset="0"/>
                      </a:rPr>
                      <m:t>=1</m:t>
                    </m:r>
                  </m:oMath>
                </a14:m>
                <a:r>
                  <a:rPr lang="en-GB" b="0" i="0" dirty="0">
                    <a:latin typeface="+mj-lt"/>
                    <a:ea typeface="Cambria Math" panose="02040503050406030204" pitchFamily="18" charset="0"/>
                  </a:rPr>
                  <a:t>kg</a:t>
                </a:r>
                <a14:m>
                  <m:oMath xmlns:m="http://schemas.openxmlformats.org/officeDocument/2006/math">
                    <m:r>
                      <a:rPr lang="en-GB" b="0" i="1" smtClean="0">
                        <a:latin typeface="Cambria Math" panose="02040503050406030204" pitchFamily="18" charset="0"/>
                        <a:ea typeface="Cambria Math" panose="02040503050406030204" pitchFamily="18" charset="0"/>
                      </a:rPr>
                      <m:t> ×1</m:t>
                    </m:r>
                  </m:oMath>
                </a14:m>
                <a:r>
                  <a:rPr lang="en-GB" b="0" i="0" dirty="0">
                    <a:latin typeface="+mj-lt"/>
                    <a:ea typeface="Cambria Math" panose="02040503050406030204" pitchFamily="18" charset="0"/>
                  </a:rPr>
                  <a:t>ms</a:t>
                </a:r>
                <a:r>
                  <a:rPr lang="en-GB" b="0" i="0" baseline="30000" dirty="0">
                    <a:latin typeface="+mj-lt"/>
                    <a:ea typeface="Cambria Math" panose="02040503050406030204" pitchFamily="18" charset="0"/>
                  </a:rPr>
                  <a:t>-2</a:t>
                </a:r>
                <a:endParaRPr lang="en-GB" b="1" baseline="30000" dirty="0"/>
              </a:p>
              <a:p>
                <a:r>
                  <a:rPr lang="en-GB" dirty="0"/>
                  <a:t>Alternative unit: N = </a:t>
                </a:r>
                <a:r>
                  <a:rPr lang="en-GB" dirty="0">
                    <a:solidFill>
                      <a:schemeClr val="accent4"/>
                    </a:solidFill>
                  </a:rPr>
                  <a:t>kgm</a:t>
                </a:r>
                <a:r>
                  <a:rPr lang="en-GB" dirty="0">
                    <a:solidFill>
                      <a:schemeClr val="accent4"/>
                    </a:solidFill>
                    <a:ea typeface="Cambria Math" panose="02040503050406030204" pitchFamily="18" charset="0"/>
                  </a:rPr>
                  <a:t>s</a:t>
                </a:r>
                <a:r>
                  <a:rPr lang="en-GB" baseline="30000" dirty="0">
                    <a:solidFill>
                      <a:schemeClr val="accent4"/>
                    </a:solidFill>
                    <a:ea typeface="Cambria Math" panose="02040503050406030204" pitchFamily="18" charset="0"/>
                  </a:rPr>
                  <a:t>-2</a:t>
                </a:r>
                <a:endParaRPr lang="en-GB" b="1" baseline="30000" dirty="0">
                  <a:solidFill>
                    <a:schemeClr val="accent4"/>
                  </a:solidFill>
                </a:endParaRPr>
              </a:p>
              <a:p>
                <a:endParaRPr lang="en-GB" dirty="0"/>
              </a:p>
            </p:txBody>
          </p:sp>
        </mc:Choice>
        <mc:Fallback xmlns="">
          <p:sp>
            <p:nvSpPr>
              <p:cNvPr id="3" name="Content Placeholder 2">
                <a:extLst>
                  <a:ext uri="{FF2B5EF4-FFF2-40B4-BE49-F238E27FC236}">
                    <a16:creationId xmlns:a16="http://schemas.microsoft.com/office/drawing/2014/main" id="{959EE6A3-D352-47B4-9A52-81CEBC28F9D8}"/>
                  </a:ext>
                </a:extLst>
              </p:cNvPr>
              <p:cNvSpPr>
                <a:spLocks noGrp="1" noRot="1" noChangeAspect="1" noMove="1" noResize="1" noEditPoints="1" noAdjustHandles="1" noChangeArrowheads="1" noChangeShapeType="1" noTextEdit="1"/>
              </p:cNvSpPr>
              <p:nvPr>
                <p:ph idx="1"/>
              </p:nvPr>
            </p:nvSpPr>
            <p:spPr>
              <a:blipFill>
                <a:blip r:embed="rId3"/>
                <a:stretch>
                  <a:fillRect l="-1084" t="-1669" r="-1445"/>
                </a:stretch>
              </a:blipFill>
            </p:spPr>
            <p:txBody>
              <a:bodyPr/>
              <a:lstStyle/>
              <a:p>
                <a:r>
                  <a:rPr lang="en-GB">
                    <a:noFill/>
                  </a:rPr>
                  <a:t> </a:t>
                </a:r>
              </a:p>
            </p:txBody>
          </p:sp>
        </mc:Fallback>
      </mc:AlternateContent>
    </p:spTree>
    <p:extLst>
      <p:ext uri="{BB962C8B-B14F-4D97-AF65-F5344CB8AC3E}">
        <p14:creationId xmlns:p14="http://schemas.microsoft.com/office/powerpoint/2010/main" val="180321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CE35-1C67-411C-98B0-B6AC96DC7E3B}"/>
              </a:ext>
            </a:extLst>
          </p:cNvPr>
          <p:cNvSpPr>
            <a:spLocks noGrp="1"/>
          </p:cNvSpPr>
          <p:nvPr>
            <p:ph type="title"/>
          </p:nvPr>
        </p:nvSpPr>
        <p:spPr/>
        <p:txBody>
          <a:bodyPr/>
          <a:lstStyle/>
          <a:p>
            <a:r>
              <a:rPr lang="en-GB" dirty="0"/>
              <a:t>Gravity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D5394-048A-426B-82D7-F690715DDCD0}"/>
                  </a:ext>
                </a:extLst>
              </p:cNvPr>
              <p:cNvSpPr>
                <a:spLocks noGrp="1"/>
              </p:cNvSpPr>
              <p:nvPr>
                <p:ph idx="1"/>
              </p:nvPr>
            </p:nvSpPr>
            <p:spPr>
              <a:xfrm>
                <a:off x="685801" y="2142067"/>
                <a:ext cx="10131425" cy="4106333"/>
              </a:xfrm>
            </p:spPr>
            <p:txBody>
              <a:bodyPr>
                <a:normAutofit/>
              </a:bodyPr>
              <a:lstStyle/>
              <a:p>
                <a:r>
                  <a:rPr lang="en-GB" dirty="0"/>
                  <a:t>A force which pulls all objects with mass towards each other</a:t>
                </a:r>
              </a:p>
              <a:p>
                <a:r>
                  <a:rPr lang="en-GB" dirty="0"/>
                  <a:t>Tiny unless one or both objects has huge mass (e.g. a planet)</a:t>
                </a:r>
              </a:p>
              <a:p>
                <a:r>
                  <a:rPr lang="en-GB" dirty="0"/>
                  <a:t>Near the surface of a planet, gravity pulls objects downwards (towards the centre of the planet) with a force called </a:t>
                </a:r>
                <a:r>
                  <a:rPr lang="en-GB" dirty="0">
                    <a:solidFill>
                      <a:schemeClr val="accent4"/>
                    </a:solidFill>
                  </a:rPr>
                  <a:t>weight</a:t>
                </a:r>
              </a:p>
              <a:p>
                <a14:m>
                  <m:oMath xmlns:m="http://schemas.openxmlformats.org/officeDocument/2006/math">
                    <m:r>
                      <a:rPr lang="en-GB" b="0" i="1" smtClean="0">
                        <a:solidFill>
                          <a:schemeClr val="accent4"/>
                        </a:solidFill>
                        <a:latin typeface="Cambria Math" panose="02040503050406030204" pitchFamily="18" charset="0"/>
                      </a:rPr>
                      <m:t>𝑤</m:t>
                    </m:r>
                    <m:r>
                      <a:rPr lang="en-GB" b="0"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𝑚𝑔</m:t>
                    </m:r>
                  </m:oMath>
                </a14:m>
                <a:r>
                  <a:rPr lang="en-GB" dirty="0"/>
                  <a:t>, where </a:t>
                </a:r>
                <a14:m>
                  <m:oMath xmlns:m="http://schemas.openxmlformats.org/officeDocument/2006/math">
                    <m:r>
                      <a:rPr lang="en-GB" b="0" i="1" smtClean="0">
                        <a:latin typeface="Cambria Math" panose="02040503050406030204" pitchFamily="18" charset="0"/>
                      </a:rPr>
                      <m:t>𝑤</m:t>
                    </m:r>
                  </m:oMath>
                </a14:m>
                <a:r>
                  <a:rPr lang="en-GB" dirty="0"/>
                  <a:t> is weight, </a:t>
                </a:r>
                <a14:m>
                  <m:oMath xmlns:m="http://schemas.openxmlformats.org/officeDocument/2006/math">
                    <m:r>
                      <a:rPr lang="en-GB" b="0" i="1" smtClean="0">
                        <a:latin typeface="Cambria Math" panose="02040503050406030204" pitchFamily="18" charset="0"/>
                      </a:rPr>
                      <m:t>𝑚</m:t>
                    </m:r>
                  </m:oMath>
                </a14:m>
                <a:r>
                  <a:rPr lang="en-GB" dirty="0"/>
                  <a:t> is mass and </a:t>
                </a:r>
                <a14:m>
                  <m:oMath xmlns:m="http://schemas.openxmlformats.org/officeDocument/2006/math">
                    <m:r>
                      <a:rPr lang="en-GB" b="0" i="1" smtClean="0">
                        <a:latin typeface="Cambria Math" panose="02040503050406030204" pitchFamily="18" charset="0"/>
                      </a:rPr>
                      <m:t>𝑔</m:t>
                    </m:r>
                  </m:oMath>
                </a14:m>
                <a:r>
                  <a:rPr lang="en-GB" dirty="0"/>
                  <a:t> is the acceleration due to gravity</a:t>
                </a:r>
              </a:p>
              <a:p>
                <a:r>
                  <a:rPr lang="en-GB" dirty="0"/>
                  <a:t>Near Earth’s surface</a:t>
                </a:r>
                <a:r>
                  <a:rPr lang="en-GB" dirty="0">
                    <a:solidFill>
                      <a:schemeClr val="accent4"/>
                    </a:solidFill>
                  </a:rPr>
                  <a:t>, </a:t>
                </a:r>
                <a14:m>
                  <m:oMath xmlns:m="http://schemas.openxmlformats.org/officeDocument/2006/math">
                    <m:r>
                      <a:rPr lang="en-GB" b="0" i="1" smtClean="0">
                        <a:solidFill>
                          <a:schemeClr val="accent4"/>
                        </a:solidFill>
                        <a:latin typeface="Cambria Math" panose="02040503050406030204" pitchFamily="18" charset="0"/>
                      </a:rPr>
                      <m:t>𝑔</m:t>
                    </m:r>
                    <m:r>
                      <a:rPr lang="en-GB" b="0" i="1" smtClean="0">
                        <a:solidFill>
                          <a:schemeClr val="accent4"/>
                        </a:solidFill>
                        <a:latin typeface="Cambria Math" panose="02040503050406030204" pitchFamily="18" charset="0"/>
                      </a:rPr>
                      <m:t>≈9.81</m:t>
                    </m:r>
                  </m:oMath>
                </a14:m>
                <a:r>
                  <a:rPr lang="en-GB" b="0" i="0" dirty="0" err="1">
                    <a:solidFill>
                      <a:schemeClr val="accent4"/>
                    </a:solidFill>
                    <a:latin typeface="+mj-lt"/>
                  </a:rPr>
                  <a:t>ms</a:t>
                </a:r>
                <a:r>
                  <a:rPr lang="en-GB" b="0" i="0" baseline="30000" dirty="0">
                    <a:solidFill>
                      <a:schemeClr val="accent4"/>
                    </a:solidFill>
                    <a:latin typeface="+mj-lt"/>
                  </a:rPr>
                  <a:t>-2</a:t>
                </a:r>
                <a:endParaRPr lang="en-GB" dirty="0"/>
              </a:p>
            </p:txBody>
          </p:sp>
        </mc:Choice>
        <mc:Fallback xmlns="">
          <p:sp>
            <p:nvSpPr>
              <p:cNvPr id="3" name="Content Placeholder 2">
                <a:extLst>
                  <a:ext uri="{FF2B5EF4-FFF2-40B4-BE49-F238E27FC236}">
                    <a16:creationId xmlns:a16="http://schemas.microsoft.com/office/drawing/2014/main" id="{48CD5394-048A-426B-82D7-F690715DDCD0}"/>
                  </a:ext>
                </a:extLst>
              </p:cNvPr>
              <p:cNvSpPr>
                <a:spLocks noGrp="1" noRot="1" noChangeAspect="1" noMove="1" noResize="1" noEditPoints="1" noAdjustHandles="1" noChangeArrowheads="1" noChangeShapeType="1" noTextEdit="1"/>
              </p:cNvSpPr>
              <p:nvPr>
                <p:ph idx="1"/>
              </p:nvPr>
            </p:nvSpPr>
            <p:spPr>
              <a:xfrm>
                <a:off x="685801" y="2142067"/>
                <a:ext cx="10131425" cy="4106333"/>
              </a:xfrm>
              <a:blipFill>
                <a:blip r:embed="rId3"/>
                <a:stretch>
                  <a:fillRect l="-1084" t="-1484" r="-10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733F9D28-E0D1-4B2F-BC73-1C40967A49A1}"/>
                  </a:ext>
                  <a:ext uri="{C183D7F6-B498-43B3-948B-1728B52AA6E4}">
                    <adec:decorative xmlns:adec="http://schemas.microsoft.com/office/drawing/2017/decorative" val="1"/>
                  </a:ext>
                </a:extLst>
              </p:cNvPr>
              <p:cNvSpPr/>
              <p:nvPr/>
            </p:nvSpPr>
            <p:spPr>
              <a:xfrm>
                <a:off x="7796356" y="533400"/>
                <a:ext cx="3709843" cy="1219201"/>
              </a:xfrm>
              <a:prstGeom prst="wedgeRectCallout">
                <a:avLst>
                  <a:gd name="adj1" fmla="val -47722"/>
                  <a:gd name="adj2" fmla="val 77841"/>
                </a:avLst>
              </a:prstGeom>
              <a:ln/>
            </p:spPr>
            <p:style>
              <a:lnRef idx="0">
                <a:schemeClr val="accent1"/>
              </a:lnRef>
              <a:fillRef idx="3">
                <a:schemeClr val="accent1"/>
              </a:fillRef>
              <a:effectRef idx="3">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rPr>
                        <m:t>𝐹</m:t>
                      </m:r>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𝐺</m:t>
                      </m:r>
                      <m:f>
                        <m:fPr>
                          <m:ctrlPr>
                            <a:rPr lang="en-GB" sz="2800" b="0" i="1" smtClean="0">
                              <a:solidFill>
                                <a:schemeClr val="tx1"/>
                              </a:solidFill>
                              <a:latin typeface="Cambria Math" panose="02040503050406030204" pitchFamily="18" charset="0"/>
                            </a:rPr>
                          </m:ctrlPr>
                        </m:fPr>
                        <m:num>
                          <m:sSub>
                            <m:sSubPr>
                              <m:ctrlPr>
                                <a:rPr lang="en-GB" sz="2800" b="0" i="1" smtClean="0">
                                  <a:solidFill>
                                    <a:schemeClr val="tx1"/>
                                  </a:solidFill>
                                  <a:latin typeface="Cambria Math" panose="02040503050406030204" pitchFamily="18" charset="0"/>
                                </a:rPr>
                              </m:ctrlPr>
                            </m:sSubPr>
                            <m:e>
                              <m:r>
                                <a:rPr lang="en-GB" sz="2800" b="0" i="1" smtClean="0">
                                  <a:solidFill>
                                    <a:schemeClr val="tx1"/>
                                  </a:solidFill>
                                  <a:latin typeface="Cambria Math" panose="02040503050406030204" pitchFamily="18" charset="0"/>
                                </a:rPr>
                                <m:t>𝑚</m:t>
                              </m:r>
                            </m:e>
                            <m:sub>
                              <m:r>
                                <a:rPr lang="en-GB" sz="2800" b="0" i="1" smtClean="0">
                                  <a:solidFill>
                                    <a:schemeClr val="tx1"/>
                                  </a:solidFill>
                                  <a:latin typeface="Cambria Math" panose="02040503050406030204" pitchFamily="18" charset="0"/>
                                </a:rPr>
                                <m:t>1</m:t>
                              </m:r>
                            </m:sub>
                          </m:sSub>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𝑚</m:t>
                              </m:r>
                            </m:e>
                            <m:sub>
                              <m:r>
                                <a:rPr lang="en-GB" sz="2800" i="1">
                                  <a:solidFill>
                                    <a:schemeClr val="tx1"/>
                                  </a:solidFill>
                                  <a:latin typeface="Cambria Math" panose="02040503050406030204" pitchFamily="18" charset="0"/>
                                </a:rPr>
                                <m:t>2</m:t>
                              </m:r>
                            </m:sub>
                          </m:sSub>
                        </m:num>
                        <m:den>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𝑑</m:t>
                              </m:r>
                            </m:e>
                            <m:sup>
                              <m:r>
                                <a:rPr lang="en-GB" sz="2800" b="0" i="1" smtClean="0">
                                  <a:solidFill>
                                    <a:schemeClr val="tx1"/>
                                  </a:solidFill>
                                  <a:latin typeface="Cambria Math" panose="02040503050406030204" pitchFamily="18" charset="0"/>
                                </a:rPr>
                                <m:t>2</m:t>
                              </m:r>
                            </m:sup>
                          </m:sSup>
                        </m:den>
                      </m:f>
                    </m:oMath>
                  </m:oMathPara>
                </a14:m>
                <a:br>
                  <a:rPr lang="en-GB" sz="2400" b="0" i="1" dirty="0">
                    <a:solidFill>
                      <a:schemeClr val="tx1"/>
                    </a:solidFill>
                    <a:latin typeface="Cambria Math" panose="02040503050406030204" pitchFamily="18" charset="0"/>
                  </a:rPr>
                </a:br>
                <a14:m>
                  <m:oMath xmlns:m="http://schemas.openxmlformats.org/officeDocument/2006/math">
                    <m:r>
                      <a:rPr lang="en-GB" sz="2400" b="0" i="1" dirty="0" smtClean="0">
                        <a:solidFill>
                          <a:schemeClr val="tx1"/>
                        </a:solidFill>
                        <a:latin typeface="Cambria Math" panose="02040503050406030204" pitchFamily="18" charset="0"/>
                      </a:rPr>
                      <m:t>𝐺</m:t>
                    </m:r>
                    <m:r>
                      <a:rPr lang="en-GB" sz="2400" b="0" i="1" dirty="0" smtClean="0">
                        <a:solidFill>
                          <a:schemeClr val="tx1"/>
                        </a:solidFill>
                        <a:latin typeface="Cambria Math" panose="02040503050406030204" pitchFamily="18" charset="0"/>
                      </a:rPr>
                      <m:t>=6.674×</m:t>
                    </m:r>
                    <m:sSup>
                      <m:sSupPr>
                        <m:ctrlPr>
                          <a:rPr lang="pt-BR" sz="2400" i="1" dirty="0" smtClean="0">
                            <a:latin typeface="Cambria Math" panose="02040503050406030204" pitchFamily="18" charset="0"/>
                            <a:ea typeface="Cambria Math" panose="02040503050406030204" pitchFamily="18" charset="0"/>
                          </a:rPr>
                        </m:ctrlPr>
                      </m:sSupPr>
                      <m:e>
                        <m:r>
                          <a:rPr lang="en-GB" sz="2400" b="0" i="1" dirty="0" smtClean="0">
                            <a:latin typeface="Cambria Math" panose="02040503050406030204" pitchFamily="18" charset="0"/>
                            <a:ea typeface="Cambria Math" panose="02040503050406030204" pitchFamily="18" charset="0"/>
                          </a:rPr>
                          <m:t>10</m:t>
                        </m:r>
                      </m:e>
                      <m:sup>
                        <m:r>
                          <a:rPr lang="pt-BR" sz="2400" i="1" dirty="0">
                            <a:latin typeface="Cambria Math" panose="02040503050406030204" pitchFamily="18" charset="0"/>
                          </a:rPr>
                          <m:t>−11</m:t>
                        </m:r>
                      </m:sup>
                    </m:sSup>
                  </m:oMath>
                </a14:m>
                <a:r>
                  <a:rPr lang="pt-BR" sz="2400" i="0" dirty="0">
                    <a:latin typeface="+mj-lt"/>
                  </a:rPr>
                  <a:t>N</a:t>
                </a:r>
                <a:endParaRPr lang="en-GB" sz="2400" dirty="0">
                  <a:solidFill>
                    <a:schemeClr val="tx1"/>
                  </a:solidFill>
                </a:endParaRPr>
              </a:p>
            </p:txBody>
          </p:sp>
        </mc:Choice>
        <mc:Fallback xmlns="">
          <p:sp>
            <p:nvSpPr>
              <p:cNvPr id="4" name="Speech Bubble: Rectangle 3">
                <a:extLst>
                  <a:ext uri="{FF2B5EF4-FFF2-40B4-BE49-F238E27FC236}">
                    <a16:creationId xmlns:a16="http://schemas.microsoft.com/office/drawing/2014/main" id="{733F9D28-E0D1-4B2F-BC73-1C40967A49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796356" y="533400"/>
                <a:ext cx="3709843" cy="1219201"/>
              </a:xfrm>
              <a:prstGeom prst="wedgeRectCallout">
                <a:avLst>
                  <a:gd name="adj1" fmla="val -47722"/>
                  <a:gd name="adj2" fmla="val 77841"/>
                </a:avLst>
              </a:prstGeom>
              <a:blipFill>
                <a:blip r:embed="rId4"/>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341DAF03-17AB-4D9F-A8EC-A8BD781A20EB}"/>
                  </a:ext>
                  <a:ext uri="{C183D7F6-B498-43B3-948B-1728B52AA6E4}">
                    <adec:decorative xmlns:adec="http://schemas.microsoft.com/office/drawing/2017/decorative" val="1"/>
                  </a:ext>
                </a:extLst>
              </p:cNvPr>
              <p:cNvSpPr/>
              <p:nvPr/>
            </p:nvSpPr>
            <p:spPr>
              <a:xfrm>
                <a:off x="6681931" y="4743450"/>
                <a:ext cx="1114425" cy="500063"/>
              </a:xfrm>
              <a:prstGeom prst="wedgeRectCallout">
                <a:avLst>
                  <a:gd name="adj1" fmla="val -156805"/>
                  <a:gd name="adj2" fmla="val -46071"/>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r>
                        <a:rPr lang="en-GB" sz="2000" b="1" i="0" smtClean="0">
                          <a:solidFill>
                            <a:schemeClr val="tx1"/>
                          </a:solidFill>
                          <a:latin typeface="Cambria Math" panose="02040503050406030204" pitchFamily="18" charset="0"/>
                        </a:rPr>
                        <m:t>𝐅</m:t>
                      </m:r>
                      <m:r>
                        <a:rPr lang="en-GB" sz="2000" b="0" i="0"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𝑚</m:t>
                      </m:r>
                      <m:r>
                        <a:rPr lang="en-GB" sz="2000" b="1" i="0" smtClean="0">
                          <a:solidFill>
                            <a:schemeClr val="tx1"/>
                          </a:solidFill>
                          <a:latin typeface="Cambria Math" panose="02040503050406030204" pitchFamily="18" charset="0"/>
                        </a:rPr>
                        <m:t>𝐚</m:t>
                      </m:r>
                    </m:oMath>
                  </m:oMathPara>
                </a14:m>
                <a:endParaRPr lang="en-GB" sz="2000" b="1" dirty="0">
                  <a:solidFill>
                    <a:schemeClr val="tx1"/>
                  </a:solidFill>
                </a:endParaRPr>
              </a:p>
            </p:txBody>
          </p:sp>
        </mc:Choice>
        <mc:Fallback xmlns="">
          <p:sp>
            <p:nvSpPr>
              <p:cNvPr id="5" name="Speech Bubble: Rectangle 4">
                <a:extLst>
                  <a:ext uri="{FF2B5EF4-FFF2-40B4-BE49-F238E27FC236}">
                    <a16:creationId xmlns:a16="http://schemas.microsoft.com/office/drawing/2014/main" id="{341DAF03-17AB-4D9F-A8EC-A8BD781A20E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681931" y="4743450"/>
                <a:ext cx="1114425" cy="500063"/>
              </a:xfrm>
              <a:prstGeom prst="wedgeRectCallout">
                <a:avLst>
                  <a:gd name="adj1" fmla="val -156805"/>
                  <a:gd name="adj2" fmla="val -46071"/>
                </a:avLst>
              </a:prstGeom>
              <a:blipFill>
                <a:blip r:embed="rId5"/>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11855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4937</TotalTime>
  <Words>2277</Words>
  <Application>Microsoft Office PowerPoint</Application>
  <PresentationFormat>Widescreen</PresentationFormat>
  <Paragraphs>170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vt:lpstr>
      <vt:lpstr>Arial Nova Light</vt:lpstr>
      <vt:lpstr>Calibri</vt:lpstr>
      <vt:lpstr>Cambria Math</vt:lpstr>
      <vt:lpstr>Wingdings</vt:lpstr>
      <vt:lpstr>Celestial</vt:lpstr>
      <vt:lpstr>Week 4: Mechanics I Part 2: Quantities and variables</vt:lpstr>
      <vt:lpstr>Objectives</vt:lpstr>
      <vt:lpstr>Basic quantities of mechanics</vt:lpstr>
      <vt:lpstr>Velocity and speed</vt:lpstr>
      <vt:lpstr>Units</vt:lpstr>
      <vt:lpstr>Force</vt:lpstr>
      <vt:lpstr>Newton’s Laws of Motion</vt:lpstr>
      <vt:lpstr>Force and acceleration</vt:lpstr>
      <vt:lpstr>Gravity</vt:lpstr>
      <vt:lpstr>Gravity and mass</vt:lpstr>
      <vt:lpstr>Simulating Newtonian physics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4 Part 2</dc:title>
  <dc:creator>Bergel, Kate</dc:creator>
  <cp:lastModifiedBy>Bergel, Kate</cp:lastModifiedBy>
  <cp:revision>53</cp:revision>
  <dcterms:created xsi:type="dcterms:W3CDTF">2020-09-04T07:50:32Z</dcterms:created>
  <dcterms:modified xsi:type="dcterms:W3CDTF">2020-10-02T15:07:05Z</dcterms:modified>
</cp:coreProperties>
</file>