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7C8"/>
    <a:srgbClr val="FCD9D3"/>
    <a:srgbClr val="DDDDDD"/>
    <a:srgbClr val="FFFFFF"/>
    <a:srgbClr val="000000"/>
    <a:srgbClr val="FFE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4" autoAdjust="0"/>
    <p:restoredTop sz="85462" autoAdjust="0"/>
  </p:normalViewPr>
  <p:slideViewPr>
    <p:cSldViewPr snapToGrid="0" showGuides="1">
      <p:cViewPr varScale="1">
        <p:scale>
          <a:sx n="68" d="100"/>
          <a:sy n="68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cmath/acos/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http://www.cplusplus.com/reference/cmath/asin/" TargetMode="External"/><Relationship Id="rId12" Type="http://schemas.openxmlformats.org/officeDocument/2006/relationships/image" Target="../media/image4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hyperlink" Target="https://mathworld.wolfram.com/InverseTangent.html" TargetMode="External"/><Relationship Id="rId5" Type="http://schemas.openxmlformats.org/officeDocument/2006/relationships/hyperlink" Target="https://mathworld.wolfram.com/InverseCosine.html" TargetMode="External"/><Relationship Id="rId4" Type="http://schemas.openxmlformats.org/officeDocument/2006/relationships/hyperlink" Target="https://mathworld.wolfram.com/InverseSine.html" TargetMode="External"/><Relationship Id="rId9" Type="http://schemas.openxmlformats.org/officeDocument/2006/relationships/hyperlink" Target="http://www.cplusplus.com/reference/cmath/atan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png"/><Relationship Id="rId1" Type="http://schemas.openxmlformats.org/officeDocument/2006/relationships/tags" Target="../tags/tag8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3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png"/><Relationship Id="rId1" Type="http://schemas.openxmlformats.org/officeDocument/2006/relationships/tags" Target="../tags/tag9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15" Type="http://schemas.openxmlformats.org/officeDocument/2006/relationships/image" Target="../media/image51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Relationship Id="rId1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0.png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9.png"/><Relationship Id="rId11" Type="http://schemas.openxmlformats.org/officeDocument/2006/relationships/image" Target="../media/image67.png"/><Relationship Id="rId15" Type="http://schemas.openxmlformats.org/officeDocument/2006/relationships/image" Target="../media/image84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../media/image6.png"/><Relationship Id="rId5" Type="http://schemas.openxmlformats.org/officeDocument/2006/relationships/hyperlink" Target="https://mathworld.wolfram.com/Coordinates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mathworld.wolfram.com/Point.html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world.wolfram.com/Line.html" TargetMode="Externa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80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mathworld.wolfram.com/Triangle.html" TargetMode="External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15" Type="http://schemas.openxmlformats.org/officeDocument/2006/relationships/hyperlink" Target="https://mathworld.wolfram.com/Hypotenuse.html" TargetMode="External"/><Relationship Id="rId10" Type="http://schemas.openxmlformats.org/officeDocument/2006/relationships/hyperlink" Target="https://www.youtube.com/watch?v=ANR4g0lPrEQ" TargetMode="External"/><Relationship Id="rId9" Type="http://schemas.openxmlformats.org/officeDocument/2006/relationships/hyperlink" Target="https://mathworld.wolfram.com/PythagoreanTheorem.html" TargetMode="External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4.png"/><Relationship Id="rId10" Type="http://schemas.openxmlformats.org/officeDocument/2006/relationships/image" Target="../media/image45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429000"/>
            <a:ext cx="10363200" cy="1975104"/>
          </a:xfrm>
        </p:spPr>
        <p:txBody>
          <a:bodyPr/>
          <a:lstStyle/>
          <a:p>
            <a:r>
              <a:rPr lang="en-US" i="1" dirty="0"/>
              <a:t>Week 2: Geometry I</a:t>
            </a:r>
            <a:br>
              <a:rPr lang="en-US" dirty="0"/>
            </a:br>
            <a:r>
              <a:rPr lang="en-US" dirty="0"/>
              <a:t>Part 1: Points, Lines and Triangles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20240"/>
            <a:ext cx="10363200" cy="1508760"/>
          </a:xfrm>
        </p:spPr>
        <p:txBody>
          <a:bodyPr/>
          <a:lstStyle/>
          <a:p>
            <a:r>
              <a:rPr lang="en-US" dirty="0"/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783">
        <p:fade/>
      </p:transition>
    </mc:Choice>
    <mc:Fallback xmlns="">
      <p:transition spd="med" advTm="1578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C35D-E525-44C4-BEDE-B2657F7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Inverse trig.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0C299-E987-4C32-9F51-949A62E8D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Opposite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Hypotenuse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68580" indent="0">
                  <a:buNone/>
                </a:pPr>
                <a:endParaRPr lang="en-GB" dirty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Opposite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Hypotenuse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68580" indent="0">
                  <a:buNone/>
                </a:pPr>
                <a:endParaRPr lang="en-GB" dirty="0"/>
              </a:p>
              <a:p>
                <a:r>
                  <a:rPr lang="en-GB" dirty="0"/>
                  <a:t>Also known as </a:t>
                </a:r>
                <a:r>
                  <a:rPr lang="en-GB" b="1" dirty="0" err="1">
                    <a:hlinkClick r:id="rId4"/>
                  </a:rPr>
                  <a:t>arcsin</a:t>
                </a:r>
                <a:r>
                  <a:rPr lang="en-GB" dirty="0"/>
                  <a:t> / </a:t>
                </a:r>
                <a:r>
                  <a:rPr lang="en-GB" b="1" dirty="0" err="1">
                    <a:hlinkClick r:id="rId5"/>
                  </a:rPr>
                  <a:t>arccos</a:t>
                </a:r>
                <a:r>
                  <a:rPr lang="en-GB" dirty="0"/>
                  <a:t> / </a:t>
                </a:r>
                <a:r>
                  <a:rPr lang="en-GB" b="1" dirty="0">
                    <a:hlinkClick r:id="rId6"/>
                  </a:rPr>
                  <a:t>arctan</a:t>
                </a:r>
                <a:endParaRPr lang="en-GB" b="1" dirty="0"/>
              </a:p>
              <a:p>
                <a:r>
                  <a:rPr lang="en-GB" dirty="0"/>
                  <a:t>In code: </a:t>
                </a:r>
                <a:r>
                  <a:rPr lang="en-GB" b="1" dirty="0" err="1">
                    <a:latin typeface="Consolas" panose="020B0609020204030204" pitchFamily="49" charset="0"/>
                    <a:hlinkClick r:id="rId7"/>
                  </a:rPr>
                  <a:t>asin</a:t>
                </a:r>
                <a:r>
                  <a:rPr lang="en-GB" b="1" dirty="0">
                    <a:latin typeface="Consolas" panose="020B0609020204030204" pitchFamily="49" charset="0"/>
                    <a:hlinkClick r:id="rId7"/>
                  </a:rPr>
                  <a:t>()</a:t>
                </a:r>
                <a:r>
                  <a:rPr lang="en-GB" dirty="0"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/ </a:t>
                </a:r>
                <a:r>
                  <a:rPr lang="en-GB" b="1" dirty="0" err="1">
                    <a:latin typeface="Consolas" panose="020B0609020204030204" pitchFamily="49" charset="0"/>
                    <a:hlinkClick r:id="rId8"/>
                  </a:rPr>
                  <a:t>acos</a:t>
                </a:r>
                <a:r>
                  <a:rPr lang="en-GB" b="1" dirty="0">
                    <a:latin typeface="Consolas" panose="020B0609020204030204" pitchFamily="49" charset="0"/>
                    <a:hlinkClick r:id="rId8"/>
                  </a:rPr>
                  <a:t>()</a:t>
                </a:r>
                <a:r>
                  <a:rPr lang="en-GB" dirty="0"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/ </a:t>
                </a:r>
                <a:r>
                  <a:rPr lang="en-GB" b="1" dirty="0" err="1">
                    <a:latin typeface="Consolas" panose="020B0609020204030204" pitchFamily="49" charset="0"/>
                    <a:hlinkClick r:id="rId9"/>
                  </a:rPr>
                  <a:t>atan</a:t>
                </a:r>
                <a:r>
                  <a:rPr lang="en-GB" b="1" dirty="0">
                    <a:latin typeface="Consolas" panose="020B0609020204030204" pitchFamily="49" charset="0"/>
                    <a:hlinkClick r:id="rId9"/>
                  </a:rPr>
                  <a:t>()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0C299-E987-4C32-9F51-949A62E8D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064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274">
        <p:fade/>
      </p:transition>
    </mc:Choice>
    <mc:Fallback xmlns="">
      <p:transition spd="med" advTm="542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E3FA-4A89-457A-931D-230AC409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Lines and 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E230C-C180-4EEF-B533-84E5503F4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8100" y="665160"/>
            <a:ext cx="12877800" cy="4572000"/>
            <a:chOff x="0" y="2286000"/>
            <a:chExt cx="12877800" cy="4572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BF49EF-E6D5-458C-B191-B2BFD1E03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286000"/>
              <a:ext cx="12877800" cy="457200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A5CC2-A03B-464B-883D-18C94B64B539}"/>
                </a:ext>
              </a:extLst>
            </p:cNvPr>
            <p:cNvSpPr/>
            <p:nvPr/>
          </p:nvSpPr>
          <p:spPr>
            <a:xfrm flipV="1">
              <a:off x="2805404" y="5816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39E167-7731-467A-B752-AD0FC2B20853}"/>
                </a:ext>
              </a:extLst>
            </p:cNvPr>
            <p:cNvSpPr/>
            <p:nvPr/>
          </p:nvSpPr>
          <p:spPr>
            <a:xfrm flipV="1">
              <a:off x="7809204" y="4033560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624B9D-955F-444F-BAAC-8436CCFF1FD6}"/>
                    </a:ext>
                  </a:extLst>
                </p:cNvPr>
                <p:cNvSpPr txBox="1"/>
                <p:nvPr/>
              </p:nvSpPr>
              <p:spPr>
                <a:xfrm>
                  <a:off x="737587" y="5317725"/>
                  <a:ext cx="21398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624B9D-955F-444F-BAAC-8436CCFF1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87" y="5317725"/>
                  <a:ext cx="21398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853DFB-62DD-4701-A99C-FAFA6303C80C}"/>
                    </a:ext>
                  </a:extLst>
                </p:cNvPr>
                <p:cNvSpPr txBox="1"/>
                <p:nvPr/>
              </p:nvSpPr>
              <p:spPr>
                <a:xfrm>
                  <a:off x="7957993" y="3898924"/>
                  <a:ext cx="21630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853DFB-62DD-4701-A99C-FAFA6303C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993" y="3898924"/>
                  <a:ext cx="216302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E31E2-1D1B-4BBD-A274-F6A16283F28A}"/>
              </a:ext>
            </a:extLst>
          </p:cNvPr>
          <p:cNvGrpSpPr/>
          <p:nvPr/>
        </p:nvGrpSpPr>
        <p:grpSpPr>
          <a:xfrm>
            <a:off x="368355" y="-13673"/>
            <a:ext cx="11597591" cy="6715098"/>
            <a:chOff x="368355" y="-13673"/>
            <a:chExt cx="11597591" cy="67150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E3B1E8-8B6B-4908-AF7A-E2611E65E729}"/>
                </a:ext>
              </a:extLst>
            </p:cNvPr>
            <p:cNvCxnSpPr>
              <a:cxnSpLocks/>
            </p:cNvCxnSpPr>
            <p:nvPr/>
          </p:nvCxnSpPr>
          <p:spPr>
            <a:xfrm>
              <a:off x="368355" y="5231729"/>
              <a:ext cx="11451771" cy="0"/>
            </a:xfrm>
            <a:prstGeom prst="straightConnector1">
              <a:avLst/>
            </a:prstGeom>
            <a:ln w="38100">
              <a:solidFill>
                <a:srgbClr val="FFFFFF">
                  <a:alpha val="40000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47D172-CAF5-4DB7-B744-5450887978B3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247937"/>
              <a:ext cx="0" cy="6453488"/>
            </a:xfrm>
            <a:prstGeom prst="straightConnector1">
              <a:avLst/>
            </a:prstGeom>
            <a:ln w="38100">
              <a:solidFill>
                <a:srgbClr val="FFFFFF">
                  <a:alpha val="4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18C44A-E700-4ED3-8830-EAC0A4CD41A8}"/>
                    </a:ext>
                  </a:extLst>
                </p:cNvPr>
                <p:cNvSpPr txBox="1"/>
                <p:nvPr/>
              </p:nvSpPr>
              <p:spPr>
                <a:xfrm>
                  <a:off x="11438622" y="5231729"/>
                  <a:ext cx="52732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18C44A-E700-4ED3-8830-EAC0A4CD4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8622" y="5231729"/>
                  <a:ext cx="527324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C3724B-3917-49D8-9609-34E373CF3797}"/>
                    </a:ext>
                  </a:extLst>
                </p:cNvPr>
                <p:cNvSpPr txBox="1"/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b="0" dirty="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C3724B-3917-49D8-9609-34E373CF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A76C01-5918-4D44-BC37-AFF6F79BB2BD}"/>
              </a:ext>
            </a:extLst>
          </p:cNvPr>
          <p:cNvGrpSpPr/>
          <p:nvPr/>
        </p:nvGrpSpPr>
        <p:grpSpPr>
          <a:xfrm>
            <a:off x="-292100" y="-82802"/>
            <a:ext cx="12788900" cy="7020000"/>
            <a:chOff x="-292100" y="-82802"/>
            <a:chExt cx="12788900" cy="70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417032-A7B0-41E5-AF91-05E1FE3A9EDE}"/>
                </a:ext>
              </a:extLst>
            </p:cNvPr>
            <p:cNvSpPr/>
            <p:nvPr/>
          </p:nvSpPr>
          <p:spPr>
            <a:xfrm>
              <a:off x="7637857" y="4069947"/>
              <a:ext cx="173850" cy="173850"/>
            </a:xfrm>
            <a:prstGeom prst="rect">
              <a:avLst/>
            </a:prstGeom>
            <a:solidFill>
              <a:srgbClr val="FCD9D3">
                <a:alpha val="6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CD384A-02E2-4123-A0B3-EC237418A6E1}"/>
                </a:ext>
              </a:extLst>
            </p:cNvPr>
            <p:cNvGrpSpPr/>
            <p:nvPr/>
          </p:nvGrpSpPr>
          <p:grpSpPr>
            <a:xfrm>
              <a:off x="-292100" y="-82802"/>
              <a:ext cx="12788900" cy="7020000"/>
              <a:chOff x="-292100" y="-82802"/>
              <a:chExt cx="12788900" cy="70200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99B1B2C-0B4C-4BC3-8D4E-A28E77EE3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92100" y="4233674"/>
                <a:ext cx="12788900" cy="0"/>
              </a:xfrm>
              <a:prstGeom prst="line">
                <a:avLst/>
              </a:prstGeom>
              <a:ln w="19050">
                <a:solidFill>
                  <a:schemeClr val="accent2">
                    <a:alpha val="9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0ED293-DDB2-45DA-A751-8385E2E25836}"/>
                      </a:ext>
                    </a:extLst>
                  </p:cNvPr>
                  <p:cNvSpPr txBox="1"/>
                  <p:nvPr/>
                </p:nvSpPr>
                <p:spPr>
                  <a:xfrm>
                    <a:off x="9720570" y="4088717"/>
                    <a:ext cx="1472391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GB" sz="3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0ED293-DDB2-45DA-A751-8385E2E25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0570" y="4088717"/>
                    <a:ext cx="1472391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50A724-BC9E-4B4B-8892-B76AD508D6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87790" y="3427198"/>
                <a:ext cx="7020000" cy="0"/>
              </a:xfrm>
              <a:prstGeom prst="line">
                <a:avLst/>
              </a:prstGeom>
              <a:ln w="19050">
                <a:solidFill>
                  <a:schemeClr val="accent2">
                    <a:alpha val="9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DFFC5FD-19AA-406F-9142-186C621972F6}"/>
                      </a:ext>
                    </a:extLst>
                  </p:cNvPr>
                  <p:cNvSpPr txBox="1"/>
                  <p:nvPr/>
                </p:nvSpPr>
                <p:spPr>
                  <a:xfrm>
                    <a:off x="7726534" y="5840127"/>
                    <a:ext cx="1480149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GB" sz="3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DFFC5FD-19AA-406F-9142-186C621972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534" y="5840127"/>
                    <a:ext cx="1480149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63E4E0-7693-4BA8-A136-65DB52E0970C}"/>
              </a:ext>
            </a:extLst>
          </p:cNvPr>
          <p:cNvGrpSpPr/>
          <p:nvPr/>
        </p:nvGrpSpPr>
        <p:grpSpPr>
          <a:xfrm>
            <a:off x="2803304" y="2431327"/>
            <a:ext cx="5933885" cy="2781436"/>
            <a:chOff x="2803304" y="2431327"/>
            <a:chExt cx="5933885" cy="278143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CB88BB-2129-4D35-9FDB-2639EE4006C6}"/>
                </a:ext>
              </a:extLst>
            </p:cNvPr>
            <p:cNvCxnSpPr/>
            <p:nvPr/>
          </p:nvCxnSpPr>
          <p:spPr>
            <a:xfrm>
              <a:off x="2803304" y="4357684"/>
              <a:ext cx="3191095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784FB39-8D77-487D-8381-6D423FCFA04E}"/>
                </a:ext>
              </a:extLst>
            </p:cNvPr>
            <p:cNvCxnSpPr>
              <a:cxnSpLocks/>
            </p:cNvCxnSpPr>
            <p:nvPr/>
          </p:nvCxnSpPr>
          <p:spPr>
            <a:xfrm>
              <a:off x="6015588" y="4357684"/>
              <a:ext cx="1782202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AE30A29-9070-44CB-9F3C-249D3D3420C4}"/>
                    </a:ext>
                  </a:extLst>
                </p:cNvPr>
                <p:cNvSpPr txBox="1"/>
                <p:nvPr/>
              </p:nvSpPr>
              <p:spPr>
                <a:xfrm>
                  <a:off x="6586240" y="4319749"/>
                  <a:ext cx="6503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AE30A29-9070-44CB-9F3C-249D3D342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240" y="4319749"/>
                  <a:ext cx="65030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7C507D-6B6E-4985-943A-1E1078BD6A11}"/>
                    </a:ext>
                  </a:extLst>
                </p:cNvPr>
                <p:cNvSpPr txBox="1"/>
                <p:nvPr/>
              </p:nvSpPr>
              <p:spPr>
                <a:xfrm>
                  <a:off x="4021588" y="4343789"/>
                  <a:ext cx="92377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7C507D-6B6E-4985-943A-1E1078BD6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588" y="4343789"/>
                  <a:ext cx="92377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E92A089-ACC0-4C23-8E17-8B1399EADA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22821" y="3817327"/>
              <a:ext cx="2772000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F7F5245-EA6D-41DC-B1F0-7DADB0E987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93221" y="4744763"/>
              <a:ext cx="936000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4A9D5E-1F29-4827-82F5-04AF9AC0F808}"/>
                    </a:ext>
                  </a:extLst>
                </p:cNvPr>
                <p:cNvSpPr txBox="1"/>
                <p:nvPr/>
              </p:nvSpPr>
              <p:spPr>
                <a:xfrm>
                  <a:off x="7919893" y="3157451"/>
                  <a:ext cx="6525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4A9D5E-1F29-4827-82F5-04AF9AC0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93" y="3157451"/>
                  <a:ext cx="65255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F0331B9-2915-48AD-A30B-46AD2BC3DEA1}"/>
                    </a:ext>
                  </a:extLst>
                </p:cNvPr>
                <p:cNvSpPr txBox="1"/>
                <p:nvPr/>
              </p:nvSpPr>
              <p:spPr>
                <a:xfrm>
                  <a:off x="8099515" y="4442587"/>
                  <a:ext cx="637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F0331B9-2915-48AD-A30B-46AD2BC3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15" y="4442587"/>
                  <a:ext cx="637674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6D0F0A-7E78-4B24-8828-B0E3164127C4}"/>
                  </a:ext>
                </a:extLst>
              </p:cNvPr>
              <p:cNvSpPr txBox="1"/>
              <p:nvPr/>
            </p:nvSpPr>
            <p:spPr>
              <a:xfrm>
                <a:off x="5215271" y="4181498"/>
                <a:ext cx="95250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60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6D0F0A-7E78-4B24-8828-B0E31641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1" y="4181498"/>
                <a:ext cx="952505" cy="1015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89D862-96B6-4F90-9577-C39CA3076633}"/>
                  </a:ext>
                </a:extLst>
              </p:cNvPr>
              <p:cNvSpPr txBox="1"/>
              <p:nvPr/>
            </p:nvSpPr>
            <p:spPr>
              <a:xfrm>
                <a:off x="8069046" y="3462512"/>
                <a:ext cx="95250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60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89D862-96B6-4F90-9577-C39CA307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46" y="3462512"/>
                <a:ext cx="952505" cy="10156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07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123">
        <p:fade/>
      </p:transition>
    </mc:Choice>
    <mc:Fallback xmlns="">
      <p:transition spd="med" advTm="571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E3FA-4A89-457A-931D-230AC409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Lines and 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E230C-C180-4EEF-B533-84E5503F4D22}"/>
              </a:ext>
            </a:extLst>
          </p:cNvPr>
          <p:cNvGrpSpPr/>
          <p:nvPr/>
        </p:nvGrpSpPr>
        <p:grpSpPr>
          <a:xfrm>
            <a:off x="-38100" y="665160"/>
            <a:ext cx="12877800" cy="4572000"/>
            <a:chOff x="0" y="2286000"/>
            <a:chExt cx="12877800" cy="4572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BF49EF-E6D5-458C-B191-B2BFD1E03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286000"/>
              <a:ext cx="12877800" cy="457200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A5CC2-A03B-464B-883D-18C94B64B539}"/>
                </a:ext>
              </a:extLst>
            </p:cNvPr>
            <p:cNvSpPr/>
            <p:nvPr/>
          </p:nvSpPr>
          <p:spPr>
            <a:xfrm flipV="1">
              <a:off x="2805404" y="5816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39E167-7731-467A-B752-AD0FC2B20853}"/>
                </a:ext>
              </a:extLst>
            </p:cNvPr>
            <p:cNvSpPr/>
            <p:nvPr/>
          </p:nvSpPr>
          <p:spPr>
            <a:xfrm flipV="1">
              <a:off x="7809204" y="4033560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624B9D-955F-444F-BAAC-8436CCFF1FD6}"/>
                    </a:ext>
                  </a:extLst>
                </p:cNvPr>
                <p:cNvSpPr txBox="1"/>
                <p:nvPr/>
              </p:nvSpPr>
              <p:spPr>
                <a:xfrm>
                  <a:off x="737587" y="5317725"/>
                  <a:ext cx="21398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624B9D-955F-444F-BAAC-8436CCFF1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87" y="5317725"/>
                  <a:ext cx="21398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853DFB-62DD-4701-A99C-FAFA6303C80C}"/>
                    </a:ext>
                  </a:extLst>
                </p:cNvPr>
                <p:cNvSpPr txBox="1"/>
                <p:nvPr/>
              </p:nvSpPr>
              <p:spPr>
                <a:xfrm>
                  <a:off x="7957993" y="3898924"/>
                  <a:ext cx="21630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853DFB-62DD-4701-A99C-FAFA6303C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993" y="3898924"/>
                  <a:ext cx="216302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E31E2-1D1B-4BBD-A274-F6A16283F28A}"/>
              </a:ext>
            </a:extLst>
          </p:cNvPr>
          <p:cNvGrpSpPr/>
          <p:nvPr/>
        </p:nvGrpSpPr>
        <p:grpSpPr>
          <a:xfrm>
            <a:off x="368355" y="-13673"/>
            <a:ext cx="11597591" cy="6715098"/>
            <a:chOff x="368355" y="-13673"/>
            <a:chExt cx="11597591" cy="67150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E3B1E8-8B6B-4908-AF7A-E2611E65E729}"/>
                </a:ext>
              </a:extLst>
            </p:cNvPr>
            <p:cNvCxnSpPr>
              <a:cxnSpLocks/>
            </p:cNvCxnSpPr>
            <p:nvPr/>
          </p:nvCxnSpPr>
          <p:spPr>
            <a:xfrm>
              <a:off x="368355" y="5231729"/>
              <a:ext cx="11451771" cy="0"/>
            </a:xfrm>
            <a:prstGeom prst="straightConnector1">
              <a:avLst/>
            </a:prstGeom>
            <a:ln w="38100">
              <a:solidFill>
                <a:srgbClr val="FFFFFF">
                  <a:alpha val="40000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47D172-CAF5-4DB7-B744-5450887978B3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247937"/>
              <a:ext cx="0" cy="6453488"/>
            </a:xfrm>
            <a:prstGeom prst="straightConnector1">
              <a:avLst/>
            </a:prstGeom>
            <a:ln w="38100">
              <a:solidFill>
                <a:srgbClr val="FFFFFF">
                  <a:alpha val="4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18C44A-E700-4ED3-8830-EAC0A4CD41A8}"/>
                    </a:ext>
                  </a:extLst>
                </p:cNvPr>
                <p:cNvSpPr txBox="1"/>
                <p:nvPr/>
              </p:nvSpPr>
              <p:spPr>
                <a:xfrm>
                  <a:off x="11438622" y="5231729"/>
                  <a:ext cx="52732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18C44A-E700-4ED3-8830-EAC0A4CD4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8622" y="5231729"/>
                  <a:ext cx="527324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C3724B-3917-49D8-9609-34E373CF3797}"/>
                    </a:ext>
                  </a:extLst>
                </p:cNvPr>
                <p:cNvSpPr txBox="1"/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b="0" dirty="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C3724B-3917-49D8-9609-34E373CF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A76C01-5918-4D44-BC37-AFF6F79BB2BD}"/>
              </a:ext>
            </a:extLst>
          </p:cNvPr>
          <p:cNvGrpSpPr/>
          <p:nvPr/>
        </p:nvGrpSpPr>
        <p:grpSpPr>
          <a:xfrm>
            <a:off x="-292100" y="-82802"/>
            <a:ext cx="12788900" cy="7020000"/>
            <a:chOff x="-292100" y="-82802"/>
            <a:chExt cx="12788900" cy="70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417032-A7B0-41E5-AF91-05E1FE3A9EDE}"/>
                </a:ext>
              </a:extLst>
            </p:cNvPr>
            <p:cNvSpPr/>
            <p:nvPr/>
          </p:nvSpPr>
          <p:spPr>
            <a:xfrm>
              <a:off x="7637857" y="4069947"/>
              <a:ext cx="173850" cy="173850"/>
            </a:xfrm>
            <a:prstGeom prst="rect">
              <a:avLst/>
            </a:prstGeom>
            <a:solidFill>
              <a:srgbClr val="FCD9D3">
                <a:alpha val="6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CD384A-02E2-4123-A0B3-EC237418A6E1}"/>
                </a:ext>
              </a:extLst>
            </p:cNvPr>
            <p:cNvGrpSpPr/>
            <p:nvPr/>
          </p:nvGrpSpPr>
          <p:grpSpPr>
            <a:xfrm>
              <a:off x="-292100" y="-82802"/>
              <a:ext cx="12788900" cy="7020000"/>
              <a:chOff x="-292100" y="-82802"/>
              <a:chExt cx="12788900" cy="70200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99B1B2C-0B4C-4BC3-8D4E-A28E77EE3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92100" y="4233674"/>
                <a:ext cx="12788900" cy="0"/>
              </a:xfrm>
              <a:prstGeom prst="line">
                <a:avLst/>
              </a:prstGeom>
              <a:ln w="19050">
                <a:solidFill>
                  <a:schemeClr val="accent2">
                    <a:alpha val="9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0ED293-DDB2-45DA-A751-8385E2E25836}"/>
                      </a:ext>
                    </a:extLst>
                  </p:cNvPr>
                  <p:cNvSpPr txBox="1"/>
                  <p:nvPr/>
                </p:nvSpPr>
                <p:spPr>
                  <a:xfrm>
                    <a:off x="9720570" y="4088717"/>
                    <a:ext cx="1472391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GB" sz="3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0ED293-DDB2-45DA-A751-8385E2E25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0570" y="4088717"/>
                    <a:ext cx="1472391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50A724-BC9E-4B4B-8892-B76AD508D6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87790" y="3427198"/>
                <a:ext cx="7020000" cy="0"/>
              </a:xfrm>
              <a:prstGeom prst="line">
                <a:avLst/>
              </a:prstGeom>
              <a:ln w="19050">
                <a:solidFill>
                  <a:schemeClr val="accent2">
                    <a:alpha val="9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DFFC5FD-19AA-406F-9142-186C621972F6}"/>
                      </a:ext>
                    </a:extLst>
                  </p:cNvPr>
                  <p:cNvSpPr txBox="1"/>
                  <p:nvPr/>
                </p:nvSpPr>
                <p:spPr>
                  <a:xfrm>
                    <a:off x="7726534" y="5840127"/>
                    <a:ext cx="1480149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GB" sz="3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DFFC5FD-19AA-406F-9142-186C621972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534" y="5840127"/>
                    <a:ext cx="1480149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63E4E0-7693-4BA8-A136-65DB52E0970C}"/>
              </a:ext>
            </a:extLst>
          </p:cNvPr>
          <p:cNvGrpSpPr/>
          <p:nvPr/>
        </p:nvGrpSpPr>
        <p:grpSpPr>
          <a:xfrm>
            <a:off x="2816085" y="2474129"/>
            <a:ext cx="6537214" cy="2392880"/>
            <a:chOff x="2816085" y="2474129"/>
            <a:chExt cx="6537214" cy="239288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CB88BB-2129-4D35-9FDB-2639EE4006C6}"/>
                </a:ext>
              </a:extLst>
            </p:cNvPr>
            <p:cNvCxnSpPr/>
            <p:nvPr/>
          </p:nvCxnSpPr>
          <p:spPr>
            <a:xfrm>
              <a:off x="2816085" y="4355533"/>
              <a:ext cx="4932000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E30A29-9070-44CB-9F3C-249D3D3420C4}"/>
                </a:ext>
              </a:extLst>
            </p:cNvPr>
            <p:cNvSpPr txBox="1"/>
            <p:nvPr/>
          </p:nvSpPr>
          <p:spPr>
            <a:xfrm>
              <a:off x="6586240" y="4319749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8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7C507D-6B6E-4985-943A-1E1078BD6A11}"/>
                    </a:ext>
                  </a:extLst>
                </p:cNvPr>
                <p:cNvSpPr txBox="1"/>
                <p:nvPr/>
              </p:nvSpPr>
              <p:spPr>
                <a:xfrm>
                  <a:off x="4466088" y="4343789"/>
                  <a:ext cx="14495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7C507D-6B6E-4985-943A-1E1078BD6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088" y="4343789"/>
                  <a:ext cx="1449564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E92A089-ACC0-4C23-8E17-8B1399EADA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48224" y="3334727"/>
              <a:ext cx="1721195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4A9D5E-1F29-4827-82F5-04AF9AC0F808}"/>
                    </a:ext>
                  </a:extLst>
                </p:cNvPr>
                <p:cNvSpPr txBox="1"/>
                <p:nvPr/>
              </p:nvSpPr>
              <p:spPr>
                <a:xfrm>
                  <a:off x="7919893" y="3157451"/>
                  <a:ext cx="14334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4A9D5E-1F29-4827-82F5-04AF9AC0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93" y="3157451"/>
                  <a:ext cx="143340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ABA123-3386-4043-A1B3-C06214438ABD}"/>
                  </a:ext>
                </a:extLst>
              </p:cNvPr>
              <p:cNvSpPr txBox="1"/>
              <p:nvPr/>
            </p:nvSpPr>
            <p:spPr>
              <a:xfrm rot="-1200000">
                <a:off x="3625985" y="2440882"/>
                <a:ext cx="4223207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i="1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i="1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GB" sz="2800" i="0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0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i="0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i="1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GB" sz="2800" i="0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0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8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ABA123-3386-4043-A1B3-C0621443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00000">
                <a:off x="3625985" y="2440882"/>
                <a:ext cx="4223207" cy="6141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8B1D037-ADB3-44FC-9138-DA0E8EB6C58E}"/>
              </a:ext>
            </a:extLst>
          </p:cNvPr>
          <p:cNvGrpSpPr/>
          <p:nvPr/>
        </p:nvGrpSpPr>
        <p:grpSpPr>
          <a:xfrm flipH="1">
            <a:off x="2083109" y="3488576"/>
            <a:ext cx="2142632" cy="1725939"/>
            <a:chOff x="4526279" y="3988640"/>
            <a:chExt cx="2142632" cy="1725939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80C1B8A-9074-41FA-8856-4ACA50967880}"/>
                </a:ext>
              </a:extLst>
            </p:cNvPr>
            <p:cNvSpPr/>
            <p:nvPr/>
          </p:nvSpPr>
          <p:spPr>
            <a:xfrm flipH="1">
              <a:off x="5044439" y="3988640"/>
              <a:ext cx="1624472" cy="1725939"/>
            </a:xfrm>
            <a:prstGeom prst="arc">
              <a:avLst>
                <a:gd name="adj1" fmla="val 19815114"/>
                <a:gd name="adj2" fmla="val 21189489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D325E-62F1-4BA3-A010-70F61AFBCE21}"/>
                </a:ext>
              </a:extLst>
            </p:cNvPr>
            <p:cNvSpPr txBox="1"/>
            <p:nvPr/>
          </p:nvSpPr>
          <p:spPr>
            <a:xfrm>
              <a:off x="4526279" y="4215473"/>
              <a:ext cx="518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i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θ</a:t>
              </a:r>
              <a:endParaRPr lang="en-GB" sz="3600" i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78ABC9-7BC2-464B-BD6A-BA255E299A87}"/>
                  </a:ext>
                </a:extLst>
              </p:cNvPr>
              <p:cNvSpPr txBox="1"/>
              <p:nvPr/>
            </p:nvSpPr>
            <p:spPr>
              <a:xfrm>
                <a:off x="606311" y="1407765"/>
                <a:ext cx="2771976" cy="902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2800" i="0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2800" i="0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2800" i="0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78ABC9-7BC2-464B-BD6A-BA255E29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11" y="1407765"/>
                <a:ext cx="2771976" cy="9028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2B4369-9502-4704-82DC-4A121F39D59C}"/>
                  </a:ext>
                </a:extLst>
              </p:cNvPr>
              <p:cNvSpPr txBox="1"/>
              <p:nvPr/>
            </p:nvSpPr>
            <p:spPr>
              <a:xfrm>
                <a:off x="528379" y="2455598"/>
                <a:ext cx="3440685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GB" sz="2800" i="0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80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i="0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280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280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GB" sz="2800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GB" sz="2800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2B4369-9502-4704-82DC-4A121F39D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79" y="2455598"/>
                <a:ext cx="3440685" cy="10604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75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087">
        <p:fade/>
      </p:transition>
    </mc:Choice>
    <mc:Fallback xmlns="">
      <p:transition spd="med" advTm="580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E3FA-4A89-457A-931D-230AC409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 direction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E230C-C180-4EEF-B533-84E5503F4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8100" y="665160"/>
            <a:ext cx="12877800" cy="4572000"/>
            <a:chOff x="0" y="2286000"/>
            <a:chExt cx="12877800" cy="4572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BF49EF-E6D5-458C-B191-B2BFD1E03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286000"/>
              <a:ext cx="12877800" cy="457200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A5CC2-A03B-464B-883D-18C94B64B539}"/>
                </a:ext>
              </a:extLst>
            </p:cNvPr>
            <p:cNvSpPr/>
            <p:nvPr/>
          </p:nvSpPr>
          <p:spPr>
            <a:xfrm flipV="1">
              <a:off x="2805404" y="5816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39E167-7731-467A-B752-AD0FC2B20853}"/>
                </a:ext>
              </a:extLst>
            </p:cNvPr>
            <p:cNvSpPr/>
            <p:nvPr/>
          </p:nvSpPr>
          <p:spPr>
            <a:xfrm flipV="1">
              <a:off x="7809204" y="4033560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624B9D-955F-444F-BAAC-8436CCFF1FD6}"/>
                    </a:ext>
                  </a:extLst>
                </p:cNvPr>
                <p:cNvSpPr txBox="1"/>
                <p:nvPr/>
              </p:nvSpPr>
              <p:spPr>
                <a:xfrm>
                  <a:off x="737587" y="5317725"/>
                  <a:ext cx="21630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624B9D-955F-444F-BAAC-8436CCFF1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87" y="5317725"/>
                  <a:ext cx="216302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853DFB-62DD-4701-A99C-FAFA6303C80C}"/>
                    </a:ext>
                  </a:extLst>
                </p:cNvPr>
                <p:cNvSpPr txBox="1"/>
                <p:nvPr/>
              </p:nvSpPr>
              <p:spPr>
                <a:xfrm>
                  <a:off x="7957993" y="3898924"/>
                  <a:ext cx="21398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853DFB-62DD-4701-A99C-FAFA6303C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993" y="3898924"/>
                  <a:ext cx="21398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E31E2-1D1B-4BBD-A274-F6A16283F28A}"/>
              </a:ext>
            </a:extLst>
          </p:cNvPr>
          <p:cNvGrpSpPr/>
          <p:nvPr/>
        </p:nvGrpSpPr>
        <p:grpSpPr>
          <a:xfrm>
            <a:off x="368355" y="-13673"/>
            <a:ext cx="11597591" cy="6715098"/>
            <a:chOff x="368355" y="-13673"/>
            <a:chExt cx="11597591" cy="67150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E3B1E8-8B6B-4908-AF7A-E2611E65E729}"/>
                </a:ext>
              </a:extLst>
            </p:cNvPr>
            <p:cNvCxnSpPr>
              <a:cxnSpLocks/>
            </p:cNvCxnSpPr>
            <p:nvPr/>
          </p:nvCxnSpPr>
          <p:spPr>
            <a:xfrm>
              <a:off x="368355" y="5231729"/>
              <a:ext cx="11451771" cy="0"/>
            </a:xfrm>
            <a:prstGeom prst="straightConnector1">
              <a:avLst/>
            </a:prstGeom>
            <a:ln w="38100">
              <a:solidFill>
                <a:srgbClr val="FFFFFF">
                  <a:alpha val="40000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47D172-CAF5-4DB7-B744-5450887978B3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247937"/>
              <a:ext cx="0" cy="6453488"/>
            </a:xfrm>
            <a:prstGeom prst="straightConnector1">
              <a:avLst/>
            </a:prstGeom>
            <a:ln w="38100">
              <a:solidFill>
                <a:srgbClr val="FFFFFF">
                  <a:alpha val="4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18C44A-E700-4ED3-8830-EAC0A4CD41A8}"/>
                    </a:ext>
                  </a:extLst>
                </p:cNvPr>
                <p:cNvSpPr txBox="1"/>
                <p:nvPr/>
              </p:nvSpPr>
              <p:spPr>
                <a:xfrm>
                  <a:off x="11438622" y="5231729"/>
                  <a:ext cx="52732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18C44A-E700-4ED3-8830-EAC0A4CD4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8622" y="5231729"/>
                  <a:ext cx="527324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C3724B-3917-49D8-9609-34E373CF3797}"/>
                    </a:ext>
                  </a:extLst>
                </p:cNvPr>
                <p:cNvSpPr txBox="1"/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b="0" dirty="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C3724B-3917-49D8-9609-34E373CF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85" y="-13673"/>
                  <a:ext cx="533095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A76C01-5918-4D44-BC37-AFF6F79BB2BD}"/>
              </a:ext>
            </a:extLst>
          </p:cNvPr>
          <p:cNvGrpSpPr/>
          <p:nvPr/>
        </p:nvGrpSpPr>
        <p:grpSpPr>
          <a:xfrm>
            <a:off x="-292100" y="-82802"/>
            <a:ext cx="12788900" cy="7020000"/>
            <a:chOff x="-292100" y="-82802"/>
            <a:chExt cx="12788900" cy="70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417032-A7B0-41E5-AF91-05E1FE3A9EDE}"/>
                </a:ext>
              </a:extLst>
            </p:cNvPr>
            <p:cNvSpPr/>
            <p:nvPr/>
          </p:nvSpPr>
          <p:spPr>
            <a:xfrm>
              <a:off x="7637857" y="4069947"/>
              <a:ext cx="173850" cy="173850"/>
            </a:xfrm>
            <a:prstGeom prst="rect">
              <a:avLst/>
            </a:prstGeom>
            <a:solidFill>
              <a:srgbClr val="FCD9D3">
                <a:alpha val="6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CD384A-02E2-4123-A0B3-EC237418A6E1}"/>
                </a:ext>
              </a:extLst>
            </p:cNvPr>
            <p:cNvGrpSpPr/>
            <p:nvPr/>
          </p:nvGrpSpPr>
          <p:grpSpPr>
            <a:xfrm>
              <a:off x="-292100" y="-82802"/>
              <a:ext cx="12788900" cy="7020000"/>
              <a:chOff x="-292100" y="-82802"/>
              <a:chExt cx="12788900" cy="70200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99B1B2C-0B4C-4BC3-8D4E-A28E77EE3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92100" y="4233674"/>
                <a:ext cx="12788900" cy="0"/>
              </a:xfrm>
              <a:prstGeom prst="line">
                <a:avLst/>
              </a:prstGeom>
              <a:ln w="19050">
                <a:solidFill>
                  <a:schemeClr val="accent2">
                    <a:alpha val="9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0ED293-DDB2-45DA-A751-8385E2E25836}"/>
                      </a:ext>
                    </a:extLst>
                  </p:cNvPr>
                  <p:cNvSpPr txBox="1"/>
                  <p:nvPr/>
                </p:nvSpPr>
                <p:spPr>
                  <a:xfrm>
                    <a:off x="9720570" y="4088717"/>
                    <a:ext cx="1472391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GB" sz="3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0ED293-DDB2-45DA-A751-8385E2E25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0570" y="4088717"/>
                    <a:ext cx="1472391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50A724-BC9E-4B4B-8892-B76AD508D6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87790" y="3427198"/>
                <a:ext cx="7020000" cy="0"/>
              </a:xfrm>
              <a:prstGeom prst="line">
                <a:avLst/>
              </a:prstGeom>
              <a:ln w="19050">
                <a:solidFill>
                  <a:schemeClr val="accent2">
                    <a:alpha val="9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DFFC5FD-19AA-406F-9142-186C621972F6}"/>
                      </a:ext>
                    </a:extLst>
                  </p:cNvPr>
                  <p:cNvSpPr txBox="1"/>
                  <p:nvPr/>
                </p:nvSpPr>
                <p:spPr>
                  <a:xfrm>
                    <a:off x="7726534" y="5840127"/>
                    <a:ext cx="1480149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GB" sz="3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DFFC5FD-19AA-406F-9142-186C621972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534" y="5840127"/>
                    <a:ext cx="1480149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63E4E0-7693-4BA8-A136-65DB52E0970C}"/>
              </a:ext>
            </a:extLst>
          </p:cNvPr>
          <p:cNvGrpSpPr/>
          <p:nvPr/>
        </p:nvGrpSpPr>
        <p:grpSpPr>
          <a:xfrm>
            <a:off x="2816085" y="2474129"/>
            <a:ext cx="6537214" cy="2392880"/>
            <a:chOff x="2816085" y="2474129"/>
            <a:chExt cx="6537214" cy="239288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CB88BB-2129-4D35-9FDB-2639EE4006C6}"/>
                </a:ext>
              </a:extLst>
            </p:cNvPr>
            <p:cNvCxnSpPr/>
            <p:nvPr/>
          </p:nvCxnSpPr>
          <p:spPr>
            <a:xfrm>
              <a:off x="2816085" y="4355533"/>
              <a:ext cx="4932000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E30A29-9070-44CB-9F3C-249D3D3420C4}"/>
                </a:ext>
              </a:extLst>
            </p:cNvPr>
            <p:cNvSpPr txBox="1"/>
            <p:nvPr/>
          </p:nvSpPr>
          <p:spPr>
            <a:xfrm>
              <a:off x="6586240" y="4319749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8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7C507D-6B6E-4985-943A-1E1078BD6A11}"/>
                    </a:ext>
                  </a:extLst>
                </p:cNvPr>
                <p:cNvSpPr txBox="1"/>
                <p:nvPr/>
              </p:nvSpPr>
              <p:spPr>
                <a:xfrm>
                  <a:off x="4466088" y="4343789"/>
                  <a:ext cx="14495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7C507D-6B6E-4985-943A-1E1078BD6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088" y="4343789"/>
                  <a:ext cx="144956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E92A089-ACC0-4C23-8E17-8B1399EADA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48224" y="3334727"/>
              <a:ext cx="1721195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4A9D5E-1F29-4827-82F5-04AF9AC0F808}"/>
                    </a:ext>
                  </a:extLst>
                </p:cNvPr>
                <p:cNvSpPr txBox="1"/>
                <p:nvPr/>
              </p:nvSpPr>
              <p:spPr>
                <a:xfrm>
                  <a:off x="7919893" y="3157451"/>
                  <a:ext cx="14334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4A9D5E-1F29-4827-82F5-04AF9AC0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93" y="3157451"/>
                  <a:ext cx="143340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ABA123-3386-4043-A1B3-C06214438ABD}"/>
                  </a:ext>
                </a:extLst>
              </p:cNvPr>
              <p:cNvSpPr txBox="1"/>
              <p:nvPr/>
            </p:nvSpPr>
            <p:spPr>
              <a:xfrm rot="-1200000">
                <a:off x="2946788" y="1836047"/>
                <a:ext cx="8629605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i="1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i="1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dirty="0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GB" sz="2800" i="0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dirty="0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0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i="0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i="1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dirty="0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GB" sz="2800" i="0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dirty="0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0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i="1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i="1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GB" sz="2800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dirty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i="1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GB" sz="2800" dirty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 dirty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dirty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8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ABA123-3386-4043-A1B3-C0621443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00000">
                <a:off x="2946788" y="1836047"/>
                <a:ext cx="8629605" cy="6141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39D9B89-DC83-42E9-954E-4C461C919271}"/>
              </a:ext>
            </a:extLst>
          </p:cNvPr>
          <p:cNvGrpSpPr/>
          <p:nvPr/>
        </p:nvGrpSpPr>
        <p:grpSpPr>
          <a:xfrm>
            <a:off x="606311" y="1407765"/>
            <a:ext cx="4884671" cy="3806750"/>
            <a:chOff x="606311" y="1407765"/>
            <a:chExt cx="4884671" cy="380675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C6BC7B-2E96-448E-9CD6-1317FBC09AB2}"/>
                </a:ext>
              </a:extLst>
            </p:cNvPr>
            <p:cNvGrpSpPr/>
            <p:nvPr/>
          </p:nvGrpSpPr>
          <p:grpSpPr>
            <a:xfrm flipH="1">
              <a:off x="2083109" y="3488576"/>
              <a:ext cx="2142632" cy="1725939"/>
              <a:chOff x="4526279" y="3988640"/>
              <a:chExt cx="2142632" cy="1725939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E6CF387D-BF4F-480A-A879-FB0CE229792C}"/>
                  </a:ext>
                </a:extLst>
              </p:cNvPr>
              <p:cNvSpPr/>
              <p:nvPr/>
            </p:nvSpPr>
            <p:spPr>
              <a:xfrm flipH="1">
                <a:off x="5044439" y="3988640"/>
                <a:ext cx="1624472" cy="1725939"/>
              </a:xfrm>
              <a:prstGeom prst="arc">
                <a:avLst>
                  <a:gd name="adj1" fmla="val 19815114"/>
                  <a:gd name="adj2" fmla="val 21156047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1435FC-C783-41D7-8452-778FFDD395B5}"/>
                  </a:ext>
                </a:extLst>
              </p:cNvPr>
              <p:cNvSpPr txBox="1"/>
              <p:nvPr/>
            </p:nvSpPr>
            <p:spPr>
              <a:xfrm>
                <a:off x="4526279" y="4215473"/>
                <a:ext cx="518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600" i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endParaRPr lang="en-GB" sz="3600" i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DB56240-9D5A-488E-8047-927CC72DFC23}"/>
                    </a:ext>
                  </a:extLst>
                </p:cNvPr>
                <p:cNvSpPr txBox="1"/>
                <p:nvPr/>
              </p:nvSpPr>
              <p:spPr>
                <a:xfrm>
                  <a:off x="606311" y="1407765"/>
                  <a:ext cx="4884671" cy="17999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GB" sz="28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GB" sz="2800" i="0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8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2800" i="0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2800" i="0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GB" sz="2800" b="0" i="0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8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GB" sz="2800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28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8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GB" sz="2800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28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8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GB" sz="2800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GB" sz="2800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DB56240-9D5A-488E-8047-927CC72DF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11" y="1407765"/>
                  <a:ext cx="4884671" cy="17999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4717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968">
        <p:fade/>
      </p:transition>
    </mc:Choice>
    <mc:Fallback xmlns="">
      <p:transition spd="med" advTm="339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accent4"/>
                </a:solidFill>
              </a:rPr>
              <a:t>Define </a:t>
            </a:r>
            <a:r>
              <a:rPr lang="en-US" dirty="0"/>
              <a:t>the basic geometric primitives</a:t>
            </a:r>
            <a:endParaRPr lang="en-US" b="1" dirty="0">
              <a:solidFill>
                <a:schemeClr val="accent4"/>
              </a:solidFill>
            </a:endParaRPr>
          </a:p>
          <a:p>
            <a:pPr lvl="0"/>
            <a:r>
              <a:rPr lang="en-US" b="1" dirty="0">
                <a:solidFill>
                  <a:schemeClr val="accent4"/>
                </a:solidFill>
              </a:rPr>
              <a:t>Recall</a:t>
            </a:r>
            <a:r>
              <a:rPr lang="en-US" dirty="0"/>
              <a:t> the formulae that express relationships between the sides and angles of a right-angled triangle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683">
        <p:fade/>
      </p:transition>
    </mc:Choice>
    <mc:Fallback xmlns="">
      <p:transition spd="med" advTm="1968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sz="2800" dirty="0"/>
                  <a:t>Definition: a </a:t>
                </a:r>
                <a:r>
                  <a:rPr lang="en-US" sz="2800" b="1" dirty="0">
                    <a:hlinkClick r:id="rId4"/>
                  </a:rPr>
                  <a:t>point</a:t>
                </a:r>
                <a:r>
                  <a:rPr lang="en-US" sz="2800" dirty="0"/>
                  <a:t> is a </a:t>
                </a:r>
                <a:r>
                  <a:rPr lang="en-US" sz="2800" dirty="0">
                    <a:solidFill>
                      <a:schemeClr val="accent4"/>
                    </a:solidFill>
                  </a:rPr>
                  <a:t>0-dimensional mathematical object</a:t>
                </a:r>
                <a:r>
                  <a:rPr lang="en-US" sz="2800" dirty="0"/>
                  <a:t> that can be specified in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-dimensional space using an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0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consisting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>
                    <a:hlinkClick r:id="rId5"/>
                  </a:rPr>
                  <a:t>coordinates</a:t>
                </a:r>
                <a:r>
                  <a:rPr lang="en-US" sz="2800" dirty="0"/>
                  <a:t>.</a:t>
                </a:r>
              </a:p>
              <a:p>
                <a:pPr lvl="0"/>
                <a:r>
                  <a:rPr lang="en-US" sz="2800" dirty="0"/>
                  <a:t>0-dimensional because it has no measurements in any direction…</a:t>
                </a:r>
              </a:p>
              <a:p>
                <a:pPr lvl="0"/>
                <a:r>
                  <a:rPr lang="en-US" sz="2800" dirty="0"/>
                  <a:t>In 1D space, its coordinate is just the distance from an origin: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294" t="-1467" r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CDE3CB2-1268-490C-A753-5099B5FE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825241"/>
            <a:ext cx="12192000" cy="840887"/>
            <a:chOff x="0" y="4825241"/>
            <a:chExt cx="12192000" cy="8408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D9B4BF-D161-4DD2-9833-D952A267A4BA}"/>
                </a:ext>
              </a:extLst>
            </p:cNvPr>
            <p:cNvGrpSpPr/>
            <p:nvPr/>
          </p:nvGrpSpPr>
          <p:grpSpPr>
            <a:xfrm>
              <a:off x="0" y="4825241"/>
              <a:ext cx="12192000" cy="840887"/>
              <a:chOff x="0" y="4825241"/>
              <a:chExt cx="12192000" cy="840887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4091E6D-8193-4652-A41B-B5405227C0F0}"/>
                  </a:ext>
                </a:extLst>
              </p:cNvPr>
              <p:cNvCxnSpPr/>
              <p:nvPr/>
            </p:nvCxnSpPr>
            <p:spPr>
              <a:xfrm>
                <a:off x="0" y="5104851"/>
                <a:ext cx="12192000" cy="0"/>
              </a:xfrm>
              <a:prstGeom prst="line">
                <a:avLst/>
              </a:prstGeom>
              <a:ln w="53975">
                <a:solidFill>
                  <a:schemeClr val="accent5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46ED811-6B4C-481E-A5EC-997DC2FED751}"/>
                      </a:ext>
                    </a:extLst>
                  </p:cNvPr>
                  <p:cNvSpPr txBox="1"/>
                  <p:nvPr/>
                </p:nvSpPr>
                <p:spPr>
                  <a:xfrm>
                    <a:off x="6561819" y="4825241"/>
                    <a:ext cx="115134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46ED811-6B4C-481E-A5EC-997DC2FED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1819" y="4825241"/>
                    <a:ext cx="115134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C9BEA9E-1707-4F8F-B4FD-AD33C76E4F21}"/>
                  </a:ext>
                </a:extLst>
              </p:cNvPr>
              <p:cNvGrpSpPr/>
              <p:nvPr/>
            </p:nvGrpSpPr>
            <p:grpSpPr>
              <a:xfrm>
                <a:off x="1943100" y="4825241"/>
                <a:ext cx="4241152" cy="840887"/>
                <a:chOff x="1943100" y="4825241"/>
                <a:chExt cx="4241152" cy="84088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A69B7F0F-3004-4A48-8DF6-BDBE7FFF61A9}"/>
                    </a:ext>
                  </a:extLst>
                </p:cNvPr>
                <p:cNvCxnSpPr/>
                <p:nvPr/>
              </p:nvCxnSpPr>
              <p:spPr>
                <a:xfrm>
                  <a:off x="1943100" y="5229225"/>
                  <a:ext cx="4241152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prstDash val="lg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D0775F1-E874-4FA0-B15A-03DE82F4D8B2}"/>
                    </a:ext>
                  </a:extLst>
                </p:cNvPr>
                <p:cNvCxnSpPr/>
                <p:nvPr/>
              </p:nvCxnSpPr>
              <p:spPr>
                <a:xfrm>
                  <a:off x="1943100" y="4825241"/>
                  <a:ext cx="0" cy="52322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A0FBE5A-FEB7-4A1A-BAA6-5960D7863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1326" y="5142908"/>
                      <a:ext cx="48571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sz="28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A0FBE5A-FEB7-4A1A-BAA6-5960D7863E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1326" y="5142908"/>
                      <a:ext cx="485710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59CFA4E-AFEB-4E7B-AE1F-E9772497BFEE}"/>
                    </a:ext>
                  </a:extLst>
                </p:cNvPr>
                <p:cNvSpPr txBox="1"/>
                <p:nvPr/>
              </p:nvSpPr>
              <p:spPr>
                <a:xfrm>
                  <a:off x="1479476" y="5067180"/>
                  <a:ext cx="53489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59CFA4E-AFEB-4E7B-AE1F-E9772497B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476" y="5067180"/>
                  <a:ext cx="53489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5DB295-7EA5-4651-9A8D-4A4EC8AC76C5}"/>
                  </a:ext>
                </a:extLst>
              </p:cNvPr>
              <p:cNvSpPr txBox="1"/>
              <p:nvPr/>
            </p:nvSpPr>
            <p:spPr>
              <a:xfrm>
                <a:off x="6263512" y="4825241"/>
                <a:ext cx="5156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5DB295-7EA5-4651-9A8D-4A4EC8AC7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12" y="4825241"/>
                <a:ext cx="51565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point?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77B655-C46E-425C-9C38-AFFA0765A473}"/>
              </a:ext>
            </a:extLst>
          </p:cNvPr>
          <p:cNvSpPr/>
          <p:nvPr/>
        </p:nvSpPr>
        <p:spPr>
          <a:xfrm flipV="1">
            <a:off x="6166252" y="5086851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4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00">
        <p:fade/>
      </p:transition>
    </mc:Choice>
    <mc:Fallback xmlns="">
      <p:transition spd="med" advTm="47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7B13E13-9A1F-4CAA-ADE1-0D82BC82C966}"/>
              </a:ext>
            </a:extLst>
          </p:cNvPr>
          <p:cNvCxnSpPr>
            <a:cxnSpLocks/>
          </p:cNvCxnSpPr>
          <p:nvPr/>
        </p:nvCxnSpPr>
        <p:spPr>
          <a:xfrm>
            <a:off x="268514" y="3817257"/>
            <a:ext cx="1145177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275EE2-3A9A-4E1A-9F50-0646BD64950B}"/>
              </a:ext>
            </a:extLst>
          </p:cNvPr>
          <p:cNvCxnSpPr>
            <a:cxnSpLocks/>
          </p:cNvCxnSpPr>
          <p:nvPr/>
        </p:nvCxnSpPr>
        <p:spPr>
          <a:xfrm>
            <a:off x="5994399" y="247937"/>
            <a:ext cx="0" cy="64534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BC094C-DFF1-41B9-A8FA-DB124D261E6B}"/>
              </a:ext>
            </a:extLst>
          </p:cNvPr>
          <p:cNvCxnSpPr>
            <a:cxnSpLocks/>
          </p:cNvCxnSpPr>
          <p:nvPr/>
        </p:nvCxnSpPr>
        <p:spPr>
          <a:xfrm>
            <a:off x="4852488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4869D7-6343-4D1D-B0C3-2C3CA4211166}"/>
              </a:ext>
            </a:extLst>
          </p:cNvPr>
          <p:cNvCxnSpPr>
            <a:cxnSpLocks/>
          </p:cNvCxnSpPr>
          <p:nvPr/>
        </p:nvCxnSpPr>
        <p:spPr>
          <a:xfrm>
            <a:off x="3710576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9E55CA-EDBD-47B2-A982-F81B8FBF02E6}"/>
              </a:ext>
            </a:extLst>
          </p:cNvPr>
          <p:cNvCxnSpPr>
            <a:cxnSpLocks/>
          </p:cNvCxnSpPr>
          <p:nvPr/>
        </p:nvCxnSpPr>
        <p:spPr>
          <a:xfrm>
            <a:off x="2572475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F1E3AB-895F-4E09-A61E-3575DC851260}"/>
              </a:ext>
            </a:extLst>
          </p:cNvPr>
          <p:cNvCxnSpPr>
            <a:cxnSpLocks/>
          </p:cNvCxnSpPr>
          <p:nvPr/>
        </p:nvCxnSpPr>
        <p:spPr>
          <a:xfrm>
            <a:off x="1431290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2D7DB6-19F0-4178-96F4-A48CFAA05459}"/>
              </a:ext>
            </a:extLst>
          </p:cNvPr>
          <p:cNvCxnSpPr>
            <a:cxnSpLocks/>
          </p:cNvCxnSpPr>
          <p:nvPr/>
        </p:nvCxnSpPr>
        <p:spPr>
          <a:xfrm>
            <a:off x="7135948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E78EEC-BCC0-4001-8EB3-9977E254DD2D}"/>
              </a:ext>
            </a:extLst>
          </p:cNvPr>
          <p:cNvCxnSpPr>
            <a:cxnSpLocks/>
          </p:cNvCxnSpPr>
          <p:nvPr/>
        </p:nvCxnSpPr>
        <p:spPr>
          <a:xfrm>
            <a:off x="8274413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21100C-2CB7-4722-AFB5-9446AC008349}"/>
              </a:ext>
            </a:extLst>
          </p:cNvPr>
          <p:cNvCxnSpPr>
            <a:cxnSpLocks/>
          </p:cNvCxnSpPr>
          <p:nvPr/>
        </p:nvCxnSpPr>
        <p:spPr>
          <a:xfrm>
            <a:off x="9423944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3A0914-A0D6-4F86-8335-79034AEF5670}"/>
              </a:ext>
            </a:extLst>
          </p:cNvPr>
          <p:cNvCxnSpPr>
            <a:cxnSpLocks/>
          </p:cNvCxnSpPr>
          <p:nvPr/>
        </p:nvCxnSpPr>
        <p:spPr>
          <a:xfrm>
            <a:off x="10551341" y="365760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63ADB-E26C-4AD6-8FFB-1E4A6B22A16D}"/>
                  </a:ext>
                </a:extLst>
              </p:cNvPr>
              <p:cNvSpPr txBox="1"/>
              <p:nvPr/>
            </p:nvSpPr>
            <p:spPr>
              <a:xfrm>
                <a:off x="4460512" y="3991429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63ADB-E26C-4AD6-8FFB-1E4A6B22A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12" y="3991429"/>
                <a:ext cx="8306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9220DB-0D66-4AD8-8C34-A69FDD666EB5}"/>
                  </a:ext>
                </a:extLst>
              </p:cNvPr>
              <p:cNvSpPr txBox="1"/>
              <p:nvPr/>
            </p:nvSpPr>
            <p:spPr>
              <a:xfrm>
                <a:off x="3311259" y="3976912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9220DB-0D66-4AD8-8C34-A69FDD66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59" y="3976912"/>
                <a:ext cx="83067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A11E7-6036-4132-A0C1-369DCCEF9A27}"/>
                  </a:ext>
                </a:extLst>
              </p:cNvPr>
              <p:cNvSpPr txBox="1"/>
              <p:nvPr/>
            </p:nvSpPr>
            <p:spPr>
              <a:xfrm>
                <a:off x="2161729" y="3976911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A11E7-6036-4132-A0C1-369DCCEF9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29" y="3976911"/>
                <a:ext cx="83067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CC3F0D-214F-4942-AF94-2803E173DA6E}"/>
                  </a:ext>
                </a:extLst>
              </p:cNvPr>
              <p:cNvSpPr txBox="1"/>
              <p:nvPr/>
            </p:nvSpPr>
            <p:spPr>
              <a:xfrm>
                <a:off x="1034333" y="3976910"/>
                <a:ext cx="83067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CC3F0D-214F-4942-AF94-2803E173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3" y="3976910"/>
                <a:ext cx="83067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178911-B6A6-4B7E-A565-567D89647580}"/>
                  </a:ext>
                </a:extLst>
              </p:cNvPr>
              <p:cNvSpPr txBox="1"/>
              <p:nvPr/>
            </p:nvSpPr>
            <p:spPr>
              <a:xfrm>
                <a:off x="6884764" y="3991429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178911-B6A6-4B7E-A565-567D8964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4" y="3991429"/>
                <a:ext cx="52450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BAD0CF-9A07-409A-87E4-E79B61F1270D}"/>
                  </a:ext>
                </a:extLst>
              </p:cNvPr>
              <p:cNvSpPr txBox="1"/>
              <p:nvPr/>
            </p:nvSpPr>
            <p:spPr>
              <a:xfrm>
                <a:off x="8026311" y="3976914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BAD0CF-9A07-409A-87E4-E79B61F12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11" y="3976914"/>
                <a:ext cx="52450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4A510-47B4-4425-9216-66E7195EAD32}"/>
                  </a:ext>
                </a:extLst>
              </p:cNvPr>
              <p:cNvSpPr txBox="1"/>
              <p:nvPr/>
            </p:nvSpPr>
            <p:spPr>
              <a:xfrm>
                <a:off x="9164049" y="3976913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4A510-47B4-4425-9216-66E7195E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049" y="3976913"/>
                <a:ext cx="52450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E629A-2AA4-48EB-8D7A-A7187A0B091F}"/>
                  </a:ext>
                </a:extLst>
              </p:cNvPr>
              <p:cNvSpPr txBox="1"/>
              <p:nvPr/>
            </p:nvSpPr>
            <p:spPr>
              <a:xfrm>
                <a:off x="10297075" y="3991429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E629A-2AA4-48EB-8D7A-A7187A0B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075" y="3991429"/>
                <a:ext cx="52450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8E8744-E44A-48CD-B735-4FE8EC5CE28F}"/>
              </a:ext>
            </a:extLst>
          </p:cNvPr>
          <p:cNvCxnSpPr>
            <a:cxnSpLocks/>
          </p:cNvCxnSpPr>
          <p:nvPr/>
        </p:nvCxnSpPr>
        <p:spPr>
          <a:xfrm rot="5400000">
            <a:off x="5994399" y="251189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A4B58-C1CC-487E-A797-DDF63407CEF8}"/>
              </a:ext>
            </a:extLst>
          </p:cNvPr>
          <p:cNvCxnSpPr>
            <a:cxnSpLocks/>
          </p:cNvCxnSpPr>
          <p:nvPr/>
        </p:nvCxnSpPr>
        <p:spPr>
          <a:xfrm rot="5400000">
            <a:off x="5994399" y="137651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1F9DA7-2E57-4AE2-80B0-6208C02A3DA7}"/>
              </a:ext>
            </a:extLst>
          </p:cNvPr>
          <p:cNvCxnSpPr>
            <a:cxnSpLocks/>
          </p:cNvCxnSpPr>
          <p:nvPr/>
        </p:nvCxnSpPr>
        <p:spPr>
          <a:xfrm rot="5400000">
            <a:off x="5994399" y="233513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48F398-09A1-4189-8505-CD149E9CCE5C}"/>
              </a:ext>
            </a:extLst>
          </p:cNvPr>
          <p:cNvCxnSpPr>
            <a:cxnSpLocks/>
          </p:cNvCxnSpPr>
          <p:nvPr/>
        </p:nvCxnSpPr>
        <p:spPr>
          <a:xfrm rot="5400000">
            <a:off x="5994399" y="593703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21AA54-EDA6-4C03-A9FF-F01A9A0FC07A}"/>
              </a:ext>
            </a:extLst>
          </p:cNvPr>
          <p:cNvCxnSpPr>
            <a:cxnSpLocks/>
          </p:cNvCxnSpPr>
          <p:nvPr/>
        </p:nvCxnSpPr>
        <p:spPr>
          <a:xfrm rot="5400000">
            <a:off x="5994399" y="4794031"/>
            <a:ext cx="0" cy="33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14FE02-B575-416F-9A07-8738FF7A4C44}"/>
                  </a:ext>
                </a:extLst>
              </p:cNvPr>
              <p:cNvSpPr txBox="1"/>
              <p:nvPr/>
            </p:nvSpPr>
            <p:spPr>
              <a:xfrm>
                <a:off x="5254217" y="2387955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14FE02-B575-416F-9A07-8738FF7A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17" y="2387955"/>
                <a:ext cx="524503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42E881-E1CD-4461-BE7A-C2B0FB6B36F0}"/>
                  </a:ext>
                </a:extLst>
              </p:cNvPr>
              <p:cNvSpPr txBox="1"/>
              <p:nvPr/>
            </p:nvSpPr>
            <p:spPr>
              <a:xfrm>
                <a:off x="5258564" y="1250233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42E881-E1CD-4461-BE7A-C2B0FB6B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64" y="1250233"/>
                <a:ext cx="524503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AE7A3D-78B0-4D58-8A12-6E34C7B7ED5C}"/>
                  </a:ext>
                </a:extLst>
              </p:cNvPr>
              <p:cNvSpPr txBox="1"/>
              <p:nvPr/>
            </p:nvSpPr>
            <p:spPr>
              <a:xfrm>
                <a:off x="5254217" y="141351"/>
                <a:ext cx="52450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AE7A3D-78B0-4D58-8A12-6E34C7B7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17" y="141351"/>
                <a:ext cx="524503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58F7A5-15BE-4650-B55D-AA80498E1A81}"/>
                  </a:ext>
                </a:extLst>
              </p:cNvPr>
              <p:cNvSpPr txBox="1"/>
              <p:nvPr/>
            </p:nvSpPr>
            <p:spPr>
              <a:xfrm>
                <a:off x="5089107" y="4668214"/>
                <a:ext cx="8547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58F7A5-15BE-4650-B55D-AA80498E1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107" y="4668214"/>
                <a:ext cx="854721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DB9F34-1DF7-40BA-8D8D-B1809B9DD953}"/>
                  </a:ext>
                </a:extLst>
              </p:cNvPr>
              <p:cNvSpPr txBox="1"/>
              <p:nvPr/>
            </p:nvSpPr>
            <p:spPr>
              <a:xfrm>
                <a:off x="5057365" y="5807342"/>
                <a:ext cx="8547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DB9F34-1DF7-40BA-8D8D-B1809B9D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65" y="5807342"/>
                <a:ext cx="854721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9B2DB2B-389D-49E6-8A61-7C8A206A6367}"/>
              </a:ext>
            </a:extLst>
          </p:cNvPr>
          <p:cNvGrpSpPr/>
          <p:nvPr/>
        </p:nvGrpSpPr>
        <p:grpSpPr>
          <a:xfrm>
            <a:off x="1384324" y="370492"/>
            <a:ext cx="10610273" cy="5059678"/>
            <a:chOff x="1384324" y="370492"/>
            <a:chExt cx="10610273" cy="5059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01B420A-E0E8-4D9B-9998-BCEC54291591}"/>
                    </a:ext>
                  </a:extLst>
                </p:cNvPr>
                <p:cNvSpPr txBox="1"/>
                <p:nvPr/>
              </p:nvSpPr>
              <p:spPr>
                <a:xfrm>
                  <a:off x="5453245" y="3791396"/>
                  <a:ext cx="524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01B420A-E0E8-4D9B-9998-BCEC54291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245" y="3791396"/>
                  <a:ext cx="524503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B98D3AA-6571-48A1-B903-F53964C033F9}"/>
                    </a:ext>
                  </a:extLst>
                </p:cNvPr>
                <p:cNvSpPr txBox="1"/>
                <p:nvPr/>
              </p:nvSpPr>
              <p:spPr>
                <a:xfrm>
                  <a:off x="7111015" y="2095567"/>
                  <a:ext cx="124534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(1, 1)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B98D3AA-6571-48A1-B903-F53964C03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15" y="2095567"/>
                  <a:ext cx="1245341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6AEBDD4-0003-4276-8050-702886F2EEA8}"/>
                    </a:ext>
                  </a:extLst>
                </p:cNvPr>
                <p:cNvSpPr txBox="1"/>
                <p:nvPr/>
              </p:nvSpPr>
              <p:spPr>
                <a:xfrm>
                  <a:off x="10436670" y="370492"/>
                  <a:ext cx="15579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(4, 2.5)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6AEBDD4-0003-4276-8050-702886F2E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670" y="370492"/>
                  <a:ext cx="1557927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ECF4642-F098-493F-B206-21B5B20E2DD5}"/>
                    </a:ext>
                  </a:extLst>
                </p:cNvPr>
                <p:cNvSpPr txBox="1"/>
                <p:nvPr/>
              </p:nvSpPr>
              <p:spPr>
                <a:xfrm>
                  <a:off x="2513220" y="1005770"/>
                  <a:ext cx="155151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(−3, 2)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ECF4642-F098-493F-B206-21B5B20E2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220" y="1005770"/>
                  <a:ext cx="1551515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86D818-6258-4534-B19D-8713E0881E01}"/>
                    </a:ext>
                  </a:extLst>
                </p:cNvPr>
                <p:cNvSpPr txBox="1"/>
                <p:nvPr/>
              </p:nvSpPr>
              <p:spPr>
                <a:xfrm>
                  <a:off x="1384324" y="4845395"/>
                  <a:ext cx="185768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(−4, −1)</m:t>
                        </m:r>
                      </m:oMath>
                    </m:oMathPara>
                  </a14:m>
                  <a:endParaRPr lang="en-GB" sz="3200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86D818-6258-4534-B19D-8713E0881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324" y="4845395"/>
                  <a:ext cx="1857688" cy="5847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60C07007-7D17-47DD-9CB6-30FC15F532C4}"/>
              </a:ext>
            </a:extLst>
          </p:cNvPr>
          <p:cNvSpPr/>
          <p:nvPr/>
        </p:nvSpPr>
        <p:spPr>
          <a:xfrm flipV="1">
            <a:off x="7111015" y="268034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6F8F62-DD0D-4AFF-9F07-DE550F4217C5}"/>
              </a:ext>
            </a:extLst>
          </p:cNvPr>
          <p:cNvSpPr/>
          <p:nvPr/>
        </p:nvSpPr>
        <p:spPr>
          <a:xfrm flipV="1">
            <a:off x="1431671" y="4942601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F3C79A-EC89-4C38-A7C3-9BE0A2EE2E8B}"/>
              </a:ext>
            </a:extLst>
          </p:cNvPr>
          <p:cNvSpPr/>
          <p:nvPr/>
        </p:nvSpPr>
        <p:spPr>
          <a:xfrm flipV="1">
            <a:off x="2580381" y="1542620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2F448D-19C6-4084-A630-D6D110F3CE84}"/>
              </a:ext>
            </a:extLst>
          </p:cNvPr>
          <p:cNvSpPr/>
          <p:nvPr/>
        </p:nvSpPr>
        <p:spPr>
          <a:xfrm flipV="1">
            <a:off x="10541326" y="937267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688DB0-44A3-4941-A32D-889FBECC8BAD}"/>
                  </a:ext>
                </a:extLst>
              </p:cNvPr>
              <p:cNvSpPr txBox="1"/>
              <p:nvPr/>
            </p:nvSpPr>
            <p:spPr>
              <a:xfrm>
                <a:off x="11438622" y="3817257"/>
                <a:ext cx="5273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688DB0-44A3-4941-A32D-889FBECC8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622" y="3817257"/>
                <a:ext cx="527324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158DFE-E10E-460D-8F55-21EEAFB0DACB}"/>
                  </a:ext>
                </a:extLst>
              </p:cNvPr>
              <p:cNvSpPr txBox="1"/>
              <p:nvPr/>
            </p:nvSpPr>
            <p:spPr>
              <a:xfrm>
                <a:off x="6120785" y="-13673"/>
                <a:ext cx="533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3200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158DFE-E10E-460D-8F55-21EEAFB0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785" y="-13673"/>
                <a:ext cx="533095" cy="5847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29">
            <a:extLst>
              <a:ext uri="{FF2B5EF4-FFF2-40B4-BE49-F238E27FC236}">
                <a16:creationId xmlns:a16="http://schemas.microsoft.com/office/drawing/2014/main" id="{68ED2209-2A48-4A59-9360-79ADE6BA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Points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loud 43">
                <a:extLst>
                  <a:ext uri="{FF2B5EF4-FFF2-40B4-BE49-F238E27FC236}">
                    <a16:creationId xmlns:a16="http://schemas.microsoft.com/office/drawing/2014/main" id="{8A6DEBCB-0A39-465B-B094-40A621B8D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29130" y="4402032"/>
                <a:ext cx="5191151" cy="2451373"/>
              </a:xfrm>
              <a:prstGeom prst="cloud">
                <a:avLst/>
              </a:prstGeom>
              <a:solidFill>
                <a:srgbClr val="4E67C8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/>
                  <a:t>Mathematical convention</a:t>
                </a:r>
                <a:r>
                  <a:rPr lang="en-GB" dirty="0"/>
                  <a:t>: 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points to the right, 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points up.</a:t>
                </a:r>
              </a:p>
              <a:p>
                <a:pPr algn="ctr"/>
                <a:r>
                  <a:rPr lang="en-GB" i="1" dirty="0"/>
                  <a:t>Computer graphics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–axis may be flipped.</a:t>
                </a:r>
              </a:p>
            </p:txBody>
          </p:sp>
        </mc:Choice>
        <mc:Fallback xmlns="">
          <p:sp>
            <p:nvSpPr>
              <p:cNvPr id="44" name="Cloud 43">
                <a:extLst>
                  <a:ext uri="{FF2B5EF4-FFF2-40B4-BE49-F238E27FC236}">
                    <a16:creationId xmlns:a16="http://schemas.microsoft.com/office/drawing/2014/main" id="{8A6DEBCB-0A39-465B-B094-40A621B8D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30" y="4402032"/>
                <a:ext cx="5191151" cy="2451373"/>
              </a:xfrm>
              <a:prstGeom prst="clou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19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042">
        <p:fade/>
      </p:transition>
    </mc:Choice>
    <mc:Fallback xmlns="">
      <p:transition spd="med" advTm="410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DB422-EDE2-4961-A429-A80296ED3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286000"/>
            <a:ext cx="12877800" cy="4572000"/>
            <a:chOff x="0" y="2286000"/>
            <a:chExt cx="12877800" cy="4572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A711D3-A683-422C-9303-ABB77EBA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286000"/>
              <a:ext cx="12877800" cy="457200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9BA2DE-E463-47E7-AAD5-F3C45DBB328A}"/>
                </a:ext>
              </a:extLst>
            </p:cNvPr>
            <p:cNvSpPr/>
            <p:nvPr/>
          </p:nvSpPr>
          <p:spPr>
            <a:xfrm flipV="1">
              <a:off x="2805404" y="5816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BF204E-BC4D-475A-8366-20C2E716C2BE}"/>
                </a:ext>
              </a:extLst>
            </p:cNvPr>
            <p:cNvSpPr/>
            <p:nvPr/>
          </p:nvSpPr>
          <p:spPr>
            <a:xfrm flipV="1">
              <a:off x="7809204" y="4033560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D0696F-FF05-4751-A538-E631BF5CE9F7}"/>
                    </a:ext>
                  </a:extLst>
                </p:cNvPr>
                <p:cNvSpPr txBox="1"/>
                <p:nvPr/>
              </p:nvSpPr>
              <p:spPr>
                <a:xfrm>
                  <a:off x="902807" y="5263224"/>
                  <a:ext cx="21398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D0696F-FF05-4751-A538-E631BF5CE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07" y="5263224"/>
                  <a:ext cx="21398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1A381C7-0423-43EA-91D9-59EF9035C458}"/>
                    </a:ext>
                  </a:extLst>
                </p:cNvPr>
                <p:cNvSpPr txBox="1"/>
                <p:nvPr/>
              </p:nvSpPr>
              <p:spPr>
                <a:xfrm>
                  <a:off x="7953204" y="3843950"/>
                  <a:ext cx="21630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1A381C7-0423-43EA-91D9-59EF9035C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204" y="3843950"/>
                  <a:ext cx="216302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88C8-29B9-4E25-B1BC-A4F968E0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Definition: a </a:t>
            </a:r>
            <a:r>
              <a:rPr lang="en-GB" sz="2800" b="1" dirty="0">
                <a:hlinkClick r:id="rId8"/>
              </a:rPr>
              <a:t>line</a:t>
            </a:r>
            <a:r>
              <a:rPr lang="en-GB" sz="2800" dirty="0"/>
              <a:t> is a </a:t>
            </a:r>
            <a:r>
              <a:rPr lang="en-GB" sz="2800" dirty="0">
                <a:solidFill>
                  <a:schemeClr val="accent4"/>
                </a:solidFill>
              </a:rPr>
              <a:t>straight one-dimensional figure </a:t>
            </a:r>
            <a:r>
              <a:rPr lang="en-GB" sz="2800" dirty="0"/>
              <a:t>having no thickness and extending infinitely in both directions.</a:t>
            </a:r>
          </a:p>
          <a:p>
            <a:r>
              <a:rPr lang="en-GB" sz="2800" dirty="0"/>
              <a:t>Defines a 1D space</a:t>
            </a:r>
          </a:p>
          <a:p>
            <a:r>
              <a:rPr lang="en-GB" sz="2800" dirty="0"/>
              <a:t>In a space of 2 or more dimensions, a line is uniquely determined by 2 points: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7B5A4-6A15-4191-AFE1-567A239C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Lining 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C36FE9-19F0-48F8-9737-6FE9862B2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7404" y="4272060"/>
            <a:ext cx="5003800" cy="1800000"/>
            <a:chOff x="2877404" y="4337256"/>
            <a:chExt cx="5003800" cy="18000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13C290-E278-4562-9680-A9188A32C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404" y="4337256"/>
              <a:ext cx="5003800" cy="180000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9C7C74F-FDD8-43BD-88A7-65014352542D}"/>
                    </a:ext>
                  </a:extLst>
                </p:cNvPr>
                <p:cNvSpPr txBox="1"/>
                <p:nvPr/>
              </p:nvSpPr>
              <p:spPr>
                <a:xfrm>
                  <a:off x="5280715" y="5237256"/>
                  <a:ext cx="10236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9C7C74F-FDD8-43BD-88A7-65014352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715" y="5237256"/>
                  <a:ext cx="1023614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477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281">
        <p:fade/>
      </p:transition>
    </mc:Choice>
    <mc:Fallback xmlns="">
      <p:transition spd="med" advTm="412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0242-3429-4F40-8181-E9097A95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Let’s try angles…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BD69-5BF4-4956-BF92-7A8B37EC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Definition: a </a:t>
            </a:r>
            <a:r>
              <a:rPr lang="en-GB" b="1" dirty="0">
                <a:hlinkClick r:id="rId4"/>
              </a:rPr>
              <a:t>triangle</a:t>
            </a:r>
            <a:r>
              <a:rPr lang="en-GB" dirty="0"/>
              <a:t> is a </a:t>
            </a:r>
            <a:r>
              <a:rPr lang="en-GB" dirty="0">
                <a:solidFill>
                  <a:schemeClr val="accent4"/>
                </a:solidFill>
              </a:rPr>
              <a:t>polygon</a:t>
            </a:r>
            <a:r>
              <a:rPr lang="en-GB" dirty="0"/>
              <a:t> </a:t>
            </a:r>
            <a:r>
              <a:rPr lang="en-GB" dirty="0">
                <a:solidFill>
                  <a:schemeClr val="accent4"/>
                </a:solidFill>
              </a:rPr>
              <a:t>with three sides </a:t>
            </a:r>
            <a:r>
              <a:rPr lang="en-GB" dirty="0"/>
              <a:t>and three angles, some of which may be the same.</a:t>
            </a:r>
          </a:p>
          <a:p>
            <a:r>
              <a:rPr lang="en-GB" dirty="0"/>
              <a:t>Uniquely determined by 3 points: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EAD7D17-AC1D-4D40-835F-0278B2166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0850" y="512064"/>
            <a:ext cx="3328988" cy="914400"/>
          </a:xfrm>
          <a:prstGeom prst="wedgeRectCallout">
            <a:avLst>
              <a:gd name="adj1" fmla="val -51457"/>
              <a:gd name="adj2" fmla="val 98438"/>
            </a:avLst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From Latin/Greek, “many-angled”; a shape with 3 or more straight sides.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B6CA69-CAE3-4337-8545-61B2B0C2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8933" y="3375000"/>
            <a:ext cx="5477745" cy="3227369"/>
            <a:chOff x="3486133" y="3356483"/>
            <a:chExt cx="5477745" cy="3227369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26466A-F730-419E-AB83-3E820A6AA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20164492">
              <a:off x="3486133" y="3639268"/>
              <a:ext cx="3073400" cy="1841271"/>
            </a:xfrm>
            <a:prstGeom prst="triangle">
              <a:avLst>
                <a:gd name="adj" fmla="val 32751"/>
              </a:avLst>
            </a:prstGeom>
            <a:solidFill>
              <a:srgbClr val="FFE6D3">
                <a:alpha val="20000"/>
              </a:srgb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5FF080-4F09-4A40-8719-F713D61D6498}"/>
                </a:ext>
              </a:extLst>
            </p:cNvPr>
            <p:cNvGrpSpPr/>
            <p:nvPr/>
          </p:nvGrpSpPr>
          <p:grpSpPr>
            <a:xfrm>
              <a:off x="3518378" y="3356483"/>
              <a:ext cx="5445500" cy="3227369"/>
              <a:chOff x="3518378" y="3356483"/>
              <a:chExt cx="5445500" cy="322736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0030D-D05F-421D-A508-BFEE2CBABAD4}"/>
                  </a:ext>
                </a:extLst>
              </p:cNvPr>
              <p:cNvSpPr/>
              <p:nvPr/>
            </p:nvSpPr>
            <p:spPr>
              <a:xfrm flipV="1">
                <a:off x="4126204" y="3897703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1A0BB3-9A59-4E03-B5D5-F827E748A9BC}"/>
                  </a:ext>
                </a:extLst>
              </p:cNvPr>
              <p:cNvSpPr/>
              <p:nvPr/>
            </p:nvSpPr>
            <p:spPr>
              <a:xfrm flipV="1">
                <a:off x="6764850" y="4735903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E8BE5F0-4AB9-4472-9BA0-60B13926419D}"/>
                  </a:ext>
                </a:extLst>
              </p:cNvPr>
              <p:cNvSpPr/>
              <p:nvPr/>
            </p:nvSpPr>
            <p:spPr>
              <a:xfrm flipV="1">
                <a:off x="3948404" y="5988632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8CACAE7-9730-411E-9B60-8C6221FE7619}"/>
                      </a:ext>
                    </a:extLst>
                  </p:cNvPr>
                  <p:cNvSpPr txBox="1"/>
                  <p:nvPr/>
                </p:nvSpPr>
                <p:spPr>
                  <a:xfrm>
                    <a:off x="3838735" y="3356483"/>
                    <a:ext cx="213981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8CACAE7-9730-411E-9B60-8C6221FE76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8735" y="3356483"/>
                    <a:ext cx="213981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DBCC956-0E9C-4DE0-BFF9-351DA94F82E3}"/>
                      </a:ext>
                    </a:extLst>
                  </p:cNvPr>
                  <p:cNvSpPr txBox="1"/>
                  <p:nvPr/>
                </p:nvSpPr>
                <p:spPr>
                  <a:xfrm>
                    <a:off x="6800850" y="4510293"/>
                    <a:ext cx="21630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DBCC956-0E9C-4DE0-BFF9-351DA94F82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850" y="4510293"/>
                    <a:ext cx="2163028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2DC04CD-A8EC-44F4-B5A6-8E2875F3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3518378" y="6060632"/>
                    <a:ext cx="208204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2DC04CD-A8EC-44F4-B5A6-8E2875F3B5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8378" y="6060632"/>
                    <a:ext cx="208204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" name="Cloud 14">
            <a:extLst>
              <a:ext uri="{FF2B5EF4-FFF2-40B4-BE49-F238E27FC236}">
                <a16:creationId xmlns:a16="http://schemas.microsoft.com/office/drawing/2014/main" id="{6D7403FB-5147-4B09-A1EE-719117EF8A78}"/>
              </a:ext>
            </a:extLst>
          </p:cNvPr>
          <p:cNvSpPr/>
          <p:nvPr/>
        </p:nvSpPr>
        <p:spPr>
          <a:xfrm>
            <a:off x="5028965" y="5578549"/>
            <a:ext cx="2082800" cy="914400"/>
          </a:xfrm>
          <a:prstGeom prst="cloud">
            <a:avLst/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Angles add to 180°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CEAA82-713F-472A-AEB1-9DD9F3E08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03858" y="3346185"/>
            <a:ext cx="3378276" cy="3047981"/>
            <a:chOff x="8103858" y="3346185"/>
            <a:chExt cx="3378276" cy="304798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D86156-4993-4785-BB5C-533A38D4A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3858" y="3346185"/>
              <a:ext cx="3378276" cy="3047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D75015F-C941-4F2B-938E-77344B6E2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344" y="3513505"/>
              <a:ext cx="990802" cy="949430"/>
            </a:xfrm>
            <a:prstGeom prst="triangle">
              <a:avLst>
                <a:gd name="adj" fmla="val 2169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D1367E-3B7D-40E1-BDF4-A286F7B53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71730" y="5115397"/>
              <a:ext cx="533659" cy="802376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6C7DD6F-637E-4E50-A3FB-ECFF0ECB2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4122" y="5106295"/>
              <a:ext cx="930864" cy="798960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5CB66E0-085F-4887-8B92-480E24C41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494094">
              <a:off x="9465860" y="3592745"/>
              <a:ext cx="2006562" cy="533952"/>
            </a:xfrm>
            <a:prstGeom prst="triangle">
              <a:avLst>
                <a:gd name="adj" fmla="val 38733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18E575-0693-4366-8233-9740127C525E}"/>
                </a:ext>
              </a:extLst>
            </p:cNvPr>
            <p:cNvSpPr txBox="1"/>
            <p:nvPr/>
          </p:nvSpPr>
          <p:spPr>
            <a:xfrm>
              <a:off x="8567496" y="4450699"/>
              <a:ext cx="777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Acute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34DF-256B-438A-B5E6-7E765845AD90}"/>
                </a:ext>
              </a:extLst>
            </p:cNvPr>
            <p:cNvSpPr txBox="1"/>
            <p:nvPr/>
          </p:nvSpPr>
          <p:spPr>
            <a:xfrm>
              <a:off x="9951365" y="4393754"/>
              <a:ext cx="923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Obtuse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F2BA3D-49B5-4B39-BE16-4F6B5CD10B7A}"/>
                </a:ext>
              </a:extLst>
            </p:cNvPr>
            <p:cNvSpPr txBox="1"/>
            <p:nvPr/>
          </p:nvSpPr>
          <p:spPr>
            <a:xfrm>
              <a:off x="8333297" y="5953704"/>
              <a:ext cx="124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Equilateral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B533F8-177F-4929-93DC-8DABC10B5B21}"/>
                </a:ext>
              </a:extLst>
            </p:cNvPr>
            <p:cNvSpPr txBox="1"/>
            <p:nvPr/>
          </p:nvSpPr>
          <p:spPr>
            <a:xfrm>
              <a:off x="9956175" y="5917773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Isosceles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05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847">
        <p:fade/>
      </p:transition>
    </mc:Choice>
    <mc:Fallback xmlns="">
      <p:transition spd="med" advTm="398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C0DE-FD1D-44A1-A8A8-A2B43B7D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Right-angled triangles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467E52-F7C8-4ECF-8B91-140E5B908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9273" y="1462464"/>
            <a:ext cx="6016590" cy="3990035"/>
            <a:chOff x="644720" y="1272854"/>
            <a:chExt cx="6016590" cy="39900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79EF6C-E07E-480F-BB27-C00830665681}"/>
                </a:ext>
              </a:extLst>
            </p:cNvPr>
            <p:cNvSpPr/>
            <p:nvPr/>
          </p:nvSpPr>
          <p:spPr>
            <a:xfrm>
              <a:off x="1080000" y="4572000"/>
              <a:ext cx="180000" cy="180000"/>
            </a:xfrm>
            <a:prstGeom prst="rect">
              <a:avLst/>
            </a:prstGeom>
            <a:solidFill>
              <a:srgbClr val="FFE6D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66BCD8-4618-4932-8FA4-82413CAB0B52}"/>
                </a:ext>
              </a:extLst>
            </p:cNvPr>
            <p:cNvGrpSpPr/>
            <p:nvPr/>
          </p:nvGrpSpPr>
          <p:grpSpPr>
            <a:xfrm>
              <a:off x="644720" y="1272854"/>
              <a:ext cx="6016590" cy="3990035"/>
              <a:chOff x="3207798" y="3045037"/>
              <a:chExt cx="6016590" cy="3990035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705386C-0549-4A68-ABAE-3794E94C3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43998" y="3596520"/>
                <a:ext cx="5015079" cy="2915332"/>
              </a:xfrm>
              <a:prstGeom prst="triangle">
                <a:avLst>
                  <a:gd name="adj" fmla="val 0"/>
                </a:avLst>
              </a:prstGeom>
              <a:solidFill>
                <a:srgbClr val="FFE6D3">
                  <a:alpha val="20000"/>
                </a:srgb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12E02C2-01D9-4899-9DF2-351E06086783}"/>
                  </a:ext>
                </a:extLst>
              </p:cNvPr>
              <p:cNvGrpSpPr/>
              <p:nvPr/>
            </p:nvGrpSpPr>
            <p:grpSpPr>
              <a:xfrm>
                <a:off x="3207798" y="3045037"/>
                <a:ext cx="6016590" cy="3990035"/>
                <a:chOff x="3207798" y="3045037"/>
                <a:chExt cx="6016590" cy="3990035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797A86F-FC6D-4A09-92D4-8CF319CEE245}"/>
                    </a:ext>
                  </a:extLst>
                </p:cNvPr>
                <p:cNvSpPr/>
                <p:nvPr/>
              </p:nvSpPr>
              <p:spPr>
                <a:xfrm flipV="1">
                  <a:off x="3607998" y="3568257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F48055E-835E-48B5-857D-D2913EF66ECB}"/>
                    </a:ext>
                  </a:extLst>
                </p:cNvPr>
                <p:cNvSpPr/>
                <p:nvPr/>
              </p:nvSpPr>
              <p:spPr>
                <a:xfrm flipV="1">
                  <a:off x="8605077" y="6459639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4FAB984-E2BF-4034-9E89-FFACF0B4B03A}"/>
                    </a:ext>
                  </a:extLst>
                </p:cNvPr>
                <p:cNvSpPr/>
                <p:nvPr/>
              </p:nvSpPr>
              <p:spPr>
                <a:xfrm flipV="1">
                  <a:off x="3607998" y="6479425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C4F0C58-56F4-4663-A96B-C2ADC6B24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85475" y="3045037"/>
                      <a:ext cx="51520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GB" sz="2800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C4F0C58-56F4-4663-A96B-C2ADC6B24C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5475" y="3045037"/>
                      <a:ext cx="515205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9FF38FF-7A34-48CE-95DE-8B86DB486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5077" y="6217815"/>
                      <a:ext cx="52931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GB" sz="28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9FF38FF-7A34-48CE-95DE-8B86DB486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5077" y="6217815"/>
                      <a:ext cx="529311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48BFCFA1-3E0F-4BBC-8C22-7DA9CFE580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7798" y="6511852"/>
                      <a:ext cx="5146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GB" sz="28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48BFCFA1-3E0F-4BBC-8C22-7DA9CFE580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7798" y="6511852"/>
                      <a:ext cx="514628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64BFBFB-8F8D-4FC8-8800-7834EC96B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4300" y="1783560"/>
                <a:ext cx="5118099" cy="5188740"/>
              </a:xfrm>
            </p:spPr>
            <p:txBody>
              <a:bodyPr/>
              <a:lstStyle/>
              <a:p>
                <a:r>
                  <a:rPr lang="en-GB" b="1" dirty="0">
                    <a:hlinkClick r:id="rId9"/>
                  </a:rPr>
                  <a:t>Pythagorean Theorem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GB" dirty="0"/>
                </a:br>
                <a:endParaRPr lang="en-GB" dirty="0"/>
              </a:p>
              <a:p>
                <a:pPr marL="68580" indent="0">
                  <a:buNone/>
                </a:pPr>
                <a:r>
                  <a:rPr lang="en-GB" dirty="0"/>
                  <a:t>i.e.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0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68580" indent="0">
                  <a:buNone/>
                </a:pPr>
                <a:br>
                  <a:rPr lang="en-GB" sz="2800" dirty="0"/>
                </a:br>
                <a:br>
                  <a:rPr lang="en-GB" sz="2800" dirty="0"/>
                </a:br>
                <a:r>
                  <a:rPr lang="en-GB" sz="2800" dirty="0"/>
                  <a:t>Visual depiction:</a:t>
                </a:r>
                <a:br>
                  <a:rPr lang="en-GB" dirty="0"/>
                </a:br>
                <a:r>
                  <a:rPr lang="en-GB" sz="2000" dirty="0">
                    <a:hlinkClick r:id="rId10"/>
                  </a:rPr>
                  <a:t>www.youtube.com/watch?v=ANR4g0lPrEQ</a:t>
                </a:r>
                <a:endParaRPr lang="en-GB" sz="20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64BFBFB-8F8D-4FC8-8800-7834EC96B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4300" y="1783560"/>
                <a:ext cx="5118099" cy="5188740"/>
              </a:xfrm>
              <a:blipFill>
                <a:blip r:embed="rId11"/>
                <a:stretch>
                  <a:fillRect l="-1429" t="-1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2C9039-D53C-48FE-B2D1-B12991E26522}"/>
                  </a:ext>
                </a:extLst>
              </p:cNvPr>
              <p:cNvSpPr txBox="1"/>
              <p:nvPr/>
            </p:nvSpPr>
            <p:spPr>
              <a:xfrm>
                <a:off x="3039800" y="4951284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2C9039-D53C-48FE-B2D1-B12991E2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00" y="4951284"/>
                <a:ext cx="49321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0B968B-5C9B-4C6E-BF17-6903CB86D774}"/>
                  </a:ext>
                </a:extLst>
              </p:cNvPr>
              <p:cNvSpPr txBox="1"/>
              <p:nvPr/>
            </p:nvSpPr>
            <p:spPr>
              <a:xfrm>
                <a:off x="395466" y="3053999"/>
                <a:ext cx="485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0B968B-5C9B-4C6E-BF17-6903CB86D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6" y="3053999"/>
                <a:ext cx="48590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54AE2B-F102-4B12-8F98-A179FBD5435A}"/>
                  </a:ext>
                </a:extLst>
              </p:cNvPr>
              <p:cNvSpPr txBox="1"/>
              <p:nvPr/>
            </p:nvSpPr>
            <p:spPr>
              <a:xfrm>
                <a:off x="3286406" y="2844915"/>
                <a:ext cx="460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54AE2B-F102-4B12-8F98-A179FBD5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06" y="2844915"/>
                <a:ext cx="46057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80CB4DF-621E-441D-A837-A56A892C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8888" y="1567762"/>
            <a:ext cx="3086100" cy="693226"/>
          </a:xfrm>
          <a:prstGeom prst="wedgeRectCallout">
            <a:avLst>
              <a:gd name="adj1" fmla="val -42592"/>
              <a:gd name="adj2" fmla="val 147002"/>
            </a:avLst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hypotenuse</a:t>
            </a:r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GB" dirty="0"/>
              <a:t>is the side opposite the right angle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4A6E487-B9F5-41EB-AC39-CB3EF149234C}"/>
              </a:ext>
            </a:extLst>
          </p:cNvPr>
          <p:cNvSpPr/>
          <p:nvPr/>
        </p:nvSpPr>
        <p:spPr>
          <a:xfrm>
            <a:off x="7872411" y="769238"/>
            <a:ext cx="3709988" cy="693226"/>
          </a:xfrm>
          <a:prstGeom prst="wedgeRectCallout">
            <a:avLst>
              <a:gd name="adj1" fmla="val -44646"/>
              <a:gd name="adj2" fmla="val 93874"/>
            </a:avLst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Named after Pythagoras of Samos (c570-c495BC), Greek philosopher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3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874">
        <p:fade/>
      </p:transition>
    </mc:Choice>
    <mc:Fallback xmlns="">
      <p:transition spd="med" advTm="918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B85C4F9B-F559-4568-B72D-41E5575B9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783560"/>
                <a:ext cx="7239000" cy="457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Opposite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Hypotenuse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sz="8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Adjacent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Hypotenuse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Opposite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Adjacent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B85C4F9B-F559-4568-B72D-41E5575B9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783560"/>
                <a:ext cx="7239000" cy="45720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E1C0DE-FD1D-44A1-A8A8-A2B43B7D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Trigonometric Functions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467E52-F7C8-4ECF-8B91-140E5B908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4553" y="2013947"/>
            <a:ext cx="5015999" cy="2927663"/>
            <a:chOff x="1080000" y="1824337"/>
            <a:chExt cx="5015999" cy="29276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79EF6C-E07E-480F-BB27-C00830665681}"/>
                </a:ext>
              </a:extLst>
            </p:cNvPr>
            <p:cNvSpPr/>
            <p:nvPr/>
          </p:nvSpPr>
          <p:spPr>
            <a:xfrm>
              <a:off x="1080000" y="4572000"/>
              <a:ext cx="180000" cy="180000"/>
            </a:xfrm>
            <a:prstGeom prst="rect">
              <a:avLst/>
            </a:prstGeom>
            <a:solidFill>
              <a:srgbClr val="FFE6D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705386C-0549-4A68-ABAE-3794E94C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920" y="1824337"/>
              <a:ext cx="5015079" cy="2915332"/>
            </a:xfrm>
            <a:prstGeom prst="triangle">
              <a:avLst>
                <a:gd name="adj" fmla="val 0"/>
              </a:avLst>
            </a:prstGeom>
            <a:solidFill>
              <a:srgbClr val="FFE6D3">
                <a:alpha val="20000"/>
              </a:srgb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2DEF7-3E24-45C1-ADA0-CEF1351A22CE}"/>
              </a:ext>
            </a:extLst>
          </p:cNvPr>
          <p:cNvGrpSpPr/>
          <p:nvPr/>
        </p:nvGrpSpPr>
        <p:grpSpPr>
          <a:xfrm>
            <a:off x="354520" y="2567288"/>
            <a:ext cx="4288667" cy="2807542"/>
            <a:chOff x="354520" y="2567288"/>
            <a:chExt cx="4288667" cy="2807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B2C9039-D53C-48FE-B2D1-B12991E26522}"/>
                    </a:ext>
                  </a:extLst>
                </p:cNvPr>
                <p:cNvSpPr txBox="1"/>
                <p:nvPr/>
              </p:nvSpPr>
              <p:spPr>
                <a:xfrm>
                  <a:off x="2174175" y="4851610"/>
                  <a:ext cx="17499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𝐴𝑑𝑗𝑎𝑐𝑒𝑛𝑡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B2C9039-D53C-48FE-B2D1-B12991E26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175" y="4851610"/>
                  <a:ext cx="1749966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0B968B-5C9B-4C6E-BF17-6903CB86D774}"/>
                    </a:ext>
                  </a:extLst>
                </p:cNvPr>
                <p:cNvSpPr txBox="1"/>
                <p:nvPr/>
              </p:nvSpPr>
              <p:spPr>
                <a:xfrm rot="16200000">
                  <a:off x="-245581" y="3167389"/>
                  <a:ext cx="17234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𝑂𝑝𝑝𝑜𝑠𝑖𝑡𝑒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0B968B-5C9B-4C6E-BF17-6903CB86D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45581" y="3167389"/>
                  <a:ext cx="172342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54AE2B-F102-4B12-8F98-A179FBD5435A}"/>
                    </a:ext>
                  </a:extLst>
                </p:cNvPr>
                <p:cNvSpPr txBox="1"/>
                <p:nvPr/>
              </p:nvSpPr>
              <p:spPr>
                <a:xfrm rot="1784244">
                  <a:off x="2422836" y="2755831"/>
                  <a:ext cx="2220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𝐻𝑦𝑝𝑜𝑡𝑒𝑛𝑢𝑠𝑒</m:t>
                        </m:r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54AE2B-F102-4B12-8F98-A179FBD54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84244">
                  <a:off x="2422836" y="2755831"/>
                  <a:ext cx="222035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89D53D-E55F-45F5-8FC7-0F8354BA5C65}"/>
              </a:ext>
            </a:extLst>
          </p:cNvPr>
          <p:cNvGrpSpPr/>
          <p:nvPr/>
        </p:nvGrpSpPr>
        <p:grpSpPr>
          <a:xfrm>
            <a:off x="4526279" y="3988640"/>
            <a:ext cx="2142632" cy="1725939"/>
            <a:chOff x="4526279" y="3988640"/>
            <a:chExt cx="2142632" cy="1725939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67EC4F7-6BB3-462F-A303-E69D22DA8E6B}"/>
                </a:ext>
              </a:extLst>
            </p:cNvPr>
            <p:cNvSpPr/>
            <p:nvPr/>
          </p:nvSpPr>
          <p:spPr>
            <a:xfrm flipH="1">
              <a:off x="5044439" y="3988640"/>
              <a:ext cx="1624472" cy="1725939"/>
            </a:xfrm>
            <a:prstGeom prst="arc">
              <a:avLst>
                <a:gd name="adj1" fmla="val 19815114"/>
                <a:gd name="adj2" fmla="val 69666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A233-C07C-419F-9713-E617BF6E2F88}"/>
                </a:ext>
              </a:extLst>
            </p:cNvPr>
            <p:cNvSpPr txBox="1"/>
            <p:nvPr/>
          </p:nvSpPr>
          <p:spPr>
            <a:xfrm>
              <a:off x="4526279" y="4258337"/>
              <a:ext cx="518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i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θ</a:t>
              </a:r>
              <a:endParaRPr lang="en-GB" sz="3600" i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F1A4A9A-1F57-4EDE-B98B-DFCA73BCEB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4700" y="4752341"/>
                <a:ext cx="2101827" cy="96223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411480" indent="-342900" algn="l" rtl="0" eaLnBrk="1" latinLnBrk="0" hangingPunct="1">
                  <a:spcBef>
                    <a:spcPts val="700"/>
                  </a:spcBef>
                  <a:buClr>
                    <a:schemeClr val="tx2"/>
                  </a:buClr>
                  <a:buSzPct val="95000"/>
                  <a:buFont typeface="Wingdings"/>
                  <a:buChar char="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0664" indent="-28575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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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1872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3"/>
                  <a:buChar char="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3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F1A4A9A-1F57-4EDE-B98B-DFCA73BC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00" y="4752341"/>
                <a:ext cx="2101827" cy="9622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loud 27">
            <a:extLst>
              <a:ext uri="{FF2B5EF4-FFF2-40B4-BE49-F238E27FC236}">
                <a16:creationId xmlns:a16="http://schemas.microsoft.com/office/drawing/2014/main" id="{F3B54D34-16E1-42E7-8618-D9EEBC3C36F8}"/>
              </a:ext>
            </a:extLst>
          </p:cNvPr>
          <p:cNvSpPr/>
          <p:nvPr/>
        </p:nvSpPr>
        <p:spPr>
          <a:xfrm rot="1847500">
            <a:off x="9427883" y="1624541"/>
            <a:ext cx="2509681" cy="962238"/>
          </a:xfrm>
          <a:prstGeom prst="cloud">
            <a:avLst/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SOHCAHTOA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CA690B37-F153-467F-86BB-0A3D4C3C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346205">
            <a:off x="723408" y="5604581"/>
            <a:ext cx="5649600" cy="962238"/>
          </a:xfrm>
          <a:prstGeom prst="cloud">
            <a:avLst/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Silly Old Harry Caught A Herring Trawling Off America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1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466">
        <p:fade/>
      </p:transition>
    </mc:Choice>
    <mc:Fallback xmlns="">
      <p:transition spd="med" advTm="824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4C0E-DA57-470F-AF2A-63E42B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Trigonometric Functions</a:t>
            </a:r>
          </a:p>
        </p:txBody>
      </p:sp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EC06D66C-CEB3-4209-AA97-8690264A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91" y="1426464"/>
            <a:ext cx="5633018" cy="48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567">
        <p:fade/>
      </p:transition>
    </mc:Choice>
    <mc:Fallback xmlns="">
      <p:transition spd="med" advTm="81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1.3|10.3|2.7|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9|5.1|6.4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.5|11.7|5|4.9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0.9|3.2|23|2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4|11.7|27.4|12.3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21.6|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6.4|3.8|12.1|15.3|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3.5|12.5|1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Geometr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9A8D1"/>
      </a:hlink>
      <a:folHlink>
        <a:srgbClr val="56C7AA"/>
      </a:folHlink>
    </a:clrScheme>
    <a:fontScheme name="Geometry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solidFill>
          <a:srgbClr val="4E67C8">
            <a:alpha val="30196"/>
          </a:srgb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2678</TotalTime>
  <Words>554</Words>
  <Application>Microsoft Office PowerPoint</Application>
  <PresentationFormat>Widescreen</PresentationFormat>
  <Paragraphs>139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Nova</vt:lpstr>
      <vt:lpstr>Arial Nova Light</vt:lpstr>
      <vt:lpstr>Cambria Math</vt:lpstr>
      <vt:lpstr>Consolas</vt:lpstr>
      <vt:lpstr>Wingdings</vt:lpstr>
      <vt:lpstr>Wingdings 2</vt:lpstr>
      <vt:lpstr>Wingdings 3</vt:lpstr>
      <vt:lpstr>Nightfall design template</vt:lpstr>
      <vt:lpstr>Week 2: Geometry I Part 1: Points, Lines and Triangles</vt:lpstr>
      <vt:lpstr>Objectives</vt:lpstr>
      <vt:lpstr>What is a point?</vt:lpstr>
      <vt:lpstr>Points in 2D</vt:lpstr>
      <vt:lpstr>Lining up</vt:lpstr>
      <vt:lpstr>Let’s try angles…</vt:lpstr>
      <vt:lpstr>Right-angled triangles</vt:lpstr>
      <vt:lpstr>The Trigonometric Functions</vt:lpstr>
      <vt:lpstr>The Trigonometric Functions</vt:lpstr>
      <vt:lpstr>Inverse trig. functions</vt:lpstr>
      <vt:lpstr>Lines and triangles</vt:lpstr>
      <vt:lpstr>Lines and triangles</vt:lpstr>
      <vt:lpstr>Line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Geometry I Part 1: Points, Lines and Triangles</dc:title>
  <dc:creator>Bergel, Kate</dc:creator>
  <cp:lastModifiedBy>Bergel, Kate</cp:lastModifiedBy>
  <cp:revision>78</cp:revision>
  <dcterms:created xsi:type="dcterms:W3CDTF">2020-07-29T13:38:02Z</dcterms:created>
  <dcterms:modified xsi:type="dcterms:W3CDTF">2020-08-28T11:30:41Z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