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350" r:id="rId4"/>
    <p:sldId id="351" r:id="rId5"/>
    <p:sldId id="354" r:id="rId6"/>
    <p:sldId id="355" r:id="rId7"/>
    <p:sldId id="356" r:id="rId8"/>
    <p:sldId id="358" r:id="rId9"/>
    <p:sldId id="359" r:id="rId10"/>
    <p:sldId id="35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EE0F8"/>
    <a:srgbClr val="35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044" autoAdjust="0"/>
  </p:normalViewPr>
  <p:slideViewPr>
    <p:cSldViewPr snapToGrid="0">
      <p:cViewPr varScale="1">
        <p:scale>
          <a:sx n="61" d="100"/>
          <a:sy n="61" d="100"/>
        </p:scale>
        <p:origin x="1085" y="48"/>
      </p:cViewPr>
      <p:guideLst/>
    </p:cSldViewPr>
  </p:slideViewPr>
  <p:notesTextViewPr>
    <p:cViewPr>
      <p:scale>
        <a:sx n="87" d="100"/>
        <a:sy n="87"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62F5C-A615-4DA8-8C6E-87A0A08BA6E3}" type="datetimeFigureOut">
              <a:rPr lang="en-GB" smtClean="0"/>
              <a:t>13/10/2020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829F6-C195-4653-B21F-B810A87B2ED9}" type="slidenum">
              <a:rPr lang="en-GB" smtClean="0"/>
              <a:t>‹#›</a:t>
            </a:fld>
            <a:endParaRPr lang="en-GB"/>
          </a:p>
        </p:txBody>
      </p:sp>
    </p:spTree>
    <p:extLst>
      <p:ext uri="{BB962C8B-B14F-4D97-AF65-F5344CB8AC3E}">
        <p14:creationId xmlns:p14="http://schemas.microsoft.com/office/powerpoint/2010/main" val="311558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past three videos we’ve essentially been setting the scene, introducing calculus as a method for analysing quantities that change over time and looking at how it can be applied to physical behaviours, deriving a set of equations relating the quantities of displacement, velocity and acceleration over time.</a:t>
            </a:r>
          </a:p>
        </p:txBody>
      </p:sp>
      <p:sp>
        <p:nvSpPr>
          <p:cNvPr id="4" name="Slide Number Placeholder 3"/>
          <p:cNvSpPr>
            <a:spLocks noGrp="1"/>
          </p:cNvSpPr>
          <p:nvPr>
            <p:ph type="sldNum" sz="quarter" idx="5"/>
          </p:nvPr>
        </p:nvSpPr>
        <p:spPr/>
        <p:txBody>
          <a:bodyPr/>
          <a:lstStyle/>
          <a:p>
            <a:fld id="{55C829F6-C195-4653-B21F-B810A87B2ED9}" type="slidenum">
              <a:rPr lang="en-GB" smtClean="0"/>
              <a:t>1</a:t>
            </a:fld>
            <a:endParaRPr lang="en-GB"/>
          </a:p>
        </p:txBody>
      </p:sp>
    </p:spTree>
    <p:extLst>
      <p:ext uri="{BB962C8B-B14F-4D97-AF65-F5344CB8AC3E}">
        <p14:creationId xmlns:p14="http://schemas.microsoft.com/office/powerpoint/2010/main" val="359519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we want to kind of work backwards, and find out the initial values to use to achieve a given range – for example,</a:t>
            </a:r>
          </a:p>
          <a:p>
            <a:endParaRPr lang="en-GB" dirty="0"/>
          </a:p>
          <a:p>
            <a:r>
              <a:rPr lang="en-GB" dirty="0"/>
              <a:t>If we want to fire a shot to hit an object a known distance away,</a:t>
            </a:r>
          </a:p>
          <a:p>
            <a:endParaRPr lang="en-GB" dirty="0"/>
          </a:p>
          <a:p>
            <a:r>
              <a:rPr lang="en-GB" dirty="0"/>
              <a:t>And we have a fixed angle to shoot from, what speed should we fire with?</a:t>
            </a:r>
          </a:p>
          <a:p>
            <a:endParaRPr lang="en-GB" dirty="0"/>
          </a:p>
          <a:p>
            <a:r>
              <a:rPr lang="en-GB" dirty="0"/>
              <a:t>To find out, we can just take the expression for the range from the previous slide and rearrange it to give u in terms of the values we know. Remember that finding this expression involved first calculating the time of flight; splitting the components down and dealing with them separately is</a:t>
            </a:r>
          </a:p>
          <a:p>
            <a:endParaRPr lang="en-GB" dirty="0"/>
          </a:p>
          <a:p>
            <a:r>
              <a:rPr lang="en-GB" dirty="0"/>
              <a:t>equivalent to solving the simultaneous equations that come from the vector expression of the projectile’s path.</a:t>
            </a:r>
          </a:p>
          <a:p>
            <a:endParaRPr lang="en-GB" dirty="0"/>
          </a:p>
          <a:p>
            <a:r>
              <a:rPr lang="en-GB" dirty="0"/>
              <a:t>Rearranging and combining the equations this way is useful for obtaining a variety of results in different situations, but there are some limitations on when we can apply them…</a:t>
            </a:r>
          </a:p>
        </p:txBody>
      </p:sp>
      <p:sp>
        <p:nvSpPr>
          <p:cNvPr id="4" name="Slide Number Placeholder 3"/>
          <p:cNvSpPr>
            <a:spLocks noGrp="1"/>
          </p:cNvSpPr>
          <p:nvPr>
            <p:ph type="sldNum" sz="quarter" idx="5"/>
          </p:nvPr>
        </p:nvSpPr>
        <p:spPr/>
        <p:txBody>
          <a:bodyPr/>
          <a:lstStyle/>
          <a:p>
            <a:fld id="{55C829F6-C195-4653-B21F-B810A87B2ED9}" type="slidenum">
              <a:rPr lang="en-GB" smtClean="0"/>
              <a:t>10</a:t>
            </a:fld>
            <a:endParaRPr lang="en-GB"/>
          </a:p>
        </p:txBody>
      </p:sp>
    </p:spTree>
    <p:extLst>
      <p:ext uri="{BB962C8B-B14F-4D97-AF65-F5344CB8AC3E}">
        <p14:creationId xmlns:p14="http://schemas.microsoft.com/office/powerpoint/2010/main" val="173127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instance,</a:t>
            </a:r>
          </a:p>
          <a:p>
            <a:endParaRPr lang="en-GB" dirty="0"/>
          </a:p>
          <a:p>
            <a:r>
              <a:rPr lang="en-GB" dirty="0"/>
              <a:t>we can’t use them for objects with a size that isn’t above the quantum scale; they have their own set of rules;</a:t>
            </a:r>
          </a:p>
          <a:p>
            <a:endParaRPr lang="en-GB" dirty="0"/>
          </a:p>
          <a:p>
            <a:r>
              <a:rPr lang="en-GB" dirty="0"/>
              <a:t>Likewise for objects that are travelling extremely fast, approaching the speed of light – for those we have to refer to Einstein’s theory of relativity. Fortunately, unless you’re making a very niche game, you generally won’t have to worry about those things, but there is another situation in which you’ll need to employ additional techniques, and that’s when</a:t>
            </a:r>
          </a:p>
          <a:p>
            <a:endParaRPr lang="en-GB" dirty="0"/>
          </a:p>
          <a:p>
            <a:r>
              <a:rPr lang="en-GB" dirty="0"/>
              <a:t>There are other objects, or forces, that can change the behaviour of the one you’re simulating; this is what we’ll be looking at next week.</a:t>
            </a:r>
          </a:p>
        </p:txBody>
      </p:sp>
      <p:sp>
        <p:nvSpPr>
          <p:cNvPr id="4" name="Slide Number Placeholder 3"/>
          <p:cNvSpPr>
            <a:spLocks noGrp="1"/>
          </p:cNvSpPr>
          <p:nvPr>
            <p:ph type="sldNum" sz="quarter" idx="5"/>
          </p:nvPr>
        </p:nvSpPr>
        <p:spPr/>
        <p:txBody>
          <a:bodyPr/>
          <a:lstStyle/>
          <a:p>
            <a:fld id="{55C829F6-C195-4653-B21F-B810A87B2ED9}" type="slidenum">
              <a:rPr lang="en-GB" smtClean="0"/>
              <a:t>11</a:t>
            </a:fld>
            <a:endParaRPr lang="en-GB"/>
          </a:p>
        </p:txBody>
      </p:sp>
    </p:spTree>
    <p:extLst>
      <p:ext uri="{BB962C8B-B14F-4D97-AF65-F5344CB8AC3E}">
        <p14:creationId xmlns:p14="http://schemas.microsoft.com/office/powerpoint/2010/main" val="328415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now going to play around with these equations, to see what information they can give us about the way that objects move through geometric space and discover some general results about that motion. This will also reveal how we can apply the equations to solve problems where we need to find certain of the values given others, for example to determine the initial settings to achieve a desired outcome.</a:t>
            </a:r>
          </a:p>
        </p:txBody>
      </p:sp>
      <p:sp>
        <p:nvSpPr>
          <p:cNvPr id="4" name="Slide Number Placeholder 3"/>
          <p:cNvSpPr>
            <a:spLocks noGrp="1"/>
          </p:cNvSpPr>
          <p:nvPr>
            <p:ph type="sldNum" sz="quarter" idx="5"/>
          </p:nvPr>
        </p:nvSpPr>
        <p:spPr/>
        <p:txBody>
          <a:bodyPr/>
          <a:lstStyle/>
          <a:p>
            <a:fld id="{55C829F6-C195-4653-B21F-B810A87B2ED9}" type="slidenum">
              <a:rPr lang="en-GB" smtClean="0"/>
              <a:t>2</a:t>
            </a:fld>
            <a:endParaRPr lang="en-GB"/>
          </a:p>
        </p:txBody>
      </p:sp>
    </p:spTree>
    <p:extLst>
      <p:ext uri="{BB962C8B-B14F-4D97-AF65-F5344CB8AC3E}">
        <p14:creationId xmlns:p14="http://schemas.microsoft.com/office/powerpoint/2010/main" val="151011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as a reminder,</a:t>
            </a:r>
          </a:p>
          <a:p>
            <a:endParaRPr lang="en-GB" dirty="0"/>
          </a:p>
          <a:p>
            <a:r>
              <a:rPr lang="en-GB" dirty="0"/>
              <a:t>here are the equations of motion that we derived in the last video; five equations, each of which excludes one of the five variables. These equations apply to the motion of projectiles,</a:t>
            </a:r>
          </a:p>
        </p:txBody>
      </p:sp>
      <p:sp>
        <p:nvSpPr>
          <p:cNvPr id="4" name="Slide Number Placeholder 3"/>
          <p:cNvSpPr>
            <a:spLocks noGrp="1"/>
          </p:cNvSpPr>
          <p:nvPr>
            <p:ph type="sldNum" sz="quarter" idx="5"/>
          </p:nvPr>
        </p:nvSpPr>
        <p:spPr/>
        <p:txBody>
          <a:bodyPr/>
          <a:lstStyle/>
          <a:p>
            <a:fld id="{55C829F6-C195-4653-B21F-B810A87B2ED9}" type="slidenum">
              <a:rPr lang="en-GB" smtClean="0"/>
              <a:t>3</a:t>
            </a:fld>
            <a:endParaRPr lang="en-GB"/>
          </a:p>
        </p:txBody>
      </p:sp>
    </p:spTree>
    <p:extLst>
      <p:ext uri="{BB962C8B-B14F-4D97-AF65-F5344CB8AC3E}">
        <p14:creationId xmlns:p14="http://schemas.microsoft.com/office/powerpoint/2010/main" val="422706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are any objects that have been projected by some mechanism that causes them to continue in motion with no further forces being applied, which means that the acceleration remains constant. Normally, it’s only gravity that is considered, but you might model certain other forces, such as wind, as a constant acceleration for simplicity, although that’s not strictly accurate in a physical sense. Projectiles can include</a:t>
            </a:r>
          </a:p>
          <a:p>
            <a:endParaRPr lang="en-GB" dirty="0"/>
          </a:p>
          <a:p>
            <a:r>
              <a:rPr lang="en-GB" dirty="0"/>
              <a:t>Anything dropped from rest or thrown vertically upwards, but the general situation would look something like</a:t>
            </a:r>
          </a:p>
          <a:p>
            <a:endParaRPr lang="en-GB" dirty="0"/>
          </a:p>
          <a:p>
            <a:r>
              <a:rPr lang="en-GB" dirty="0"/>
              <a:t>This, with the object =represented by a particle, or a point mass, that’s been propelled from its starting point, or origin=, with some initial velocity u</a:t>
            </a:r>
          </a:p>
          <a:p>
            <a:endParaRPr lang="en-GB" dirty="0"/>
          </a:p>
          <a:p>
            <a:r>
              <a:rPr lang="en-GB" dirty="0"/>
              <a:t> – which might be specified as a vector, or</a:t>
            </a:r>
          </a:p>
          <a:p>
            <a:endParaRPr lang="en-GB" dirty="0"/>
          </a:p>
          <a:p>
            <a:r>
              <a:rPr lang="en-GB" dirty="0"/>
              <a:t>by its magnitude, the speed, and an angle from the horizontal, theta. If this is the case, we can easily find the horizontal and vertical components of the vector</a:t>
            </a:r>
          </a:p>
          <a:p>
            <a:endParaRPr lang="en-GB" dirty="0"/>
          </a:p>
          <a:p>
            <a:r>
              <a:rPr lang="en-GB" dirty="0"/>
              <a:t>using the usual trigonometry… By the way, an easy way to remember which way round to put the sine and cosine is that you use the cosine to =close the angle=, so</a:t>
            </a:r>
          </a:p>
          <a:p>
            <a:endParaRPr lang="en-GB" dirty="0"/>
          </a:p>
          <a:p>
            <a:r>
              <a:rPr lang="en-GB" dirty="0"/>
              <a:t>‘cos’ is for ‘close’. =Here I’ve written the speed as just a non-vector u, rather than using the magnitude notation=, which is a common notation convention that keeps things a little less cluttered, and avoids writing lines everywhere.</a:t>
            </a:r>
          </a:p>
          <a:p>
            <a:endParaRPr lang="en-GB" dirty="0"/>
          </a:p>
          <a:p>
            <a:r>
              <a:rPr lang="en-GB" dirty="0"/>
              <a:t>We also normally have the acceleration due to gravity, which is more or less constant anywhere on earth, so that </a:t>
            </a:r>
          </a:p>
          <a:p>
            <a:endParaRPr lang="en-GB" dirty="0"/>
          </a:p>
          <a:p>
            <a:r>
              <a:rPr lang="en-GB" dirty="0"/>
              <a:t>As the particle travels along its path, its position relative to its starting point at time t is given by our second </a:t>
            </a:r>
            <a:r>
              <a:rPr lang="en-GB" dirty="0" err="1"/>
              <a:t>suvat</a:t>
            </a:r>
            <a:r>
              <a:rPr lang="en-GB" dirty="0"/>
              <a:t> equation. Note that s is the displacement, which is the vector from the origin or starting position to the current position, rather than the total distance travelled. If we</a:t>
            </a:r>
          </a:p>
          <a:p>
            <a:endParaRPr lang="en-GB" dirty="0"/>
          </a:p>
          <a:p>
            <a:r>
              <a:rPr lang="en-GB" dirty="0"/>
              <a:t>substitute our values of u and g in, and then simplify to a single vector expression,</a:t>
            </a:r>
          </a:p>
        </p:txBody>
      </p:sp>
      <p:sp>
        <p:nvSpPr>
          <p:cNvPr id="4" name="Slide Number Placeholder 3"/>
          <p:cNvSpPr>
            <a:spLocks noGrp="1"/>
          </p:cNvSpPr>
          <p:nvPr>
            <p:ph type="sldNum" sz="quarter" idx="5"/>
          </p:nvPr>
        </p:nvSpPr>
        <p:spPr/>
        <p:txBody>
          <a:bodyPr/>
          <a:lstStyle/>
          <a:p>
            <a:fld id="{55C829F6-C195-4653-B21F-B810A87B2ED9}" type="slidenum">
              <a:rPr lang="en-GB" smtClean="0"/>
              <a:t>4</a:t>
            </a:fld>
            <a:endParaRPr lang="en-GB"/>
          </a:p>
        </p:txBody>
      </p:sp>
    </p:spTree>
    <p:extLst>
      <p:ext uri="{BB962C8B-B14F-4D97-AF65-F5344CB8AC3E}">
        <p14:creationId xmlns:p14="http://schemas.microsoft.com/office/powerpoint/2010/main" val="15744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 parametric equation in t for the position,</a:t>
            </a:r>
          </a:p>
          <a:p>
            <a:endParaRPr lang="en-GB" dirty="0"/>
          </a:p>
          <a:p>
            <a:r>
              <a:rPr lang="en-GB" dirty="0"/>
              <a:t>The horizontal component of which is just a linear expression of t – since the acceleration only acts downwards, the horizontal component of the velocity doesn’t change and the projectile moves at a constant speed in that direction.</a:t>
            </a:r>
          </a:p>
          <a:p>
            <a:endParaRPr lang="en-GB" dirty="0"/>
          </a:p>
          <a:p>
            <a:r>
              <a:rPr lang="en-GB" dirty="0"/>
              <a:t>Vertically, we have a quadratic expression; if we</a:t>
            </a:r>
          </a:p>
          <a:p>
            <a:endParaRPr lang="en-GB" dirty="0"/>
          </a:p>
          <a:p>
            <a:r>
              <a:rPr lang="en-GB" dirty="0"/>
              <a:t>Plot this out as the vertical y position against t, we can see that =as long as the upwards effect of the initial velocity is greater than the effect of gravity pulling downwards, the projectile’s height remains above the starting point, increasing to start with as the linear initial velocity term is dominant until this t-squared gravity term pulls it down, eventually becoming large enough that the y-value becomes negative and object falls below its origin (if it doesn’t hit the ground or something else first). So if we combine the horizontal and vertical components and plot them against each other,</a:t>
            </a:r>
          </a:p>
          <a:p>
            <a:endParaRPr lang="en-GB" dirty="0"/>
          </a:p>
          <a:p>
            <a:r>
              <a:rPr lang="en-GB" dirty="0"/>
              <a:t>The shape we get is also a parabola, which can be observed if we use burst mode to photograph an object in flight, as in this photo of a tennis ball being thrown.</a:t>
            </a:r>
          </a:p>
        </p:txBody>
      </p:sp>
      <p:sp>
        <p:nvSpPr>
          <p:cNvPr id="4" name="Slide Number Placeholder 3"/>
          <p:cNvSpPr>
            <a:spLocks noGrp="1"/>
          </p:cNvSpPr>
          <p:nvPr>
            <p:ph type="sldNum" sz="quarter" idx="5"/>
          </p:nvPr>
        </p:nvSpPr>
        <p:spPr/>
        <p:txBody>
          <a:bodyPr/>
          <a:lstStyle/>
          <a:p>
            <a:fld id="{55C829F6-C195-4653-B21F-B810A87B2ED9}" type="slidenum">
              <a:rPr lang="en-GB" smtClean="0"/>
              <a:t>5</a:t>
            </a:fld>
            <a:endParaRPr lang="en-GB"/>
          </a:p>
        </p:txBody>
      </p:sp>
    </p:spTree>
    <p:extLst>
      <p:ext uri="{BB962C8B-B14F-4D97-AF65-F5344CB8AC3E}">
        <p14:creationId xmlns:p14="http://schemas.microsoft.com/office/powerpoint/2010/main" val="390738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we’re solving problems in projectile motion,</a:t>
            </a:r>
          </a:p>
          <a:p>
            <a:endParaRPr lang="en-GB" dirty="0"/>
          </a:p>
          <a:p>
            <a:r>
              <a:rPr lang="en-GB" dirty="0"/>
              <a:t>it’s often useful to separate the components out and deal with them individually, as we might have information that makes one direction simpler to deal with – for example, as we just saw, having no horizontal acceleration means the displacement in that direction is linear rather than quadratic, which is easier to solve.</a:t>
            </a:r>
          </a:p>
          <a:p>
            <a:endParaRPr lang="en-GB" dirty="0"/>
          </a:p>
          <a:p>
            <a:r>
              <a:rPr lang="en-GB" dirty="0"/>
              <a:t>We can do this because our basis vectors that we’re using to represent our coordinates are orthogonal, as we saw in a previous video – or in other words, because the components are at right-angles to one another, they are independent and don’t influence each other.</a:t>
            </a:r>
          </a:p>
          <a:p>
            <a:endParaRPr lang="en-GB" dirty="0"/>
          </a:p>
          <a:p>
            <a:r>
              <a:rPr lang="en-GB" dirty="0"/>
              <a:t>You can read more about separating vectors into components online; for now, let’s take a look at how we can use the technique in practice,</a:t>
            </a:r>
          </a:p>
        </p:txBody>
      </p:sp>
      <p:sp>
        <p:nvSpPr>
          <p:cNvPr id="4" name="Slide Number Placeholder 3"/>
          <p:cNvSpPr>
            <a:spLocks noGrp="1"/>
          </p:cNvSpPr>
          <p:nvPr>
            <p:ph type="sldNum" sz="quarter" idx="5"/>
          </p:nvPr>
        </p:nvSpPr>
        <p:spPr/>
        <p:txBody>
          <a:bodyPr/>
          <a:lstStyle/>
          <a:p>
            <a:fld id="{55C829F6-C195-4653-B21F-B810A87B2ED9}" type="slidenum">
              <a:rPr lang="en-GB" smtClean="0"/>
              <a:t>6</a:t>
            </a:fld>
            <a:endParaRPr lang="en-GB"/>
          </a:p>
        </p:txBody>
      </p:sp>
    </p:spTree>
    <p:extLst>
      <p:ext uri="{BB962C8B-B14F-4D97-AF65-F5344CB8AC3E}">
        <p14:creationId xmlns:p14="http://schemas.microsoft.com/office/powerpoint/2010/main" val="175438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express some general results about the path of the projectile, given the starting speed and direction. The first thing we might be interested in finding out is the</a:t>
            </a:r>
          </a:p>
          <a:p>
            <a:endParaRPr lang="en-GB" dirty="0"/>
          </a:p>
          <a:p>
            <a:r>
              <a:rPr lang="en-GB" dirty="0"/>
              <a:t>Time of flight – or how long it takes the projectile to reach its starting elevation, at which point it would hit the ground if the ground is level. For this, we’ll just consider the vertical motion,</a:t>
            </a:r>
          </a:p>
          <a:p>
            <a:endParaRPr lang="en-GB" dirty="0"/>
          </a:p>
          <a:p>
            <a:r>
              <a:rPr lang="en-GB" dirty="0"/>
              <a:t>as we know that at the time we’re interested in, the vertical displacement is zero. The information we have – displacement, starting velocity and acceleration – and that we want to find – the time – means we want to choose the equation that uses these values, which is the second one: considering just the vertical components, we have</a:t>
            </a:r>
          </a:p>
          <a:p>
            <a:endParaRPr lang="en-GB" dirty="0"/>
          </a:p>
          <a:p>
            <a:r>
              <a:rPr lang="en-GB" dirty="0"/>
              <a:t>S = </a:t>
            </a:r>
            <a:r>
              <a:rPr lang="en-GB" dirty="0" err="1"/>
              <a:t>ut</a:t>
            </a:r>
            <a:r>
              <a:rPr lang="en-GB" dirty="0"/>
              <a:t> + 1/2at^2,  which with our values substituted in, gives</a:t>
            </a:r>
          </a:p>
          <a:p>
            <a:endParaRPr lang="en-GB" dirty="0"/>
          </a:p>
          <a:p>
            <a:r>
              <a:rPr lang="en-GB" dirty="0"/>
              <a:t>[…], with the vertical acceleration</a:t>
            </a:r>
          </a:p>
          <a:p>
            <a:endParaRPr lang="en-GB" dirty="0"/>
          </a:p>
          <a:p>
            <a:r>
              <a:rPr lang="en-GB" dirty="0"/>
              <a:t>being –g as always. We can factorise this expression</a:t>
            </a:r>
          </a:p>
          <a:p>
            <a:endParaRPr lang="en-GB" dirty="0"/>
          </a:p>
          <a:p>
            <a:r>
              <a:rPr lang="en-GB" dirty="0"/>
              <a:t>Like this. Here we have two values that when multiplied give zero, meaning that one of them must be zero…</a:t>
            </a:r>
          </a:p>
          <a:p>
            <a:endParaRPr lang="en-GB" dirty="0"/>
          </a:p>
          <a:p>
            <a:r>
              <a:rPr lang="en-GB" dirty="0"/>
              <a:t>We know that t is zero at the origin, so that leaves us with the expression u sin theta – 0.5gt being equal to zero, which we can rearrange to give the time of flight as</a:t>
            </a:r>
          </a:p>
          <a:p>
            <a:endParaRPr lang="en-GB" dirty="0"/>
          </a:p>
          <a:p>
            <a:r>
              <a:rPr lang="en-GB" dirty="0"/>
              <a:t>[…]. I should point out that you probably won’t find this result as a standard formula; I’m just generating these expressions to illustrate how you can manipulate the equations to find different values. Note that we can adapt this particular expression for situations where the projectile will land at a different height from where it started by </a:t>
            </a:r>
          </a:p>
          <a:p>
            <a:endParaRPr lang="en-GB" dirty="0"/>
          </a:p>
          <a:p>
            <a:r>
              <a:rPr lang="en-GB" dirty="0"/>
              <a:t>Using the final vertical displacement, or the difference between the start and end heights. In this case we’ll need to solve a quadratic equation that includes a constant value instead of zero for the displacement and choose the most appropriate result for the time.</a:t>
            </a:r>
          </a:p>
        </p:txBody>
      </p:sp>
      <p:sp>
        <p:nvSpPr>
          <p:cNvPr id="4" name="Slide Number Placeholder 3"/>
          <p:cNvSpPr>
            <a:spLocks noGrp="1"/>
          </p:cNvSpPr>
          <p:nvPr>
            <p:ph type="sldNum" sz="quarter" idx="5"/>
          </p:nvPr>
        </p:nvSpPr>
        <p:spPr/>
        <p:txBody>
          <a:bodyPr/>
          <a:lstStyle/>
          <a:p>
            <a:fld id="{55C829F6-C195-4653-B21F-B810A87B2ED9}" type="slidenum">
              <a:rPr lang="en-GB" smtClean="0"/>
              <a:t>7</a:t>
            </a:fld>
            <a:endParaRPr lang="en-GB"/>
          </a:p>
        </p:txBody>
      </p:sp>
    </p:spTree>
    <p:extLst>
      <p:ext uri="{BB962C8B-B14F-4D97-AF65-F5344CB8AC3E}">
        <p14:creationId xmlns:p14="http://schemas.microsoft.com/office/powerpoint/2010/main" val="1219864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value we might like to find is the </a:t>
            </a:r>
          </a:p>
          <a:p>
            <a:endParaRPr lang="en-GB" dirty="0"/>
          </a:p>
          <a:p>
            <a:r>
              <a:rPr lang="en-GB" dirty="0"/>
              <a:t>highest point that the projectile reaches before it starts to fall. This point is known as the</a:t>
            </a:r>
          </a:p>
          <a:p>
            <a:endParaRPr lang="en-GB" dirty="0"/>
          </a:p>
          <a:p>
            <a:r>
              <a:rPr lang="en-GB" dirty="0"/>
              <a:t>apex, and an interesting thing happens to the velocity here.</a:t>
            </a:r>
          </a:p>
          <a:p>
            <a:endParaRPr lang="en-GB" dirty="0"/>
          </a:p>
          <a:p>
            <a:r>
              <a:rPr lang="en-GB" dirty="0"/>
              <a:t>If we consider points just before and after the apex, we can see that the velocity changes from generally upwards to generally downwards; at some point, the vertical component flips from positive to negative. Since the velocity changes continuously, this means that at some point, the vertical component must be zero – and this point</a:t>
            </a:r>
          </a:p>
          <a:p>
            <a:endParaRPr lang="en-GB" dirty="0"/>
          </a:p>
          <a:p>
            <a:r>
              <a:rPr lang="en-GB" dirty="0"/>
              <a:t>Is the apex. Note that there is still some horizontal velocity; the projectile is only instantaneously at rest in the vertical direction.</a:t>
            </a:r>
          </a:p>
          <a:p>
            <a:endParaRPr lang="en-GB" dirty="0"/>
          </a:p>
          <a:p>
            <a:r>
              <a:rPr lang="en-GB" dirty="0"/>
              <a:t>To use this, we need an equation that involves v and s, plus we have u and a, so we’ll choose</a:t>
            </a:r>
          </a:p>
          <a:p>
            <a:endParaRPr lang="en-GB" dirty="0"/>
          </a:p>
          <a:p>
            <a:r>
              <a:rPr lang="en-GB" dirty="0"/>
              <a:t>[…].</a:t>
            </a:r>
          </a:p>
          <a:p>
            <a:endParaRPr lang="en-GB" dirty="0"/>
          </a:p>
          <a:p>
            <a:r>
              <a:rPr lang="en-GB" dirty="0"/>
              <a:t>Substituting our values gives […],</a:t>
            </a:r>
          </a:p>
          <a:p>
            <a:endParaRPr lang="en-GB" dirty="0"/>
          </a:p>
          <a:p>
            <a:r>
              <a:rPr lang="en-GB" dirty="0"/>
              <a:t>Which we can rearrange straightforwardly as </a:t>
            </a:r>
          </a:p>
          <a:p>
            <a:endParaRPr lang="en-GB" dirty="0"/>
          </a:p>
          <a:p>
            <a:endParaRPr lang="en-GB" dirty="0"/>
          </a:p>
        </p:txBody>
      </p:sp>
      <p:sp>
        <p:nvSpPr>
          <p:cNvPr id="4" name="Slide Number Placeholder 3"/>
          <p:cNvSpPr>
            <a:spLocks noGrp="1"/>
          </p:cNvSpPr>
          <p:nvPr>
            <p:ph type="sldNum" sz="quarter" idx="5"/>
          </p:nvPr>
        </p:nvSpPr>
        <p:spPr/>
        <p:txBody>
          <a:bodyPr/>
          <a:lstStyle/>
          <a:p>
            <a:fld id="{55C829F6-C195-4653-B21F-B810A87B2ED9}" type="slidenum">
              <a:rPr lang="en-GB" smtClean="0"/>
              <a:t>8</a:t>
            </a:fld>
            <a:endParaRPr lang="en-GB"/>
          </a:p>
        </p:txBody>
      </p:sp>
    </p:spTree>
    <p:extLst>
      <p:ext uri="{BB962C8B-B14F-4D97-AF65-F5344CB8AC3E}">
        <p14:creationId xmlns:p14="http://schemas.microsoft.com/office/powerpoint/2010/main" val="428942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might also be interested in another distance, which is the </a:t>
            </a:r>
          </a:p>
          <a:p>
            <a:endParaRPr lang="en-GB" dirty="0"/>
          </a:p>
          <a:p>
            <a:r>
              <a:rPr lang="en-GB" dirty="0"/>
              <a:t>horizontal range, or how far the projectile will travel before it hits the ground, again assuming the ground is level here. For this,</a:t>
            </a:r>
          </a:p>
          <a:p>
            <a:endParaRPr lang="en-GB" dirty="0"/>
          </a:p>
          <a:p>
            <a:r>
              <a:rPr lang="en-GB" dirty="0"/>
              <a:t>We’ll bring in the result we calculated previously for the time, and use the equation</a:t>
            </a:r>
          </a:p>
          <a:p>
            <a:endParaRPr lang="en-GB" dirty="0"/>
          </a:p>
          <a:p>
            <a:r>
              <a:rPr lang="en-GB" dirty="0"/>
              <a:t>[…] horizontally. Since we’re assuming that gravity is the only force, which means that there is no horizonal acceleration, </a:t>
            </a:r>
          </a:p>
          <a:p>
            <a:endParaRPr lang="en-GB" dirty="0"/>
          </a:p>
          <a:p>
            <a:r>
              <a:rPr lang="en-GB" dirty="0"/>
              <a:t>if we substitute our values in here, we get</a:t>
            </a:r>
          </a:p>
          <a:p>
            <a:endParaRPr lang="en-GB" dirty="0"/>
          </a:p>
          <a:p>
            <a:r>
              <a:rPr lang="en-GB" dirty="0"/>
              <a:t>[…]. This isn’t the prettiest expression, but we can use a particular trigonometric identity known as the double angle identity for sin to simplify this</a:t>
            </a:r>
          </a:p>
          <a:p>
            <a:endParaRPr lang="en-GB" dirty="0"/>
          </a:p>
          <a:p>
            <a:r>
              <a:rPr lang="en-GB" dirty="0"/>
              <a:t>To the much neater […]. We can also work out the maximum range for a given speed by setting the numerator of the fraction to be its highest value,</a:t>
            </a:r>
          </a:p>
          <a:p>
            <a:endParaRPr lang="en-GB" dirty="0"/>
          </a:p>
          <a:p>
            <a:r>
              <a:rPr lang="en-GB" dirty="0"/>
              <a:t>which occurs when sin 2theta is 1, meaning 2theta would be 90 and theta would be 45.</a:t>
            </a:r>
          </a:p>
        </p:txBody>
      </p:sp>
      <p:sp>
        <p:nvSpPr>
          <p:cNvPr id="4" name="Slide Number Placeholder 3"/>
          <p:cNvSpPr>
            <a:spLocks noGrp="1"/>
          </p:cNvSpPr>
          <p:nvPr>
            <p:ph type="sldNum" sz="quarter" idx="5"/>
          </p:nvPr>
        </p:nvSpPr>
        <p:spPr/>
        <p:txBody>
          <a:bodyPr/>
          <a:lstStyle/>
          <a:p>
            <a:fld id="{55C829F6-C195-4653-B21F-B810A87B2ED9}" type="slidenum">
              <a:rPr lang="en-GB" smtClean="0"/>
              <a:t>9</a:t>
            </a:fld>
            <a:endParaRPr lang="en-GB"/>
          </a:p>
        </p:txBody>
      </p:sp>
    </p:spTree>
    <p:extLst>
      <p:ext uri="{BB962C8B-B14F-4D97-AF65-F5344CB8AC3E}">
        <p14:creationId xmlns:p14="http://schemas.microsoft.com/office/powerpoint/2010/main" val="1388431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Bouncing_ba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hyperlink" Target="https://www.merriam-webster.com/dictionary/projectil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tom-e-white.com/2015/03/tennis-ball-parabola.html" TargetMode="External"/><Relationship Id="rId10" Type="http://schemas.openxmlformats.org/officeDocument/2006/relationships/image" Target="../media/image17.png"/><Relationship Id="rId4" Type="http://schemas.openxmlformats.org/officeDocument/2006/relationships/image" Target="../media/image4.jpe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hyperlink" Target="https://www.physicsclassroom.com/class/vectors/Lesson-1/Independence-of-Perpendicular-Components-of-Mo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10" Type="http://schemas.openxmlformats.org/officeDocument/2006/relationships/image" Target="../media/image130.png"/><Relationship Id="rId4" Type="http://schemas.openxmlformats.org/officeDocument/2006/relationships/image" Target="../media/image150.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0.png"/><Relationship Id="rId10" Type="http://schemas.openxmlformats.org/officeDocument/2006/relationships/image" Target="../media/image150.png"/><Relationship Id="rId4" Type="http://schemas.openxmlformats.org/officeDocument/2006/relationships/image" Target="../media/image23.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hyperlink" Target="https://www.mathsisfun.com/algebra/trigonometric-identities.html" TargetMode="External"/><Relationship Id="rId13" Type="http://schemas.openxmlformats.org/officeDocument/2006/relationships/image" Target="../media/image150.png"/><Relationship Id="rId3" Type="http://schemas.openxmlformats.org/officeDocument/2006/relationships/image" Target="../media/image170.png"/><Relationship Id="rId7" Type="http://schemas.openxmlformats.org/officeDocument/2006/relationships/image" Target="../media/image21.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8.png"/><Relationship Id="rId5" Type="http://schemas.openxmlformats.org/officeDocument/2006/relationships/image" Target="../media/image160.pn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2721686" y="1964267"/>
            <a:ext cx="8438440" cy="2421464"/>
          </a:xfrm>
        </p:spPr>
        <p:txBody>
          <a:bodyPr/>
          <a:lstStyle/>
          <a:p>
            <a:r>
              <a:rPr lang="en-US" i="1" dirty="0"/>
              <a:t>Week 4: Mechanics I</a:t>
            </a:r>
            <a:br>
              <a:rPr lang="en-US" dirty="0"/>
            </a:br>
            <a:r>
              <a:rPr lang="en-US" b="1" dirty="0"/>
              <a:t>Part 4: Projectile motion</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313355" y="4385732"/>
            <a:ext cx="7846770"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CCC41BDA-E179-4418-9524-6C45320CB124}"/>
              </a:ext>
              <a:ext uri="{C183D7F6-B498-43B3-948B-1728B52AA6E4}">
                <adec:decorative xmlns:adec="http://schemas.microsoft.com/office/drawing/2017/decorative" val="1"/>
              </a:ext>
            </a:extLst>
          </p:cNvPr>
          <p:cNvGrpSpPr/>
          <p:nvPr/>
        </p:nvGrpSpPr>
        <p:grpSpPr>
          <a:xfrm>
            <a:off x="5294229" y="544658"/>
            <a:ext cx="6095593" cy="2884342"/>
            <a:chOff x="5289752" y="1905713"/>
            <a:chExt cx="6095593" cy="2884342"/>
          </a:xfrm>
        </p:grpSpPr>
        <p:pic>
          <p:nvPicPr>
            <p:cNvPr id="4" name="Content Placeholder 4" descr="A screenshot of a cell phone&#10;&#10;Description automatically generated">
              <a:extLst>
                <a:ext uri="{FF2B5EF4-FFF2-40B4-BE49-F238E27FC236}">
                  <a16:creationId xmlns:a16="http://schemas.microsoft.com/office/drawing/2014/main" id="{EE3F7077-2B87-4BE6-B4A1-F5434FFA32DA}"/>
                </a:ext>
              </a:extLst>
            </p:cNvPr>
            <p:cNvPicPr>
              <a:picLocks noChangeAspect="1"/>
            </p:cNvPicPr>
            <p:nvPr/>
          </p:nvPicPr>
          <p:blipFill rotWithShape="1">
            <a:blip r:embed="rId4">
              <a:extLst>
                <a:ext uri="{28A0092B-C50C-407E-A947-70E740481C1C}">
                  <a14:useLocalDpi xmlns:a14="http://schemas.microsoft.com/office/drawing/2010/main" val="0"/>
                </a:ext>
              </a:extLst>
            </a:blip>
            <a:srcRect l="11983" t="31767" r="7577" b="19899"/>
            <a:stretch/>
          </p:blipFill>
          <p:spPr>
            <a:xfrm>
              <a:off x="5289752" y="1905713"/>
              <a:ext cx="6095593" cy="28843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pSp>
          <p:nvGrpSpPr>
            <p:cNvPr id="48" name="Group 47">
              <a:extLst>
                <a:ext uri="{FF2B5EF4-FFF2-40B4-BE49-F238E27FC236}">
                  <a16:creationId xmlns:a16="http://schemas.microsoft.com/office/drawing/2014/main" id="{A27408B5-784B-4CB4-9B01-F26E6CB5EF7E}"/>
                </a:ext>
              </a:extLst>
            </p:cNvPr>
            <p:cNvGrpSpPr/>
            <p:nvPr/>
          </p:nvGrpSpPr>
          <p:grpSpPr>
            <a:xfrm>
              <a:off x="6279418" y="4309151"/>
              <a:ext cx="4050444" cy="461665"/>
              <a:chOff x="1571610" y="2028295"/>
              <a:chExt cx="3249361" cy="461665"/>
            </a:xfrm>
          </p:grpSpPr>
          <p:cxnSp>
            <p:nvCxnSpPr>
              <p:cNvPr id="49" name="Straight Arrow Connector 48">
                <a:extLst>
                  <a:ext uri="{FF2B5EF4-FFF2-40B4-BE49-F238E27FC236}">
                    <a16:creationId xmlns:a16="http://schemas.microsoft.com/office/drawing/2014/main" id="{76D7D4B8-38F1-4C80-A302-E5FB2CD98FF2}"/>
                  </a:ext>
                </a:extLst>
              </p:cNvPr>
              <p:cNvCxnSpPr>
                <a:cxnSpLocks/>
              </p:cNvCxnSpPr>
              <p:nvPr/>
            </p:nvCxnSpPr>
            <p:spPr>
              <a:xfrm>
                <a:off x="1571610" y="2037973"/>
                <a:ext cx="3249361" cy="0"/>
              </a:xfrm>
              <a:prstGeom prst="straightConnector1">
                <a:avLst/>
              </a:prstGeom>
              <a:ln w="28575">
                <a:solidFill>
                  <a:schemeClr val="accent6">
                    <a:lumMod val="20000"/>
                    <a:lumOff val="8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166498-252A-4A7D-8D5F-CB6168ED4DD2}"/>
                      </a:ext>
                    </a:extLst>
                  </p:cNvPr>
                  <p:cNvSpPr txBox="1"/>
                  <p:nvPr/>
                </p:nvSpPr>
                <p:spPr>
                  <a:xfrm>
                    <a:off x="2752970" y="2028295"/>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𝑥</m:t>
                              </m:r>
                            </m:sub>
                          </m:sSub>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m:t>
                          </m:r>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𝑥</m:t>
                          </m:r>
                        </m:oMath>
                      </m:oMathPara>
                    </a14:m>
                    <a:endParaRPr lang="en-GB" dirty="0">
                      <a:solidFill>
                        <a:schemeClr val="accent6">
                          <a:lumMod val="20000"/>
                          <a:lumOff val="80000"/>
                        </a:schemeClr>
                      </a:solidFill>
                    </a:endParaRPr>
                  </a:p>
                </p:txBody>
              </p:sp>
            </mc:Choice>
            <mc:Fallback xmlns="">
              <p:sp>
                <p:nvSpPr>
                  <p:cNvPr id="50" name="TextBox 49">
                    <a:extLst>
                      <a:ext uri="{FF2B5EF4-FFF2-40B4-BE49-F238E27FC236}">
                        <a16:creationId xmlns:a16="http://schemas.microsoft.com/office/drawing/2014/main" id="{54166498-252A-4A7D-8D5F-CB6168ED4DD2}"/>
                      </a:ext>
                    </a:extLst>
                  </p:cNvPr>
                  <p:cNvSpPr txBox="1">
                    <a:spLocks noRot="1" noChangeAspect="1" noMove="1" noResize="1" noEditPoints="1" noAdjustHandles="1" noChangeArrowheads="1" noChangeShapeType="1" noTextEdit="1"/>
                  </p:cNvSpPr>
                  <p:nvPr/>
                </p:nvSpPr>
                <p:spPr>
                  <a:xfrm>
                    <a:off x="2752970" y="2028295"/>
                    <a:ext cx="939440" cy="461665"/>
                  </a:xfrm>
                  <a:prstGeom prst="rect">
                    <a:avLst/>
                  </a:prstGeom>
                  <a:blipFill>
                    <a:blip r:embed="rId5"/>
                    <a:stretch>
                      <a:fillRect b="-1333"/>
                    </a:stretch>
                  </a:blipFill>
                </p:spPr>
                <p:txBody>
                  <a:bodyPr/>
                  <a:lstStyle/>
                  <a:p>
                    <a:r>
                      <a:rPr lang="en-GB">
                        <a:noFill/>
                      </a:rPr>
                      <a:t> </a:t>
                    </a:r>
                  </a:p>
                </p:txBody>
              </p:sp>
            </mc:Fallback>
          </mc:AlternateContent>
        </p:grpSp>
      </p:grpSp>
      <p:sp>
        <p:nvSpPr>
          <p:cNvPr id="2" name="Title 1">
            <a:extLst>
              <a:ext uri="{FF2B5EF4-FFF2-40B4-BE49-F238E27FC236}">
                <a16:creationId xmlns:a16="http://schemas.microsoft.com/office/drawing/2014/main" id="{2F48BD87-BB2F-4F70-96BE-57B65FF659F6}"/>
              </a:ext>
            </a:extLst>
          </p:cNvPr>
          <p:cNvSpPr>
            <a:spLocks noGrp="1"/>
          </p:cNvSpPr>
          <p:nvPr>
            <p:ph type="title"/>
          </p:nvPr>
        </p:nvSpPr>
        <p:spPr>
          <a:xfrm>
            <a:off x="825909" y="808055"/>
            <a:ext cx="3979205" cy="1453363"/>
          </a:xfrm>
        </p:spPr>
        <p:txBody>
          <a:bodyPr>
            <a:normAutofit/>
          </a:bodyPr>
          <a:lstStyle/>
          <a:p>
            <a:r>
              <a:rPr lang="en-GB" dirty="0"/>
              <a:t>Target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2345E6-5444-463A-A8EF-35C706C8DBD7}"/>
                  </a:ext>
                </a:extLst>
              </p:cNvPr>
              <p:cNvSpPr>
                <a:spLocks noGrp="1"/>
              </p:cNvSpPr>
              <p:nvPr>
                <p:ph idx="1"/>
              </p:nvPr>
            </p:nvSpPr>
            <p:spPr>
              <a:xfrm>
                <a:off x="802178" y="2261420"/>
                <a:ext cx="4002936" cy="3637935"/>
              </a:xfrm>
            </p:spPr>
            <p:txBody>
              <a:bodyPr>
                <a:normAutofit/>
              </a:bodyPr>
              <a:lstStyle/>
              <a:p>
                <a:r>
                  <a:rPr lang="en-GB" dirty="0"/>
                  <a:t>The enemy tank is a distance of </a:t>
                </a:r>
                <a14:m>
                  <m:oMath xmlns:m="http://schemas.openxmlformats.org/officeDocument/2006/math">
                    <m:r>
                      <a:rPr lang="en-GB" i="1" dirty="0">
                        <a:latin typeface="Cambria Math" panose="02040503050406030204" pitchFamily="18" charset="0"/>
                      </a:rPr>
                      <m:t>𝑥</m:t>
                    </m:r>
                  </m:oMath>
                </a14:m>
                <a:r>
                  <a:rPr lang="en-GB" dirty="0"/>
                  <a:t> units away, at the same elevation</a:t>
                </a:r>
              </a:p>
              <a:p>
                <a:r>
                  <a:rPr lang="en-GB" dirty="0"/>
                  <a:t>Given angle </a:t>
                </a:r>
                <a14:m>
                  <m:oMath xmlns:m="http://schemas.openxmlformats.org/officeDocument/2006/math">
                    <m:r>
                      <a:rPr lang="en-GB" i="1">
                        <a:latin typeface="Cambria Math" panose="02040503050406030204" pitchFamily="18" charset="0"/>
                      </a:rPr>
                      <m:t>𝜃</m:t>
                    </m:r>
                  </m:oMath>
                </a14:m>
                <a:r>
                  <a:rPr lang="en-GB" dirty="0"/>
                  <a:t>, what shot speed </a:t>
                </a:r>
                <a14:m>
                  <m:oMath xmlns:m="http://schemas.openxmlformats.org/officeDocument/2006/math">
                    <m:r>
                      <a:rPr lang="en-GB" i="1">
                        <a:latin typeface="Cambria Math" panose="02040503050406030204" pitchFamily="18" charset="0"/>
                      </a:rPr>
                      <m:t>𝑢</m:t>
                    </m:r>
                  </m:oMath>
                </a14:m>
                <a:r>
                  <a:rPr lang="en-GB" dirty="0"/>
                  <a:t> is needed to hit the enemy tank?</a:t>
                </a:r>
              </a:p>
            </p:txBody>
          </p:sp>
        </mc:Choice>
        <mc:Fallback xmlns="">
          <p:sp>
            <p:nvSpPr>
              <p:cNvPr id="3" name="Content Placeholder 2">
                <a:extLst>
                  <a:ext uri="{FF2B5EF4-FFF2-40B4-BE49-F238E27FC236}">
                    <a16:creationId xmlns:a16="http://schemas.microsoft.com/office/drawing/2014/main" id="{512345E6-5444-463A-A8EF-35C706C8DBD7}"/>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6"/>
                <a:stretch>
                  <a:fillRect l="-2744" t="-1843" b="-4523"/>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71238949-43D4-4CDC-B07E-1CBE31352191}"/>
              </a:ext>
              <a:ext uri="{C183D7F6-B498-43B3-948B-1728B52AA6E4}">
                <adec:decorative xmlns:adec="http://schemas.microsoft.com/office/drawing/2017/decorative" val="1"/>
              </a:ext>
            </a:extLst>
          </p:cNvPr>
          <p:cNvGrpSpPr/>
          <p:nvPr/>
        </p:nvGrpSpPr>
        <p:grpSpPr>
          <a:xfrm>
            <a:off x="5775169" y="691878"/>
            <a:ext cx="4559170" cy="2109188"/>
            <a:chOff x="5770692" y="2052933"/>
            <a:chExt cx="4559170" cy="2109188"/>
          </a:xfrm>
        </p:grpSpPr>
        <p:sp>
          <p:nvSpPr>
            <p:cNvPr id="6" name="Freeform: Shape 5">
              <a:extLst>
                <a:ext uri="{FF2B5EF4-FFF2-40B4-BE49-F238E27FC236}">
                  <a16:creationId xmlns:a16="http://schemas.microsoft.com/office/drawing/2014/main" id="{94A4C84B-71B6-4530-BA3A-3026BCB9D3FA}"/>
                </a:ext>
                <a:ext uri="{C183D7F6-B498-43B3-948B-1728B52AA6E4}">
                  <adec:decorative xmlns:adec="http://schemas.microsoft.com/office/drawing/2017/decorative" val="1"/>
                </a:ext>
              </a:extLst>
            </p:cNvPr>
            <p:cNvSpPr/>
            <p:nvPr/>
          </p:nvSpPr>
          <p:spPr>
            <a:xfrm>
              <a:off x="6300787" y="2261418"/>
              <a:ext cx="4029075" cy="1371599"/>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98EE4623-112A-480A-904A-2A5E28191532}"/>
                </a:ext>
              </a:extLst>
            </p:cNvPr>
            <p:cNvGrpSpPr/>
            <p:nvPr/>
          </p:nvGrpSpPr>
          <p:grpSpPr>
            <a:xfrm>
              <a:off x="5770692" y="2052933"/>
              <a:ext cx="4523395" cy="2109188"/>
              <a:chOff x="327156" y="2905722"/>
              <a:chExt cx="4523395" cy="2109188"/>
            </a:xfrm>
          </p:grpSpPr>
          <p:grpSp>
            <p:nvGrpSpPr>
              <p:cNvPr id="16" name="Group 15">
                <a:extLst>
                  <a:ext uri="{FF2B5EF4-FFF2-40B4-BE49-F238E27FC236}">
                    <a16:creationId xmlns:a16="http://schemas.microsoft.com/office/drawing/2014/main" id="{D5EF5B64-E1A2-4055-ACEA-259BA9148A85}"/>
                  </a:ext>
                </a:extLst>
              </p:cNvPr>
              <p:cNvGrpSpPr/>
              <p:nvPr/>
            </p:nvGrpSpPr>
            <p:grpSpPr>
              <a:xfrm>
                <a:off x="835882" y="2905722"/>
                <a:ext cx="4014669" cy="1609035"/>
                <a:chOff x="664426" y="3848700"/>
                <a:chExt cx="4014669" cy="1609035"/>
              </a:xfrm>
            </p:grpSpPr>
            <p:grpSp>
              <p:nvGrpSpPr>
                <p:cNvPr id="25" name="Group 24">
                  <a:extLst>
                    <a:ext uri="{FF2B5EF4-FFF2-40B4-BE49-F238E27FC236}">
                      <a16:creationId xmlns:a16="http://schemas.microsoft.com/office/drawing/2014/main" id="{0895EA22-6FD0-46A1-B129-A49713D26680}"/>
                    </a:ext>
                  </a:extLst>
                </p:cNvPr>
                <p:cNvGrpSpPr/>
                <p:nvPr/>
              </p:nvGrpSpPr>
              <p:grpSpPr>
                <a:xfrm>
                  <a:off x="664426" y="3848700"/>
                  <a:ext cx="4014669" cy="1609035"/>
                  <a:chOff x="821588" y="3605903"/>
                  <a:chExt cx="4014669" cy="1609035"/>
                </a:xfrm>
              </p:grpSpPr>
              <p:cxnSp>
                <p:nvCxnSpPr>
                  <p:cNvPr id="27" name="Straight Arrow Connector 26">
                    <a:extLst>
                      <a:ext uri="{FF2B5EF4-FFF2-40B4-BE49-F238E27FC236}">
                        <a16:creationId xmlns:a16="http://schemas.microsoft.com/office/drawing/2014/main" id="{D1F5E016-25A4-45ED-9BDF-F7092EFA36B8}"/>
                      </a:ext>
                    </a:extLst>
                  </p:cNvPr>
                  <p:cNvCxnSpPr/>
                  <p:nvPr/>
                </p:nvCxnSpPr>
                <p:spPr>
                  <a:xfrm flipV="1">
                    <a:off x="828675" y="3605903"/>
                    <a:ext cx="0" cy="1579905"/>
                  </a:xfrm>
                  <a:prstGeom prst="straightConnector1">
                    <a:avLst/>
                  </a:prstGeom>
                  <a:ln w="285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1A14DD-AD6E-4D11-B3C1-AD62B2E3F92D}"/>
                      </a:ext>
                    </a:extLst>
                  </p:cNvPr>
                  <p:cNvCxnSpPr/>
                  <p:nvPr/>
                </p:nvCxnSpPr>
                <p:spPr>
                  <a:xfrm>
                    <a:off x="821588" y="5214938"/>
                    <a:ext cx="4014669" cy="0"/>
                  </a:xfrm>
                  <a:prstGeom prst="straightConnector1">
                    <a:avLst/>
                  </a:prstGeom>
                  <a:ln w="285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D9C9EA56-576D-4BBE-B7A2-0E31E9A4AF9E}"/>
                    </a:ext>
                  </a:extLst>
                </p:cNvPr>
                <p:cNvSpPr/>
                <p:nvPr/>
              </p:nvSpPr>
              <p:spPr>
                <a:xfrm flipH="1" flipV="1">
                  <a:off x="1869362" y="4270197"/>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7" name="Straight Arrow Connector 16">
                <a:extLst>
                  <a:ext uri="{FF2B5EF4-FFF2-40B4-BE49-F238E27FC236}">
                    <a16:creationId xmlns:a16="http://schemas.microsoft.com/office/drawing/2014/main" id="{8EA0D0CA-BF4B-4C0E-869E-F8EA4E603F91}"/>
                  </a:ext>
                </a:extLst>
              </p:cNvPr>
              <p:cNvCxnSpPr>
                <a:cxnSpLocks/>
              </p:cNvCxnSpPr>
              <p:nvPr/>
            </p:nvCxnSpPr>
            <p:spPr>
              <a:xfrm flipV="1">
                <a:off x="871545" y="3904905"/>
                <a:ext cx="501520" cy="58137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300745-695F-463B-8EAD-9AE5C3B30517}"/>
                  </a:ext>
                </a:extLst>
              </p:cNvPr>
              <p:cNvGrpSpPr/>
              <p:nvPr/>
            </p:nvGrpSpPr>
            <p:grpSpPr>
              <a:xfrm>
                <a:off x="327156" y="3386670"/>
                <a:ext cx="1383283" cy="1628240"/>
                <a:chOff x="155700" y="4329648"/>
                <a:chExt cx="1383283" cy="162824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03436C1-E3D4-4419-87C3-1B6FA901F191}"/>
                        </a:ext>
                        <a:ext uri="{C183D7F6-B498-43B3-948B-1728B52AA6E4}">
                          <adec:decorative xmlns:adec="http://schemas.microsoft.com/office/drawing/2017/decorative" val="1"/>
                        </a:ext>
                      </a:extLst>
                    </p:cNvPr>
                    <p:cNvSpPr txBox="1"/>
                    <p:nvPr/>
                  </p:nvSpPr>
                  <p:spPr>
                    <a:xfrm>
                      <a:off x="624582" y="4329648"/>
                      <a:ext cx="914401" cy="461665"/>
                    </a:xfrm>
                    <a:prstGeom prst="rect">
                      <a:avLst/>
                    </a:prstGeom>
                    <a:gradFill flip="none" rotWithShape="1">
                      <a:gsLst>
                        <a:gs pos="0">
                          <a:schemeClr val="accent2">
                            <a:lumMod val="20000"/>
                            <a:lumOff val="80000"/>
                          </a:schemeClr>
                        </a:gs>
                        <a:gs pos="66000">
                          <a:srgbClr val="A0E1F8">
                            <a:alpha val="82000"/>
                            <a:lumMod val="85000"/>
                            <a:lumOff val="15000"/>
                          </a:srgbClr>
                        </a:gs>
                        <a:gs pos="100000">
                          <a:schemeClr val="accent2"/>
                        </a:gs>
                      </a:gsLst>
                      <a:path path="circle">
                        <a:fillToRect l="50000" t="50000" r="50000" b="50000"/>
                      </a:path>
                      <a:tileRect/>
                    </a:gradFill>
                    <a:ln>
                      <a:noFill/>
                    </a:ln>
                    <a:effectLst>
                      <a:softEdge rad="3175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accent5">
                                    <a:lumMod val="50000"/>
                                  </a:schemeClr>
                                </a:solidFill>
                                <a:latin typeface="Cambria Math" panose="02040503050406030204" pitchFamily="18" charset="0"/>
                              </a:rPr>
                              <m:t>𝑢</m:t>
                            </m:r>
                            <m:r>
                              <a:rPr lang="en-GB" sz="2400" b="0" i="1" smtClean="0">
                                <a:solidFill>
                                  <a:schemeClr val="accent5">
                                    <a:lumMod val="50000"/>
                                  </a:schemeClr>
                                </a:solidFill>
                                <a:latin typeface="Cambria Math" panose="02040503050406030204" pitchFamily="18" charset="0"/>
                              </a:rPr>
                              <m:t>= ?</m:t>
                            </m:r>
                          </m:oMath>
                        </m:oMathPara>
                      </a14:m>
                      <a:endParaRPr lang="en-GB" dirty="0">
                        <a:solidFill>
                          <a:schemeClr val="accent5">
                            <a:lumMod val="50000"/>
                          </a:schemeClr>
                        </a:solidFill>
                      </a:endParaRPr>
                    </a:p>
                  </p:txBody>
                </p:sp>
              </mc:Choice>
              <mc:Fallback xmlns="">
                <p:sp>
                  <p:nvSpPr>
                    <p:cNvPr id="22" name="TextBox 21">
                      <a:extLst>
                        <a:ext uri="{FF2B5EF4-FFF2-40B4-BE49-F238E27FC236}">
                          <a16:creationId xmlns:a16="http://schemas.microsoft.com/office/drawing/2014/main" id="{603436C1-E3D4-4419-87C3-1B6FA901F19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24582" y="4329648"/>
                      <a:ext cx="914401" cy="461665"/>
                    </a:xfrm>
                    <a:prstGeom prst="rect">
                      <a:avLst/>
                    </a:prstGeom>
                    <a:blipFill>
                      <a:blip r:embed="rId7"/>
                      <a:stretch>
                        <a:fillRect/>
                      </a:stretch>
                    </a:blipFill>
                    <a:ln>
                      <a:noFill/>
                    </a:ln>
                    <a:effectLst>
                      <a:softEdge rad="31750"/>
                    </a:effectLst>
                  </p:spPr>
                  <p:txBody>
                    <a:bodyPr/>
                    <a:lstStyle/>
                    <a:p>
                      <a:r>
                        <a:rPr lang="en-GB">
                          <a:noFill/>
                        </a:rPr>
                        <a:t> </a:t>
                      </a:r>
                    </a:p>
                  </p:txBody>
                </p:sp>
              </mc:Fallback>
            </mc:AlternateContent>
            <p:sp>
              <p:nvSpPr>
                <p:cNvPr id="23" name="Arc 22">
                  <a:extLst>
                    <a:ext uri="{FF2B5EF4-FFF2-40B4-BE49-F238E27FC236}">
                      <a16:creationId xmlns:a16="http://schemas.microsoft.com/office/drawing/2014/main" id="{BAA4ACE9-3F9B-4D9B-A9E2-C4CB6C6BEB74}"/>
                    </a:ext>
                  </a:extLst>
                </p:cNvPr>
                <p:cNvSpPr/>
                <p:nvPr/>
              </p:nvSpPr>
              <p:spPr>
                <a:xfrm>
                  <a:off x="155700" y="5043488"/>
                  <a:ext cx="914400" cy="914400"/>
                </a:xfrm>
                <a:prstGeom prst="arc">
                  <a:avLst>
                    <a:gd name="adj1" fmla="val 18974896"/>
                    <a:gd name="adj2" fmla="val 20989473"/>
                  </a:avLst>
                </a:prstGeom>
                <a:ln w="381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F0BAED6-663B-470E-A1DD-113C86C77897}"/>
                        </a:ext>
                      </a:extLst>
                    </p:cNvPr>
                    <p:cNvSpPr txBox="1"/>
                    <p:nvPr/>
                  </p:nvSpPr>
                  <p:spPr>
                    <a:xfrm>
                      <a:off x="1058740" y="4966880"/>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20000"/>
                            <a:lumOff val="80000"/>
                          </a:schemeClr>
                        </a:solidFill>
                      </a:endParaRPr>
                    </a:p>
                  </p:txBody>
                </p:sp>
              </mc:Choice>
              <mc:Fallback xmlns="">
                <p:sp>
                  <p:nvSpPr>
                    <p:cNvPr id="24" name="TextBox 23">
                      <a:extLst>
                        <a:ext uri="{FF2B5EF4-FFF2-40B4-BE49-F238E27FC236}">
                          <a16:creationId xmlns:a16="http://schemas.microsoft.com/office/drawing/2014/main" id="{0F0BAED6-663B-470E-A1DD-113C86C77897}"/>
                        </a:ext>
                      </a:extLst>
                    </p:cNvPr>
                    <p:cNvSpPr txBox="1">
                      <a:spLocks noRot="1" noChangeAspect="1" noMove="1" noResize="1" noEditPoints="1" noAdjustHandles="1" noChangeArrowheads="1" noChangeShapeType="1" noTextEdit="1"/>
                    </p:cNvSpPr>
                    <p:nvPr/>
                  </p:nvSpPr>
                  <p:spPr>
                    <a:xfrm>
                      <a:off x="1058740" y="4966880"/>
                      <a:ext cx="440612" cy="461665"/>
                    </a:xfrm>
                    <a:prstGeom prst="rect">
                      <a:avLst/>
                    </a:prstGeom>
                    <a:blipFill>
                      <a:blip r:embed="rId8"/>
                      <a:stretch>
                        <a:fillRect/>
                      </a:stretch>
                    </a:blipFill>
                  </p:spPr>
                  <p:txBody>
                    <a:bodyPr/>
                    <a:lstStyle/>
                    <a:p>
                      <a:r>
                        <a:rPr lang="en-GB">
                          <a:noFill/>
                        </a:rPr>
                        <a:t> </a:t>
                      </a:r>
                    </a:p>
                  </p:txBody>
                </p:sp>
              </mc:Fallback>
            </mc:AlternateContent>
          </p:grpSp>
        </p:grpSp>
      </p:gr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BC340D3-C37C-48F6-BF88-EC52E0D4D0A3}"/>
                  </a:ext>
                </a:extLst>
              </p:cNvPr>
              <p:cNvSpPr txBox="1">
                <a:spLocks/>
              </p:cNvSpPr>
              <p:nvPr/>
            </p:nvSpPr>
            <p:spPr>
              <a:xfrm>
                <a:off x="5294228" y="3772656"/>
                <a:ext cx="6095593" cy="288434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bg2">
                      <a:lumMod val="20000"/>
                      <a:lumOff val="80000"/>
                    </a:schemeClr>
                  </a:buClr>
                  <a:buSzPct val="100000"/>
                  <a:buFont typeface="Wingdings" panose="05000000000000000000" pitchFamily="2" charset="2"/>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bg2">
                      <a:lumMod val="20000"/>
                      <a:lumOff val="80000"/>
                    </a:schemeClr>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bg2">
                      <a:lumMod val="20000"/>
                      <a:lumOff val="80000"/>
                    </a:schemeClr>
                  </a:buClr>
                  <a:buSzPct val="100000"/>
                  <a:buFont typeface="Arial Nova" panose="020B0504020202020204" pitchFamily="34" charset="0"/>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𝑥</m:t>
                      </m:r>
                      <m:r>
                        <a:rPr lang="en-GB"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𝑢</m:t>
                              </m:r>
                            </m:e>
                            <m:sup>
                              <m:r>
                                <a:rPr lang="en-GB" i="1">
                                  <a:solidFill>
                                    <a:schemeClr val="tx1"/>
                                  </a:solidFill>
                                  <a:latin typeface="Cambria Math" panose="02040503050406030204" pitchFamily="18" charset="0"/>
                                </a:rPr>
                                <m:t>2</m:t>
                              </m:r>
                            </m:sup>
                          </m:sSup>
                          <m:func>
                            <m:funcPr>
                              <m:ctrlPr>
                                <a:rPr lang="en-GB" i="1">
                                  <a:solidFill>
                                    <a:schemeClr val="tx1"/>
                                  </a:solidFill>
                                  <a:latin typeface="Cambria Math" panose="02040503050406030204" pitchFamily="18" charset="0"/>
                                </a:rPr>
                              </m:ctrlPr>
                            </m:funcPr>
                            <m:fName>
                              <m:r>
                                <m:rPr>
                                  <m:sty m:val="p"/>
                                </m:rPr>
                                <a:rPr lang="en-GB">
                                  <a:solidFill>
                                    <a:schemeClr val="tx1"/>
                                  </a:solidFill>
                                  <a:latin typeface="Cambria Math" panose="02040503050406030204" pitchFamily="18" charset="0"/>
                                </a:rPr>
                                <m:t>sin</m:t>
                              </m:r>
                            </m:fName>
                            <m:e>
                              <m:r>
                                <a:rPr lang="en-GB" i="1">
                                  <a:solidFill>
                                    <a:schemeClr val="tx1"/>
                                  </a:solidFill>
                                  <a:latin typeface="Cambria Math" panose="02040503050406030204" pitchFamily="18" charset="0"/>
                                </a:rPr>
                                <m:t>2</m:t>
                              </m:r>
                              <m:r>
                                <a:rPr lang="en-GB" i="1">
                                  <a:solidFill>
                                    <a:schemeClr val="tx1"/>
                                  </a:solidFill>
                                  <a:latin typeface="Cambria Math" panose="02040503050406030204" pitchFamily="18" charset="0"/>
                                  <a:ea typeface="Cambria Math" panose="02040503050406030204" pitchFamily="18" charset="0"/>
                                </a:rPr>
                                <m:t>𝜃</m:t>
                              </m:r>
                            </m:e>
                          </m:func>
                        </m:num>
                        <m:den>
                          <m:r>
                            <a:rPr lang="en-GB" i="1">
                              <a:solidFill>
                                <a:schemeClr val="tx1"/>
                              </a:solidFill>
                              <a:latin typeface="Cambria Math" panose="02040503050406030204" pitchFamily="18" charset="0"/>
                            </a:rPr>
                            <m:t>𝑔</m:t>
                          </m:r>
                        </m:den>
                      </m:f>
                      <m:r>
                        <a:rPr lang="en-GB"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𝑢</m:t>
                      </m:r>
                      <m:r>
                        <a:rPr lang="en-GB" b="0" i="1" smtClean="0">
                          <a:solidFill>
                            <a:schemeClr val="tx1"/>
                          </a:solidFill>
                          <a:latin typeface="Cambria Math" panose="02040503050406030204" pitchFamily="18" charset="0"/>
                          <a:ea typeface="Cambria Math" panose="02040503050406030204" pitchFamily="18" charset="0"/>
                        </a:rPr>
                        <m:t>= </m:t>
                      </m:r>
                      <m:rad>
                        <m:radPr>
                          <m:degHide m:val="on"/>
                          <m:ctrlPr>
                            <a:rPr lang="en-GB" b="0" i="1" smtClean="0">
                              <a:solidFill>
                                <a:schemeClr val="tx1"/>
                              </a:solidFill>
                              <a:latin typeface="Cambria Math" panose="02040503050406030204" pitchFamily="18" charset="0"/>
                              <a:ea typeface="Cambria Math" panose="02040503050406030204" pitchFamily="18" charset="0"/>
                            </a:rPr>
                          </m:ctrlPr>
                        </m:radPr>
                        <m:deg/>
                        <m:e>
                          <m:f>
                            <m:fPr>
                              <m:ctrlPr>
                                <a:rPr lang="en-GB" i="1">
                                  <a:latin typeface="Cambria Math" panose="02040503050406030204" pitchFamily="18" charset="0"/>
                                </a:rPr>
                              </m:ctrlPr>
                            </m:fPr>
                            <m:num>
                              <m:r>
                                <a:rPr lang="en-GB" b="0" i="1" smtClean="0">
                                  <a:latin typeface="Cambria Math" panose="02040503050406030204" pitchFamily="18" charset="0"/>
                                </a:rPr>
                                <m:t>𝑥𝑔</m:t>
                              </m:r>
                            </m:num>
                            <m:den>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𝜃</m:t>
                                  </m:r>
                                </m:e>
                              </m:func>
                            </m:den>
                          </m:f>
                        </m:e>
                      </m:rad>
                    </m:oMath>
                  </m:oMathPara>
                </a14:m>
                <a:endParaRPr lang="en-GB" dirty="0">
                  <a:solidFill>
                    <a:schemeClr val="tx1"/>
                  </a:solidFill>
                </a:endParaRPr>
              </a:p>
              <a:p>
                <a:r>
                  <a:rPr lang="en-GB" dirty="0"/>
                  <a:t>Equivalent to solving</a:t>
                </a:r>
                <a:br>
                  <a:rPr lang="en-GB" dirty="0"/>
                </a:br>
                <a14:m>
                  <m:oMath xmlns:m="http://schemas.openxmlformats.org/officeDocument/2006/math">
                    <m:r>
                      <a:rPr lang="en-GB" b="1">
                        <a:latin typeface="Cambria Math" panose="02040503050406030204" pitchFamily="18" charset="0"/>
                      </a:rPr>
                      <m:t>𝐬</m:t>
                    </m:r>
                    <m:r>
                      <a:rPr lang="en-GB" b="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0</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r>
                                <m:rPr>
                                  <m:brk m:alnAt="7"/>
                                </m:rPr>
                                <a:rPr lang="en-GB" i="1">
                                  <a:latin typeface="Cambria Math" panose="02040503050406030204" pitchFamily="18" charset="0"/>
                                </a:rPr>
                                <m:t>𝑡</m:t>
                              </m:r>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e>
                          </m:mr>
                        </m:m>
                      </m:e>
                    </m:d>
                  </m:oMath>
                </a14:m>
                <a:br>
                  <a:rPr lang="en-GB" dirty="0">
                    <a:solidFill>
                      <a:schemeClr val="tx1"/>
                    </a:solidFill>
                  </a:rPr>
                </a:br>
                <a:endParaRPr lang="en-GB" dirty="0">
                  <a:solidFill>
                    <a:schemeClr val="tx1"/>
                  </a:solidFill>
                </a:endParaRPr>
              </a:p>
            </p:txBody>
          </p:sp>
        </mc:Choice>
        <mc:Fallback xmlns="">
          <p:sp>
            <p:nvSpPr>
              <p:cNvPr id="52" name="Content Placeholder 2">
                <a:extLst>
                  <a:ext uri="{FF2B5EF4-FFF2-40B4-BE49-F238E27FC236}">
                    <a16:creationId xmlns:a16="http://schemas.microsoft.com/office/drawing/2014/main" id="{0BC340D3-C37C-48F6-BF88-EC52E0D4D0A3}"/>
                  </a:ext>
                </a:extLst>
              </p:cNvPr>
              <p:cNvSpPr txBox="1">
                <a:spLocks noRot="1" noChangeAspect="1" noMove="1" noResize="1" noEditPoints="1" noAdjustHandles="1" noChangeArrowheads="1" noChangeShapeType="1" noTextEdit="1"/>
              </p:cNvSpPr>
              <p:nvPr/>
            </p:nvSpPr>
            <p:spPr>
              <a:xfrm>
                <a:off x="5294228" y="3772656"/>
                <a:ext cx="6095593" cy="2884342"/>
              </a:xfrm>
              <a:prstGeom prst="rect">
                <a:avLst/>
              </a:prstGeom>
              <a:blipFill>
                <a:blip r:embed="rId9"/>
                <a:stretch>
                  <a:fillRect l="-1700"/>
                </a:stretch>
              </a:blipFill>
            </p:spPr>
            <p:txBody>
              <a:bodyPr/>
              <a:lstStyle/>
              <a:p>
                <a:r>
                  <a:rPr lang="en-GB">
                    <a:noFill/>
                  </a:rPr>
                  <a:t> </a:t>
                </a:r>
              </a:p>
            </p:txBody>
          </p:sp>
        </mc:Fallback>
      </mc:AlternateContent>
    </p:spTree>
    <p:extLst>
      <p:ext uri="{BB962C8B-B14F-4D97-AF65-F5344CB8AC3E}">
        <p14:creationId xmlns:p14="http://schemas.microsoft.com/office/powerpoint/2010/main" val="172733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animEffect transition="in" filter="fade">
                                      <p:cBhvr>
                                        <p:cTn id="23" dur="500"/>
                                        <p:tgtEl>
                                          <p:spTgt spid="5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xEl>
                                              <p:pRg st="1" end="1"/>
                                            </p:txEl>
                                          </p:spTgt>
                                        </p:tgtEl>
                                        <p:attrNameLst>
                                          <p:attrName>style.visibility</p:attrName>
                                        </p:attrNameLst>
                                      </p:cBhvr>
                                      <p:to>
                                        <p:strVal val="visible"/>
                                      </p:to>
                                    </p:set>
                                    <p:animEffect transition="in" filter="fade">
                                      <p:cBhvr>
                                        <p:cTn id="28" dur="500"/>
                                        <p:tgtEl>
                                          <p:spTgt spid="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07EB-C0E6-4F70-8B62-BC6D126CBBCD}"/>
              </a:ext>
            </a:extLst>
          </p:cNvPr>
          <p:cNvSpPr>
            <a:spLocks noGrp="1"/>
          </p:cNvSpPr>
          <p:nvPr>
            <p:ph type="title"/>
          </p:nvPr>
        </p:nvSpPr>
        <p:spPr/>
        <p:txBody>
          <a:bodyPr/>
          <a:lstStyle/>
          <a:p>
            <a:r>
              <a:rPr lang="en-GB" dirty="0"/>
              <a:t>When don’t these equations work?</a:t>
            </a:r>
          </a:p>
        </p:txBody>
      </p:sp>
      <p:sp>
        <p:nvSpPr>
          <p:cNvPr id="3" name="Content Placeholder 2">
            <a:extLst>
              <a:ext uri="{FF2B5EF4-FFF2-40B4-BE49-F238E27FC236}">
                <a16:creationId xmlns:a16="http://schemas.microsoft.com/office/drawing/2014/main" id="{D84F5483-17B2-478E-8086-80D23FECB7FD}"/>
              </a:ext>
            </a:extLst>
          </p:cNvPr>
          <p:cNvSpPr>
            <a:spLocks noGrp="1"/>
          </p:cNvSpPr>
          <p:nvPr>
            <p:ph idx="1"/>
          </p:nvPr>
        </p:nvSpPr>
        <p:spPr/>
        <p:txBody>
          <a:bodyPr/>
          <a:lstStyle/>
          <a:p>
            <a:r>
              <a:rPr lang="en-GB" dirty="0"/>
              <a:t>For very small objects (quantum mechanics)</a:t>
            </a:r>
          </a:p>
          <a:p>
            <a:r>
              <a:rPr lang="en-GB" dirty="0"/>
              <a:t>For objects travelling close to the speed of light (theory of relativity)</a:t>
            </a:r>
          </a:p>
          <a:p>
            <a:r>
              <a:rPr lang="en-GB" dirty="0"/>
              <a:t>For objects that interact with other</a:t>
            </a:r>
            <a:br>
              <a:rPr lang="en-GB" dirty="0"/>
            </a:br>
            <a:r>
              <a:rPr lang="en-GB" dirty="0"/>
              <a:t>objects or forces that change</a:t>
            </a:r>
            <a:br>
              <a:rPr lang="en-GB" dirty="0"/>
            </a:br>
            <a:r>
              <a:rPr lang="en-GB" dirty="0"/>
              <a:t>their acceleration…</a:t>
            </a:r>
          </a:p>
        </p:txBody>
      </p:sp>
      <p:grpSp>
        <p:nvGrpSpPr>
          <p:cNvPr id="11" name="Group 10">
            <a:extLst>
              <a:ext uri="{FF2B5EF4-FFF2-40B4-BE49-F238E27FC236}">
                <a16:creationId xmlns:a16="http://schemas.microsoft.com/office/drawing/2014/main" id="{2CC2BF7E-8D58-442D-AF1E-224A98883678}"/>
              </a:ext>
            </a:extLst>
          </p:cNvPr>
          <p:cNvGrpSpPr/>
          <p:nvPr/>
        </p:nvGrpSpPr>
        <p:grpSpPr>
          <a:xfrm>
            <a:off x="6920925" y="3429000"/>
            <a:ext cx="4265178" cy="3226137"/>
            <a:chOff x="4801507" y="2735713"/>
            <a:chExt cx="3135086" cy="2371347"/>
          </a:xfrm>
        </p:grpSpPr>
        <p:pic>
          <p:nvPicPr>
            <p:cNvPr id="9" name="Picture 8" descr="A close up of a logo&#10;&#10;Description automatically generated">
              <a:extLst>
                <a:ext uri="{FF2B5EF4-FFF2-40B4-BE49-F238E27FC236}">
                  <a16:creationId xmlns:a16="http://schemas.microsoft.com/office/drawing/2014/main" id="{EFAF766F-1537-4788-9A28-2811A271C2C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01507" y="2735713"/>
              <a:ext cx="3135086" cy="2019518"/>
            </a:xfrm>
            <a:prstGeom prst="rect">
              <a:avLst/>
            </a:prstGeom>
            <a:ln>
              <a:noFill/>
            </a:ln>
            <a:effectLst>
              <a:softEdge rad="112500"/>
            </a:effectLst>
          </p:spPr>
        </p:pic>
        <p:sp>
          <p:nvSpPr>
            <p:cNvPr id="10" name="TextBox 9">
              <a:extLst>
                <a:ext uri="{FF2B5EF4-FFF2-40B4-BE49-F238E27FC236}">
                  <a16:creationId xmlns:a16="http://schemas.microsoft.com/office/drawing/2014/main" id="{699C35EF-D8C5-422D-8127-25484A914B33}"/>
                </a:ext>
              </a:extLst>
            </p:cNvPr>
            <p:cNvSpPr txBox="1"/>
            <p:nvPr/>
          </p:nvSpPr>
          <p:spPr>
            <a:xfrm>
              <a:off x="4801507" y="4737728"/>
              <a:ext cx="3135086" cy="369332"/>
            </a:xfrm>
            <a:prstGeom prst="rect">
              <a:avLst/>
            </a:prstGeom>
            <a:noFill/>
          </p:spPr>
          <p:txBody>
            <a:bodyPr wrap="square" rtlCol="0">
              <a:spAutoFit/>
            </a:bodyPr>
            <a:lstStyle/>
            <a:p>
              <a:r>
                <a:rPr lang="en-GB" sz="900" dirty="0">
                  <a:hlinkClick r:id="rId4" tooltip="https://en.wikipedia.org/wiki/Bouncing_ball"/>
                </a:rPr>
                <a:t>This Photo</a:t>
              </a:r>
              <a:r>
                <a:rPr lang="en-GB" sz="900" dirty="0"/>
                <a:t> by Unknown Author is licensed under </a:t>
              </a:r>
              <a:r>
                <a:rPr lang="en-GB" sz="900" dirty="0">
                  <a:hlinkClick r:id="rId5" tooltip="https://creativecommons.org/licenses/by-sa/3.0/"/>
                </a:rPr>
                <a:t>CC BY-SA</a:t>
              </a:r>
              <a:endParaRPr lang="en-GB" sz="900" dirty="0"/>
            </a:p>
          </p:txBody>
        </p:sp>
      </p:grpSp>
    </p:spTree>
    <p:extLst>
      <p:ext uri="{BB962C8B-B14F-4D97-AF65-F5344CB8AC3E}">
        <p14:creationId xmlns:p14="http://schemas.microsoft.com/office/powerpoint/2010/main" val="5914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Derive </a:t>
            </a:r>
            <a:r>
              <a:rPr lang="en-US" sz="2800" dirty="0"/>
              <a:t>some general results from the equations of motion to discover how projectiles move</a:t>
            </a:r>
            <a:endParaRPr lang="en-US" sz="2800" b="1" dirty="0"/>
          </a:p>
          <a:p>
            <a:pPr lvl="0"/>
            <a:r>
              <a:rPr lang="en-US" sz="2800" b="1" dirty="0">
                <a:solidFill>
                  <a:schemeClr val="accent4"/>
                </a:solidFill>
              </a:rPr>
              <a:t>Apply </a:t>
            </a:r>
            <a:r>
              <a:rPr lang="en-US" sz="2800" dirty="0"/>
              <a:t>the results/equations to solve target-finding problems</a:t>
            </a:r>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E178-5B2B-4D72-BDAC-70D5883639BA}"/>
              </a:ext>
            </a:extLst>
          </p:cNvPr>
          <p:cNvSpPr>
            <a:spLocks noGrp="1"/>
          </p:cNvSpPr>
          <p:nvPr>
            <p:ph type="title"/>
          </p:nvPr>
        </p:nvSpPr>
        <p:spPr/>
        <p:txBody>
          <a:bodyPr/>
          <a:lstStyle/>
          <a:p>
            <a:r>
              <a:rPr lang="en-GB" dirty="0"/>
              <a:t>Recap: Equations of motion (‘</a:t>
            </a:r>
            <a:r>
              <a:rPr lang="en-GB" dirty="0" err="1"/>
              <a:t>suvat</a:t>
            </a:r>
            <a:r>
              <a:rPr lang="en-GB" dirty="0"/>
              <a:t>’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ED20C8-212B-4FF3-B4FE-4AFB3941419E}"/>
                  </a:ext>
                </a:extLst>
              </p:cNvPr>
              <p:cNvSpPr>
                <a:spLocks noGrp="1"/>
              </p:cNvSpPr>
              <p:nvPr>
                <p:ph idx="1"/>
              </p:nvPr>
            </p:nvSpPr>
            <p:spPr>
              <a:xfrm>
                <a:off x="3390900" y="2142067"/>
                <a:ext cx="5410199" cy="4106333"/>
              </a:xfrm>
            </p:spPr>
            <p:txBody>
              <a:bodyPr>
                <a:normAutofit/>
              </a:bodyPr>
              <a:lstStyle/>
              <a:p>
                <a:pPr marL="514350" indent="-514350">
                  <a:buFont typeface="+mj-lt"/>
                  <a:buAutoNum type="arabicPeriod"/>
                </a:pPr>
                <a:r>
                  <a:rPr lang="en-GB" dirty="0"/>
                  <a:t>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𝐚</m:t>
                    </m:r>
                    <m:r>
                      <a:rPr lang="en-GB" i="1">
                        <a:latin typeface="Cambria Math" panose="02040503050406030204" pitchFamily="18" charset="0"/>
                      </a:rPr>
                      <m:t>𝑡</m:t>
                    </m:r>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𝐬</m:t>
                    </m:r>
                  </m:oMath>
                </a14:m>
                <a:r>
                  <a:rPr lang="en-GB" dirty="0">
                    <a:solidFill>
                      <a:schemeClr val="tx1">
                        <a:lumMod val="75000"/>
                      </a:schemeClr>
                    </a:solidFill>
                  </a:rPr>
                  <a:t>)</a:t>
                </a:r>
                <a:endParaRPr lang="en-GB" b="0" dirty="0"/>
              </a:p>
              <a:p>
                <a:pPr marL="514350" indent="-514350">
                  <a:buFont typeface="+mj-lt"/>
                  <a:buAutoNum type="arabicPeriod"/>
                </a:pPr>
                <a:r>
                  <a:rPr lang="en-GB"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𝐯</m:t>
                    </m:r>
                  </m:oMath>
                </a14:m>
                <a:r>
                  <a:rPr lang="en-GB" dirty="0">
                    <a:solidFill>
                      <a:schemeClr val="tx1">
                        <a:lumMod val="75000"/>
                      </a:schemeClr>
                    </a:solidFill>
                  </a:rPr>
                  <a:t>)</a:t>
                </a:r>
                <a:endParaRPr lang="en-GB" dirty="0"/>
              </a:p>
              <a:p>
                <a:pPr marL="514350" indent="-514350">
                  <a:buFont typeface="+mj-lt"/>
                  <a:buAutoNum type="arabicPeriod"/>
                </a:pPr>
                <a:r>
                  <a:rPr lang="en-GB" b="0"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d>
                      <m:dPr>
                        <m:ctrlPr>
                          <a:rPr lang="en-GB" i="1">
                            <a:latin typeface="Cambria Math" panose="02040503050406030204" pitchFamily="18" charset="0"/>
                          </a:rPr>
                        </m:ctrlPr>
                      </m:dPr>
                      <m:e>
                        <m:r>
                          <a:rPr lang="en-GB" b="1">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𝐯</m:t>
                        </m:r>
                      </m:e>
                    </m:d>
                    <m:r>
                      <a:rPr lang="en-GB" i="1">
                        <a:latin typeface="Cambria Math" panose="02040503050406030204" pitchFamily="18" charset="0"/>
                      </a:rPr>
                      <m:t>𝑡</m:t>
                    </m:r>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𝐚</m:t>
                    </m:r>
                  </m:oMath>
                </a14:m>
                <a:r>
                  <a:rPr lang="en-GB" dirty="0">
                    <a:solidFill>
                      <a:schemeClr val="tx1">
                        <a:lumMod val="75000"/>
                      </a:schemeClr>
                    </a:solidFill>
                  </a:rPr>
                  <a:t>)</a:t>
                </a:r>
                <a:endParaRPr lang="en-GB" b="0" dirty="0"/>
              </a:p>
              <a:p>
                <a:pPr marL="514350" indent="-514350">
                  <a:buFont typeface="+mj-lt"/>
                  <a:buAutoNum type="arabicPeriod"/>
                </a:pPr>
                <a:r>
                  <a:rPr lang="en-GB" dirty="0"/>
                  <a:t>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𝐮</m:t>
                            </m:r>
                          </m:e>
                        </m:d>
                      </m:e>
                      <m:sup>
                        <m:r>
                          <a:rPr lang="en-GB" i="1">
                            <a:latin typeface="Cambria Math" panose="02040503050406030204" pitchFamily="18" charset="0"/>
                          </a:rPr>
                          <m:t>2</m:t>
                        </m:r>
                      </m:sup>
                    </m:sSup>
                    <m:r>
                      <a:rPr lang="en-GB" i="1">
                        <a:latin typeface="Cambria Math" panose="02040503050406030204" pitchFamily="18" charset="0"/>
                      </a:rPr>
                      <m:t>+2</m:t>
                    </m:r>
                    <m:r>
                      <a:rPr lang="en-GB" b="1">
                        <a:latin typeface="Cambria Math" panose="02040503050406030204" pitchFamily="18" charset="0"/>
                      </a:rPr>
                      <m:t>𝐚</m:t>
                    </m:r>
                    <m:r>
                      <a:rPr lang="en-GB" i="1">
                        <a:latin typeface="Cambria Math" panose="02040503050406030204" pitchFamily="18" charset="0"/>
                      </a:rPr>
                      <m:t>⋅</m:t>
                    </m:r>
                    <m:r>
                      <a:rPr lang="en-GB" b="1">
                        <a:latin typeface="Cambria Math" panose="02040503050406030204" pitchFamily="18" charset="0"/>
                      </a:rPr>
                      <m:t>𝐬</m:t>
                    </m:r>
                  </m:oMath>
                </a14:m>
                <a:r>
                  <a:rPr lang="en-GB" dirty="0"/>
                  <a:t>	</a:t>
                </a:r>
                <a:r>
                  <a:rPr lang="en-GB" dirty="0">
                    <a:solidFill>
                      <a:schemeClr val="tx1">
                        <a:lumMod val="75000"/>
                      </a:schemeClr>
                    </a:solidFill>
                  </a:rPr>
                  <a:t>(no </a:t>
                </a:r>
                <a14:m>
                  <m:oMath xmlns:m="http://schemas.openxmlformats.org/officeDocument/2006/math">
                    <m:r>
                      <a:rPr lang="en-GB" i="1">
                        <a:solidFill>
                          <a:schemeClr val="tx1">
                            <a:lumMod val="75000"/>
                          </a:schemeClr>
                        </a:solidFill>
                        <a:latin typeface="Cambria Math" panose="02040503050406030204" pitchFamily="18" charset="0"/>
                      </a:rPr>
                      <m:t>𝑡</m:t>
                    </m:r>
                  </m:oMath>
                </a14:m>
                <a:r>
                  <a:rPr lang="en-GB" dirty="0">
                    <a:solidFill>
                      <a:schemeClr val="tx1">
                        <a:lumMod val="75000"/>
                      </a:schemeClr>
                    </a:solidFill>
                  </a:rPr>
                  <a:t>)</a:t>
                </a:r>
                <a:endParaRPr lang="en-GB" dirty="0"/>
              </a:p>
              <a:p>
                <a:pPr marL="514350" indent="-514350">
                  <a:buFont typeface="+mj-lt"/>
                  <a:buAutoNum type="arabicPeriod"/>
                </a:pPr>
                <a:r>
                  <a:rPr lang="en-GB" b="0"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𝐯</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𝐮</m:t>
                    </m:r>
                  </m:oMath>
                </a14:m>
                <a:r>
                  <a:rPr lang="en-GB" dirty="0">
                    <a:solidFill>
                      <a:schemeClr val="tx1">
                        <a:lumMod val="75000"/>
                      </a:schemeClr>
                    </a:solidFill>
                  </a:rPr>
                  <a:t>)</a:t>
                </a:r>
                <a:endParaRPr lang="en-GB"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82ED20C8-212B-4FF3-B4FE-4AFB3941419E}"/>
                  </a:ext>
                </a:extLst>
              </p:cNvPr>
              <p:cNvSpPr>
                <a:spLocks noGrp="1" noRot="1" noChangeAspect="1" noMove="1" noResize="1" noEditPoints="1" noAdjustHandles="1" noChangeArrowheads="1" noChangeShapeType="1" noTextEdit="1"/>
              </p:cNvSpPr>
              <p:nvPr>
                <p:ph idx="1"/>
              </p:nvPr>
            </p:nvSpPr>
            <p:spPr>
              <a:xfrm>
                <a:off x="3390900" y="2142067"/>
                <a:ext cx="5410199" cy="4106333"/>
              </a:xfrm>
              <a:blipFill>
                <a:blip r:embed="rId3"/>
                <a:stretch>
                  <a:fillRect l="-2252" t="-1484"/>
                </a:stretch>
              </a:blipFill>
            </p:spPr>
            <p:txBody>
              <a:bodyPr/>
              <a:lstStyle/>
              <a:p>
                <a:r>
                  <a:rPr lang="en-GB">
                    <a:noFill/>
                  </a:rPr>
                  <a:t> </a:t>
                </a:r>
              </a:p>
            </p:txBody>
          </p:sp>
        </mc:Fallback>
      </mc:AlternateContent>
    </p:spTree>
    <p:extLst>
      <p:ext uri="{BB962C8B-B14F-4D97-AF65-F5344CB8AC3E}">
        <p14:creationId xmlns:p14="http://schemas.microsoft.com/office/powerpoint/2010/main" val="8677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4F14-FA84-4549-BD22-FE18326C13D7}"/>
              </a:ext>
            </a:extLst>
          </p:cNvPr>
          <p:cNvSpPr>
            <a:spLocks noGrp="1"/>
          </p:cNvSpPr>
          <p:nvPr>
            <p:ph type="title"/>
          </p:nvPr>
        </p:nvSpPr>
        <p:spPr/>
        <p:txBody>
          <a:bodyPr/>
          <a:lstStyle/>
          <a:p>
            <a:r>
              <a:rPr lang="en-GB" dirty="0"/>
              <a:t>Projectiles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127807-3E6D-4609-9739-BD083841FF2F}"/>
                  </a:ext>
                </a:extLst>
              </p:cNvPr>
              <p:cNvSpPr>
                <a:spLocks noGrp="1"/>
              </p:cNvSpPr>
              <p:nvPr>
                <p:ph idx="1"/>
              </p:nvPr>
            </p:nvSpPr>
            <p:spPr>
              <a:xfrm>
                <a:off x="5602164" y="2142067"/>
                <a:ext cx="5215062" cy="4415894"/>
              </a:xfrm>
            </p:spPr>
            <p:txBody>
              <a:bodyPr/>
              <a:lstStyle/>
              <a:p>
                <a14:m>
                  <m:oMath xmlns:m="http://schemas.openxmlformats.org/officeDocument/2006/math">
                    <m:r>
                      <a:rPr lang="en-GB" b="1" smtClean="0">
                        <a:solidFill>
                          <a:schemeClr val="accent4"/>
                        </a:solidFill>
                        <a:latin typeface="Cambria Math" panose="02040503050406030204" pitchFamily="18" charset="0"/>
                      </a:rPr>
                      <m:t>𝐮</m:t>
                    </m:r>
                    <m:r>
                      <a:rPr lang="en-GB"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r>
                                <m:rPr>
                                  <m:brk m:alnAt="7"/>
                                </m:rP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brk m:alnAt="7"/>
                                    </m:rPr>
                                    <a:rPr lang="en-GB">
                                      <a:solidFill>
                                        <a:schemeClr val="accent4"/>
                                      </a:solidFill>
                                      <a:latin typeface="Cambria Math" panose="02040503050406030204" pitchFamily="18" charset="0"/>
                                    </a:rPr>
                                    <m:t>c</m:t>
                                  </m:r>
                                  <m:r>
                                    <m:rPr>
                                      <m:sty m:val="p"/>
                                    </m:rPr>
                                    <a:rPr lang="en-GB">
                                      <a:solidFill>
                                        <a:schemeClr val="accent4"/>
                                      </a:solidFill>
                                      <a:latin typeface="Cambria Math" panose="02040503050406030204" pitchFamily="18" charset="0"/>
                                    </a:rPr>
                                    <m:t>os</m:t>
                                  </m:r>
                                </m:fName>
                                <m:e>
                                  <m:r>
                                    <m:rPr>
                                      <m:brk m:alnAt="7"/>
                                    </m:rPr>
                                    <a:rPr lang="en-GB" i="1">
                                      <a:solidFill>
                                        <a:schemeClr val="accent4"/>
                                      </a:solidFill>
                                      <a:latin typeface="Cambria Math" panose="02040503050406030204" pitchFamily="18" charset="0"/>
                                    </a:rPr>
                                    <m:t>𝜃</m:t>
                                  </m:r>
                                </m:e>
                              </m:func>
                            </m:e>
                          </m:mr>
                          <m:mr>
                            <m:e>
                              <m: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sin</m:t>
                                  </m:r>
                                </m:fName>
                                <m:e>
                                  <m:r>
                                    <a:rPr lang="en-GB" i="1">
                                      <a:solidFill>
                                        <a:schemeClr val="accent4"/>
                                      </a:solidFill>
                                      <a:latin typeface="Cambria Math" panose="02040503050406030204" pitchFamily="18" charset="0"/>
                                    </a:rPr>
                                    <m:t>𝜃</m:t>
                                  </m:r>
                                </m:e>
                              </m:func>
                            </m:e>
                          </m:mr>
                        </m:m>
                      </m:e>
                    </m:d>
                  </m:oMath>
                </a14:m>
                <a:r>
                  <a:rPr lang="en-GB" dirty="0"/>
                  <a:t> (</a:t>
                </a:r>
                <a14:m>
                  <m:oMath xmlns:m="http://schemas.openxmlformats.org/officeDocument/2006/math">
                    <m:r>
                      <a:rPr lang="en-GB" b="0" i="1" dirty="0" smtClean="0">
                        <a:latin typeface="Cambria Math" panose="02040503050406030204" pitchFamily="18" charset="0"/>
                      </a:rPr>
                      <m:t>𝑢</m:t>
                    </m:r>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1" i="0" dirty="0" smtClean="0">
                            <a:latin typeface="Cambria Math" panose="02040503050406030204" pitchFamily="18" charset="0"/>
                          </a:rPr>
                          <m:t>𝐮</m:t>
                        </m:r>
                      </m:e>
                    </m:d>
                  </m:oMath>
                </a14:m>
                <a:r>
                  <a:rPr lang="en-GB" dirty="0"/>
                  <a:t>)</a:t>
                </a:r>
              </a:p>
              <a:p>
                <a14:m>
                  <m:oMath xmlns:m="http://schemas.openxmlformats.org/officeDocument/2006/math">
                    <m:r>
                      <a:rPr lang="en-GB" b="1" i="0" smtClean="0">
                        <a:latin typeface="Cambria Math" panose="02040503050406030204" pitchFamily="18" charset="0"/>
                      </a:rPr>
                      <m:t>𝐚</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m:t>
                              </m:r>
                              <m:r>
                                <a:rPr lang="en-GB" b="0" i="1" smtClean="0">
                                  <a:latin typeface="Cambria Math" panose="02040503050406030204" pitchFamily="18" charset="0"/>
                                </a:rPr>
                                <m:t>𝑔</m:t>
                              </m:r>
                            </m:e>
                          </m:mr>
                        </m:m>
                      </m:e>
                    </m:d>
                  </m:oMath>
                </a14:m>
                <a:endParaRPr lang="en-GB" dirty="0"/>
              </a:p>
              <a:p>
                <a:r>
                  <a:rPr lang="en-GB" dirty="0"/>
                  <a:t>At time t, the displacement is:</a:t>
                </a:r>
                <a:br>
                  <a:rPr lang="en-GB" dirty="0"/>
                </a:b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e>
                            </m:mr>
                          </m:m>
                        </m:e>
                      </m:d>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m:t>
                                </m:r>
                                <m:r>
                                  <a:rPr lang="en-GB" i="1">
                                    <a:latin typeface="Cambria Math" panose="02040503050406030204" pitchFamily="18" charset="0"/>
                                  </a:rPr>
                                  <m:t>𝑔</m:t>
                                </m:r>
                              </m:e>
                            </m:mr>
                          </m:m>
                        </m:e>
                      </m:d>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m:oMathPara>
                </a14:m>
                <a:endParaRPr lang="en-GB" dirty="0"/>
              </a:p>
            </p:txBody>
          </p:sp>
        </mc:Choice>
        <mc:Fallback xmlns="">
          <p:sp>
            <p:nvSpPr>
              <p:cNvPr id="3" name="Content Placeholder 2">
                <a:extLst>
                  <a:ext uri="{FF2B5EF4-FFF2-40B4-BE49-F238E27FC236}">
                    <a16:creationId xmlns:a16="http://schemas.microsoft.com/office/drawing/2014/main" id="{07127807-3E6D-4609-9739-BD083841FF2F}"/>
                  </a:ext>
                </a:extLst>
              </p:cNvPr>
              <p:cNvSpPr>
                <a:spLocks noGrp="1" noRot="1" noChangeAspect="1" noMove="1" noResize="1" noEditPoints="1" noAdjustHandles="1" noChangeArrowheads="1" noChangeShapeType="1" noTextEdit="1"/>
              </p:cNvSpPr>
              <p:nvPr>
                <p:ph idx="1"/>
              </p:nvPr>
            </p:nvSpPr>
            <p:spPr>
              <a:xfrm>
                <a:off x="5602164" y="2142067"/>
                <a:ext cx="5215062" cy="4415894"/>
              </a:xfrm>
              <a:blipFill>
                <a:blip r:embed="rId3"/>
                <a:stretch>
                  <a:fillRect l="-2105" r="-117"/>
                </a:stretch>
              </a:blipFill>
            </p:spPr>
            <p:txBody>
              <a:bodyPr/>
              <a:lstStyle/>
              <a:p>
                <a:r>
                  <a:rPr lang="en-GB">
                    <a:noFill/>
                  </a:rPr>
                  <a:t> </a:t>
                </a:r>
              </a:p>
            </p:txBody>
          </p:sp>
        </mc:Fallback>
      </mc:AlternateContent>
      <p:sp>
        <p:nvSpPr>
          <p:cNvPr id="11" name="Freeform: Shape 10">
            <a:extLst>
              <a:ext uri="{FF2B5EF4-FFF2-40B4-BE49-F238E27FC236}">
                <a16:creationId xmlns:a16="http://schemas.microsoft.com/office/drawing/2014/main" id="{EF4F81B2-515D-42FB-9A51-C08734471B43}"/>
              </a:ext>
              <a:ext uri="{C183D7F6-B498-43B3-948B-1728B52AA6E4}">
                <adec:decorative xmlns:adec="http://schemas.microsoft.com/office/drawing/2017/decorative" val="1"/>
              </a:ext>
            </a:extLst>
          </p:cNvPr>
          <p:cNvSpPr/>
          <p:nvPr/>
        </p:nvSpPr>
        <p:spPr>
          <a:xfrm>
            <a:off x="1071569" y="4157671"/>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nvGrpSpPr>
          <p:cNvPr id="13" name="Group 12">
            <a:extLst>
              <a:ext uri="{FF2B5EF4-FFF2-40B4-BE49-F238E27FC236}">
                <a16:creationId xmlns:a16="http://schemas.microsoft.com/office/drawing/2014/main" id="{C6639B65-7E09-433A-ADD3-2B1BBB52CC0D}"/>
              </a:ext>
            </a:extLst>
          </p:cNvPr>
          <p:cNvGrpSpPr/>
          <p:nvPr/>
        </p:nvGrpSpPr>
        <p:grpSpPr>
          <a:xfrm>
            <a:off x="1071569" y="3996432"/>
            <a:ext cx="4872038" cy="2318559"/>
            <a:chOff x="671513" y="3139176"/>
            <a:chExt cx="4872038" cy="2318559"/>
          </a:xfrm>
        </p:grpSpPr>
        <p:grpSp>
          <p:nvGrpSpPr>
            <p:cNvPr id="9" name="Group 8">
              <a:extLst>
                <a:ext uri="{FF2B5EF4-FFF2-40B4-BE49-F238E27FC236}">
                  <a16:creationId xmlns:a16="http://schemas.microsoft.com/office/drawing/2014/main" id="{3F1970BF-E723-4F17-8527-C82C83C265CE}"/>
                </a:ext>
              </a:extLst>
            </p:cNvPr>
            <p:cNvGrpSpPr/>
            <p:nvPr/>
          </p:nvGrpSpPr>
          <p:grpSpPr>
            <a:xfrm>
              <a:off x="671513" y="3139176"/>
              <a:ext cx="4872038" cy="2318559"/>
              <a:chOff x="828675" y="2896379"/>
              <a:chExt cx="4872038" cy="2318559"/>
            </a:xfrm>
          </p:grpSpPr>
          <p:cxnSp>
            <p:nvCxnSpPr>
              <p:cNvPr id="6" name="Straight Arrow Connector 5">
                <a:extLst>
                  <a:ext uri="{FF2B5EF4-FFF2-40B4-BE49-F238E27FC236}">
                    <a16:creationId xmlns:a16="http://schemas.microsoft.com/office/drawing/2014/main" id="{3193BE90-166A-461C-91D8-BFC49DCDDF01}"/>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7A53BC-73FF-468B-B047-45728D2ADF3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EF1EED4-5AF4-4592-A650-91AC40DF5357}"/>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5" name="Straight Arrow Connector 14">
            <a:extLst>
              <a:ext uri="{FF2B5EF4-FFF2-40B4-BE49-F238E27FC236}">
                <a16:creationId xmlns:a16="http://schemas.microsoft.com/office/drawing/2014/main" id="{A0FB6F3C-0CD0-45C4-89FB-5336B0766B61}"/>
              </a:ext>
            </a:extLst>
          </p:cNvPr>
          <p:cNvCxnSpPr>
            <a:cxnSpLocks/>
          </p:cNvCxnSpPr>
          <p:nvPr/>
        </p:nvCxnSpPr>
        <p:spPr>
          <a:xfrm flipV="1">
            <a:off x="1100145" y="5514981"/>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DD4329-C74B-431D-A2AF-F0F668FE9117}"/>
                  </a:ext>
                </a:extLst>
              </p:cNvPr>
              <p:cNvSpPr txBox="1"/>
              <p:nvPr/>
            </p:nvSpPr>
            <p:spPr>
              <a:xfrm>
                <a:off x="1144471" y="5098419"/>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solidFill>
                          <a:latin typeface="Cambria Math" panose="02040503050406030204" pitchFamily="18" charset="0"/>
                        </a:rPr>
                        <m:t>𝐮</m:t>
                      </m:r>
                    </m:oMath>
                  </m:oMathPara>
                </a14:m>
                <a:endParaRPr lang="en-GB" b="1" dirty="0"/>
              </a:p>
            </p:txBody>
          </p:sp>
        </mc:Choice>
        <mc:Fallback xmlns="">
          <p:sp>
            <p:nvSpPr>
              <p:cNvPr id="16" name="TextBox 15">
                <a:extLst>
                  <a:ext uri="{FF2B5EF4-FFF2-40B4-BE49-F238E27FC236}">
                    <a16:creationId xmlns:a16="http://schemas.microsoft.com/office/drawing/2014/main" id="{3BDD4329-C74B-431D-A2AF-F0F668FE9117}"/>
                  </a:ext>
                </a:extLst>
              </p:cNvPr>
              <p:cNvSpPr txBox="1">
                <a:spLocks noRot="1" noChangeAspect="1" noMove="1" noResize="1" noEditPoints="1" noAdjustHandles="1" noChangeArrowheads="1" noChangeShapeType="1" noTextEdit="1"/>
              </p:cNvSpPr>
              <p:nvPr/>
            </p:nvSpPr>
            <p:spPr>
              <a:xfrm>
                <a:off x="1144471" y="5098419"/>
                <a:ext cx="449161" cy="461665"/>
              </a:xfrm>
              <a:prstGeom prst="rect">
                <a:avLst/>
              </a:prstGeom>
              <a:blipFill>
                <a:blip r:embed="rId4"/>
                <a:stretch>
                  <a:fillRect/>
                </a:stretch>
              </a:blipFill>
            </p:spPr>
            <p:txBody>
              <a:bodyPr/>
              <a:lstStyle/>
              <a:p>
                <a:r>
                  <a:rPr lang="en-GB">
                    <a:noFill/>
                  </a:rPr>
                  <a:t> </a:t>
                </a:r>
              </a:p>
            </p:txBody>
          </p:sp>
        </mc:Fallback>
      </mc:AlternateContent>
      <p:grpSp>
        <p:nvGrpSpPr>
          <p:cNvPr id="21" name="Group 20">
            <a:extLst>
              <a:ext uri="{FF2B5EF4-FFF2-40B4-BE49-F238E27FC236}">
                <a16:creationId xmlns:a16="http://schemas.microsoft.com/office/drawing/2014/main" id="{87C2326E-55C1-4202-9E61-35F8F40E5585}"/>
              </a:ext>
            </a:extLst>
          </p:cNvPr>
          <p:cNvGrpSpPr/>
          <p:nvPr/>
        </p:nvGrpSpPr>
        <p:grpSpPr>
          <a:xfrm>
            <a:off x="395115" y="5098418"/>
            <a:ext cx="1356666" cy="1716726"/>
            <a:chOff x="-4941" y="4241162"/>
            <a:chExt cx="1356666" cy="1716726"/>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BDB79B-3BD4-4307-8E09-E072F627A54B}"/>
                    </a:ext>
                  </a:extLst>
                </p:cNvPr>
                <p:cNvSpPr txBox="1"/>
                <p:nvPr/>
              </p:nvSpPr>
              <p:spPr>
                <a:xfrm>
                  <a:off x="577090" y="4241162"/>
                  <a:ext cx="7746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b="1" i="1" smtClean="0">
                                <a:solidFill>
                                  <a:schemeClr val="accent5"/>
                                </a:solidFill>
                                <a:latin typeface="Cambria Math" panose="02040503050406030204" pitchFamily="18" charset="0"/>
                              </a:rPr>
                            </m:ctrlPr>
                          </m:dPr>
                          <m:e>
                            <m:r>
                              <a:rPr lang="en-GB" sz="2400" b="1">
                                <a:solidFill>
                                  <a:schemeClr val="accent5"/>
                                </a:solidFill>
                                <a:latin typeface="Cambria Math" panose="02040503050406030204" pitchFamily="18" charset="0"/>
                              </a:rPr>
                              <m:t>𝐮</m:t>
                            </m:r>
                          </m:e>
                        </m:d>
                      </m:oMath>
                    </m:oMathPara>
                  </a14:m>
                  <a:endParaRPr lang="en-GB" b="1" dirty="0"/>
                </a:p>
              </p:txBody>
            </p:sp>
          </mc:Choice>
          <mc:Fallback xmlns="">
            <p:sp>
              <p:nvSpPr>
                <p:cNvPr id="18" name="TextBox 17">
                  <a:extLst>
                    <a:ext uri="{FF2B5EF4-FFF2-40B4-BE49-F238E27FC236}">
                      <a16:creationId xmlns:a16="http://schemas.microsoft.com/office/drawing/2014/main" id="{6BBDB79B-3BD4-4307-8E09-E072F627A54B}"/>
                    </a:ext>
                  </a:extLst>
                </p:cNvPr>
                <p:cNvSpPr txBox="1">
                  <a:spLocks noRot="1" noChangeAspect="1" noMove="1" noResize="1" noEditPoints="1" noAdjustHandles="1" noChangeArrowheads="1" noChangeShapeType="1" noTextEdit="1"/>
                </p:cNvSpPr>
                <p:nvPr/>
              </p:nvSpPr>
              <p:spPr>
                <a:xfrm>
                  <a:off x="577090" y="4241162"/>
                  <a:ext cx="774635" cy="461665"/>
                </a:xfrm>
                <a:prstGeom prst="rect">
                  <a:avLst/>
                </a:prstGeom>
                <a:blipFill>
                  <a:blip r:embed="rId5"/>
                  <a:stretch>
                    <a:fillRect/>
                  </a:stretch>
                </a:blipFill>
              </p:spPr>
              <p:txBody>
                <a:bodyPr/>
                <a:lstStyle/>
                <a:p>
                  <a:r>
                    <a:rPr lang="en-GB">
                      <a:noFill/>
                    </a:rPr>
                    <a:t> </a:t>
                  </a:r>
                </a:p>
              </p:txBody>
            </p:sp>
          </mc:Fallback>
        </mc:AlternateContent>
        <p:sp>
          <p:nvSpPr>
            <p:cNvPr id="19" name="Arc 18">
              <a:extLst>
                <a:ext uri="{FF2B5EF4-FFF2-40B4-BE49-F238E27FC236}">
                  <a16:creationId xmlns:a16="http://schemas.microsoft.com/office/drawing/2014/main" id="{EEC1BB70-831A-4C69-A58D-627F36864599}"/>
                </a:ext>
              </a:extLst>
            </p:cNvPr>
            <p:cNvSpPr/>
            <p:nvPr/>
          </p:nvSpPr>
          <p:spPr>
            <a:xfrm>
              <a:off x="-4941" y="5043488"/>
              <a:ext cx="914400" cy="914400"/>
            </a:xfrm>
            <a:prstGeom prst="arc">
              <a:avLst>
                <a:gd name="adj1" fmla="val 19758072"/>
                <a:gd name="adj2" fmla="val 20989473"/>
              </a:avLst>
            </a:prstGeom>
            <a:ln w="381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A171AE-9D1D-48B6-9549-EDB2BE4B3172}"/>
                    </a:ext>
                  </a:extLst>
                </p:cNvPr>
                <p:cNvSpPr txBox="1"/>
                <p:nvPr/>
              </p:nvSpPr>
              <p:spPr>
                <a:xfrm>
                  <a:off x="824187" y="5026977"/>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5">
                                <a:lumMod val="20000"/>
                                <a:lumOff val="80000"/>
                              </a:schemeClr>
                            </a:solidFill>
                            <a:latin typeface="Cambria Math" panose="02040503050406030204" pitchFamily="18" charset="0"/>
                            <a:ea typeface="Cambria Math" panose="02040503050406030204" pitchFamily="18" charset="0"/>
                          </a:rPr>
                          <m:t>𝜃</m:t>
                        </m:r>
                      </m:oMath>
                    </m:oMathPara>
                  </a14:m>
                  <a:endParaRPr lang="en-GB" dirty="0">
                    <a:solidFill>
                      <a:schemeClr val="accent5">
                        <a:lumMod val="20000"/>
                        <a:lumOff val="80000"/>
                      </a:schemeClr>
                    </a:solidFill>
                  </a:endParaRPr>
                </a:p>
              </p:txBody>
            </p:sp>
          </mc:Choice>
          <mc:Fallback xmlns="">
            <p:sp>
              <p:nvSpPr>
                <p:cNvPr id="20" name="TextBox 19">
                  <a:extLst>
                    <a:ext uri="{FF2B5EF4-FFF2-40B4-BE49-F238E27FC236}">
                      <a16:creationId xmlns:a16="http://schemas.microsoft.com/office/drawing/2014/main" id="{ACA171AE-9D1D-48B6-9549-EDB2BE4B3172}"/>
                    </a:ext>
                  </a:extLst>
                </p:cNvPr>
                <p:cNvSpPr txBox="1">
                  <a:spLocks noRot="1" noChangeAspect="1" noMove="1" noResize="1" noEditPoints="1" noAdjustHandles="1" noChangeArrowheads="1" noChangeShapeType="1" noTextEdit="1"/>
                </p:cNvSpPr>
                <p:nvPr/>
              </p:nvSpPr>
              <p:spPr>
                <a:xfrm>
                  <a:off x="824187" y="5026977"/>
                  <a:ext cx="440612" cy="461665"/>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177C7FB9-F777-43BD-A391-C43DB23BA399}"/>
                  </a:ext>
                  <a:ext uri="{C183D7F6-B498-43B3-948B-1728B52AA6E4}">
                    <adec:decorative xmlns:adec="http://schemas.microsoft.com/office/drawing/2017/decorative" val="1"/>
                  </a:ext>
                </a:extLst>
              </p:cNvPr>
              <p:cNvSpPr/>
              <p:nvPr/>
            </p:nvSpPr>
            <p:spPr>
              <a:xfrm>
                <a:off x="6972301" y="1337733"/>
                <a:ext cx="2914650" cy="537104"/>
              </a:xfrm>
              <a:prstGeom prst="wedgeRectCallout">
                <a:avLst>
                  <a:gd name="adj1" fmla="val -34068"/>
                  <a:gd name="adj2" fmla="val 110381"/>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a:t>
                </a:r>
                <a14:m>
                  <m:oMath xmlns:m="http://schemas.openxmlformats.org/officeDocument/2006/math">
                    <m:r>
                      <m:rPr>
                        <m:sty m:val="p"/>
                      </m:rPr>
                      <a:rPr lang="en-GB" sz="2000" b="0" i="0" smtClean="0">
                        <a:solidFill>
                          <a:schemeClr val="tx1"/>
                        </a:solidFill>
                        <a:latin typeface="Cambria Math" panose="02040503050406030204" pitchFamily="18" charset="0"/>
                      </a:rPr>
                      <m:t>cos</m:t>
                    </m:r>
                  </m:oMath>
                </a14:m>
                <a:r>
                  <a:rPr lang="en-GB" sz="2000" dirty="0">
                    <a:solidFill>
                      <a:schemeClr val="tx1"/>
                    </a:solidFill>
                  </a:rPr>
                  <a:t>’ to ‘close’ the angle</a:t>
                </a:r>
              </a:p>
            </p:txBody>
          </p:sp>
        </mc:Choice>
        <mc:Fallback xmlns="">
          <p:sp>
            <p:nvSpPr>
              <p:cNvPr id="22" name="Speech Bubble: Rectangle 21">
                <a:extLst>
                  <a:ext uri="{FF2B5EF4-FFF2-40B4-BE49-F238E27FC236}">
                    <a16:creationId xmlns:a16="http://schemas.microsoft.com/office/drawing/2014/main" id="{177C7FB9-F777-43BD-A391-C43DB23BA399}"/>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972301" y="1337733"/>
                <a:ext cx="2914650" cy="537104"/>
              </a:xfrm>
              <a:prstGeom prst="wedgeRectCallout">
                <a:avLst>
                  <a:gd name="adj1" fmla="val -34068"/>
                  <a:gd name="adj2" fmla="val 110381"/>
                </a:avLst>
              </a:prstGeom>
              <a:blipFill>
                <a:blip r:embed="rId7"/>
                <a:stretch>
                  <a:fillRect/>
                </a:stretch>
              </a:blipFill>
              <a:ln/>
            </p:spPr>
            <p:txBody>
              <a:bodyPr/>
              <a:lstStyle/>
              <a:p>
                <a:r>
                  <a:rPr lang="en-GB">
                    <a:noFill/>
                  </a:rPr>
                  <a:t> </a:t>
                </a:r>
              </a:p>
            </p:txBody>
          </p:sp>
        </mc:Fallback>
      </mc:AlternateContent>
      <p:grpSp>
        <p:nvGrpSpPr>
          <p:cNvPr id="27" name="Group 26">
            <a:extLst>
              <a:ext uri="{FF2B5EF4-FFF2-40B4-BE49-F238E27FC236}">
                <a16:creationId xmlns:a16="http://schemas.microsoft.com/office/drawing/2014/main" id="{B6097D15-64E4-4F5C-B3B8-44A7C05BCBFC}"/>
              </a:ext>
            </a:extLst>
          </p:cNvPr>
          <p:cNvGrpSpPr/>
          <p:nvPr/>
        </p:nvGrpSpPr>
        <p:grpSpPr>
          <a:xfrm>
            <a:off x="2269058" y="4607068"/>
            <a:ext cx="431528" cy="758092"/>
            <a:chOff x="1869002" y="3749812"/>
            <a:chExt cx="431528" cy="758092"/>
          </a:xfrm>
        </p:grpSpPr>
        <p:cxnSp>
          <p:nvCxnSpPr>
            <p:cNvPr id="24" name="Straight Arrow Connector 23">
              <a:extLst>
                <a:ext uri="{FF2B5EF4-FFF2-40B4-BE49-F238E27FC236}">
                  <a16:creationId xmlns:a16="http://schemas.microsoft.com/office/drawing/2014/main" id="{ACFC1815-0C51-4CC6-88E4-7A0B82DCB658}"/>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699D221-2126-4316-8133-EDA16E02F2F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26" name="TextBox 25">
                  <a:extLst>
                    <a:ext uri="{FF2B5EF4-FFF2-40B4-BE49-F238E27FC236}">
                      <a16:creationId xmlns:a16="http://schemas.microsoft.com/office/drawing/2014/main" id="{3699D221-2126-4316-8133-EDA16E02F2F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8"/>
                  <a:stretch>
                    <a:fillRect/>
                  </a:stretch>
                </a:blipFill>
              </p:spPr>
              <p:txBody>
                <a:bodyPr/>
                <a:lstStyle/>
                <a:p>
                  <a:r>
                    <a:rPr lang="en-GB">
                      <a:noFill/>
                    </a:rPr>
                    <a:t> </a:t>
                  </a:r>
                </a:p>
              </p:txBody>
            </p:sp>
          </mc:Fallback>
        </mc:AlternateContent>
      </p:grpSp>
      <p:sp>
        <p:nvSpPr>
          <p:cNvPr id="28" name="Content Placeholder 2">
            <a:extLst>
              <a:ext uri="{FF2B5EF4-FFF2-40B4-BE49-F238E27FC236}">
                <a16:creationId xmlns:a16="http://schemas.microsoft.com/office/drawing/2014/main" id="{0B4FCF18-6754-4E64-8686-91B64DFA37DA}"/>
              </a:ext>
            </a:extLst>
          </p:cNvPr>
          <p:cNvSpPr txBox="1">
            <a:spLocks/>
          </p:cNvSpPr>
          <p:nvPr/>
        </p:nvSpPr>
        <p:spPr>
          <a:xfrm>
            <a:off x="685802" y="2142067"/>
            <a:ext cx="4916362" cy="2032762"/>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ts val="0"/>
              </a:spcBef>
              <a:spcAft>
                <a:spcPts val="1000"/>
              </a:spcAft>
              <a:buClr>
                <a:schemeClr val="bg2">
                  <a:lumMod val="20000"/>
                  <a:lumOff val="80000"/>
                </a:schemeClr>
              </a:buClr>
              <a:buSzPct val="100000"/>
              <a:buFont typeface="Wingdings" panose="05000000000000000000" pitchFamily="2" charset="2"/>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bg2">
                  <a:lumMod val="20000"/>
                  <a:lumOff val="80000"/>
                </a:schemeClr>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bg2">
                  <a:lumMod val="20000"/>
                  <a:lumOff val="80000"/>
                </a:schemeClr>
              </a:buClr>
              <a:buSzPct val="100000"/>
              <a:buFont typeface="Arial Nova" panose="020B0504020202020204" pitchFamily="34" charset="0"/>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GB" sz="2400" dirty="0"/>
              <a:t>Definition: a </a:t>
            </a:r>
            <a:r>
              <a:rPr lang="en-GB" sz="2400" b="1" dirty="0">
                <a:hlinkClick r:id="rId9"/>
              </a:rPr>
              <a:t>projectile</a:t>
            </a:r>
            <a:r>
              <a:rPr lang="en-GB" sz="2400" dirty="0"/>
              <a:t> is a body </a:t>
            </a:r>
            <a:r>
              <a:rPr lang="en-GB" sz="2400" dirty="0">
                <a:solidFill>
                  <a:schemeClr val="accent4"/>
                </a:solidFill>
              </a:rPr>
              <a:t>projected by external force </a:t>
            </a:r>
            <a:r>
              <a:rPr lang="en-GB" sz="2400" dirty="0"/>
              <a:t>and continuing in motion by its own inertia.</a:t>
            </a:r>
          </a:p>
          <a:p>
            <a:pPr lvl="1"/>
            <a:r>
              <a:rPr lang="en-GB" dirty="0"/>
              <a:t>e.g. dropped, thrown, shot…</a:t>
            </a:r>
          </a:p>
        </p:txBody>
      </p:sp>
      <p:grpSp>
        <p:nvGrpSpPr>
          <p:cNvPr id="32" name="Group 31">
            <a:extLst>
              <a:ext uri="{FF2B5EF4-FFF2-40B4-BE49-F238E27FC236}">
                <a16:creationId xmlns:a16="http://schemas.microsoft.com/office/drawing/2014/main" id="{A1ED73C8-3344-4A89-ACC5-2FA402D4B180}"/>
              </a:ext>
            </a:extLst>
          </p:cNvPr>
          <p:cNvGrpSpPr/>
          <p:nvPr/>
        </p:nvGrpSpPr>
        <p:grpSpPr>
          <a:xfrm>
            <a:off x="1071568" y="5535156"/>
            <a:ext cx="516283" cy="780568"/>
            <a:chOff x="1071568" y="5535156"/>
            <a:chExt cx="516283" cy="780568"/>
          </a:xfrm>
        </p:grpSpPr>
        <p:cxnSp>
          <p:nvCxnSpPr>
            <p:cNvPr id="14" name="Straight Connector 13">
              <a:extLst>
                <a:ext uri="{FF2B5EF4-FFF2-40B4-BE49-F238E27FC236}">
                  <a16:creationId xmlns:a16="http://schemas.microsoft.com/office/drawing/2014/main" id="{C42BC89C-53F4-41D4-A799-C51D3A6EF018}"/>
                </a:ext>
              </a:extLst>
            </p:cNvPr>
            <p:cNvCxnSpPr>
              <a:cxnSpLocks/>
            </p:cNvCxnSpPr>
            <p:nvPr/>
          </p:nvCxnSpPr>
          <p:spPr>
            <a:xfrm>
              <a:off x="1587850" y="5535156"/>
              <a:ext cx="0" cy="780568"/>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931369-45D6-4138-A958-8973CC351EDA}"/>
                </a:ext>
              </a:extLst>
            </p:cNvPr>
            <p:cNvCxnSpPr>
              <a:cxnSpLocks/>
            </p:cNvCxnSpPr>
            <p:nvPr/>
          </p:nvCxnSpPr>
          <p:spPr>
            <a:xfrm flipH="1">
              <a:off x="1071568" y="5535156"/>
              <a:ext cx="516283" cy="0"/>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E934FC-5CD0-4B0D-82BB-B65A2A5AB706}"/>
              </a:ext>
            </a:extLst>
          </p:cNvPr>
          <p:cNvGrpSpPr/>
          <p:nvPr/>
        </p:nvGrpSpPr>
        <p:grpSpPr>
          <a:xfrm>
            <a:off x="1071569" y="5560084"/>
            <a:ext cx="3784636" cy="740712"/>
            <a:chOff x="1071569" y="5560084"/>
            <a:chExt cx="3784636" cy="740712"/>
          </a:xfrm>
        </p:grpSpPr>
        <p:cxnSp>
          <p:nvCxnSpPr>
            <p:cNvPr id="34" name="Straight Arrow Connector 33">
              <a:extLst>
                <a:ext uri="{FF2B5EF4-FFF2-40B4-BE49-F238E27FC236}">
                  <a16:creationId xmlns:a16="http://schemas.microsoft.com/office/drawing/2014/main" id="{69B8210F-4E06-4A89-8960-99F0848C3176}"/>
                </a:ext>
              </a:extLst>
            </p:cNvPr>
            <p:cNvCxnSpPr>
              <a:cxnSpLocks/>
              <a:stCxn id="11" idx="0"/>
            </p:cNvCxnSpPr>
            <p:nvPr/>
          </p:nvCxnSpPr>
          <p:spPr>
            <a:xfrm flipV="1">
              <a:off x="1071569" y="5560084"/>
              <a:ext cx="3784636" cy="740712"/>
            </a:xfrm>
            <a:prstGeom prst="straightConnector1">
              <a:avLst/>
            </a:prstGeom>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9C42972-EFE7-4EFF-B709-33E657FD7D0F}"/>
                    </a:ext>
                  </a:extLst>
                </p:cNvPr>
                <p:cNvSpPr txBox="1"/>
                <p:nvPr/>
              </p:nvSpPr>
              <p:spPr>
                <a:xfrm>
                  <a:off x="3143983" y="5743979"/>
                  <a:ext cx="4074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60000"/>
                                <a:lumOff val="40000"/>
                              </a:schemeClr>
                            </a:solidFill>
                            <a:latin typeface="Cambria Math" panose="02040503050406030204" pitchFamily="18" charset="0"/>
                          </a:rPr>
                          <m:t>𝐬</m:t>
                        </m:r>
                      </m:oMath>
                    </m:oMathPara>
                  </a14:m>
                  <a:endParaRPr lang="en-GB" b="1" dirty="0">
                    <a:solidFill>
                      <a:schemeClr val="accent6">
                        <a:lumMod val="60000"/>
                        <a:lumOff val="40000"/>
                      </a:schemeClr>
                    </a:solidFill>
                  </a:endParaRPr>
                </a:p>
              </p:txBody>
            </p:sp>
          </mc:Choice>
          <mc:Fallback xmlns="">
            <p:sp>
              <p:nvSpPr>
                <p:cNvPr id="36" name="TextBox 35">
                  <a:extLst>
                    <a:ext uri="{FF2B5EF4-FFF2-40B4-BE49-F238E27FC236}">
                      <a16:creationId xmlns:a16="http://schemas.microsoft.com/office/drawing/2014/main" id="{39C42972-EFE7-4EFF-B709-33E657FD7D0F}"/>
                    </a:ext>
                  </a:extLst>
                </p:cNvPr>
                <p:cNvSpPr txBox="1">
                  <a:spLocks noRot="1" noChangeAspect="1" noMove="1" noResize="1" noEditPoints="1" noAdjustHandles="1" noChangeArrowheads="1" noChangeShapeType="1" noTextEdit="1"/>
                </p:cNvSpPr>
                <p:nvPr/>
              </p:nvSpPr>
              <p:spPr>
                <a:xfrm>
                  <a:off x="3143983" y="5743979"/>
                  <a:ext cx="407484" cy="461665"/>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8100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fade">
                                      <p:cBhvr>
                                        <p:cTn id="7" dur="500"/>
                                        <p:tgtEl>
                                          <p:spTgt spid="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500"/>
                                        <p:tgtEl>
                                          <p:spTgt spid="3">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6" grpId="0"/>
      <p:bldP spid="22" grpId="0" animBg="1"/>
      <p:bldP spid="2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8AF1-3495-40FB-A78A-BEABB9CE9D03}"/>
              </a:ext>
            </a:extLst>
          </p:cNvPr>
          <p:cNvSpPr>
            <a:spLocks noGrp="1"/>
          </p:cNvSpPr>
          <p:nvPr>
            <p:ph type="title"/>
          </p:nvPr>
        </p:nvSpPr>
        <p:spPr/>
        <p:txBody>
          <a:bodyPr/>
          <a:lstStyle/>
          <a:p>
            <a:r>
              <a:rPr lang="en-GB" dirty="0"/>
              <a:t>Projectile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23FF69-25D6-4D25-B151-EC2F32F7B5E7}"/>
                  </a:ext>
                </a:extLst>
              </p:cNvPr>
              <p:cNvSpPr>
                <a:spLocks noGrp="1"/>
              </p:cNvSpPr>
              <p:nvPr>
                <p:ph idx="1"/>
              </p:nvPr>
            </p:nvSpPr>
            <p:spPr>
              <a:xfrm>
                <a:off x="1097280" y="2108201"/>
                <a:ext cx="5510254" cy="3760891"/>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r>
                                  <m:rPr>
                                    <m:brk m:alnAt="7"/>
                                  </m:rPr>
                                  <a:rPr lang="en-GB" i="1">
                                    <a:latin typeface="Cambria Math" panose="02040503050406030204" pitchFamily="18" charset="0"/>
                                  </a:rPr>
                                  <m:t>𝑡</m:t>
                                </m:r>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num>
                                  <m:den>
                                    <m:r>
                                      <a:rPr lang="en-GB" i="1">
                                        <a:latin typeface="Cambria Math" panose="02040503050406030204" pitchFamily="18" charset="0"/>
                                      </a:rPr>
                                      <m:t>2</m:t>
                                    </m:r>
                                  </m:den>
                                </m:f>
                              </m:e>
                            </m:mr>
                          </m:m>
                        </m:e>
                      </m:d>
                    </m:oMath>
                  </m:oMathPara>
                </a14:m>
                <a:endParaRPr lang="en-GB" dirty="0"/>
              </a:p>
              <a:p>
                <a:r>
                  <a:rPr lang="en-GB" dirty="0"/>
                  <a:t>Horizontally: position changes </a:t>
                </a:r>
                <a:r>
                  <a:rPr lang="en-GB" dirty="0">
                    <a:solidFill>
                      <a:schemeClr val="accent4"/>
                    </a:solidFill>
                  </a:rPr>
                  <a:t>linearly</a:t>
                </a:r>
                <a:r>
                  <a:rPr lang="en-GB" dirty="0"/>
                  <a:t> with </a:t>
                </a:r>
                <a14:m>
                  <m:oMath xmlns:m="http://schemas.openxmlformats.org/officeDocument/2006/math">
                    <m:r>
                      <a:rPr lang="en-GB" i="1" dirty="0" smtClean="0">
                        <a:latin typeface="Cambria Math" panose="02040503050406030204" pitchFamily="18" charset="0"/>
                      </a:rPr>
                      <m:t>𝑡</m:t>
                    </m:r>
                  </m:oMath>
                </a14:m>
                <a:endParaRPr lang="en-GB" dirty="0"/>
              </a:p>
              <a:p>
                <a:r>
                  <a:rPr lang="en-GB" dirty="0"/>
                  <a:t>Vertically: position is a </a:t>
                </a:r>
                <a:r>
                  <a:rPr lang="en-GB" dirty="0">
                    <a:solidFill>
                      <a:schemeClr val="accent4"/>
                    </a:solidFill>
                  </a:rPr>
                  <a:t>quadratic</a:t>
                </a:r>
              </a:p>
              <a:p>
                <a:r>
                  <a:rPr lang="en-GB" dirty="0"/>
                  <a:t>The shape of motion is a </a:t>
                </a:r>
                <a:r>
                  <a:rPr lang="en-GB" dirty="0">
                    <a:solidFill>
                      <a:schemeClr val="accent4"/>
                    </a:solidFill>
                  </a:rPr>
                  <a:t>parabola</a:t>
                </a:r>
              </a:p>
              <a:p>
                <a:endParaRPr lang="en-GB" dirty="0"/>
              </a:p>
            </p:txBody>
          </p:sp>
        </mc:Choice>
        <mc:Fallback xmlns="">
          <p:sp>
            <p:nvSpPr>
              <p:cNvPr id="3" name="Content Placeholder 2">
                <a:extLst>
                  <a:ext uri="{FF2B5EF4-FFF2-40B4-BE49-F238E27FC236}">
                    <a16:creationId xmlns:a16="http://schemas.microsoft.com/office/drawing/2014/main" id="{0323FF69-25D6-4D25-B151-EC2F32F7B5E7}"/>
                  </a:ext>
                </a:extLst>
              </p:cNvPr>
              <p:cNvSpPr>
                <a:spLocks noGrp="1" noRot="1" noChangeAspect="1" noMove="1" noResize="1" noEditPoints="1" noAdjustHandles="1" noChangeArrowheads="1" noChangeShapeType="1" noTextEdit="1"/>
              </p:cNvSpPr>
              <p:nvPr>
                <p:ph idx="1"/>
              </p:nvPr>
            </p:nvSpPr>
            <p:spPr>
              <a:xfrm>
                <a:off x="1097280" y="2108201"/>
                <a:ext cx="5510254" cy="3760891"/>
              </a:xfrm>
              <a:blipFill>
                <a:blip r:embed="rId3"/>
                <a:stretch>
                  <a:fillRect l="-1659"/>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B2E5FE37-BAAB-4D99-B219-764DB56B06EF}"/>
              </a:ext>
            </a:extLst>
          </p:cNvPr>
          <p:cNvGrpSpPr/>
          <p:nvPr/>
        </p:nvGrpSpPr>
        <p:grpSpPr>
          <a:xfrm>
            <a:off x="6770670" y="3698192"/>
            <a:ext cx="5311032" cy="3147849"/>
            <a:chOff x="6770670" y="3698192"/>
            <a:chExt cx="5311032" cy="3147849"/>
          </a:xfrm>
        </p:grpSpPr>
        <p:pic>
          <p:nvPicPr>
            <p:cNvPr id="6146" name="Picture 2">
              <a:extLst>
                <a:ext uri="{FF2B5EF4-FFF2-40B4-BE49-F238E27FC236}">
                  <a16:creationId xmlns:a16="http://schemas.microsoft.com/office/drawing/2014/main" id="{66031A85-1B94-42EA-921A-B32B3252452D}"/>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670" y="3698192"/>
              <a:ext cx="5229256" cy="2939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FDE68C-789D-4BD2-8658-276F3D3B981F}"/>
                </a:ext>
              </a:extLst>
            </p:cNvPr>
            <p:cNvSpPr txBox="1"/>
            <p:nvPr/>
          </p:nvSpPr>
          <p:spPr>
            <a:xfrm>
              <a:off x="8133185" y="6584431"/>
              <a:ext cx="3948517" cy="261610"/>
            </a:xfrm>
            <a:prstGeom prst="rect">
              <a:avLst/>
            </a:prstGeom>
            <a:noFill/>
          </p:spPr>
          <p:txBody>
            <a:bodyPr wrap="none" rtlCol="0">
              <a:spAutoFit/>
            </a:bodyPr>
            <a:lstStyle/>
            <a:p>
              <a:r>
                <a:rPr lang="en-GB" sz="1100" dirty="0">
                  <a:hlinkClick r:id="rId5"/>
                </a:rPr>
                <a:t>http://www.tom-e-white.com/2015/03/tennis-ball-parabola.html</a:t>
              </a:r>
              <a:endParaRPr lang="en-GB" sz="1100" dirty="0"/>
            </a:p>
          </p:txBody>
        </p:sp>
      </p:grpSp>
      <p:pic>
        <p:nvPicPr>
          <p:cNvPr id="5" name="Picture 4">
            <a:extLst>
              <a:ext uri="{FF2B5EF4-FFF2-40B4-BE49-F238E27FC236}">
                <a16:creationId xmlns:a16="http://schemas.microsoft.com/office/drawing/2014/main" id="{BA451C21-6EDE-49DC-92FA-0DEF5CDB3D5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757418" y="134811"/>
            <a:ext cx="5216653" cy="3453855"/>
          </a:xfrm>
          <a:prstGeom prst="rect">
            <a:avLst/>
          </a:prstGeom>
        </p:spPr>
      </p:pic>
      <p:grpSp>
        <p:nvGrpSpPr>
          <p:cNvPr id="10" name="Group 9">
            <a:extLst>
              <a:ext uri="{FF2B5EF4-FFF2-40B4-BE49-F238E27FC236}">
                <a16:creationId xmlns:a16="http://schemas.microsoft.com/office/drawing/2014/main" id="{42B17086-A2C9-4226-AB12-46173E13A332}"/>
              </a:ext>
            </a:extLst>
          </p:cNvPr>
          <p:cNvGrpSpPr/>
          <p:nvPr/>
        </p:nvGrpSpPr>
        <p:grpSpPr>
          <a:xfrm>
            <a:off x="2164328" y="5384447"/>
            <a:ext cx="3722944" cy="1199984"/>
            <a:chOff x="2164328" y="5384447"/>
            <a:chExt cx="3722944" cy="1199984"/>
          </a:xfrm>
        </p:grpSpPr>
        <p:pic>
          <p:nvPicPr>
            <p:cNvPr id="6" name="Picture 5" descr="Graph of 𝑦=𝑢 sin𝜃 𝑡−(𝑔𝑡^2)/2">
              <a:extLst>
                <a:ext uri="{FF2B5EF4-FFF2-40B4-BE49-F238E27FC236}">
                  <a16:creationId xmlns:a16="http://schemas.microsoft.com/office/drawing/2014/main" id="{17B956D6-96FA-459F-BC17-DF581CB45124}"/>
                </a:ext>
              </a:extLst>
            </p:cNvPr>
            <p:cNvPicPr>
              <a:picLocks noChangeAspect="1"/>
            </p:cNvPicPr>
            <p:nvPr/>
          </p:nvPicPr>
          <p:blipFill>
            <a:blip r:embed="rId7"/>
            <a:stretch>
              <a:fillRect/>
            </a:stretch>
          </p:blipFill>
          <p:spPr>
            <a:xfrm>
              <a:off x="4452426" y="5753779"/>
              <a:ext cx="1150720" cy="83065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B2F179-F350-4EBD-8A95-C4D7F4921C6B}"/>
                    </a:ext>
                  </a:extLst>
                </p:cNvPr>
                <p:cNvSpPr/>
                <p:nvPr/>
              </p:nvSpPr>
              <p:spPr>
                <a:xfrm>
                  <a:off x="2164328" y="5661101"/>
                  <a:ext cx="2138214"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𝑦</m:t>
                        </m:r>
                        <m:r>
                          <a:rPr lang="en-GB" b="0" i="1" smtClean="0">
                            <a:latin typeface="Cambria Math" panose="02040503050406030204" pitchFamily="18" charset="0"/>
                          </a:rPr>
                          <m:t>=</m:t>
                        </m:r>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num>
                          <m:den>
                            <m:r>
                              <a:rPr lang="en-GB" i="1">
                                <a:latin typeface="Cambria Math" panose="02040503050406030204" pitchFamily="18" charset="0"/>
                              </a:rPr>
                              <m:t>2</m:t>
                            </m:r>
                          </m:den>
                        </m:f>
                      </m:oMath>
                    </m:oMathPara>
                  </a14:m>
                  <a:endParaRPr lang="en-GB" dirty="0"/>
                </a:p>
                <a:p>
                  <a:r>
                    <a:rPr lang="en-GB" dirty="0"/>
                    <a:t>for </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=5</m:t>
                      </m:r>
                    </m:oMath>
                  </a14:m>
                  <a:r>
                    <a:rPr lang="en-GB" dirty="0"/>
                    <a:t>, </a:t>
                  </a:r>
                  <a14:m>
                    <m:oMath xmlns:m="http://schemas.openxmlformats.org/officeDocument/2006/math">
                      <m:r>
                        <a:rPr lang="en-GB" i="1">
                          <a:latin typeface="Cambria Math" panose="02040503050406030204" pitchFamily="18" charset="0"/>
                        </a:rPr>
                        <m:t>𝜃</m:t>
                      </m:r>
                      <m:r>
                        <a:rPr lang="en-GB" b="0" i="1" smtClean="0">
                          <a:latin typeface="Cambria Math" panose="02040503050406030204" pitchFamily="18" charset="0"/>
                        </a:rPr>
                        <m:t>=30</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7" name="Rectangle 6">
                  <a:extLst>
                    <a:ext uri="{FF2B5EF4-FFF2-40B4-BE49-F238E27FC236}">
                      <a16:creationId xmlns:a16="http://schemas.microsoft.com/office/drawing/2014/main" id="{4FB2F179-F350-4EBD-8A95-C4D7F4921C6B}"/>
                    </a:ext>
                  </a:extLst>
                </p:cNvPr>
                <p:cNvSpPr>
                  <a:spLocks noRot="1" noChangeAspect="1" noMove="1" noResize="1" noEditPoints="1" noAdjustHandles="1" noChangeArrowheads="1" noChangeShapeType="1" noTextEdit="1"/>
                </p:cNvSpPr>
                <p:nvPr/>
              </p:nvSpPr>
              <p:spPr>
                <a:xfrm>
                  <a:off x="2164328" y="5661101"/>
                  <a:ext cx="2138214" cy="923330"/>
                </a:xfrm>
                <a:prstGeom prst="rect">
                  <a:avLst/>
                </a:prstGeom>
                <a:blipFill>
                  <a:blip r:embed="rId8"/>
                  <a:stretch>
                    <a:fillRect l="-2279"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B461740-9A2E-4C54-80FF-94CBB97D3FB5}"/>
                    </a:ext>
                  </a:extLst>
                </p:cNvPr>
                <p:cNvSpPr/>
                <p:nvPr/>
              </p:nvSpPr>
              <p:spPr>
                <a:xfrm>
                  <a:off x="4341200" y="5384447"/>
                  <a:ext cx="382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oMath>
                    </m:oMathPara>
                  </a14:m>
                  <a:endParaRPr lang="en-GB" dirty="0"/>
                </a:p>
              </p:txBody>
            </p:sp>
          </mc:Choice>
          <mc:Fallback xmlns="">
            <p:sp>
              <p:nvSpPr>
                <p:cNvPr id="8" name="Rectangle 7">
                  <a:extLst>
                    <a:ext uri="{FF2B5EF4-FFF2-40B4-BE49-F238E27FC236}">
                      <a16:creationId xmlns:a16="http://schemas.microsoft.com/office/drawing/2014/main" id="{CB461740-9A2E-4C54-80FF-94CBB97D3FB5}"/>
                    </a:ext>
                  </a:extLst>
                </p:cNvPr>
                <p:cNvSpPr>
                  <a:spLocks noRot="1" noChangeAspect="1" noMove="1" noResize="1" noEditPoints="1" noAdjustHandles="1" noChangeArrowheads="1" noChangeShapeType="1" noTextEdit="1"/>
                </p:cNvSpPr>
                <p:nvPr/>
              </p:nvSpPr>
              <p:spPr>
                <a:xfrm>
                  <a:off x="4341200" y="5384447"/>
                  <a:ext cx="382605" cy="369332"/>
                </a:xfrm>
                <a:prstGeom prst="rect">
                  <a:avLst/>
                </a:prstGeom>
                <a:blipFill>
                  <a:blip r:embed="rId9"/>
                  <a:stretch>
                    <a:fillRect b="-98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91932CB-BC93-431E-9B6B-93B30C85C568}"/>
                    </a:ext>
                  </a:extLst>
                </p:cNvPr>
                <p:cNvSpPr/>
                <p:nvPr/>
              </p:nvSpPr>
              <p:spPr>
                <a:xfrm>
                  <a:off x="5541472" y="6205826"/>
                  <a:ext cx="3458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oMath>
                    </m:oMathPara>
                  </a14:m>
                  <a:endParaRPr lang="en-GB" dirty="0"/>
                </a:p>
              </p:txBody>
            </p:sp>
          </mc:Choice>
          <mc:Fallback xmlns="">
            <p:sp>
              <p:nvSpPr>
                <p:cNvPr id="9" name="Rectangle 8">
                  <a:extLst>
                    <a:ext uri="{FF2B5EF4-FFF2-40B4-BE49-F238E27FC236}">
                      <a16:creationId xmlns:a16="http://schemas.microsoft.com/office/drawing/2014/main" id="{A91932CB-BC93-431E-9B6B-93B30C85C568}"/>
                    </a:ext>
                  </a:extLst>
                </p:cNvPr>
                <p:cNvSpPr>
                  <a:spLocks noRot="1" noChangeAspect="1" noMove="1" noResize="1" noEditPoints="1" noAdjustHandles="1" noChangeArrowheads="1" noChangeShapeType="1" noTextEdit="1"/>
                </p:cNvSpPr>
                <p:nvPr/>
              </p:nvSpPr>
              <p:spPr>
                <a:xfrm>
                  <a:off x="5541472" y="6205826"/>
                  <a:ext cx="345800" cy="369332"/>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8852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0D81-E8A5-466C-B6C3-EFDB369BEC11}"/>
              </a:ext>
            </a:extLst>
          </p:cNvPr>
          <p:cNvSpPr>
            <a:spLocks noGrp="1"/>
          </p:cNvSpPr>
          <p:nvPr>
            <p:ph type="title"/>
          </p:nvPr>
        </p:nvSpPr>
        <p:spPr/>
        <p:txBody>
          <a:bodyPr/>
          <a:lstStyle/>
          <a:p>
            <a:r>
              <a:rPr lang="en-GB" dirty="0"/>
              <a:t>Separating components</a:t>
            </a:r>
          </a:p>
        </p:txBody>
      </p:sp>
      <p:sp>
        <p:nvSpPr>
          <p:cNvPr id="3" name="Content Placeholder 2">
            <a:extLst>
              <a:ext uri="{FF2B5EF4-FFF2-40B4-BE49-F238E27FC236}">
                <a16:creationId xmlns:a16="http://schemas.microsoft.com/office/drawing/2014/main" id="{FD600EFC-A811-47F4-B7F5-A5D06D090DCB}"/>
              </a:ext>
            </a:extLst>
          </p:cNvPr>
          <p:cNvSpPr>
            <a:spLocks noGrp="1"/>
          </p:cNvSpPr>
          <p:nvPr>
            <p:ph idx="1"/>
          </p:nvPr>
        </p:nvSpPr>
        <p:spPr>
          <a:xfrm>
            <a:off x="685801" y="2142067"/>
            <a:ext cx="10131425" cy="4106333"/>
          </a:xfrm>
        </p:spPr>
        <p:txBody>
          <a:bodyPr>
            <a:normAutofit/>
          </a:bodyPr>
          <a:lstStyle/>
          <a:p>
            <a:r>
              <a:rPr lang="en-GB" dirty="0"/>
              <a:t>It’s often useful to consider horizontal and vertical motion separately –</a:t>
            </a:r>
          </a:p>
          <a:p>
            <a:r>
              <a:rPr lang="en-GB" dirty="0"/>
              <a:t>We can do this because our basis vectors are orthogonal, i.e. the components are at right-angles and do not affect one another</a:t>
            </a:r>
          </a:p>
          <a:p>
            <a:r>
              <a:rPr lang="en-GB" dirty="0"/>
              <a:t>Further explanation here:</a:t>
            </a:r>
            <a:br>
              <a:rPr lang="en-GB" dirty="0"/>
            </a:br>
            <a:r>
              <a:rPr lang="en-GB" dirty="0">
                <a:hlinkClick r:id="rId3"/>
              </a:rPr>
              <a:t>https://www.physicsclassroom.com/class/vectors/Lesson-1/Independence-of-Perpendicular-Components-of-Motion</a:t>
            </a:r>
            <a:endParaRPr lang="en-GB" dirty="0"/>
          </a:p>
        </p:txBody>
      </p:sp>
    </p:spTree>
    <p:extLst>
      <p:ext uri="{BB962C8B-B14F-4D97-AF65-F5344CB8AC3E}">
        <p14:creationId xmlns:p14="http://schemas.microsoft.com/office/powerpoint/2010/main" val="9321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lnSpcReduction="10000"/>
              </a:bodyPr>
              <a:lstStyle/>
              <a:p>
                <a:r>
                  <a:rPr lang="en-GB" dirty="0">
                    <a:solidFill>
                      <a:schemeClr val="accent6">
                        <a:lumMod val="40000"/>
                        <a:lumOff val="60000"/>
                      </a:schemeClr>
                    </a:solidFill>
                  </a:rPr>
                  <a:t>Time of flight:</a:t>
                </a:r>
              </a:p>
              <a:p>
                <a:pPr marL="0" indent="0">
                  <a:buNone/>
                </a:pPr>
                <a:r>
                  <a:rPr lang="en-GB" dirty="0"/>
                  <a:t>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m:t>
                    </m:r>
                    <m:r>
                      <a:rPr lang="en-GB" i="1" dirty="0" smtClean="0">
                        <a:latin typeface="Cambria Math" panose="02040503050406030204" pitchFamily="18" charset="0"/>
                      </a:rPr>
                      <m:t>𝑇</m:t>
                    </m:r>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𝑠</m:t>
                        </m:r>
                      </m:e>
                      <m:sub>
                        <m:r>
                          <a:rPr lang="en-GB" b="0" i="1" dirty="0" smtClean="0">
                            <a:latin typeface="Cambria Math" panose="02040503050406030204" pitchFamily="18" charset="0"/>
                          </a:rPr>
                          <m:t>𝑦</m:t>
                        </m:r>
                      </m:sub>
                    </m:sSub>
                    <m:r>
                      <a:rPr lang="en-GB" i="1" dirty="0" smtClean="0">
                        <a:latin typeface="Cambria Math" panose="02040503050406030204" pitchFamily="18" charset="0"/>
                      </a:rPr>
                      <m:t>=0</m:t>
                    </m:r>
                  </m:oMath>
                </a14:m>
                <a:r>
                  <a:rPr lang="en-GB" dirty="0"/>
                  <a:t>, so</a:t>
                </a:r>
              </a:p>
              <a:p>
                <a:pPr marL="0" indent="0">
                  <a:buNone/>
                </a:pPr>
                <a:r>
                  <a:rPr lang="en-GB" dirty="0"/>
                  <a:t>use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b="0" i="1" smtClean="0">
                        <a:latin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box>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𝑢</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rPr>
                        <m:t>𝑡</m:t>
                      </m:r>
                      <m:r>
                        <a:rPr lang="en-GB" b="0" i="1" smtClean="0">
                          <a:latin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box>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m:t>
                      </m:r>
                      <m:r>
                        <a:rPr lang="en-GB" b="0" i="1" smtClean="0">
                          <a:latin typeface="Cambria Math" panose="02040503050406030204" pitchFamily="18" charset="0"/>
                        </a:rPr>
                        <m:t>𝑡</m:t>
                      </m:r>
                      <m:d>
                        <m:dPr>
                          <m:ctrlPr>
                            <a:rPr lang="en-GB" i="1" smtClean="0">
                              <a:latin typeface="Cambria Math" panose="02040503050406030204" pitchFamily="18" charset="0"/>
                            </a:rPr>
                          </m:ctrlPr>
                        </m:dP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i="1">
                              <a:latin typeface="Cambria Math" panose="02040503050406030204" pitchFamily="18" charset="0"/>
                            </a:rPr>
                            <m:t>𝑔𝑡</m:t>
                          </m:r>
                        </m:e>
                      </m:d>
                    </m:oMath>
                  </m:oMathPara>
                </a14:m>
                <a:endParaRPr lang="en-GB" dirty="0"/>
              </a:p>
              <a:p>
                <a:pPr marL="0" indent="0">
                  <a:buNone/>
                </a:pP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GB" dirty="0"/>
                  <a:t> at the origin, so</a:t>
                </a:r>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𝑇</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r>
                            <a:rPr lang="en-GB" b="0" i="1" smtClean="0">
                              <a:solidFill>
                                <a:schemeClr val="accent4"/>
                              </a:solidFill>
                              <a:latin typeface="Cambria Math" panose="02040503050406030204" pitchFamily="18" charset="0"/>
                            </a:rPr>
                            <m:t>2</m:t>
                          </m:r>
                          <m: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sin</m:t>
                              </m:r>
                            </m:fName>
                            <m:e>
                              <m:r>
                                <a:rPr lang="en-GB" i="1">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3"/>
                <a:stretch>
                  <a:fillRect l="-2584" t="-2285"/>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03C354EA-49A0-411E-8AB3-83ED0F4E52B2}"/>
              </a:ext>
            </a:extLst>
          </p:cNvPr>
          <p:cNvGrpSpPr/>
          <p:nvPr/>
        </p:nvGrpSpPr>
        <p:grpSpPr>
          <a:xfrm>
            <a:off x="327156" y="2653400"/>
            <a:ext cx="5387851" cy="2818712"/>
            <a:chOff x="327156" y="2196198"/>
            <a:chExt cx="5387851" cy="2818712"/>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357437"/>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nvGrpSpPr>
            <p:cNvPr id="5" name="Group 4">
              <a:extLst>
                <a:ext uri="{FF2B5EF4-FFF2-40B4-BE49-F238E27FC236}">
                  <a16:creationId xmlns:a16="http://schemas.microsoft.com/office/drawing/2014/main" id="{A7D6744C-7CA2-44E1-B500-2D3938C82E57}"/>
                </a:ext>
              </a:extLst>
            </p:cNvPr>
            <p:cNvGrpSpPr/>
            <p:nvPr/>
          </p:nvGrpSpPr>
          <p:grpSpPr>
            <a:xfrm>
              <a:off x="842969" y="2196198"/>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3714747"/>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75B7F19-37F1-4E9F-9A2F-7F54D7AA0F53}"/>
                </a:ext>
              </a:extLst>
            </p:cNvPr>
            <p:cNvGrpSpPr/>
            <p:nvPr/>
          </p:nvGrpSpPr>
          <p:grpSpPr>
            <a:xfrm>
              <a:off x="327156" y="3428999"/>
              <a:ext cx="1323370" cy="1585911"/>
              <a:chOff x="155700" y="4371977"/>
              <a:chExt cx="1323370" cy="158591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685DEB-E196-4AF6-8FEE-21DF5FA33295}"/>
                      </a:ext>
                    </a:extLst>
                  </p:cNvPr>
                  <p:cNvSpPr txBox="1"/>
                  <p:nvPr/>
                </p:nvSpPr>
                <p:spPr>
                  <a:xfrm>
                    <a:off x="690152" y="4371977"/>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13" name="TextBox 12">
                    <a:extLst>
                      <a:ext uri="{FF2B5EF4-FFF2-40B4-BE49-F238E27FC236}">
                        <a16:creationId xmlns:a16="http://schemas.microsoft.com/office/drawing/2014/main" id="{50685DEB-E196-4AF6-8FEE-21DF5FA33295}"/>
                      </a:ext>
                    </a:extLst>
                  </p:cNvPr>
                  <p:cNvSpPr txBox="1">
                    <a:spLocks noRot="1" noChangeAspect="1" noMove="1" noResize="1" noEditPoints="1" noAdjustHandles="1" noChangeArrowheads="1" noChangeShapeType="1" noTextEdit="1"/>
                  </p:cNvSpPr>
                  <p:nvPr/>
                </p:nvSpPr>
                <p:spPr>
                  <a:xfrm>
                    <a:off x="690152" y="4371977"/>
                    <a:ext cx="431528" cy="461665"/>
                  </a:xfrm>
                  <a:prstGeom prst="rect">
                    <a:avLst/>
                  </a:prstGeom>
                  <a:blipFill>
                    <a:blip r:embed="rId4"/>
                    <a:stretch>
                      <a:fillRect/>
                    </a:stretch>
                  </a:blipFill>
                </p:spPr>
                <p:txBody>
                  <a:bodyPr/>
                  <a:lstStyle/>
                  <a:p>
                    <a:r>
                      <a:rPr lang="en-GB">
                        <a:noFill/>
                      </a:rPr>
                      <a:t> </a:t>
                    </a:r>
                  </a:p>
                </p:txBody>
              </p:sp>
            </mc:Fallback>
          </mc:AlternateContent>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38458" y="4957583"/>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38458" y="4957583"/>
                    <a:ext cx="440612" cy="461665"/>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C7A998BE-51F3-4A4B-89CE-116504EFCC97}"/>
                </a:ext>
              </a:extLst>
            </p:cNvPr>
            <p:cNvGrpSpPr/>
            <p:nvPr/>
          </p:nvGrpSpPr>
          <p:grpSpPr>
            <a:xfrm>
              <a:off x="2040458" y="2806834"/>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6"/>
                    <a:stretch>
                      <a:fillRect/>
                    </a:stretch>
                  </a:blipFill>
                </p:spPr>
                <p:txBody>
                  <a:bodyPr/>
                  <a:lstStyle/>
                  <a:p>
                    <a:r>
                      <a:rPr lang="en-GB">
                        <a:noFill/>
                      </a:rPr>
                      <a:t> </a:t>
                    </a:r>
                  </a:p>
                </p:txBody>
              </p:sp>
            </mc:Fallback>
          </mc:AlternateContent>
        </p:grpSp>
      </p:grpSp>
      <p:grpSp>
        <p:nvGrpSpPr>
          <p:cNvPr id="22" name="Group 21">
            <a:extLst>
              <a:ext uri="{FF2B5EF4-FFF2-40B4-BE49-F238E27FC236}">
                <a16:creationId xmlns:a16="http://schemas.microsoft.com/office/drawing/2014/main" id="{F8F9F9AD-9510-47C0-BA2B-3CFDE22E8AF6}"/>
              </a:ext>
            </a:extLst>
          </p:cNvPr>
          <p:cNvGrpSpPr/>
          <p:nvPr/>
        </p:nvGrpSpPr>
        <p:grpSpPr>
          <a:xfrm>
            <a:off x="401825" y="4977055"/>
            <a:ext cx="5254264" cy="475071"/>
            <a:chOff x="401825" y="4519853"/>
            <a:chExt cx="5254264" cy="475071"/>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4442C6A-9472-449F-B11F-C0A956E5CF62}"/>
                    </a:ext>
                  </a:extLst>
                </p:cNvPr>
                <p:cNvSpPr txBox="1"/>
                <p:nvPr/>
              </p:nvSpPr>
              <p:spPr>
                <a:xfrm>
                  <a:off x="401825" y="4533259"/>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=0</m:t>
                        </m:r>
                      </m:oMath>
                    </m:oMathPara>
                  </a14:m>
                  <a:endParaRPr lang="en-GB" dirty="0">
                    <a:solidFill>
                      <a:schemeClr val="accent6">
                        <a:lumMod val="40000"/>
                        <a:lumOff val="60000"/>
                      </a:schemeClr>
                    </a:solidFill>
                  </a:endParaRPr>
                </a:p>
              </p:txBody>
            </p:sp>
          </mc:Choice>
          <mc:Fallback xmlns="">
            <p:sp>
              <p:nvSpPr>
                <p:cNvPr id="20" name="TextBox 19">
                  <a:extLst>
                    <a:ext uri="{FF2B5EF4-FFF2-40B4-BE49-F238E27FC236}">
                      <a16:creationId xmlns:a16="http://schemas.microsoft.com/office/drawing/2014/main" id="{D4442C6A-9472-449F-B11F-C0A956E5CF62}"/>
                    </a:ext>
                  </a:extLst>
                </p:cNvPr>
                <p:cNvSpPr txBox="1">
                  <a:spLocks noRot="1" noChangeAspect="1" noMove="1" noResize="1" noEditPoints="1" noAdjustHandles="1" noChangeArrowheads="1" noChangeShapeType="1" noTextEdit="1"/>
                </p:cNvSpPr>
                <p:nvPr/>
              </p:nvSpPr>
              <p:spPr>
                <a:xfrm>
                  <a:off x="401825" y="4533259"/>
                  <a:ext cx="939440" cy="46166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5BB5AED-2802-483C-B66A-7C9B353F1B3F}"/>
                    </a:ext>
                  </a:extLst>
                </p:cNvPr>
                <p:cNvSpPr txBox="1"/>
                <p:nvPr/>
              </p:nvSpPr>
              <p:spPr>
                <a:xfrm>
                  <a:off x="4716649" y="4519853"/>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𝑇</m:t>
                        </m:r>
                      </m:oMath>
                    </m:oMathPara>
                  </a14:m>
                  <a:endParaRPr lang="en-GB" dirty="0">
                    <a:solidFill>
                      <a:schemeClr val="accent6">
                        <a:lumMod val="40000"/>
                        <a:lumOff val="60000"/>
                      </a:schemeClr>
                    </a:solidFill>
                  </a:endParaRPr>
                </a:p>
              </p:txBody>
            </p:sp>
          </mc:Choice>
          <mc:Fallback xmlns="">
            <p:sp>
              <p:nvSpPr>
                <p:cNvPr id="21" name="TextBox 20">
                  <a:extLst>
                    <a:ext uri="{FF2B5EF4-FFF2-40B4-BE49-F238E27FC236}">
                      <a16:creationId xmlns:a16="http://schemas.microsoft.com/office/drawing/2014/main" id="{05BB5AED-2802-483C-B66A-7C9B353F1B3F}"/>
                    </a:ext>
                  </a:extLst>
                </p:cNvPr>
                <p:cNvSpPr txBox="1">
                  <a:spLocks noRot="1" noChangeAspect="1" noMove="1" noResize="1" noEditPoints="1" noAdjustHandles="1" noChangeArrowheads="1" noChangeShapeType="1" noTextEdit="1"/>
                </p:cNvSpPr>
                <p:nvPr/>
              </p:nvSpPr>
              <p:spPr>
                <a:xfrm>
                  <a:off x="4716649" y="4519853"/>
                  <a:ext cx="939440" cy="461665"/>
                </a:xfrm>
                <a:prstGeom prst="rect">
                  <a:avLst/>
                </a:prstGeom>
                <a:blipFill>
                  <a:blip r:embed="rId8"/>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E1FBF7BC-3DFA-426C-AD9C-14C3145CFF62}"/>
              </a:ext>
            </a:extLst>
          </p:cNvPr>
          <p:cNvGrpSpPr/>
          <p:nvPr/>
        </p:nvGrpSpPr>
        <p:grpSpPr>
          <a:xfrm>
            <a:off x="2978459" y="3214690"/>
            <a:ext cx="939440" cy="1718782"/>
            <a:chOff x="2978459" y="2757488"/>
            <a:chExt cx="939440" cy="1718782"/>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3643313" y="2757488"/>
              <a:ext cx="0" cy="1718782"/>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2978459" y="3283596"/>
                  <a:ext cx="939440"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𝑦</m:t>
                            </m:r>
                          </m:sub>
                        </m:sSub>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2978459" y="3283596"/>
                  <a:ext cx="939440" cy="490840"/>
                </a:xfrm>
                <a:prstGeom prst="rect">
                  <a:avLst/>
                </a:prstGeom>
                <a:blipFill>
                  <a:blip r:embed="rId9"/>
                  <a:stretch>
                    <a:fillRect b="-625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744B00E5-A9B9-4C89-BB57-3F98213D127C}"/>
                  </a:ext>
                  <a:ext uri="{C183D7F6-B498-43B3-948B-1728B52AA6E4}">
                    <adec:decorative xmlns:adec="http://schemas.microsoft.com/office/drawing/2017/decorative" val="1"/>
                  </a:ext>
                </a:extLst>
              </p:cNvPr>
              <p:cNvSpPr/>
              <p:nvPr/>
            </p:nvSpPr>
            <p:spPr>
              <a:xfrm>
                <a:off x="9941104" y="2791154"/>
                <a:ext cx="1686044" cy="612648"/>
              </a:xfrm>
              <a:prstGeom prst="wedgeRectCallout">
                <a:avLst>
                  <a:gd name="adj1" fmla="val -73372"/>
                  <a:gd name="adj2" fmla="val 102146"/>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𝑎</m:t>
                          </m:r>
                        </m:e>
                        <m:sub>
                          <m:r>
                            <a:rPr lang="en-GB" sz="2400" b="0" i="1" smtClean="0">
                              <a:solidFill>
                                <a:schemeClr val="tx1"/>
                              </a:solidFill>
                              <a:latin typeface="Cambria Math" panose="02040503050406030204" pitchFamily="18" charset="0"/>
                            </a:rPr>
                            <m:t>𝑦</m:t>
                          </m:r>
                        </m:sub>
                      </m:sSub>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𝑔</m:t>
                      </m:r>
                    </m:oMath>
                  </m:oMathPara>
                </a14:m>
                <a:endParaRPr lang="en-GB" dirty="0">
                  <a:solidFill>
                    <a:schemeClr val="tx1"/>
                  </a:solidFill>
                </a:endParaRPr>
              </a:p>
            </p:txBody>
          </p:sp>
        </mc:Choice>
        <mc:Fallback xmlns="">
          <p:sp>
            <p:nvSpPr>
              <p:cNvPr id="31" name="Speech Bubble: Rectangle 30">
                <a:extLst>
                  <a:ext uri="{FF2B5EF4-FFF2-40B4-BE49-F238E27FC236}">
                    <a16:creationId xmlns:a16="http://schemas.microsoft.com/office/drawing/2014/main" id="{744B00E5-A9B9-4C89-BB57-3F98213D127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941104" y="2791154"/>
                <a:ext cx="1686044" cy="612648"/>
              </a:xfrm>
              <a:prstGeom prst="wedgeRectCallout">
                <a:avLst>
                  <a:gd name="adj1" fmla="val -73372"/>
                  <a:gd name="adj2" fmla="val 102146"/>
                </a:avLst>
              </a:prstGeom>
              <a:blipFill>
                <a:blip r:embed="rId10"/>
                <a:stretch>
                  <a:fillRect/>
                </a:stretch>
              </a:blipFill>
              <a:ln/>
            </p:spPr>
            <p:txBody>
              <a:bodyPr/>
              <a:lstStyle/>
              <a:p>
                <a:r>
                  <a:rPr lang="en-GB">
                    <a:noFill/>
                  </a:rPr>
                  <a:t> </a:t>
                </a:r>
              </a:p>
            </p:txBody>
          </p:sp>
        </mc:Fallback>
      </mc:AlternateContent>
      <p:sp>
        <p:nvSpPr>
          <p:cNvPr id="32" name="Speech Bubble: Rectangle 31">
            <a:extLst>
              <a:ext uri="{FF2B5EF4-FFF2-40B4-BE49-F238E27FC236}">
                <a16:creationId xmlns:a16="http://schemas.microsoft.com/office/drawing/2014/main" id="{A213A2E9-6F29-4976-9D82-BEC7713C2215}"/>
              </a:ext>
              <a:ext uri="{C183D7F6-B498-43B3-948B-1728B52AA6E4}">
                <adec:decorative xmlns:adec="http://schemas.microsoft.com/office/drawing/2017/decorative" val="1"/>
              </a:ext>
            </a:extLst>
          </p:cNvPr>
          <p:cNvSpPr/>
          <p:nvPr/>
        </p:nvSpPr>
        <p:spPr>
          <a:xfrm>
            <a:off x="9247239" y="884903"/>
            <a:ext cx="2595716" cy="937113"/>
          </a:xfrm>
          <a:prstGeom prst="wedgeRectCallout">
            <a:avLst>
              <a:gd name="adj1" fmla="val -74768"/>
              <a:gd name="adj2" fmla="val 138152"/>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Or the height difference between the start and end points</a:t>
            </a:r>
          </a:p>
        </p:txBody>
      </p:sp>
    </p:spTree>
    <p:extLst>
      <p:ext uri="{BB962C8B-B14F-4D97-AF65-F5344CB8AC3E}">
        <p14:creationId xmlns:p14="http://schemas.microsoft.com/office/powerpoint/2010/main" val="6286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a:bodyPr>
              <a:lstStyle/>
              <a:p>
                <a:r>
                  <a:rPr lang="en-GB" dirty="0">
                    <a:solidFill>
                      <a:schemeClr val="accent6">
                        <a:lumMod val="40000"/>
                        <a:lumOff val="60000"/>
                      </a:schemeClr>
                    </a:solidFill>
                  </a:rPr>
                  <a:t>Greatest height:</a:t>
                </a:r>
              </a:p>
              <a:p>
                <a:pPr marL="0" indent="0">
                  <a:buNone/>
                </a:pPr>
                <a:r>
                  <a:rPr lang="en-GB" dirty="0"/>
                  <a:t>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𝑦</m:t>
                        </m:r>
                      </m:sub>
                    </m:sSub>
                    <m:r>
                      <a:rPr lang="en-GB" i="1" dirty="0">
                        <a:latin typeface="Cambria Math" panose="02040503050406030204" pitchFamily="18" charset="0"/>
                      </a:rPr>
                      <m:t>=</m:t>
                    </m:r>
                    <m:r>
                      <a:rPr lang="en-GB" i="1" dirty="0">
                        <a:latin typeface="Cambria Math" panose="02040503050406030204" pitchFamily="18" charset="0"/>
                      </a:rPr>
                      <m:t>𝐻</m:t>
                    </m:r>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𝑦</m:t>
                        </m:r>
                      </m:sub>
                    </m:sSub>
                    <m:r>
                      <a:rPr lang="en-GB" i="1" dirty="0">
                        <a:latin typeface="Cambria Math" panose="02040503050406030204" pitchFamily="18" charset="0"/>
                      </a:rPr>
                      <m:t>=</m:t>
                    </m:r>
                    <m:r>
                      <a:rPr lang="en-GB" b="0" i="1" dirty="0" smtClean="0">
                        <a:latin typeface="Cambria Math" panose="02040503050406030204" pitchFamily="18" charset="0"/>
                      </a:rPr>
                      <m:t>0</m:t>
                    </m:r>
                  </m:oMath>
                </a14:m>
                <a:r>
                  <a:rPr lang="en-GB" dirty="0"/>
                  <a:t>, so</a:t>
                </a:r>
              </a:p>
              <a:p>
                <a:pPr marL="0" indent="0">
                  <a:buNone/>
                </a:pPr>
                <a:r>
                  <a:rPr lang="en-GB" dirty="0"/>
                  <a:t>use </a:t>
                </a:r>
                <a14:m>
                  <m:oMath xmlns:m="http://schemas.openxmlformats.org/officeDocument/2006/math">
                    <m:sSup>
                      <m:sSupPr>
                        <m:ctrlPr>
                          <a:rPr lang="en-GB" i="1" smtClean="0">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0" i="1" smtClean="0">
                                <a:latin typeface="Cambria Math" panose="02040503050406030204" pitchFamily="18" charset="0"/>
                              </a:rPr>
                              <m:t>𝑢</m:t>
                            </m:r>
                          </m:e>
                          <m:sub>
                            <m:r>
                              <a:rPr lang="en-GB" i="1">
                                <a:latin typeface="Cambria Math" panose="02040503050406030204" pitchFamily="18" charset="0"/>
                              </a:rPr>
                              <m:t>𝑦</m:t>
                            </m:r>
                          </m:sub>
                        </m:sSub>
                      </m:e>
                      <m:sup>
                        <m:r>
                          <a:rPr lang="en-GB" i="1">
                            <a:latin typeface="Cambria Math" panose="02040503050406030204" pitchFamily="18" charset="0"/>
                          </a:rPr>
                          <m:t>2</m:t>
                        </m:r>
                      </m:sup>
                    </m:sSup>
                    <m:r>
                      <a:rPr lang="en-GB" b="0" i="1" smtClean="0">
                        <a:latin typeface="Cambria Math" panose="02040503050406030204" pitchFamily="18" charset="0"/>
                      </a:rPr>
                      <m:t>+2</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𝑦</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𝑦</m:t>
                        </m:r>
                      </m:sub>
                    </m:sSub>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e>
                          </m:d>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𝑔𝐻</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𝐻</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sSup>
                            <m:sSupPr>
                              <m:ctrlPr>
                                <a:rPr lang="en-GB" b="0" i="1" smtClean="0">
                                  <a:solidFill>
                                    <a:schemeClr val="accent4"/>
                                  </a:solidFill>
                                  <a:latin typeface="Cambria Math" panose="02040503050406030204" pitchFamily="18" charset="0"/>
                                </a:rPr>
                              </m:ctrlPr>
                            </m:sSupPr>
                            <m:e>
                              <m:r>
                                <a:rPr lang="en-GB" b="0" i="1" smtClean="0">
                                  <a:solidFill>
                                    <a:schemeClr val="accent4"/>
                                  </a:solidFill>
                                  <a:latin typeface="Cambria Math" panose="02040503050406030204" pitchFamily="18" charset="0"/>
                                </a:rPr>
                                <m:t>𝑢</m:t>
                              </m:r>
                            </m:e>
                            <m:sup>
                              <m:r>
                                <a:rPr lang="en-GB" b="0" i="1" smtClean="0">
                                  <a:solidFill>
                                    <a:schemeClr val="accent4"/>
                                  </a:solidFill>
                                  <a:latin typeface="Cambria Math" panose="02040503050406030204" pitchFamily="18" charset="0"/>
                                </a:rPr>
                                <m:t>2</m:t>
                              </m:r>
                            </m:sup>
                          </m:sSup>
                          <m:func>
                            <m:funcPr>
                              <m:ctrlPr>
                                <a:rPr lang="en-GB" b="0" i="1" smtClean="0">
                                  <a:solidFill>
                                    <a:schemeClr val="accent4"/>
                                  </a:solidFill>
                                  <a:latin typeface="Cambria Math" panose="02040503050406030204" pitchFamily="18" charset="0"/>
                                </a:rPr>
                              </m:ctrlPr>
                            </m:funcPr>
                            <m:fName>
                              <m:sSup>
                                <m:sSupPr>
                                  <m:ctrlPr>
                                    <a:rPr lang="en-GB" b="0" i="1" smtClean="0">
                                      <a:solidFill>
                                        <a:schemeClr val="accent4"/>
                                      </a:solidFill>
                                      <a:latin typeface="Cambria Math" panose="02040503050406030204" pitchFamily="18" charset="0"/>
                                    </a:rPr>
                                  </m:ctrlPr>
                                </m:sSupPr>
                                <m:e>
                                  <m:r>
                                    <m:rPr>
                                      <m:sty m:val="p"/>
                                    </m:rPr>
                                    <a:rPr lang="en-GB" b="0" i="0" smtClean="0">
                                      <a:solidFill>
                                        <a:schemeClr val="accent4"/>
                                      </a:solidFill>
                                      <a:latin typeface="Cambria Math" panose="02040503050406030204" pitchFamily="18" charset="0"/>
                                    </a:rPr>
                                    <m:t>sin</m:t>
                                  </m:r>
                                </m:e>
                                <m:sup>
                                  <m:r>
                                    <a:rPr lang="en-GB" b="0" i="1" smtClean="0">
                                      <a:solidFill>
                                        <a:schemeClr val="accent4"/>
                                      </a:solidFill>
                                      <a:latin typeface="Cambria Math" panose="02040503050406030204" pitchFamily="18" charset="0"/>
                                    </a:rPr>
                                    <m:t>2</m:t>
                                  </m:r>
                                </m:sup>
                              </m:sSup>
                            </m:fName>
                            <m:e>
                              <m:r>
                                <a:rPr lang="en-GB" i="1">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2</m:t>
                          </m:r>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3"/>
                <a:stretch>
                  <a:fillRect l="-2584" t="-1344"/>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75B7F19-37F1-4E9F-9A2F-7F54D7AA0F53}"/>
              </a:ext>
            </a:extLst>
          </p:cNvPr>
          <p:cNvGrpSpPr/>
          <p:nvPr/>
        </p:nvGrpSpPr>
        <p:grpSpPr>
          <a:xfrm>
            <a:off x="327156" y="4467343"/>
            <a:ext cx="1371019" cy="1004769"/>
            <a:chOff x="155700" y="4953119"/>
            <a:chExt cx="1371019" cy="1004769"/>
          </a:xfrm>
        </p:grpSpPr>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86107" y="4953119"/>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86107" y="4953119"/>
                  <a:ext cx="440612" cy="461665"/>
                </a:xfrm>
                <a:prstGeom prst="rect">
                  <a:avLst/>
                </a:prstGeom>
                <a:blipFill>
                  <a:blip r:embed="rId4"/>
                  <a:stretch>
                    <a:fillRect/>
                  </a:stretch>
                </a:blipFill>
              </p:spPr>
              <p:txBody>
                <a:bodyPr/>
                <a:lstStyle/>
                <a:p>
                  <a:r>
                    <a:rPr lang="en-GB">
                      <a:noFill/>
                    </a:rPr>
                    <a:t> </a:t>
                  </a:r>
                </a:p>
              </p:txBody>
            </p:sp>
          </mc:Fallback>
        </mc:AlternateContent>
      </p:grpSp>
      <p:grpSp>
        <p:nvGrpSpPr>
          <p:cNvPr id="23" name="Group 22">
            <a:extLst>
              <a:ext uri="{FF2B5EF4-FFF2-40B4-BE49-F238E27FC236}">
                <a16:creationId xmlns:a16="http://schemas.microsoft.com/office/drawing/2014/main" id="{9462A7A0-A470-49E2-8AE7-7FA0BD736F38}"/>
              </a:ext>
            </a:extLst>
          </p:cNvPr>
          <p:cNvGrpSpPr/>
          <p:nvPr/>
        </p:nvGrpSpPr>
        <p:grpSpPr>
          <a:xfrm>
            <a:off x="842969" y="2814639"/>
            <a:ext cx="4343400" cy="2143125"/>
            <a:chOff x="842969" y="2814639"/>
            <a:chExt cx="4343400" cy="2143125"/>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814639"/>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4171949"/>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7A998BE-51F3-4A4B-89CE-116504EFCC97}"/>
                </a:ext>
              </a:extLst>
            </p:cNvPr>
            <p:cNvGrpSpPr/>
            <p:nvPr/>
          </p:nvGrpSpPr>
          <p:grpSpPr>
            <a:xfrm>
              <a:off x="2040458" y="3264036"/>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5"/>
                    <a:stretch>
                      <a:fillRect/>
                    </a:stretch>
                  </a:blipFill>
                </p:spPr>
                <p:txBody>
                  <a:bodyPr/>
                  <a:lstStyle/>
                  <a:p>
                    <a:r>
                      <a:rPr lang="en-GB">
                        <a:noFill/>
                      </a:rPr>
                      <a:t> </a:t>
                    </a:r>
                  </a:p>
                </p:txBody>
              </p:sp>
            </mc:Fallback>
          </mc:AlternateContent>
        </p:grpSp>
      </p:grpSp>
      <p:grpSp>
        <p:nvGrpSpPr>
          <p:cNvPr id="27" name="Group 26">
            <a:extLst>
              <a:ext uri="{FF2B5EF4-FFF2-40B4-BE49-F238E27FC236}">
                <a16:creationId xmlns:a16="http://schemas.microsoft.com/office/drawing/2014/main" id="{E1FBF7BC-3DFA-426C-AD9C-14C3145CFF62}"/>
              </a:ext>
            </a:extLst>
          </p:cNvPr>
          <p:cNvGrpSpPr/>
          <p:nvPr/>
        </p:nvGrpSpPr>
        <p:grpSpPr>
          <a:xfrm>
            <a:off x="3006022" y="2846338"/>
            <a:ext cx="1252373" cy="2079726"/>
            <a:chOff x="3212542" y="2401201"/>
            <a:chExt cx="943978" cy="2079726"/>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3212542" y="2401201"/>
              <a:ext cx="0" cy="2079726"/>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3217080" y="3240338"/>
                  <a:ext cx="939440" cy="8601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𝑦</m:t>
                            </m:r>
                          </m:sub>
                        </m:s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𝐻</m:t>
                        </m:r>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3217080" y="3240338"/>
                  <a:ext cx="939440" cy="860172"/>
                </a:xfrm>
                <a:prstGeom prst="rect">
                  <a:avLst/>
                </a:prstGeom>
                <a:blipFill>
                  <a:blip r:embed="rId6"/>
                  <a:stretch>
                    <a:fillRect/>
                  </a:stretch>
                </a:blipFill>
              </p:spPr>
              <p:txBody>
                <a:bodyPr/>
                <a:lstStyle/>
                <a:p>
                  <a:r>
                    <a:rPr lang="en-GB">
                      <a:noFill/>
                    </a:rPr>
                    <a:t> </a:t>
                  </a:r>
                </a:p>
              </p:txBody>
            </p:sp>
          </mc:Fallback>
        </mc:AlternateContent>
      </p:grpSp>
      <p:sp>
        <p:nvSpPr>
          <p:cNvPr id="11" name="Speech Bubble: Rectangle 10">
            <a:extLst>
              <a:ext uri="{FF2B5EF4-FFF2-40B4-BE49-F238E27FC236}">
                <a16:creationId xmlns:a16="http://schemas.microsoft.com/office/drawing/2014/main" id="{B62FC9A0-E9EE-4949-B81D-14214E0106E6}"/>
              </a:ext>
              <a:ext uri="{C183D7F6-B498-43B3-948B-1728B52AA6E4}">
                <adec:decorative xmlns:adec="http://schemas.microsoft.com/office/drawing/2017/decorative" val="1"/>
              </a:ext>
            </a:extLst>
          </p:cNvPr>
          <p:cNvSpPr/>
          <p:nvPr/>
        </p:nvSpPr>
        <p:spPr>
          <a:xfrm>
            <a:off x="3012691" y="1757695"/>
            <a:ext cx="814381" cy="542928"/>
          </a:xfrm>
          <a:prstGeom prst="wedgeRectCallout">
            <a:avLst>
              <a:gd name="adj1" fmla="val -55237"/>
              <a:gd name="adj2" fmla="val 129329"/>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Apex</a:t>
            </a:r>
          </a:p>
        </p:txBody>
      </p:sp>
      <p:grpSp>
        <p:nvGrpSpPr>
          <p:cNvPr id="37" name="Group 36">
            <a:extLst>
              <a:ext uri="{FF2B5EF4-FFF2-40B4-BE49-F238E27FC236}">
                <a16:creationId xmlns:a16="http://schemas.microsoft.com/office/drawing/2014/main" id="{CE9F82D2-C2FB-470F-9DA5-89F27E934FB5}"/>
              </a:ext>
            </a:extLst>
          </p:cNvPr>
          <p:cNvGrpSpPr/>
          <p:nvPr/>
        </p:nvGrpSpPr>
        <p:grpSpPr>
          <a:xfrm>
            <a:off x="2238126" y="2198724"/>
            <a:ext cx="2586795" cy="1413522"/>
            <a:chOff x="2238126" y="2198724"/>
            <a:chExt cx="2586795" cy="1413522"/>
          </a:xfrm>
        </p:grpSpPr>
        <p:sp>
          <p:nvSpPr>
            <p:cNvPr id="29" name="Oval 28">
              <a:extLst>
                <a:ext uri="{FF2B5EF4-FFF2-40B4-BE49-F238E27FC236}">
                  <a16:creationId xmlns:a16="http://schemas.microsoft.com/office/drawing/2014/main" id="{72E4C168-F1B2-48B3-B4EF-E0A50DAD576A}"/>
                </a:ext>
              </a:extLst>
            </p:cNvPr>
            <p:cNvSpPr/>
            <p:nvPr/>
          </p:nvSpPr>
          <p:spPr>
            <a:xfrm flipH="1" flipV="1">
              <a:off x="3664723" y="3141811"/>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cxnSp>
          <p:nvCxnSpPr>
            <p:cNvPr id="30" name="Straight Arrow Connector 29">
              <a:extLst>
                <a:ext uri="{FF2B5EF4-FFF2-40B4-BE49-F238E27FC236}">
                  <a16:creationId xmlns:a16="http://schemas.microsoft.com/office/drawing/2014/main" id="{35BE16AA-85CE-4B68-9D55-37F0ADBFE88B}"/>
                </a:ext>
              </a:extLst>
            </p:cNvPr>
            <p:cNvCxnSpPr>
              <a:cxnSpLocks/>
            </p:cNvCxnSpPr>
            <p:nvPr/>
          </p:nvCxnSpPr>
          <p:spPr>
            <a:xfrm flipV="1">
              <a:off x="2238126" y="2678750"/>
              <a:ext cx="517867" cy="471831"/>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E8738C-1417-4CE6-8C12-AC0666438C19}"/>
                </a:ext>
              </a:extLst>
            </p:cNvPr>
            <p:cNvCxnSpPr>
              <a:cxnSpLocks/>
              <a:stCxn id="29" idx="3"/>
            </p:cNvCxnSpPr>
            <p:nvPr/>
          </p:nvCxnSpPr>
          <p:spPr>
            <a:xfrm>
              <a:off x="3766213" y="3159224"/>
              <a:ext cx="595306" cy="401239"/>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A555372-7108-4201-8E1E-57BCAC96427C}"/>
                    </a:ext>
                  </a:extLst>
                </p:cNvPr>
                <p:cNvSpPr txBox="1"/>
                <p:nvPr/>
              </p:nvSpPr>
              <p:spPr>
                <a:xfrm>
                  <a:off x="2471986" y="2198724"/>
                  <a:ext cx="5607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0" i="1" smtClean="0">
                                <a:solidFill>
                                  <a:srgbClr val="35EBEB"/>
                                </a:solidFill>
                                <a:latin typeface="Cambria Math" panose="02040503050406030204" pitchFamily="18" charset="0"/>
                              </a:rPr>
                              <m:t>1</m:t>
                            </m:r>
                          </m:sub>
                        </m:sSub>
                      </m:oMath>
                    </m:oMathPara>
                  </a14:m>
                  <a:endParaRPr lang="en-GB" b="1" dirty="0"/>
                </a:p>
              </p:txBody>
            </p:sp>
          </mc:Choice>
          <mc:Fallback xmlns="">
            <p:sp>
              <p:nvSpPr>
                <p:cNvPr id="35" name="TextBox 34">
                  <a:extLst>
                    <a:ext uri="{FF2B5EF4-FFF2-40B4-BE49-F238E27FC236}">
                      <a16:creationId xmlns:a16="http://schemas.microsoft.com/office/drawing/2014/main" id="{0A555372-7108-4201-8E1E-57BCAC96427C}"/>
                    </a:ext>
                  </a:extLst>
                </p:cNvPr>
                <p:cNvSpPr txBox="1">
                  <a:spLocks noRot="1" noChangeAspect="1" noMove="1" noResize="1" noEditPoints="1" noAdjustHandles="1" noChangeArrowheads="1" noChangeShapeType="1" noTextEdit="1"/>
                </p:cNvSpPr>
                <p:nvPr/>
              </p:nvSpPr>
              <p:spPr>
                <a:xfrm>
                  <a:off x="2471986" y="2198724"/>
                  <a:ext cx="560730" cy="461665"/>
                </a:xfrm>
                <a:prstGeom prst="rect">
                  <a:avLst/>
                </a:prstGeom>
                <a:blipFill>
                  <a:blip r:embed="rId7"/>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AC3D6B9-E93D-4D76-9AB1-78EF8F671016}"/>
                    </a:ext>
                  </a:extLst>
                </p:cNvPr>
                <p:cNvSpPr txBox="1"/>
                <p:nvPr/>
              </p:nvSpPr>
              <p:spPr>
                <a:xfrm>
                  <a:off x="4269000" y="3150581"/>
                  <a:ext cx="5559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0" i="1" smtClean="0">
                                <a:solidFill>
                                  <a:srgbClr val="35EBEB"/>
                                </a:solidFill>
                                <a:latin typeface="Cambria Math" panose="02040503050406030204" pitchFamily="18" charset="0"/>
                              </a:rPr>
                              <m:t>2</m:t>
                            </m:r>
                          </m:sub>
                        </m:sSub>
                      </m:oMath>
                    </m:oMathPara>
                  </a14:m>
                  <a:endParaRPr lang="en-GB" b="1" dirty="0"/>
                </a:p>
              </p:txBody>
            </p:sp>
          </mc:Choice>
          <mc:Fallback xmlns="">
            <p:sp>
              <p:nvSpPr>
                <p:cNvPr id="36" name="TextBox 35">
                  <a:extLst>
                    <a:ext uri="{FF2B5EF4-FFF2-40B4-BE49-F238E27FC236}">
                      <a16:creationId xmlns:a16="http://schemas.microsoft.com/office/drawing/2014/main" id="{2AC3D6B9-E93D-4D76-9AB1-78EF8F671016}"/>
                    </a:ext>
                  </a:extLst>
                </p:cNvPr>
                <p:cNvSpPr txBox="1">
                  <a:spLocks noRot="1" noChangeAspect="1" noMove="1" noResize="1" noEditPoints="1" noAdjustHandles="1" noChangeArrowheads="1" noChangeShapeType="1" noTextEdit="1"/>
                </p:cNvSpPr>
                <p:nvPr/>
              </p:nvSpPr>
              <p:spPr>
                <a:xfrm>
                  <a:off x="4269000" y="3150581"/>
                  <a:ext cx="555921" cy="461665"/>
                </a:xfrm>
                <a:prstGeom prst="rect">
                  <a:avLst/>
                </a:prstGeom>
                <a:blipFill>
                  <a:blip r:embed="rId8"/>
                  <a:stretch>
                    <a:fillRect b="-2632"/>
                  </a:stretch>
                </a:blipFill>
              </p:spPr>
              <p:txBody>
                <a:bodyPr/>
                <a:lstStyle/>
                <a:p>
                  <a:r>
                    <a:rPr lang="en-GB">
                      <a:noFill/>
                    </a:rPr>
                    <a:t> </a:t>
                  </a:r>
                </a:p>
              </p:txBody>
            </p:sp>
          </mc:Fallback>
        </mc:AlternateContent>
      </p:grpSp>
      <p:grpSp>
        <p:nvGrpSpPr>
          <p:cNvPr id="41" name="Group 40">
            <a:extLst>
              <a:ext uri="{FF2B5EF4-FFF2-40B4-BE49-F238E27FC236}">
                <a16:creationId xmlns:a16="http://schemas.microsoft.com/office/drawing/2014/main" id="{F0C8D55B-4D00-4F60-B9F5-A209A6499897}"/>
              </a:ext>
            </a:extLst>
          </p:cNvPr>
          <p:cNvGrpSpPr/>
          <p:nvPr/>
        </p:nvGrpSpPr>
        <p:grpSpPr>
          <a:xfrm>
            <a:off x="3030579" y="2249098"/>
            <a:ext cx="2210216" cy="661528"/>
            <a:chOff x="3030579" y="2249098"/>
            <a:chExt cx="2210216" cy="661528"/>
          </a:xfrm>
        </p:grpSpPr>
        <p:cxnSp>
          <p:nvCxnSpPr>
            <p:cNvPr id="38" name="Straight Arrow Connector 37">
              <a:extLst>
                <a:ext uri="{FF2B5EF4-FFF2-40B4-BE49-F238E27FC236}">
                  <a16:creationId xmlns:a16="http://schemas.microsoft.com/office/drawing/2014/main" id="{78EF19CC-817A-4773-B915-C2FD3197CFF8}"/>
                </a:ext>
              </a:extLst>
            </p:cNvPr>
            <p:cNvCxnSpPr>
              <a:cxnSpLocks/>
            </p:cNvCxnSpPr>
            <p:nvPr/>
          </p:nvCxnSpPr>
          <p:spPr>
            <a:xfrm>
              <a:off x="3030579" y="2769888"/>
              <a:ext cx="734716" cy="0"/>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F693621-B752-45E1-A4EB-4E6430A84877}"/>
                    </a:ext>
                  </a:extLst>
                </p:cNvPr>
                <p:cNvSpPr txBox="1"/>
                <p:nvPr/>
              </p:nvSpPr>
              <p:spPr>
                <a:xfrm>
                  <a:off x="3595904" y="2249098"/>
                  <a:ext cx="1644891" cy="661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1" i="1" smtClean="0">
                                <a:solidFill>
                                  <a:srgbClr val="35EBEB"/>
                                </a:solidFill>
                                <a:latin typeface="Cambria Math" panose="02040503050406030204" pitchFamily="18" charset="0"/>
                              </a:rPr>
                              <m:t>𝒂</m:t>
                            </m:r>
                          </m:sub>
                        </m:sSub>
                        <m:r>
                          <a:rPr lang="en-GB" sz="2400" b="1" i="0" smtClean="0">
                            <a:solidFill>
                              <a:srgbClr val="35EBEB"/>
                            </a:solidFill>
                            <a:latin typeface="Cambria Math" panose="02040503050406030204" pitchFamily="18" charset="0"/>
                          </a:rPr>
                          <m:t>=</m:t>
                        </m:r>
                        <m:d>
                          <m:dPr>
                            <m:ctrlPr>
                              <a:rPr lang="en-GB" sz="2400" b="1" i="1" smtClean="0">
                                <a:solidFill>
                                  <a:srgbClr val="35EBEB"/>
                                </a:solidFill>
                                <a:latin typeface="Cambria Math" panose="02040503050406030204" pitchFamily="18" charset="0"/>
                              </a:rPr>
                            </m:ctrlPr>
                          </m:dPr>
                          <m:e>
                            <m:m>
                              <m:mPr>
                                <m:mcs>
                                  <m:mc>
                                    <m:mcPr>
                                      <m:count m:val="1"/>
                                      <m:mcJc m:val="center"/>
                                    </m:mcPr>
                                  </m:mc>
                                </m:mcs>
                                <m:ctrlPr>
                                  <a:rPr lang="en-GB" sz="2400" b="1" i="1" smtClean="0">
                                    <a:solidFill>
                                      <a:srgbClr val="35EBEB"/>
                                    </a:solidFill>
                                    <a:latin typeface="Cambria Math" panose="02040503050406030204" pitchFamily="18" charset="0"/>
                                  </a:rPr>
                                </m:ctrlPr>
                              </m:mPr>
                              <m:mr>
                                <m:e>
                                  <m:sSub>
                                    <m:sSubPr>
                                      <m:ctrlPr>
                                        <a:rPr lang="en-GB" sz="2400" b="1" i="1" smtClean="0">
                                          <a:solidFill>
                                            <a:srgbClr val="35EBEB"/>
                                          </a:solidFill>
                                          <a:latin typeface="Cambria Math" panose="02040503050406030204" pitchFamily="18" charset="0"/>
                                        </a:rPr>
                                      </m:ctrlPr>
                                    </m:sSubPr>
                                    <m:e>
                                      <m:r>
                                        <a:rPr lang="en-GB" sz="2400" b="1" i="1" smtClean="0">
                                          <a:solidFill>
                                            <a:srgbClr val="35EBEB"/>
                                          </a:solidFill>
                                          <a:latin typeface="Cambria Math" panose="02040503050406030204" pitchFamily="18" charset="0"/>
                                        </a:rPr>
                                        <m:t>𝒗</m:t>
                                      </m:r>
                                    </m:e>
                                    <m:sub>
                                      <m:r>
                                        <a:rPr lang="en-GB" sz="2400" b="1" i="1" smtClean="0">
                                          <a:solidFill>
                                            <a:srgbClr val="35EBEB"/>
                                          </a:solidFill>
                                          <a:latin typeface="Cambria Math" panose="02040503050406030204" pitchFamily="18" charset="0"/>
                                        </a:rPr>
                                        <m:t>𝒙</m:t>
                                      </m:r>
                                    </m:sub>
                                  </m:sSub>
                                </m:e>
                              </m:mr>
                              <m:mr>
                                <m:e>
                                  <m:r>
                                    <a:rPr lang="en-GB" sz="2400" b="1" i="1" smtClean="0">
                                      <a:solidFill>
                                        <a:srgbClr val="35EBEB"/>
                                      </a:solidFill>
                                      <a:latin typeface="Cambria Math" panose="02040503050406030204" pitchFamily="18" charset="0"/>
                                    </a:rPr>
                                    <m:t>𝟎</m:t>
                                  </m:r>
                                </m:e>
                              </m:mr>
                            </m:m>
                          </m:e>
                        </m:d>
                      </m:oMath>
                    </m:oMathPara>
                  </a14:m>
                  <a:endParaRPr lang="en-GB" b="1" dirty="0"/>
                </a:p>
              </p:txBody>
            </p:sp>
          </mc:Choice>
          <mc:Fallback xmlns="">
            <p:sp>
              <p:nvSpPr>
                <p:cNvPr id="40" name="TextBox 39">
                  <a:extLst>
                    <a:ext uri="{FF2B5EF4-FFF2-40B4-BE49-F238E27FC236}">
                      <a16:creationId xmlns:a16="http://schemas.microsoft.com/office/drawing/2014/main" id="{1F693621-B752-45E1-A4EB-4E6430A84877}"/>
                    </a:ext>
                  </a:extLst>
                </p:cNvPr>
                <p:cNvSpPr txBox="1">
                  <a:spLocks noRot="1" noChangeAspect="1" noMove="1" noResize="1" noEditPoints="1" noAdjustHandles="1" noChangeArrowheads="1" noChangeShapeType="1" noTextEdit="1"/>
                </p:cNvSpPr>
                <p:nvPr/>
              </p:nvSpPr>
              <p:spPr>
                <a:xfrm>
                  <a:off x="3595904" y="2249098"/>
                  <a:ext cx="1644891" cy="661528"/>
                </a:xfrm>
                <a:prstGeom prst="rect">
                  <a:avLst/>
                </a:prstGeom>
                <a:blipFill>
                  <a:blip r:embed="rId9"/>
                  <a:stretch>
                    <a:fillRect/>
                  </a:stretch>
                </a:blipFill>
              </p:spPr>
              <p:txBody>
                <a:bodyPr/>
                <a:lstStyle/>
                <a:p>
                  <a:r>
                    <a:rPr lang="en-GB">
                      <a:noFill/>
                    </a:rPr>
                    <a:t> </a:t>
                  </a:r>
                </a:p>
              </p:txBody>
            </p:sp>
          </mc:Fallback>
        </mc:AlternateContent>
      </p:grpSp>
      <p:grpSp>
        <p:nvGrpSpPr>
          <p:cNvPr id="43" name="Group 42">
            <a:extLst>
              <a:ext uri="{FF2B5EF4-FFF2-40B4-BE49-F238E27FC236}">
                <a16:creationId xmlns:a16="http://schemas.microsoft.com/office/drawing/2014/main" id="{8D61567B-A36E-49EE-A6BF-F1230C204F2A}"/>
              </a:ext>
            </a:extLst>
          </p:cNvPr>
          <p:cNvGrpSpPr/>
          <p:nvPr/>
        </p:nvGrpSpPr>
        <p:grpSpPr>
          <a:xfrm>
            <a:off x="842969" y="2653400"/>
            <a:ext cx="4872038" cy="2318559"/>
            <a:chOff x="842969" y="2653400"/>
            <a:chExt cx="4872038" cy="2318559"/>
          </a:xfrm>
        </p:grpSpPr>
        <p:grpSp>
          <p:nvGrpSpPr>
            <p:cNvPr id="5" name="Group 4">
              <a:extLst>
                <a:ext uri="{FF2B5EF4-FFF2-40B4-BE49-F238E27FC236}">
                  <a16:creationId xmlns:a16="http://schemas.microsoft.com/office/drawing/2014/main" id="{A7D6744C-7CA2-44E1-B500-2D3938C82E57}"/>
                </a:ext>
              </a:extLst>
            </p:cNvPr>
            <p:cNvGrpSpPr/>
            <p:nvPr/>
          </p:nvGrpSpPr>
          <p:grpSpPr>
            <a:xfrm>
              <a:off x="842969" y="2653400"/>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sp>
            <p:nvSpPr>
              <p:cNvPr id="28" name="Oval 27">
                <a:extLst>
                  <a:ext uri="{FF2B5EF4-FFF2-40B4-BE49-F238E27FC236}">
                    <a16:creationId xmlns:a16="http://schemas.microsoft.com/office/drawing/2014/main" id="{44AA1175-8238-4EF9-9874-1236765246FA}"/>
                  </a:ext>
                </a:extLst>
              </p:cNvPr>
              <p:cNvSpPr/>
              <p:nvPr/>
            </p:nvSpPr>
            <p:spPr>
              <a:xfrm flipH="1" flipV="1">
                <a:off x="2771510" y="3239015"/>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1CC3032-7871-4309-AB24-99C4D49862C5}"/>
                    </a:ext>
                  </a:extLst>
                </p:cNvPr>
                <p:cNvSpPr txBox="1"/>
                <p:nvPr/>
              </p:nvSpPr>
              <p:spPr>
                <a:xfrm>
                  <a:off x="861608" y="3886201"/>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42" name="TextBox 41">
                  <a:extLst>
                    <a:ext uri="{FF2B5EF4-FFF2-40B4-BE49-F238E27FC236}">
                      <a16:creationId xmlns:a16="http://schemas.microsoft.com/office/drawing/2014/main" id="{81CC3032-7871-4309-AB24-99C4D49862C5}"/>
                    </a:ext>
                  </a:extLst>
                </p:cNvPr>
                <p:cNvSpPr txBox="1">
                  <a:spLocks noRot="1" noChangeAspect="1" noMove="1" noResize="1" noEditPoints="1" noAdjustHandles="1" noChangeArrowheads="1" noChangeShapeType="1" noTextEdit="1"/>
                </p:cNvSpPr>
                <p:nvPr/>
              </p:nvSpPr>
              <p:spPr>
                <a:xfrm>
                  <a:off x="861608" y="3886201"/>
                  <a:ext cx="431528" cy="461665"/>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6683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462A7A0-A470-49E2-8AE7-7FA0BD736F38}"/>
              </a:ext>
            </a:extLst>
          </p:cNvPr>
          <p:cNvGrpSpPr/>
          <p:nvPr/>
        </p:nvGrpSpPr>
        <p:grpSpPr>
          <a:xfrm>
            <a:off x="842969" y="2814639"/>
            <a:ext cx="4343400" cy="2143125"/>
            <a:chOff x="842969" y="2814639"/>
            <a:chExt cx="4343400" cy="2143125"/>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814639"/>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dirty="0"/>
            </a:p>
          </p:txBody>
        </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4171949"/>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7A998BE-51F3-4A4B-89CE-116504EFCC97}"/>
                </a:ext>
              </a:extLst>
            </p:cNvPr>
            <p:cNvGrpSpPr/>
            <p:nvPr/>
          </p:nvGrpSpPr>
          <p:grpSpPr>
            <a:xfrm>
              <a:off x="2040458" y="3264036"/>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3"/>
                    <a:stretch>
                      <a:fillRect/>
                    </a:stretch>
                  </a:blipFill>
                </p:spPr>
                <p:txBody>
                  <a:bodyPr/>
                  <a:lstStyle/>
                  <a:p>
                    <a:r>
                      <a:rPr lang="en-GB">
                        <a:noFill/>
                      </a:rPr>
                      <a:t> </a:t>
                    </a:r>
                  </a:p>
                </p:txBody>
              </p:sp>
            </mc:Fallback>
          </mc:AlternateContent>
        </p:grpSp>
      </p:grpSp>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a:bodyPr>
              <a:lstStyle/>
              <a:p>
                <a:r>
                  <a:rPr lang="en-GB" dirty="0">
                    <a:solidFill>
                      <a:schemeClr val="accent6">
                        <a:lumMod val="40000"/>
                        <a:lumOff val="60000"/>
                      </a:schemeClr>
                    </a:solidFill>
                  </a:rPr>
                  <a:t>Horizontal range:</a:t>
                </a:r>
              </a:p>
              <a:p>
                <a:pPr marL="0" indent="0">
                  <a:buNone/>
                </a:pPr>
                <a:r>
                  <a:rPr lang="en-GB" dirty="0"/>
                  <a:t>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b="0" i="1" dirty="0" smtClean="0">
                            <a:latin typeface="Cambria Math" panose="02040503050406030204" pitchFamily="18" charset="0"/>
                          </a:rPr>
                          <m:t>𝑥</m:t>
                        </m:r>
                      </m:sub>
                    </m:sSub>
                    <m:r>
                      <a:rPr lang="en-GB" i="1" dirty="0">
                        <a:latin typeface="Cambria Math" panose="02040503050406030204" pitchFamily="18" charset="0"/>
                      </a:rPr>
                      <m:t>=</m:t>
                    </m:r>
                    <m:r>
                      <a:rPr lang="en-GB" b="0" i="1" dirty="0" smtClean="0">
                        <a:latin typeface="Cambria Math" panose="02040503050406030204" pitchFamily="18" charset="0"/>
                      </a:rPr>
                      <m:t>𝑅</m:t>
                    </m:r>
                  </m:oMath>
                </a14:m>
                <a:r>
                  <a:rPr lang="en-GB" dirty="0"/>
                  <a:t>, </a:t>
                </a:r>
                <a14:m>
                  <m:oMath xmlns:m="http://schemas.openxmlformats.org/officeDocument/2006/math">
                    <m:r>
                      <a:rPr lang="en-GB" b="0" i="1" dirty="0" smtClean="0">
                        <a:latin typeface="Cambria Math" panose="02040503050406030204" pitchFamily="18" charset="0"/>
                      </a:rPr>
                      <m:t>𝑡</m:t>
                    </m:r>
                    <m:r>
                      <a:rPr lang="en-GB" i="1" dirty="0">
                        <a:latin typeface="Cambria Math" panose="02040503050406030204" pitchFamily="18" charset="0"/>
                      </a:rPr>
                      <m:t>=</m:t>
                    </m:r>
                    <m:r>
                      <a:rPr lang="en-GB" b="0" i="1" dirty="0" smtClean="0">
                        <a:latin typeface="Cambria Math" panose="02040503050406030204" pitchFamily="18" charset="0"/>
                      </a:rPr>
                      <m:t>𝑇</m:t>
                    </m:r>
                  </m:oMath>
                </a14:m>
                <a:r>
                  <a:rPr lang="en-GB" dirty="0"/>
                  <a:t>, so</a:t>
                </a:r>
              </a:p>
              <a:p>
                <a:pPr marL="0" indent="0">
                  <a:buNone/>
                </a:pPr>
                <a:r>
                  <a:rPr lang="en-GB" dirty="0"/>
                  <a:t>use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b="0" i="1" smtClean="0">
                            <a:latin typeface="Cambria Math" panose="02040503050406030204" pitchFamily="18" charset="0"/>
                          </a:rPr>
                          <m:t>𝑥</m:t>
                        </m:r>
                      </m:sub>
                    </m:sSub>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𝑥</m:t>
                        </m:r>
                      </m:sub>
                    </m:sSub>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r>
                        <a:rPr lang="en-GB" b="0" i="1" smtClean="0">
                          <a:latin typeface="Cambria Math" panose="02040503050406030204" pitchFamily="18" charset="0"/>
                        </a:rPr>
                        <m:t>𝑢</m:t>
                      </m:r>
                      <m:func>
                        <m:funcPr>
                          <m:ctrlPr>
                            <a:rPr lang="en-GB" b="0" i="1" smtClean="0">
                              <a:solidFill>
                                <a:schemeClr val="tx1"/>
                              </a:solidFill>
                              <a:latin typeface="Cambria Math" panose="02040503050406030204" pitchFamily="18" charset="0"/>
                            </a:rPr>
                          </m:ctrlPr>
                        </m:funcPr>
                        <m:fName>
                          <m:r>
                            <m:rPr>
                              <m:sty m:val="p"/>
                            </m:rPr>
                            <a:rPr lang="en-GB" b="0" i="0" smtClean="0">
                              <a:solidFill>
                                <a:schemeClr val="tx1"/>
                              </a:solidFill>
                              <a:latin typeface="Cambria Math" panose="02040503050406030204" pitchFamily="18" charset="0"/>
                            </a:rPr>
                            <m:t>cos</m:t>
                          </m:r>
                        </m:fName>
                        <m:e>
                          <m:r>
                            <a:rPr lang="en-GB" b="0" i="1" smtClean="0">
                              <a:solidFill>
                                <a:schemeClr val="tx1"/>
                              </a:solidFill>
                              <a:latin typeface="Cambria Math" panose="02040503050406030204" pitchFamily="18" charset="0"/>
                              <a:ea typeface="Cambria Math" panose="02040503050406030204" pitchFamily="18" charset="0"/>
                            </a:rPr>
                            <m:t>𝜃</m:t>
                          </m:r>
                        </m:e>
                      </m:func>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2</m:t>
                          </m:r>
                          <m:r>
                            <a:rPr lang="en-GB" i="1">
                              <a:solidFill>
                                <a:schemeClr val="tx1"/>
                              </a:solidFill>
                              <a:latin typeface="Cambria Math" panose="02040503050406030204" pitchFamily="18" charset="0"/>
                            </a:rPr>
                            <m:t>𝑢</m:t>
                          </m:r>
                          <m:func>
                            <m:funcPr>
                              <m:ctrlPr>
                                <a:rPr lang="en-GB" i="1">
                                  <a:solidFill>
                                    <a:schemeClr val="tx1"/>
                                  </a:solidFill>
                                  <a:latin typeface="Cambria Math" panose="02040503050406030204" pitchFamily="18" charset="0"/>
                                </a:rPr>
                              </m:ctrlPr>
                            </m:funcPr>
                            <m:fName>
                              <m:r>
                                <m:rPr>
                                  <m:sty m:val="p"/>
                                </m:rPr>
                                <a:rPr lang="en-GB">
                                  <a:solidFill>
                                    <a:schemeClr val="tx1"/>
                                  </a:solidFill>
                                  <a:latin typeface="Cambria Math" panose="02040503050406030204" pitchFamily="18" charset="0"/>
                                </a:rPr>
                                <m:t>sin</m:t>
                              </m:r>
                            </m:fName>
                            <m:e>
                              <m:r>
                                <a:rPr lang="en-GB" i="1">
                                  <a:solidFill>
                                    <a:schemeClr val="tx1"/>
                                  </a:solidFill>
                                  <a:latin typeface="Cambria Math" panose="02040503050406030204" pitchFamily="18" charset="0"/>
                                  <a:ea typeface="Cambria Math" panose="02040503050406030204" pitchFamily="18" charset="0"/>
                                </a:rPr>
                                <m:t>𝜃</m:t>
                              </m:r>
                            </m:e>
                          </m:func>
                        </m:num>
                        <m:den>
                          <m:r>
                            <a:rPr lang="en-GB" i="1">
                              <a:solidFill>
                                <a:schemeClr val="tx1"/>
                              </a:solidFill>
                              <a:latin typeface="Cambria Math" panose="02040503050406030204" pitchFamily="18" charset="0"/>
                            </a:rPr>
                            <m:t>𝑔</m:t>
                          </m:r>
                        </m:den>
                      </m:f>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𝑅</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sSup>
                            <m:sSupPr>
                              <m:ctrlPr>
                                <a:rPr lang="en-GB" b="0" i="1" smtClean="0">
                                  <a:solidFill>
                                    <a:schemeClr val="accent4"/>
                                  </a:solidFill>
                                  <a:latin typeface="Cambria Math" panose="02040503050406030204" pitchFamily="18" charset="0"/>
                                </a:rPr>
                              </m:ctrlPr>
                            </m:sSupPr>
                            <m:e>
                              <m:r>
                                <a:rPr lang="en-GB" b="0" i="1" smtClean="0">
                                  <a:solidFill>
                                    <a:schemeClr val="accent4"/>
                                  </a:solidFill>
                                  <a:latin typeface="Cambria Math" panose="02040503050406030204" pitchFamily="18" charset="0"/>
                                </a:rPr>
                                <m:t>𝑢</m:t>
                              </m:r>
                            </m:e>
                            <m:sup>
                              <m:r>
                                <a:rPr lang="en-GB" b="0" i="1" smtClean="0">
                                  <a:solidFill>
                                    <a:schemeClr val="accent4"/>
                                  </a:solidFill>
                                  <a:latin typeface="Cambria Math" panose="02040503050406030204" pitchFamily="18" charset="0"/>
                                </a:rPr>
                                <m:t>2</m:t>
                              </m:r>
                            </m:sup>
                          </m:sSup>
                          <m:func>
                            <m:funcPr>
                              <m:ctrlPr>
                                <a:rPr lang="en-GB" b="0" i="1" smtClean="0">
                                  <a:solidFill>
                                    <a:schemeClr val="accent4"/>
                                  </a:solidFill>
                                  <a:latin typeface="Cambria Math" panose="02040503050406030204" pitchFamily="18" charset="0"/>
                                </a:rPr>
                              </m:ctrlPr>
                            </m:funcPr>
                            <m:fName>
                              <m:r>
                                <m:rPr>
                                  <m:sty m:val="p"/>
                                </m:rPr>
                                <a:rPr lang="en-GB" b="0" i="0" smtClean="0">
                                  <a:solidFill>
                                    <a:schemeClr val="accent4"/>
                                  </a:solidFill>
                                  <a:latin typeface="Cambria Math" panose="02040503050406030204" pitchFamily="18" charset="0"/>
                                </a:rPr>
                                <m:t>sin</m:t>
                              </m:r>
                            </m:fName>
                            <m:e>
                              <m:r>
                                <a:rPr lang="en-GB" b="0" i="1" smtClean="0">
                                  <a:solidFill>
                                    <a:schemeClr val="accent4"/>
                                  </a:solidFill>
                                  <a:latin typeface="Cambria Math" panose="02040503050406030204" pitchFamily="18" charset="0"/>
                                </a:rPr>
                                <m:t>2</m:t>
                              </m:r>
                              <m:r>
                                <a:rPr lang="en-GB" b="0" i="1" smtClean="0">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4"/>
                <a:stretch>
                  <a:fillRect l="-2584" t="-1344"/>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75B7F19-37F1-4E9F-9A2F-7F54D7AA0F53}"/>
              </a:ext>
            </a:extLst>
          </p:cNvPr>
          <p:cNvGrpSpPr/>
          <p:nvPr/>
        </p:nvGrpSpPr>
        <p:grpSpPr>
          <a:xfrm>
            <a:off x="327156" y="4471807"/>
            <a:ext cx="1323370" cy="1000305"/>
            <a:chOff x="155700" y="4957583"/>
            <a:chExt cx="1323370" cy="1000305"/>
          </a:xfrm>
        </p:grpSpPr>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38458" y="4957583"/>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38458" y="4957583"/>
                  <a:ext cx="440612" cy="461665"/>
                </a:xfrm>
                <a:prstGeom prst="rect">
                  <a:avLst/>
                </a:prstGeom>
                <a:blipFill>
                  <a:blip r:embed="rId5"/>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E1FBF7BC-3DFA-426C-AD9C-14C3145CFF62}"/>
              </a:ext>
            </a:extLst>
          </p:cNvPr>
          <p:cNvGrpSpPr/>
          <p:nvPr/>
        </p:nvGrpSpPr>
        <p:grpSpPr>
          <a:xfrm>
            <a:off x="875449" y="5053423"/>
            <a:ext cx="4310920" cy="475921"/>
            <a:chOff x="1571610" y="2152275"/>
            <a:chExt cx="3249361" cy="475921"/>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1571610" y="2152275"/>
              <a:ext cx="3249361" cy="0"/>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2714329" y="2166531"/>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𝑥</m:t>
                            </m:r>
                          </m:sub>
                        </m:s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𝑅</m:t>
                        </m:r>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2714329" y="2166531"/>
                  <a:ext cx="939440" cy="461665"/>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90D3D522-62CE-40FD-8310-EAD5F1431267}"/>
                  </a:ext>
                  <a:ext uri="{C183D7F6-B498-43B3-948B-1728B52AA6E4}">
                    <adec:decorative xmlns:adec="http://schemas.microsoft.com/office/drawing/2017/decorative" val="1"/>
                  </a:ext>
                </a:extLst>
              </p:cNvPr>
              <p:cNvSpPr/>
              <p:nvPr/>
            </p:nvSpPr>
            <p:spPr>
              <a:xfrm>
                <a:off x="9951980" y="2705375"/>
                <a:ext cx="1211560" cy="606414"/>
              </a:xfrm>
              <a:prstGeom prst="wedgeRectCallout">
                <a:avLst>
                  <a:gd name="adj1" fmla="val -87523"/>
                  <a:gd name="adj2" fmla="val 92722"/>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𝑎</m:t>
                          </m:r>
                        </m:e>
                        <m:sub>
                          <m:r>
                            <a:rPr lang="en-GB" sz="2400" b="0" i="1" smtClean="0">
                              <a:solidFill>
                                <a:schemeClr val="tx1"/>
                              </a:solidFill>
                              <a:latin typeface="Cambria Math" panose="02040503050406030204" pitchFamily="18" charset="0"/>
                            </a:rPr>
                            <m:t>𝑥</m:t>
                          </m:r>
                        </m:sub>
                      </m:sSub>
                      <m:r>
                        <a:rPr lang="en-GB" sz="2400" b="0" i="1" smtClean="0">
                          <a:solidFill>
                            <a:schemeClr val="tx1"/>
                          </a:solidFill>
                          <a:latin typeface="Cambria Math" panose="02040503050406030204" pitchFamily="18" charset="0"/>
                        </a:rPr>
                        <m:t>=0</m:t>
                      </m:r>
                    </m:oMath>
                  </m:oMathPara>
                </a14:m>
                <a:endParaRPr lang="en-GB" dirty="0">
                  <a:solidFill>
                    <a:schemeClr val="tx1"/>
                  </a:solidFill>
                </a:endParaRPr>
              </a:p>
            </p:txBody>
          </p:sp>
        </mc:Choice>
        <mc:Fallback xmlns="">
          <p:sp>
            <p:nvSpPr>
              <p:cNvPr id="39" name="Speech Bubble: Rectangle 38">
                <a:extLst>
                  <a:ext uri="{FF2B5EF4-FFF2-40B4-BE49-F238E27FC236}">
                    <a16:creationId xmlns:a16="http://schemas.microsoft.com/office/drawing/2014/main" id="{90D3D522-62CE-40FD-8310-EAD5F143126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951980" y="2705375"/>
                <a:ext cx="1211560" cy="606414"/>
              </a:xfrm>
              <a:prstGeom prst="wedgeRectCallout">
                <a:avLst>
                  <a:gd name="adj1" fmla="val -87523"/>
                  <a:gd name="adj2" fmla="val 92722"/>
                </a:avLst>
              </a:prstGeom>
              <a:blipFill>
                <a:blip r:embed="rId7"/>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64813467-F959-48C7-946F-E227C88CFC25}"/>
                  </a:ext>
                  <a:ext uri="{C183D7F6-B498-43B3-948B-1728B52AA6E4}">
                    <adec:decorative xmlns:adec="http://schemas.microsoft.com/office/drawing/2017/decorative" val="1"/>
                  </a:ext>
                </a:extLst>
              </p:cNvPr>
              <p:cNvSpPr/>
              <p:nvPr/>
            </p:nvSpPr>
            <p:spPr>
              <a:xfrm>
                <a:off x="3031211" y="5605544"/>
                <a:ext cx="3064789" cy="1034886"/>
              </a:xfrm>
              <a:prstGeom prst="wedgeRectCallout">
                <a:avLst>
                  <a:gd name="adj1" fmla="val 98208"/>
                  <a:gd name="adj2" fmla="val -123087"/>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t>Double angle identity:</a:t>
                </a:r>
              </a:p>
              <a:p>
                <a:pPr/>
                <a14:m>
                  <m:oMathPara xmlns:m="http://schemas.openxmlformats.org/officeDocument/2006/math">
                    <m:oMathParaPr>
                      <m:jc m:val="centerGroup"/>
                    </m:oMathParaPr>
                    <m:oMath xmlns:m="http://schemas.openxmlformats.org/officeDocument/2006/math">
                      <m:func>
                        <m:funcPr>
                          <m:ctrlPr>
                            <a:rPr lang="en-GB" sz="2400" i="1" smtClean="0">
                              <a:latin typeface="Cambria Math" panose="02040503050406030204" pitchFamily="18" charset="0"/>
                            </a:rPr>
                          </m:ctrlPr>
                        </m:funcPr>
                        <m:fName>
                          <m:r>
                            <m:rPr>
                              <m:sty m:val="p"/>
                            </m:rPr>
                            <a:rPr lang="en-GB" sz="2400">
                              <a:latin typeface="Cambria Math" panose="02040503050406030204" pitchFamily="18" charset="0"/>
                            </a:rPr>
                            <m:t>sin</m:t>
                          </m:r>
                        </m:fName>
                        <m:e>
                          <m:r>
                            <a:rPr lang="en-GB" sz="2400" i="1">
                              <a:latin typeface="Cambria Math" panose="02040503050406030204" pitchFamily="18" charset="0"/>
                            </a:rPr>
                            <m:t>2</m:t>
                          </m:r>
                          <m:r>
                            <a:rPr lang="en-GB" sz="2400" i="1">
                              <a:latin typeface="Cambria Math" panose="02040503050406030204" pitchFamily="18" charset="0"/>
                            </a:rPr>
                            <m:t>𝜃</m:t>
                          </m:r>
                        </m:e>
                      </m:func>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rPr>
                        <m:t>2</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sin</m:t>
                          </m:r>
                        </m:fName>
                        <m:e>
                          <m:r>
                            <a:rPr lang="en-GB" sz="2400" i="1">
                              <a:latin typeface="Cambria Math" panose="02040503050406030204" pitchFamily="18" charset="0"/>
                            </a:rPr>
                            <m:t>𝜃</m:t>
                          </m:r>
                        </m:e>
                      </m:func>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r>
                            <a:rPr lang="en-GB" sz="2400" i="1">
                              <a:latin typeface="Cambria Math" panose="02040503050406030204" pitchFamily="18" charset="0"/>
                            </a:rPr>
                            <m:t>𝜃</m:t>
                          </m:r>
                        </m:e>
                      </m:func>
                    </m:oMath>
                  </m:oMathPara>
                </a14:m>
                <a:endParaRPr lang="en-GB" sz="2400" dirty="0">
                  <a:solidFill>
                    <a:schemeClr val="tx1"/>
                  </a:solidFill>
                </a:endParaRPr>
              </a:p>
              <a:p>
                <a:r>
                  <a:rPr lang="en-GB" sz="2000" dirty="0">
                    <a:solidFill>
                      <a:schemeClr val="tx1"/>
                    </a:solidFill>
                  </a:rPr>
                  <a:t>(more </a:t>
                </a:r>
                <a:r>
                  <a:rPr lang="en-GB" sz="2000" dirty="0">
                    <a:solidFill>
                      <a:schemeClr val="tx1"/>
                    </a:solidFill>
                    <a:hlinkClick r:id="rId8"/>
                  </a:rPr>
                  <a:t>here</a:t>
                </a:r>
                <a:r>
                  <a:rPr lang="en-GB" sz="2000" dirty="0">
                    <a:solidFill>
                      <a:schemeClr val="tx1"/>
                    </a:solidFill>
                  </a:rPr>
                  <a:t>).</a:t>
                </a:r>
              </a:p>
            </p:txBody>
          </p:sp>
        </mc:Choice>
        <mc:Fallback xmlns="">
          <p:sp>
            <p:nvSpPr>
              <p:cNvPr id="22" name="Speech Bubble: Rectangle 21">
                <a:extLst>
                  <a:ext uri="{FF2B5EF4-FFF2-40B4-BE49-F238E27FC236}">
                    <a16:creationId xmlns:a16="http://schemas.microsoft.com/office/drawing/2014/main" id="{64813467-F959-48C7-946F-E227C88CFC2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31211" y="5605544"/>
                <a:ext cx="3064789" cy="1034886"/>
              </a:xfrm>
              <a:prstGeom prst="wedgeRectCallout">
                <a:avLst>
                  <a:gd name="adj1" fmla="val 98208"/>
                  <a:gd name="adj2" fmla="val -123087"/>
                </a:avLst>
              </a:prstGeom>
              <a:blipFill>
                <a:blip r:embed="rId9"/>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668BAB08-577D-4CF1-BC48-1B2A4BC8C22D}"/>
                  </a:ext>
                  <a:ext uri="{C183D7F6-B498-43B3-948B-1728B52AA6E4}">
                    <adec:decorative xmlns:adec="http://schemas.microsoft.com/office/drawing/2017/decorative" val="1"/>
                  </a:ext>
                </a:extLst>
              </p:cNvPr>
              <p:cNvSpPr/>
              <p:nvPr/>
            </p:nvSpPr>
            <p:spPr>
              <a:xfrm>
                <a:off x="10405744" y="4471807"/>
                <a:ext cx="1515592" cy="1776593"/>
              </a:xfrm>
              <a:prstGeom prst="wedgeRectCallout">
                <a:avLst>
                  <a:gd name="adj1" fmla="val -102768"/>
                  <a:gd name="adj2" fmla="val -5730"/>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solidFill>
                      <a:schemeClr val="tx1"/>
                    </a:solidFill>
                  </a:rPr>
                  <a:t>Max. when </a:t>
                </a:r>
                <a14:m>
                  <m:oMath xmlns:m="http://schemas.openxmlformats.org/officeDocument/2006/math">
                    <m:func>
                      <m:funcPr>
                        <m:ctrlPr>
                          <a:rPr lang="en-GB" sz="2000" i="1">
                            <a:solidFill>
                              <a:schemeClr val="tx1"/>
                            </a:solidFill>
                            <a:latin typeface="Cambria Math" panose="02040503050406030204" pitchFamily="18" charset="0"/>
                          </a:rPr>
                        </m:ctrlPr>
                      </m:funcPr>
                      <m:fName>
                        <m:r>
                          <m:rPr>
                            <m:sty m:val="p"/>
                          </m:rPr>
                          <a:rPr lang="en-GB" sz="2000">
                            <a:solidFill>
                              <a:schemeClr val="tx1"/>
                            </a:solidFill>
                            <a:latin typeface="Cambria Math" panose="02040503050406030204" pitchFamily="18" charset="0"/>
                          </a:rPr>
                          <m:t>sin</m:t>
                        </m:r>
                      </m:fName>
                      <m:e>
                        <m:r>
                          <a:rPr lang="en-GB" sz="2000" i="1">
                            <a:solidFill>
                              <a:schemeClr val="tx1"/>
                            </a:solidFill>
                            <a:latin typeface="Cambria Math" panose="02040503050406030204" pitchFamily="18" charset="0"/>
                          </a:rPr>
                          <m:t>2</m:t>
                        </m:r>
                        <m:r>
                          <a:rPr lang="en-GB" sz="2000" i="1">
                            <a:solidFill>
                              <a:schemeClr val="tx1"/>
                            </a:solidFill>
                            <a:latin typeface="Cambria Math" panose="02040503050406030204" pitchFamily="18" charset="0"/>
                            <a:ea typeface="Cambria Math" panose="02040503050406030204" pitchFamily="18" charset="0"/>
                          </a:rPr>
                          <m:t>𝜃</m:t>
                        </m:r>
                      </m:e>
                    </m:func>
                    <m:r>
                      <a:rPr lang="en-GB" sz="2000" b="0" i="1" smtClean="0">
                        <a:solidFill>
                          <a:schemeClr val="tx1"/>
                        </a:solidFill>
                        <a:latin typeface="Cambria Math" panose="02040503050406030204" pitchFamily="18" charset="0"/>
                        <a:ea typeface="Cambria Math" panose="02040503050406030204" pitchFamily="18" charset="0"/>
                      </a:rPr>
                      <m:t>=1</m:t>
                    </m:r>
                  </m:oMath>
                </a14:m>
                <a:r>
                  <a:rPr lang="en-GB" sz="2000" dirty="0">
                    <a:solidFill>
                      <a:schemeClr val="tx1"/>
                    </a:solidFill>
                  </a:rPr>
                  <a:t>,</a:t>
                </a:r>
                <a:br>
                  <a:rPr lang="en-GB" sz="2000" dirty="0">
                    <a:solidFill>
                      <a:schemeClr val="tx1"/>
                    </a:solidFill>
                  </a:rPr>
                </a:br>
                <a:r>
                  <a:rPr lang="en-GB" sz="2000" dirty="0">
                    <a:solidFill>
                      <a:schemeClr val="tx1"/>
                    </a:solidFill>
                  </a:rPr>
                  <a:t>i.e. </a:t>
                </a:r>
                <a14:m>
                  <m:oMath xmlns:m="http://schemas.openxmlformats.org/officeDocument/2006/math">
                    <m:r>
                      <a:rPr lang="en-GB" sz="2000" i="1" smtClean="0">
                        <a:solidFill>
                          <a:schemeClr val="tx1"/>
                        </a:solidFill>
                        <a:latin typeface="Cambria Math" panose="02040503050406030204" pitchFamily="18" charset="0"/>
                        <a:ea typeface="Cambria Math" panose="02040503050406030204" pitchFamily="18" charset="0"/>
                      </a:rPr>
                      <m:t>𝜃</m:t>
                    </m:r>
                    <m:r>
                      <a:rPr lang="en-GB" sz="2000" b="0" i="1" smtClean="0">
                        <a:solidFill>
                          <a:schemeClr val="tx1"/>
                        </a:solidFill>
                        <a:latin typeface="Cambria Math" panose="02040503050406030204" pitchFamily="18" charset="0"/>
                        <a:ea typeface="Cambria Math" panose="02040503050406030204" pitchFamily="18" charset="0"/>
                      </a:rPr>
                      <m:t>=45°</m:t>
                    </m:r>
                  </m:oMath>
                </a14:m>
                <a:r>
                  <a:rPr lang="en-GB" sz="2000" dirty="0">
                    <a:solidFill>
                      <a:schemeClr val="tx1"/>
                    </a:solidFill>
                  </a:rPr>
                  <a:t>;</a:t>
                </a:r>
              </a:p>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𝑅</m:t>
                      </m:r>
                      <m:r>
                        <a:rPr lang="en-GB" sz="2000" b="0" i="1" smtClean="0">
                          <a:solidFill>
                            <a:schemeClr val="tx1"/>
                          </a:solidFill>
                          <a:latin typeface="Cambria Math" panose="02040503050406030204" pitchFamily="18" charset="0"/>
                        </a:rPr>
                        <m:t>=</m:t>
                      </m:r>
                      <m:f>
                        <m:fPr>
                          <m:ctrlPr>
                            <a:rPr lang="en-GB" sz="2000" b="0" i="1" smtClean="0">
                              <a:solidFill>
                                <a:schemeClr val="tx1"/>
                              </a:solidFill>
                              <a:latin typeface="Cambria Math" panose="02040503050406030204" pitchFamily="18" charset="0"/>
                            </a:rPr>
                          </m:ctrlPr>
                        </m:fPr>
                        <m:num>
                          <m:sSup>
                            <m:sSupPr>
                              <m:ctrlPr>
                                <a:rPr lang="en-GB" sz="2000" b="0" i="1" smtClean="0">
                                  <a:solidFill>
                                    <a:schemeClr val="tx1"/>
                                  </a:solidFill>
                                  <a:latin typeface="Cambria Math" panose="02040503050406030204" pitchFamily="18" charset="0"/>
                                </a:rPr>
                              </m:ctrlPr>
                            </m:sSupPr>
                            <m:e>
                              <m:r>
                                <a:rPr lang="en-GB" sz="2000" b="0" i="1" smtClean="0">
                                  <a:solidFill>
                                    <a:schemeClr val="tx1"/>
                                  </a:solidFill>
                                  <a:latin typeface="Cambria Math" panose="02040503050406030204" pitchFamily="18" charset="0"/>
                                </a:rPr>
                                <m:t>𝑢</m:t>
                              </m:r>
                            </m:e>
                            <m:sup>
                              <m:r>
                                <a:rPr lang="en-GB" sz="2000" b="0" i="1" smtClean="0">
                                  <a:solidFill>
                                    <a:schemeClr val="tx1"/>
                                  </a:solidFill>
                                  <a:latin typeface="Cambria Math" panose="02040503050406030204" pitchFamily="18" charset="0"/>
                                </a:rPr>
                                <m:t>2</m:t>
                              </m:r>
                            </m:sup>
                          </m:sSup>
                        </m:num>
                        <m:den>
                          <m:r>
                            <a:rPr lang="en-GB" sz="2000" b="0" i="1" smtClean="0">
                              <a:solidFill>
                                <a:schemeClr val="tx1"/>
                              </a:solidFill>
                              <a:latin typeface="Cambria Math" panose="02040503050406030204" pitchFamily="18" charset="0"/>
                            </a:rPr>
                            <m:t>𝑔</m:t>
                          </m:r>
                        </m:den>
                      </m:f>
                    </m:oMath>
                  </m:oMathPara>
                </a14:m>
                <a:endParaRPr lang="en-GB" sz="2000" dirty="0">
                  <a:solidFill>
                    <a:schemeClr val="tx1"/>
                  </a:solidFill>
                </a:endParaRPr>
              </a:p>
            </p:txBody>
          </p:sp>
        </mc:Choice>
        <mc:Fallback xmlns="">
          <p:sp>
            <p:nvSpPr>
              <p:cNvPr id="25" name="Speech Bubble: Rectangle 24">
                <a:extLst>
                  <a:ext uri="{FF2B5EF4-FFF2-40B4-BE49-F238E27FC236}">
                    <a16:creationId xmlns:a16="http://schemas.microsoft.com/office/drawing/2014/main" id="{668BAB08-577D-4CF1-BC48-1B2A4BC8C22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0405744" y="4471807"/>
                <a:ext cx="1515592" cy="1776593"/>
              </a:xfrm>
              <a:prstGeom prst="wedgeRectCallout">
                <a:avLst>
                  <a:gd name="adj1" fmla="val -102768"/>
                  <a:gd name="adj2" fmla="val -5730"/>
                </a:avLst>
              </a:prstGeom>
              <a:blipFill>
                <a:blip r:embed="rId10"/>
                <a:stretch>
                  <a:fillRect/>
                </a:stretch>
              </a:blipFill>
              <a:ln/>
            </p:spPr>
            <p:txBody>
              <a:bodyPr/>
              <a:lstStyle/>
              <a:p>
                <a:r>
                  <a:rPr lang="en-GB">
                    <a:noFill/>
                  </a:rPr>
                  <a:t> </a:t>
                </a:r>
              </a:p>
            </p:txBody>
          </p:sp>
        </mc:Fallback>
      </mc:AlternateContent>
      <p:grpSp>
        <p:nvGrpSpPr>
          <p:cNvPr id="42" name="Group 41">
            <a:extLst>
              <a:ext uri="{FF2B5EF4-FFF2-40B4-BE49-F238E27FC236}">
                <a16:creationId xmlns:a16="http://schemas.microsoft.com/office/drawing/2014/main" id="{9676D8DA-5A7C-425B-8E0C-C500267D1547}"/>
              </a:ext>
            </a:extLst>
          </p:cNvPr>
          <p:cNvGrpSpPr/>
          <p:nvPr/>
        </p:nvGrpSpPr>
        <p:grpSpPr>
          <a:xfrm>
            <a:off x="401825" y="4977055"/>
            <a:ext cx="5254264" cy="475071"/>
            <a:chOff x="401825" y="4519853"/>
            <a:chExt cx="5254264" cy="475071"/>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57A6475-03DD-47C2-BEB3-9C3B7331B35B}"/>
                    </a:ext>
                  </a:extLst>
                </p:cNvPr>
                <p:cNvSpPr txBox="1"/>
                <p:nvPr/>
              </p:nvSpPr>
              <p:spPr>
                <a:xfrm>
                  <a:off x="401825" y="4533259"/>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=0</m:t>
                        </m:r>
                      </m:oMath>
                    </m:oMathPara>
                  </a14:m>
                  <a:endParaRPr lang="en-GB" dirty="0">
                    <a:solidFill>
                      <a:schemeClr val="accent6">
                        <a:lumMod val="40000"/>
                        <a:lumOff val="60000"/>
                      </a:schemeClr>
                    </a:solidFill>
                  </a:endParaRPr>
                </a:p>
              </p:txBody>
            </p:sp>
          </mc:Choice>
          <mc:Fallback xmlns="">
            <p:sp>
              <p:nvSpPr>
                <p:cNvPr id="43" name="TextBox 42">
                  <a:extLst>
                    <a:ext uri="{FF2B5EF4-FFF2-40B4-BE49-F238E27FC236}">
                      <a16:creationId xmlns:a16="http://schemas.microsoft.com/office/drawing/2014/main" id="{357A6475-03DD-47C2-BEB3-9C3B7331B35B}"/>
                    </a:ext>
                  </a:extLst>
                </p:cNvPr>
                <p:cNvSpPr txBox="1">
                  <a:spLocks noRot="1" noChangeAspect="1" noMove="1" noResize="1" noEditPoints="1" noAdjustHandles="1" noChangeArrowheads="1" noChangeShapeType="1" noTextEdit="1"/>
                </p:cNvSpPr>
                <p:nvPr/>
              </p:nvSpPr>
              <p:spPr>
                <a:xfrm>
                  <a:off x="401825" y="4533259"/>
                  <a:ext cx="939440" cy="46166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2C92F0F-8C81-4B6C-BDE7-85FE44E8791F}"/>
                    </a:ext>
                  </a:extLst>
                </p:cNvPr>
                <p:cNvSpPr txBox="1"/>
                <p:nvPr/>
              </p:nvSpPr>
              <p:spPr>
                <a:xfrm>
                  <a:off x="4716649" y="4519853"/>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𝑇</m:t>
                        </m:r>
                      </m:oMath>
                    </m:oMathPara>
                  </a14:m>
                  <a:endParaRPr lang="en-GB" dirty="0">
                    <a:solidFill>
                      <a:schemeClr val="accent6">
                        <a:lumMod val="40000"/>
                        <a:lumOff val="60000"/>
                      </a:schemeClr>
                    </a:solidFill>
                  </a:endParaRPr>
                </a:p>
              </p:txBody>
            </p:sp>
          </mc:Choice>
          <mc:Fallback xmlns="">
            <p:sp>
              <p:nvSpPr>
                <p:cNvPr id="44" name="TextBox 43">
                  <a:extLst>
                    <a:ext uri="{FF2B5EF4-FFF2-40B4-BE49-F238E27FC236}">
                      <a16:creationId xmlns:a16="http://schemas.microsoft.com/office/drawing/2014/main" id="{62C92F0F-8C81-4B6C-BDE7-85FE44E8791F}"/>
                    </a:ext>
                  </a:extLst>
                </p:cNvPr>
                <p:cNvSpPr txBox="1">
                  <a:spLocks noRot="1" noChangeAspect="1" noMove="1" noResize="1" noEditPoints="1" noAdjustHandles="1" noChangeArrowheads="1" noChangeShapeType="1" noTextEdit="1"/>
                </p:cNvSpPr>
                <p:nvPr/>
              </p:nvSpPr>
              <p:spPr>
                <a:xfrm>
                  <a:off x="4716649" y="4519853"/>
                  <a:ext cx="939440" cy="461665"/>
                </a:xfrm>
                <a:prstGeom prst="rect">
                  <a:avLst/>
                </a:prstGeom>
                <a:blipFill>
                  <a:blip r:embed="rId12"/>
                  <a:stretch>
                    <a:fillRect/>
                  </a:stretch>
                </a:blipFill>
              </p:spPr>
              <p:txBody>
                <a:bodyPr/>
                <a:lstStyle/>
                <a:p>
                  <a:r>
                    <a:rPr lang="en-GB">
                      <a:noFill/>
                    </a:rPr>
                    <a:t> </a:t>
                  </a:r>
                </a:p>
              </p:txBody>
            </p:sp>
          </mc:Fallback>
        </mc:AlternateContent>
      </p:grpSp>
      <p:grpSp>
        <p:nvGrpSpPr>
          <p:cNvPr id="31" name="Group 30">
            <a:extLst>
              <a:ext uri="{FF2B5EF4-FFF2-40B4-BE49-F238E27FC236}">
                <a16:creationId xmlns:a16="http://schemas.microsoft.com/office/drawing/2014/main" id="{685469CE-5AAD-45E6-9116-4B1802A4A80D}"/>
              </a:ext>
            </a:extLst>
          </p:cNvPr>
          <p:cNvGrpSpPr/>
          <p:nvPr/>
        </p:nvGrpSpPr>
        <p:grpSpPr>
          <a:xfrm>
            <a:off x="842969" y="2653400"/>
            <a:ext cx="4872038" cy="2318559"/>
            <a:chOff x="842969" y="2653400"/>
            <a:chExt cx="4872038" cy="2318559"/>
          </a:xfrm>
        </p:grpSpPr>
        <p:grpSp>
          <p:nvGrpSpPr>
            <p:cNvPr id="5" name="Group 4">
              <a:extLst>
                <a:ext uri="{FF2B5EF4-FFF2-40B4-BE49-F238E27FC236}">
                  <a16:creationId xmlns:a16="http://schemas.microsoft.com/office/drawing/2014/main" id="{A7D6744C-7CA2-44E1-B500-2D3938C82E57}"/>
                </a:ext>
              </a:extLst>
            </p:cNvPr>
            <p:cNvGrpSpPr/>
            <p:nvPr/>
          </p:nvGrpSpPr>
          <p:grpSpPr>
            <a:xfrm>
              <a:off x="842969" y="2653400"/>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1C90DDA-26F0-4424-B284-DFF5B8EF25D5}"/>
                    </a:ext>
                  </a:extLst>
                </p:cNvPr>
                <p:cNvSpPr txBox="1"/>
                <p:nvPr/>
              </p:nvSpPr>
              <p:spPr>
                <a:xfrm>
                  <a:off x="861608" y="3886201"/>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45" name="TextBox 44">
                  <a:extLst>
                    <a:ext uri="{FF2B5EF4-FFF2-40B4-BE49-F238E27FC236}">
                      <a16:creationId xmlns:a16="http://schemas.microsoft.com/office/drawing/2014/main" id="{71C90DDA-26F0-4424-B284-DFF5B8EF25D5}"/>
                    </a:ext>
                  </a:extLst>
                </p:cNvPr>
                <p:cNvSpPr txBox="1">
                  <a:spLocks noRot="1" noChangeAspect="1" noMove="1" noResize="1" noEditPoints="1" noAdjustHandles="1" noChangeArrowheads="1" noChangeShapeType="1" noTextEdit="1"/>
                </p:cNvSpPr>
                <p:nvPr/>
              </p:nvSpPr>
              <p:spPr>
                <a:xfrm>
                  <a:off x="861608" y="3886201"/>
                  <a:ext cx="431528" cy="461665"/>
                </a:xfrm>
                <a:prstGeom prst="rect">
                  <a:avLst/>
                </a:prstGeom>
                <a:blipFill>
                  <a:blip r:embed="rId13"/>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9469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P spid="22" grpId="0" animBg="1"/>
      <p:bldP spid="2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2447</Words>
  <Application>Microsoft Office PowerPoint</Application>
  <PresentationFormat>Widescreen</PresentationFormat>
  <Paragraphs>219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vt:lpstr>
      <vt:lpstr>Arial Nova Light</vt:lpstr>
      <vt:lpstr>Calibri</vt:lpstr>
      <vt:lpstr>Cambria Math</vt:lpstr>
      <vt:lpstr>Wingdings</vt:lpstr>
      <vt:lpstr>Celestial</vt:lpstr>
      <vt:lpstr>Week 4: Mechanics I Part 4: Projectile motion</vt:lpstr>
      <vt:lpstr>Objectives</vt:lpstr>
      <vt:lpstr>Recap: Equations of motion (‘suvat’ equations)</vt:lpstr>
      <vt:lpstr>Projectiles</vt:lpstr>
      <vt:lpstr>Projectile path</vt:lpstr>
      <vt:lpstr>Separating components</vt:lpstr>
      <vt:lpstr>General results</vt:lpstr>
      <vt:lpstr>General results</vt:lpstr>
      <vt:lpstr>General results</vt:lpstr>
      <vt:lpstr>Target practice</vt:lpstr>
      <vt:lpstr>When don’t these equations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4 Part 4</dc:title>
  <dc:creator>Bergel, Kate</dc:creator>
  <cp:lastModifiedBy>Bergel, Kate</cp:lastModifiedBy>
  <cp:revision>22</cp:revision>
  <dcterms:created xsi:type="dcterms:W3CDTF">2020-09-20T10:32:38Z</dcterms:created>
  <dcterms:modified xsi:type="dcterms:W3CDTF">2020-10-13T14:39:28Z</dcterms:modified>
</cp:coreProperties>
</file>