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13"/>
  </p:notesMasterIdLst>
  <p:sldIdLst>
    <p:sldId id="256" r:id="rId2"/>
    <p:sldId id="257" r:id="rId3"/>
    <p:sldId id="258" r:id="rId4"/>
    <p:sldId id="363" r:id="rId5"/>
    <p:sldId id="364" r:id="rId6"/>
    <p:sldId id="365" r:id="rId7"/>
    <p:sldId id="366" r:id="rId8"/>
    <p:sldId id="380" r:id="rId9"/>
    <p:sldId id="381" r:id="rId10"/>
    <p:sldId id="382" r:id="rId11"/>
    <p:sldId id="3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rgel, Kate" initials="BK" lastIdx="1" clrIdx="0">
    <p:extLst>
      <p:ext uri="{19B8F6BF-5375-455C-9EA6-DF929625EA0E}">
        <p15:presenceInfo xmlns:p15="http://schemas.microsoft.com/office/powerpoint/2012/main" userId="S::Kate.Bergel@falmouth.ac.uk::84ad49e3-4bcf-4c4c-9fd2-36d14fa30c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DFF5EF"/>
    <a:srgbClr val="FFE6D3"/>
    <a:srgbClr val="EDFBDC"/>
    <a:srgbClr val="374A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76748" autoAdjust="0"/>
  </p:normalViewPr>
  <p:slideViewPr>
    <p:cSldViewPr snapToGrid="0">
      <p:cViewPr varScale="1">
        <p:scale>
          <a:sx n="62" d="100"/>
          <a:sy n="62" d="100"/>
        </p:scale>
        <p:origin x="158" y="43"/>
      </p:cViewPr>
      <p:guideLst/>
    </p:cSldViewPr>
  </p:slideViewPr>
  <p:notesTextViewPr>
    <p:cViewPr>
      <p:scale>
        <a:sx n="76" d="100"/>
        <a:sy n="7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82DEE9-9293-4490-8F66-A05790B90834}" type="datetimeFigureOut">
              <a:rPr lang="en-GB" smtClean="0"/>
              <a:t>15/10/2020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78481-FA28-4FA6-B042-ACE270DC45B3}" type="slidenum">
              <a:rPr lang="en-GB" smtClean="0"/>
              <a:t>‹#›</a:t>
            </a:fld>
            <a:endParaRPr lang="en-GB"/>
          </a:p>
        </p:txBody>
      </p:sp>
    </p:spTree>
    <p:extLst>
      <p:ext uri="{BB962C8B-B14F-4D97-AF65-F5344CB8AC3E}">
        <p14:creationId xmlns:p14="http://schemas.microsoft.com/office/powerpoint/2010/main" val="724217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to week 5 of COMP270, and the second week on the topic of </a:t>
            </a:r>
            <a:r>
              <a:rPr lang="en-GB" dirty="0" err="1"/>
              <a:t>of</a:t>
            </a:r>
            <a:r>
              <a:rPr lang="en-GB" dirty="0"/>
              <a:t> simulating physical objects. Last week, we introduced the basic quantities of position, velocity and acceleration and saw how they’re related to each other and to the forces on the objects as defined by Newton’s Laws, and we looked at how to use some of those ideas to model projectile motion in simplified circumstances, in particular when there are no external forces acting besides gravity. Of course, in reality there could be all sorts of forces at work, in particular those that come from interactions with other objects, so this week we’ll be considering how we can factor in the effects of collisions.</a:t>
            </a:r>
          </a:p>
        </p:txBody>
      </p:sp>
      <p:sp>
        <p:nvSpPr>
          <p:cNvPr id="4" name="Slide Number Placeholder 3"/>
          <p:cNvSpPr>
            <a:spLocks noGrp="1"/>
          </p:cNvSpPr>
          <p:nvPr>
            <p:ph type="sldNum" sz="quarter" idx="5"/>
          </p:nvPr>
        </p:nvSpPr>
        <p:spPr/>
        <p:txBody>
          <a:bodyPr/>
          <a:lstStyle/>
          <a:p>
            <a:fld id="{6F178481-FA28-4FA6-B042-ACE270DC45B3}" type="slidenum">
              <a:rPr lang="en-GB" smtClean="0"/>
              <a:t>1</a:t>
            </a:fld>
            <a:endParaRPr lang="en-GB"/>
          </a:p>
        </p:txBody>
      </p:sp>
    </p:spTree>
    <p:extLst>
      <p:ext uri="{BB962C8B-B14F-4D97-AF65-F5344CB8AC3E}">
        <p14:creationId xmlns:p14="http://schemas.microsoft.com/office/powerpoint/2010/main" val="268615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implemented in code, where we determine if there’s an intersection by a process of elimination, ruling out cases where the</a:t>
            </a:r>
          </a:p>
          <a:p>
            <a:endParaRPr lang="en-GB" dirty="0"/>
          </a:p>
          <a:p>
            <a:r>
              <a:rPr lang="en-GB" dirty="0"/>
              <a:t>minimum coordinate of one box is greater than the maximum of another,</a:t>
            </a:r>
          </a:p>
          <a:p>
            <a:endParaRPr lang="en-GB" dirty="0"/>
          </a:p>
          <a:p>
            <a:r>
              <a:rPr lang="en-GB" dirty="0"/>
              <a:t>and vice versa, until we run out of cases and therefore one of the edges must pass through the other box.</a:t>
            </a:r>
          </a:p>
        </p:txBody>
      </p:sp>
      <p:sp>
        <p:nvSpPr>
          <p:cNvPr id="4" name="Slide Number Placeholder 3"/>
          <p:cNvSpPr>
            <a:spLocks noGrp="1"/>
          </p:cNvSpPr>
          <p:nvPr>
            <p:ph type="sldNum" sz="quarter" idx="5"/>
          </p:nvPr>
        </p:nvSpPr>
        <p:spPr/>
        <p:txBody>
          <a:bodyPr/>
          <a:lstStyle/>
          <a:p>
            <a:fld id="{6F178481-FA28-4FA6-B042-ACE270DC45B3}" type="slidenum">
              <a:rPr lang="en-GB" smtClean="0"/>
              <a:t>10</a:t>
            </a:fld>
            <a:endParaRPr lang="en-GB"/>
          </a:p>
        </p:txBody>
      </p:sp>
    </p:spTree>
    <p:extLst>
      <p:ext uri="{BB962C8B-B14F-4D97-AF65-F5344CB8AC3E}">
        <p14:creationId xmlns:p14="http://schemas.microsoft.com/office/powerpoint/2010/main" val="281404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Of course, not every object that isn’t a circle is an axially aligned box, so we’d need to extend our methods even further to deal with arbitrary shapes…</a:t>
            </a:r>
          </a:p>
          <a:p>
            <a:endParaRPr lang="en-GB" dirty="0"/>
          </a:p>
          <a:p>
            <a:r>
              <a:rPr lang="en-GB" dirty="0"/>
              <a:t>Which is beyond the scope of this module, though there are</a:t>
            </a:r>
          </a:p>
          <a:p>
            <a:endParaRPr lang="en-GB" dirty="0"/>
          </a:p>
          <a:p>
            <a:r>
              <a:rPr lang="en-GB" dirty="0"/>
              <a:t>Some standard algorithms, and some libraries that implement them; if you’re feeling adventurous, one of the workshop exercises will allow you to try and implement one or two!</a:t>
            </a:r>
          </a:p>
          <a:p>
            <a:endParaRPr lang="en-GB" dirty="0"/>
          </a:p>
          <a:p>
            <a:r>
              <a:rPr lang="en-GB" dirty="0"/>
              <a:t>All of the techniques are developed from the same basic idea, which is that two shapes collide, or intersect, if some part of one – a vertex point, or an edge – is inside the other. This is good to know, but sometimes we want more information about the collision, such as where the closest point actually is, and how far away, which we’ll consider in the next video.</a:t>
            </a:r>
          </a:p>
        </p:txBody>
      </p:sp>
      <p:sp>
        <p:nvSpPr>
          <p:cNvPr id="4" name="Slide Number Placeholder 3"/>
          <p:cNvSpPr>
            <a:spLocks noGrp="1"/>
          </p:cNvSpPr>
          <p:nvPr>
            <p:ph type="sldNum" sz="quarter" idx="5"/>
          </p:nvPr>
        </p:nvSpPr>
        <p:spPr/>
        <p:txBody>
          <a:bodyPr/>
          <a:lstStyle/>
          <a:p>
            <a:fld id="{6F178481-FA28-4FA6-B042-ACE270DC45B3}" type="slidenum">
              <a:rPr lang="en-GB" smtClean="0"/>
              <a:t>11</a:t>
            </a:fld>
            <a:endParaRPr lang="en-GB"/>
          </a:p>
        </p:txBody>
      </p:sp>
    </p:spTree>
    <p:extLst>
      <p:ext uri="{BB962C8B-B14F-4D97-AF65-F5344CB8AC3E}">
        <p14:creationId xmlns:p14="http://schemas.microsoft.com/office/powerpoint/2010/main" val="262256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start in this video by considering what it actually means for two objects to collide, and from there we’ll look at ways to detect whether two objects are colliding, before we move on to what to do with them if they are in a later video.</a:t>
            </a:r>
          </a:p>
        </p:txBody>
      </p:sp>
      <p:sp>
        <p:nvSpPr>
          <p:cNvPr id="4" name="Slide Number Placeholder 3"/>
          <p:cNvSpPr>
            <a:spLocks noGrp="1"/>
          </p:cNvSpPr>
          <p:nvPr>
            <p:ph type="sldNum" sz="quarter" idx="5"/>
          </p:nvPr>
        </p:nvSpPr>
        <p:spPr/>
        <p:txBody>
          <a:bodyPr/>
          <a:lstStyle/>
          <a:p>
            <a:fld id="{6F178481-FA28-4FA6-B042-ACE270DC45B3}" type="slidenum">
              <a:rPr lang="en-GB" smtClean="0"/>
              <a:t>2</a:t>
            </a:fld>
            <a:endParaRPr lang="en-GB"/>
          </a:p>
        </p:txBody>
      </p:sp>
    </p:spTree>
    <p:extLst>
      <p:ext uri="{BB962C8B-B14F-4D97-AF65-F5344CB8AC3E}">
        <p14:creationId xmlns:p14="http://schemas.microsoft.com/office/powerpoint/2010/main" val="3104177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is a collision? Basically,</a:t>
            </a:r>
          </a:p>
          <a:p>
            <a:endParaRPr lang="en-GB" dirty="0"/>
          </a:p>
          <a:p>
            <a:r>
              <a:rPr lang="en-GB" dirty="0"/>
              <a:t>It’s when you have two objects – or possibly more, but we’ll stick with the simple case for now – and these objects are trying occupy the same point in space at the same time; for the point masses we looked at before, this would mean having the same position, but</a:t>
            </a:r>
          </a:p>
          <a:p>
            <a:endParaRPr lang="en-GB" dirty="0"/>
          </a:p>
          <a:p>
            <a:r>
              <a:rPr lang="en-GB" dirty="0"/>
              <a:t>usually we deal with objects that have a size and shape, in which case we need to consider where their edges are. This can get fairly complex, depending how detailed the shapes are, but for simple shapes, the calculations can be very straightforward – for example,</a:t>
            </a:r>
          </a:p>
        </p:txBody>
      </p:sp>
      <p:sp>
        <p:nvSpPr>
          <p:cNvPr id="4" name="Slide Number Placeholder 3"/>
          <p:cNvSpPr>
            <a:spLocks noGrp="1"/>
          </p:cNvSpPr>
          <p:nvPr>
            <p:ph type="sldNum" sz="quarter" idx="5"/>
          </p:nvPr>
        </p:nvSpPr>
        <p:spPr/>
        <p:txBody>
          <a:bodyPr/>
          <a:lstStyle/>
          <a:p>
            <a:fld id="{6F178481-FA28-4FA6-B042-ACE270DC45B3}" type="slidenum">
              <a:rPr lang="en-GB" smtClean="0"/>
              <a:t>3</a:t>
            </a:fld>
            <a:endParaRPr lang="en-GB"/>
          </a:p>
        </p:txBody>
      </p:sp>
    </p:spTree>
    <p:extLst>
      <p:ext uri="{BB962C8B-B14F-4D97-AF65-F5344CB8AC3E}">
        <p14:creationId xmlns:p14="http://schemas.microsoft.com/office/powerpoint/2010/main" val="3018902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we have a circular object</a:t>
            </a:r>
          </a:p>
          <a:p>
            <a:endParaRPr lang="en-GB" dirty="0"/>
          </a:p>
          <a:p>
            <a:r>
              <a:rPr lang="en-GB" dirty="0"/>
              <a:t>with its centre at the position given by the vector c, and a radius r, and we simply want to know whether a</a:t>
            </a:r>
          </a:p>
          <a:p>
            <a:endParaRPr lang="en-GB" dirty="0"/>
          </a:p>
          <a:p>
            <a:r>
              <a:rPr lang="en-GB" dirty="0"/>
              <a:t>point, represented by the vector p, is inside the circle, then all we need to do is</a:t>
            </a:r>
          </a:p>
          <a:p>
            <a:endParaRPr lang="en-GB" dirty="0"/>
          </a:p>
          <a:p>
            <a:r>
              <a:rPr lang="en-GB" dirty="0"/>
              <a:t>Compare the distance between the circle’s centre and the point to the radius. The distance between the centre and the point is, of course, just the magnitude of the vector between them; if this is equal to the radius, then the point is on the circle’s perimeter, and if it’s less then the point is inside the circle.</a:t>
            </a:r>
          </a:p>
        </p:txBody>
      </p:sp>
      <p:sp>
        <p:nvSpPr>
          <p:cNvPr id="4" name="Slide Number Placeholder 3"/>
          <p:cNvSpPr>
            <a:spLocks noGrp="1"/>
          </p:cNvSpPr>
          <p:nvPr>
            <p:ph type="sldNum" sz="quarter" idx="5"/>
          </p:nvPr>
        </p:nvSpPr>
        <p:spPr/>
        <p:txBody>
          <a:bodyPr/>
          <a:lstStyle/>
          <a:p>
            <a:fld id="{6F178481-FA28-4FA6-B042-ACE270DC45B3}" type="slidenum">
              <a:rPr lang="en-GB" smtClean="0"/>
              <a:t>4</a:t>
            </a:fld>
            <a:endParaRPr lang="en-GB"/>
          </a:p>
        </p:txBody>
      </p:sp>
    </p:spTree>
    <p:extLst>
      <p:ext uri="{BB962C8B-B14F-4D97-AF65-F5344CB8AC3E}">
        <p14:creationId xmlns:p14="http://schemas.microsoft.com/office/powerpoint/2010/main" val="267587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same principle applies if we have two circles; this time, we want to know if at any point the edge of one circle is in between the edge of the other circle and its centre.</a:t>
            </a:r>
          </a:p>
          <a:p>
            <a:endParaRPr lang="en-GB" dirty="0"/>
          </a:p>
          <a:p>
            <a:r>
              <a:rPr lang="en-GB" dirty="0"/>
              <a:t>If we say they have centres c1 and c2 and radii r1 and r2, then the condition for a collision is that</a:t>
            </a:r>
          </a:p>
          <a:p>
            <a:endParaRPr lang="en-GB" dirty="0"/>
          </a:p>
          <a:p>
            <a:r>
              <a:rPr lang="en-GB" dirty="0"/>
              <a:t>The distance between the centres of the circle, given by the magnitude of the vector between c1 and c2, is less than (or equal to) the sum of the radii.</a:t>
            </a:r>
          </a:p>
          <a:p>
            <a:endParaRPr lang="en-GB" dirty="0"/>
          </a:p>
          <a:p>
            <a:r>
              <a:rPr lang="en-GB" dirty="0"/>
              <a:t>The two values are equal when the circles are just touching.</a:t>
            </a:r>
          </a:p>
          <a:p>
            <a:endParaRPr lang="en-GB" dirty="0"/>
          </a:p>
          <a:p>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5</a:t>
            </a:fld>
            <a:endParaRPr lang="en-GB"/>
          </a:p>
        </p:txBody>
      </p:sp>
    </p:spTree>
    <p:extLst>
      <p:ext uri="{BB962C8B-B14F-4D97-AF65-F5344CB8AC3E}">
        <p14:creationId xmlns:p14="http://schemas.microsoft.com/office/powerpoint/2010/main" val="1376197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simple case is when the circle collides with the ground. If the ground is horizontal, and</a:t>
            </a:r>
          </a:p>
          <a:p>
            <a:endParaRPr lang="en-GB" dirty="0"/>
          </a:p>
          <a:p>
            <a:r>
              <a:rPr lang="en-GB" dirty="0"/>
              <a:t>The components of the circle centre’s position c are cx and cy,</a:t>
            </a:r>
          </a:p>
          <a:p>
            <a:endParaRPr lang="en-GB" dirty="0"/>
          </a:p>
          <a:p>
            <a:r>
              <a:rPr lang="en-GB" dirty="0"/>
              <a:t>With the ground height above the origin given by </a:t>
            </a:r>
            <a:r>
              <a:rPr lang="en-GB" dirty="0" err="1"/>
              <a:t>yg</a:t>
            </a:r>
            <a:r>
              <a:rPr lang="en-GB" dirty="0"/>
              <a:t>,</a:t>
            </a:r>
          </a:p>
          <a:p>
            <a:endParaRPr lang="en-GB" dirty="0"/>
          </a:p>
          <a:p>
            <a:r>
              <a:rPr lang="en-GB" dirty="0"/>
              <a:t>Then we can just compare the y component of the circle’s centre to the ground level to see if there’s enough room to fit the radius in between them.</a:t>
            </a:r>
          </a:p>
          <a:p>
            <a:endParaRPr lang="en-GB" dirty="0"/>
          </a:p>
          <a:p>
            <a:r>
              <a:rPr lang="en-GB" dirty="0"/>
              <a:t>Unlike when we’re computing the vector lengths, we obviously want to make sure we’re subtracting the ground height from the circle’s height so that we have the correct sign; if we did </a:t>
            </a:r>
            <a:r>
              <a:rPr lang="en-GB" dirty="0" err="1"/>
              <a:t>yg</a:t>
            </a:r>
            <a:r>
              <a:rPr lang="en-GB" dirty="0"/>
              <a:t> – cy we’d get a negative result when the circle was above the ground. We could use that flipped version to test against a ceiling, and we can also compare the x components in a similar way to test for collisions with vertical walls. Since we’re only checking against one value of y (or x), then we’re effectively assuming that the ground is infinitely thick, and</a:t>
            </a:r>
          </a:p>
          <a:p>
            <a:endParaRPr lang="en-GB" dirty="0"/>
          </a:p>
          <a:p>
            <a:r>
              <a:rPr lang="en-GB" dirty="0"/>
              <a:t>unless we introduce some horizontal limits, we’re also treating it as extending infinitely to the sides</a:t>
            </a:r>
          </a:p>
        </p:txBody>
      </p:sp>
      <p:sp>
        <p:nvSpPr>
          <p:cNvPr id="4" name="Slide Number Placeholder 3"/>
          <p:cNvSpPr>
            <a:spLocks noGrp="1"/>
          </p:cNvSpPr>
          <p:nvPr>
            <p:ph type="sldNum" sz="quarter" idx="5"/>
          </p:nvPr>
        </p:nvSpPr>
        <p:spPr/>
        <p:txBody>
          <a:bodyPr/>
          <a:lstStyle/>
          <a:p>
            <a:fld id="{6F178481-FA28-4FA6-B042-ACE270DC45B3}" type="slidenum">
              <a:rPr lang="en-GB" smtClean="0"/>
              <a:t>6</a:t>
            </a:fld>
            <a:endParaRPr lang="en-GB"/>
          </a:p>
        </p:txBody>
      </p:sp>
    </p:spTree>
    <p:extLst>
      <p:ext uri="{BB962C8B-B14F-4D97-AF65-F5344CB8AC3E}">
        <p14:creationId xmlns:p14="http://schemas.microsoft.com/office/powerpoint/2010/main" val="292850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it’s reasonable to make the assumption that any point below ground level is a collision, it’s not always practical to have a ground that’s perfectly horizontal, so we need to adapt the test to take a slope into account. The same principle applies – testing to see how far the centre is from the ground – but this time we’re working at an angle, which is defined by the</a:t>
            </a:r>
          </a:p>
          <a:p>
            <a:endParaRPr lang="en-GB" dirty="0"/>
          </a:p>
          <a:p>
            <a:r>
              <a:rPr lang="en-GB" dirty="0"/>
              <a:t>normal vector, n-hat, which is a unit vector that is perpendicular to the ground; we know from week 2 that this means</a:t>
            </a:r>
          </a:p>
          <a:p>
            <a:endParaRPr lang="en-GB" dirty="0"/>
          </a:p>
          <a:p>
            <a:r>
              <a:rPr lang="en-GB" dirty="0"/>
              <a:t>the dot product of n-hat with a vector along the ground will be zero, which we can use to find the ratio between the components of the normal vector by just rearranging the </a:t>
            </a:r>
            <a:r>
              <a:rPr lang="en-GB" dirty="0" err="1"/>
              <a:t>algrebraic</a:t>
            </a:r>
            <a:r>
              <a:rPr lang="en-GB" dirty="0"/>
              <a:t> formula for the dot product. Of course we’d need at least one of the components to start with, but since we’re only interested in the direction and will be normalising the normal vector in any case, it doesn’t matter what length we choose, so we can just set the x component to 1 and figure out the y component using the value of v, which we can get from any two points on the surface of the ground.</a:t>
            </a:r>
          </a:p>
          <a:p>
            <a:endParaRPr lang="en-GB" dirty="0"/>
          </a:p>
          <a:p>
            <a:r>
              <a:rPr lang="en-GB" dirty="0"/>
              <a:t>If we take one of these ground points, g, we can use it to find the perpendicular distance of the circle’s centre from the ground by noting that </a:t>
            </a:r>
          </a:p>
          <a:p>
            <a:endParaRPr lang="en-GB" dirty="0"/>
          </a:p>
          <a:p>
            <a:r>
              <a:rPr lang="en-GB" dirty="0"/>
              <a:t>This distance is just the result of taking the vector between g and c and projecting it onto the normal, which found by simply taking the dot product.</a:t>
            </a:r>
          </a:p>
          <a:p>
            <a:endParaRPr lang="en-GB" dirty="0"/>
          </a:p>
          <a:p>
            <a:r>
              <a:rPr lang="en-GB" dirty="0"/>
              <a:t>Note that if g happens to be the point where the perpendicular from c to the ground meets the ground, then c – g will be a scalar multiple of n-hat, with that scalar being the length, so the dot product will just be the length of c – g. Now we have the distance,</a:t>
            </a:r>
          </a:p>
          <a:p>
            <a:endParaRPr lang="en-GB" dirty="0"/>
          </a:p>
          <a:p>
            <a:r>
              <a:rPr lang="en-GB" dirty="0"/>
              <a:t>We just compare it to the radius of the circle as before. </a:t>
            </a:r>
          </a:p>
        </p:txBody>
      </p:sp>
      <p:sp>
        <p:nvSpPr>
          <p:cNvPr id="4" name="Slide Number Placeholder 3"/>
          <p:cNvSpPr>
            <a:spLocks noGrp="1"/>
          </p:cNvSpPr>
          <p:nvPr>
            <p:ph type="sldNum" sz="quarter" idx="5"/>
          </p:nvPr>
        </p:nvSpPr>
        <p:spPr/>
        <p:txBody>
          <a:bodyPr/>
          <a:lstStyle/>
          <a:p>
            <a:fld id="{6F178481-FA28-4FA6-B042-ACE270DC45B3}" type="slidenum">
              <a:rPr lang="en-GB" smtClean="0"/>
              <a:t>7</a:t>
            </a:fld>
            <a:endParaRPr lang="en-GB"/>
          </a:p>
        </p:txBody>
      </p:sp>
    </p:spTree>
    <p:extLst>
      <p:ext uri="{BB962C8B-B14F-4D97-AF65-F5344CB8AC3E}">
        <p14:creationId xmlns:p14="http://schemas.microsoft.com/office/powerpoint/2010/main" val="355069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would be reasonable to ask whether we can apply the same approach to collisions between a circle and any line, which could represent the side of a shape or a ray of light,</a:t>
            </a:r>
          </a:p>
          <a:p>
            <a:endParaRPr lang="en-GB" dirty="0"/>
          </a:p>
          <a:p>
            <a:r>
              <a:rPr lang="en-GB" dirty="0"/>
              <a:t>such as in </a:t>
            </a:r>
            <a:r>
              <a:rPr lang="en-GB" dirty="0" err="1"/>
              <a:t>raycasting</a:t>
            </a:r>
            <a:r>
              <a:rPr lang="en-GB" dirty="0"/>
              <a:t>, which will be the topic of your third assignment worksheet. If we have a line</a:t>
            </a:r>
          </a:p>
          <a:p>
            <a:endParaRPr lang="en-GB" dirty="0"/>
          </a:p>
          <a:p>
            <a:r>
              <a:rPr lang="en-GB" dirty="0"/>
              <a:t>through 2 points, a and b, then as before,</a:t>
            </a:r>
          </a:p>
          <a:p>
            <a:endParaRPr lang="en-GB" dirty="0"/>
          </a:p>
          <a:p>
            <a:r>
              <a:rPr lang="en-GB" dirty="0"/>
              <a:t>The line passes through the circle if and only if the shortest distance between it and the circle’s centre is less than the radius of the circle. It might be tempting to use the same approach that we just looked at for the ground, and project the vector from c to one of the line points, a or b, onto the normal to get the perpendicular distance. This approach works for an infinite line, and it’s also true for a finite line segment as long as where the perpendicular from c meets the line is between the two points. However, it would return a collision</a:t>
            </a:r>
          </a:p>
          <a:p>
            <a:endParaRPr lang="en-GB" dirty="0"/>
          </a:p>
          <a:p>
            <a:r>
              <a:rPr lang="en-GB" dirty="0"/>
              <a:t>any time the sphere goes past an end of the line segment, which we don’t want. We’ll look specifically at how to deal with this case, and find what the closest point on the line is, in the next part of the lecture, but first it’s probably worth mentioning some other shapes, as unfortunately not everything we’ll need to simulate is a circle.</a:t>
            </a:r>
          </a:p>
        </p:txBody>
      </p:sp>
      <p:sp>
        <p:nvSpPr>
          <p:cNvPr id="4" name="Slide Number Placeholder 3"/>
          <p:cNvSpPr>
            <a:spLocks noGrp="1"/>
          </p:cNvSpPr>
          <p:nvPr>
            <p:ph type="sldNum" sz="quarter" idx="5"/>
          </p:nvPr>
        </p:nvSpPr>
        <p:spPr/>
        <p:txBody>
          <a:bodyPr/>
          <a:lstStyle/>
          <a:p>
            <a:fld id="{6F178481-FA28-4FA6-B042-ACE270DC45B3}" type="slidenum">
              <a:rPr lang="en-GB" smtClean="0"/>
              <a:t>8</a:t>
            </a:fld>
            <a:endParaRPr lang="en-GB"/>
          </a:p>
        </p:txBody>
      </p:sp>
    </p:spTree>
    <p:extLst>
      <p:ext uri="{BB962C8B-B14F-4D97-AF65-F5344CB8AC3E}">
        <p14:creationId xmlns:p14="http://schemas.microsoft.com/office/powerpoint/2010/main" val="2675428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fairly simple shape is the rectangle, which is also sometimes referred to as a box. In the general case, we’d have to look at the edges as lines, but in the special case where the boxes are</a:t>
            </a:r>
          </a:p>
          <a:p>
            <a:endParaRPr lang="en-GB" dirty="0"/>
          </a:p>
          <a:p>
            <a:r>
              <a:rPr lang="en-GB" dirty="0"/>
              <a:t>Axially aligned – which means that their sides are parallel with the coordinate axes – then we can easily compare the edges if we find, or even better, store, their maximum and minimum coordinates in x and y.</a:t>
            </a:r>
          </a:p>
          <a:p>
            <a:endParaRPr lang="en-GB" dirty="0"/>
          </a:p>
          <a:p>
            <a:r>
              <a:rPr lang="en-GB" dirty="0"/>
              <a:t>In order for the boxes to collide, then at least one of the minimum coordinates needs to not be greater than the corresponding maximum coordinate of the other; with the boxes intersecting as shown, then the edge coordinates of one box fall between the minimum and maximum of the other, but if we were to</a:t>
            </a:r>
          </a:p>
          <a:p>
            <a:endParaRPr lang="en-GB" dirty="0"/>
          </a:p>
          <a:p>
            <a:r>
              <a:rPr lang="en-GB" dirty="0"/>
              <a:t>Move one box so that its minimum x coordinate is greater than the other box’s maximum x coordinate, then as long as this remains true, there’s</a:t>
            </a:r>
          </a:p>
          <a:p>
            <a:endParaRPr lang="en-GB" dirty="0"/>
          </a:p>
          <a:p>
            <a:r>
              <a:rPr lang="en-GB" dirty="0"/>
              <a:t>No position in which the boxes can intersect – and of course the same applies in the other directions. Writing this out using mathematical and logic symbols</a:t>
            </a:r>
          </a:p>
          <a:p>
            <a:endParaRPr lang="en-GB" dirty="0"/>
          </a:p>
          <a:p>
            <a:r>
              <a:rPr lang="en-GB" dirty="0"/>
              <a:t>Is not especially attractive, but it’s much simpler </a:t>
            </a:r>
          </a:p>
          <a:p>
            <a:endParaRPr lang="en-GB" dirty="0"/>
          </a:p>
          <a:p>
            <a:endParaRPr lang="en-GB" dirty="0"/>
          </a:p>
        </p:txBody>
      </p:sp>
      <p:sp>
        <p:nvSpPr>
          <p:cNvPr id="4" name="Slide Number Placeholder 3"/>
          <p:cNvSpPr>
            <a:spLocks noGrp="1"/>
          </p:cNvSpPr>
          <p:nvPr>
            <p:ph type="sldNum" sz="quarter" idx="5"/>
          </p:nvPr>
        </p:nvSpPr>
        <p:spPr/>
        <p:txBody>
          <a:bodyPr/>
          <a:lstStyle/>
          <a:p>
            <a:fld id="{6F178481-FA28-4FA6-B042-ACE270DC45B3}" type="slidenum">
              <a:rPr lang="en-GB" smtClean="0"/>
              <a:t>9</a:t>
            </a:fld>
            <a:endParaRPr lang="en-GB"/>
          </a:p>
        </p:txBody>
      </p:sp>
    </p:spTree>
    <p:extLst>
      <p:ext uri="{BB962C8B-B14F-4D97-AF65-F5344CB8AC3E}">
        <p14:creationId xmlns:p14="http://schemas.microsoft.com/office/powerpoint/2010/main" val="4287392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9580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504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215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49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3300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7397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7132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7181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691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lvl1pPr>
              <a:defRPr b="1" cap="none" baseline="0">
                <a:solidFill>
                  <a:schemeClr val="accent5">
                    <a:lumMod val="20000"/>
                    <a:lumOff val="80000"/>
                  </a:schemeClr>
                </a:solidFill>
              </a:defRPr>
            </a:lvl1pPr>
          </a:lstStyle>
          <a:p>
            <a:r>
              <a:rPr lang="en-US" dirty="0"/>
              <a:t>Click to edit Master title style</a:t>
            </a:r>
          </a:p>
        </p:txBody>
      </p:sp>
      <p:sp>
        <p:nvSpPr>
          <p:cNvPr id="3" name="Content Placeholder 2"/>
          <p:cNvSpPr>
            <a:spLocks noGrp="1"/>
          </p:cNvSpPr>
          <p:nvPr>
            <p:ph idx="1"/>
          </p:nvPr>
        </p:nvSpPr>
        <p:spPr/>
        <p:txBody>
          <a:bodyPr anchor="t"/>
          <a:lstStyle>
            <a:lvl1pPr marL="285750" indent="-285750">
              <a:buClr>
                <a:schemeClr val="bg2">
                  <a:lumMod val="20000"/>
                  <a:lumOff val="80000"/>
                </a:schemeClr>
              </a:buClr>
              <a:buFont typeface="Wingdings" panose="05000000000000000000" pitchFamily="2" charset="2"/>
              <a:buChar char="§"/>
              <a:defRPr sz="2800"/>
            </a:lvl1pPr>
            <a:lvl2pPr>
              <a:buClr>
                <a:schemeClr val="bg2">
                  <a:lumMod val="20000"/>
                  <a:lumOff val="80000"/>
                </a:schemeClr>
              </a:buClr>
              <a:defRPr sz="2400"/>
            </a:lvl2pPr>
            <a:lvl3pPr marL="1200150" indent="-285750">
              <a:buClr>
                <a:schemeClr val="bg2">
                  <a:lumMod val="20000"/>
                  <a:lumOff val="80000"/>
                </a:schemeClr>
              </a:buClr>
              <a:buFont typeface="Arial Nova" panose="020B0504020202020204" pitchFamily="34" charset="0"/>
              <a:buChar char="–"/>
              <a:defRPr sz="2000"/>
            </a:lvl3pPr>
            <a:lvl4pPr>
              <a:defRPr sz="18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06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47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565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0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26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3619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06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0263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10/15/2020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462156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3600" b="1" kern="1200" cap="none" baseline="0">
          <a:ln w="3175" cmpd="sng">
            <a:noFill/>
          </a:ln>
          <a:solidFill>
            <a:schemeClr val="accent5">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mathworld.wolfram.com/NormalVector.html" TargetMode="External"/><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5.png"/><Relationship Id="rId5" Type="http://schemas.openxmlformats.org/officeDocument/2006/relationships/image" Target="../media/image170.png"/><Relationship Id="rId10" Type="http://schemas.openxmlformats.org/officeDocument/2006/relationships/image" Target="../media/image24.png"/><Relationship Id="rId4" Type="http://schemas.openxmlformats.org/officeDocument/2006/relationships/image" Target="../media/image190.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FF27D-8B09-48BD-AD91-03332713F823}"/>
              </a:ext>
            </a:extLst>
          </p:cNvPr>
          <p:cNvSpPr>
            <a:spLocks noGrp="1"/>
          </p:cNvSpPr>
          <p:nvPr>
            <p:ph type="ctrTitle"/>
          </p:nvPr>
        </p:nvSpPr>
        <p:spPr>
          <a:xfrm>
            <a:off x="3431689" y="1964267"/>
            <a:ext cx="7728436" cy="2421464"/>
          </a:xfrm>
        </p:spPr>
        <p:txBody>
          <a:bodyPr/>
          <a:lstStyle/>
          <a:p>
            <a:r>
              <a:rPr lang="en-US" i="1" dirty="0"/>
              <a:t>Week 5: Mechanics II</a:t>
            </a:r>
            <a:br>
              <a:rPr lang="en-US" dirty="0"/>
            </a:br>
            <a:r>
              <a:rPr lang="en-US" b="1" dirty="0"/>
              <a:t>Part 1: When Objects Collide</a:t>
            </a:r>
            <a:endParaRPr lang="en-US" b="1" i="1" dirty="0"/>
          </a:p>
        </p:txBody>
      </p:sp>
      <p:sp>
        <p:nvSpPr>
          <p:cNvPr id="3" name="Subtitle 2">
            <a:extLst>
              <a:ext uri="{FF2B5EF4-FFF2-40B4-BE49-F238E27FC236}">
                <a16:creationId xmlns:a16="http://schemas.microsoft.com/office/drawing/2014/main" id="{AAB0430B-4FE9-4859-9646-EE0A433F2448}"/>
              </a:ext>
            </a:extLst>
          </p:cNvPr>
          <p:cNvSpPr>
            <a:spLocks noGrp="1"/>
          </p:cNvSpPr>
          <p:nvPr>
            <p:ph type="subTitle" idx="1"/>
          </p:nvPr>
        </p:nvSpPr>
        <p:spPr>
          <a:xfrm>
            <a:off x="3431689" y="4385732"/>
            <a:ext cx="7728436" cy="1405467"/>
          </a:xfrm>
        </p:spPr>
        <p:txBody>
          <a:bodyPr>
            <a:normAutofit/>
          </a:bodyPr>
          <a:lstStyle/>
          <a:p>
            <a:r>
              <a:rPr lang="en-US" sz="2400" cap="none" dirty="0">
                <a:solidFill>
                  <a:schemeClr val="accent4"/>
                </a:solidFill>
              </a:rPr>
              <a:t>COMP270: Mathematics for 3D Worlds and Simulations</a:t>
            </a:r>
          </a:p>
        </p:txBody>
      </p:sp>
    </p:spTree>
    <p:extLst>
      <p:ext uri="{BB962C8B-B14F-4D97-AF65-F5344CB8AC3E}">
        <p14:creationId xmlns:p14="http://schemas.microsoft.com/office/powerpoint/2010/main" val="3581503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A92A-3612-4243-B1BC-B46DD134E694}"/>
              </a:ext>
            </a:extLst>
          </p:cNvPr>
          <p:cNvSpPr>
            <a:spLocks noGrp="1"/>
          </p:cNvSpPr>
          <p:nvPr>
            <p:ph type="title"/>
          </p:nvPr>
        </p:nvSpPr>
        <p:spPr/>
        <p:txBody>
          <a:bodyPr/>
          <a:lstStyle/>
          <a:p>
            <a:r>
              <a:rPr lang="en-GB" dirty="0"/>
              <a:t>Box and box collision - code </a:t>
            </a:r>
          </a:p>
        </p:txBody>
      </p:sp>
      <p:sp>
        <p:nvSpPr>
          <p:cNvPr id="3" name="Content Placeholder 2">
            <a:extLst>
              <a:ext uri="{FF2B5EF4-FFF2-40B4-BE49-F238E27FC236}">
                <a16:creationId xmlns:a16="http://schemas.microsoft.com/office/drawing/2014/main" id="{AF639B25-E508-4F75-8F95-37A2A5ACB808}"/>
              </a:ext>
            </a:extLst>
          </p:cNvPr>
          <p:cNvSpPr>
            <a:spLocks noGrp="1"/>
          </p:cNvSpPr>
          <p:nvPr>
            <p:ph idx="1"/>
          </p:nvPr>
        </p:nvSpPr>
        <p:spPr>
          <a:xfrm>
            <a:off x="685801" y="2142066"/>
            <a:ext cx="10391502" cy="4106333"/>
          </a:xfrm>
        </p:spPr>
        <p:txBody>
          <a:bodyPr>
            <a:normAutofit lnSpcReduction="10000"/>
          </a:bodyPr>
          <a:lstStyle/>
          <a:p>
            <a:pPr marL="0" indent="0">
              <a:buNone/>
            </a:pPr>
            <a:r>
              <a:rPr lang="en-GB" sz="2600" dirty="0">
                <a:latin typeface="Consolas" panose="020B0609020204030204" pitchFamily="49" charset="0"/>
              </a:rPr>
              <a:t>bool</a:t>
            </a:r>
            <a:r>
              <a:rPr lang="en-GB" sz="2600" b="1" dirty="0">
                <a:latin typeface="Consolas" panose="020B0609020204030204" pitchFamily="49" charset="0"/>
              </a:rPr>
              <a:t> </a:t>
            </a:r>
            <a:r>
              <a:rPr lang="en-GB" sz="2600" dirty="0" err="1">
                <a:latin typeface="Consolas" panose="020B0609020204030204" pitchFamily="49" charset="0"/>
              </a:rPr>
              <a:t>boxesCollide</a:t>
            </a:r>
            <a:r>
              <a:rPr lang="en-GB" sz="2600" dirty="0">
                <a:latin typeface="Consolas" panose="020B0609020204030204" pitchFamily="49" charset="0"/>
              </a:rPr>
              <a:t>(Vector2 box1_min, Vector2 box1_max, 							Vector2 box2_min, Vector2 box2_max) {</a:t>
            </a:r>
          </a:p>
          <a:p>
            <a:pPr marL="0" indent="0">
              <a:buNone/>
            </a:pPr>
            <a:r>
              <a:rPr lang="en-GB" sz="2600" dirty="0">
                <a:latin typeface="Consolas" panose="020B0609020204030204" pitchFamily="49" charset="0"/>
              </a:rPr>
              <a:t>	if (box1_min.x &gt; box2.max.x) return false;</a:t>
            </a:r>
          </a:p>
          <a:p>
            <a:pPr marL="0" indent="0">
              <a:buNone/>
            </a:pPr>
            <a:r>
              <a:rPr lang="en-GB" sz="2600" dirty="0">
                <a:latin typeface="Consolas" panose="020B0609020204030204" pitchFamily="49" charset="0"/>
              </a:rPr>
              <a:t>	if (box1_max.x &lt; box2.min.x) return false;</a:t>
            </a:r>
          </a:p>
          <a:p>
            <a:pPr marL="0" indent="0">
              <a:buNone/>
            </a:pPr>
            <a:r>
              <a:rPr lang="en-GB" sz="2600" dirty="0">
                <a:latin typeface="Consolas" panose="020B0609020204030204" pitchFamily="49" charset="0"/>
              </a:rPr>
              <a:t>	if (box1_min.y &gt; box2.max.y) return false;</a:t>
            </a:r>
          </a:p>
          <a:p>
            <a:pPr marL="0" indent="0">
              <a:buNone/>
            </a:pPr>
            <a:r>
              <a:rPr lang="en-GB" sz="2600" dirty="0">
                <a:latin typeface="Consolas" panose="020B0609020204030204" pitchFamily="49" charset="0"/>
              </a:rPr>
              <a:t>	if (box1_max.y &lt; box2.min.y) return false;</a:t>
            </a:r>
          </a:p>
          <a:p>
            <a:pPr marL="0" indent="0">
              <a:buNone/>
            </a:pPr>
            <a:r>
              <a:rPr lang="en-GB" sz="2600" dirty="0">
                <a:latin typeface="Consolas" panose="020B0609020204030204" pitchFamily="49" charset="0"/>
              </a:rPr>
              <a:t>	return true;</a:t>
            </a:r>
          </a:p>
          <a:p>
            <a:pPr marL="0" indent="0">
              <a:buNone/>
            </a:pPr>
            <a:r>
              <a:rPr lang="en-GB" sz="2600" dirty="0">
                <a:latin typeface="Consolas" panose="020B0609020204030204" pitchFamily="49" charset="0"/>
              </a:rPr>
              <a:t>}</a:t>
            </a:r>
          </a:p>
          <a:p>
            <a:pPr marL="0" indent="0">
              <a:buNone/>
            </a:pPr>
            <a:endParaRPr lang="en-GB" dirty="0"/>
          </a:p>
        </p:txBody>
      </p:sp>
    </p:spTree>
    <p:extLst>
      <p:ext uri="{BB962C8B-B14F-4D97-AF65-F5344CB8AC3E}">
        <p14:creationId xmlns:p14="http://schemas.microsoft.com/office/powerpoint/2010/main" val="231806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7AD9-95CF-416C-BB8A-9FA3630B565B}"/>
              </a:ext>
            </a:extLst>
          </p:cNvPr>
          <p:cNvSpPr>
            <a:spLocks noGrp="1"/>
          </p:cNvSpPr>
          <p:nvPr>
            <p:ph type="title"/>
          </p:nvPr>
        </p:nvSpPr>
        <p:spPr/>
        <p:txBody>
          <a:bodyPr/>
          <a:lstStyle/>
          <a:p>
            <a:r>
              <a:rPr lang="en-GB" dirty="0"/>
              <a:t>More complex shapes</a:t>
            </a:r>
          </a:p>
        </p:txBody>
      </p:sp>
      <p:sp>
        <p:nvSpPr>
          <p:cNvPr id="3" name="Content Placeholder 2">
            <a:extLst>
              <a:ext uri="{FF2B5EF4-FFF2-40B4-BE49-F238E27FC236}">
                <a16:creationId xmlns:a16="http://schemas.microsoft.com/office/drawing/2014/main" id="{E2FDCFB8-D06B-4202-B2D1-B1D9431B4F1B}"/>
              </a:ext>
            </a:extLst>
          </p:cNvPr>
          <p:cNvSpPr>
            <a:spLocks noGrp="1"/>
          </p:cNvSpPr>
          <p:nvPr>
            <p:ph idx="1"/>
          </p:nvPr>
        </p:nvSpPr>
        <p:spPr>
          <a:xfrm>
            <a:off x="1097280" y="2108201"/>
            <a:ext cx="5875020" cy="3760891"/>
          </a:xfrm>
        </p:spPr>
        <p:txBody>
          <a:bodyPr/>
          <a:lstStyle/>
          <a:p>
            <a:r>
              <a:rPr lang="en-GB" dirty="0"/>
              <a:t>General collision detection is beyond the scope of this module</a:t>
            </a:r>
          </a:p>
          <a:p>
            <a:r>
              <a:rPr lang="en-GB" dirty="0"/>
              <a:t>Algorithms and libraries do exist</a:t>
            </a:r>
          </a:p>
          <a:p>
            <a:r>
              <a:rPr lang="en-GB" dirty="0"/>
              <a:t>Basic idea: two shapes collide if </a:t>
            </a:r>
            <a:r>
              <a:rPr lang="en-GB" dirty="0">
                <a:solidFill>
                  <a:schemeClr val="accent4"/>
                </a:solidFill>
              </a:rPr>
              <a:t>at least one point (or edge) of one </a:t>
            </a:r>
            <a:r>
              <a:rPr lang="en-GB" dirty="0"/>
              <a:t>is </a:t>
            </a:r>
            <a:r>
              <a:rPr lang="en-GB" dirty="0">
                <a:solidFill>
                  <a:schemeClr val="accent4"/>
                </a:solidFill>
              </a:rPr>
              <a:t>inside the other</a:t>
            </a:r>
          </a:p>
        </p:txBody>
      </p:sp>
      <p:grpSp>
        <p:nvGrpSpPr>
          <p:cNvPr id="6" name="Group 5">
            <a:extLst>
              <a:ext uri="{FF2B5EF4-FFF2-40B4-BE49-F238E27FC236}">
                <a16:creationId xmlns:a16="http://schemas.microsoft.com/office/drawing/2014/main" id="{9A875AF0-5E2D-4151-BE8B-371AB57011E2}"/>
              </a:ext>
              <a:ext uri="{C183D7F6-B498-43B3-948B-1728B52AA6E4}">
                <adec:decorative xmlns:adec="http://schemas.microsoft.com/office/drawing/2017/decorative" val="1"/>
              </a:ext>
            </a:extLst>
          </p:cNvPr>
          <p:cNvGrpSpPr/>
          <p:nvPr/>
        </p:nvGrpSpPr>
        <p:grpSpPr>
          <a:xfrm rot="20839575">
            <a:off x="7462327" y="2585296"/>
            <a:ext cx="3365499" cy="2806701"/>
            <a:chOff x="7670801" y="2307166"/>
            <a:chExt cx="3365499" cy="2806701"/>
          </a:xfrm>
        </p:grpSpPr>
        <p:sp>
          <p:nvSpPr>
            <p:cNvPr id="5" name="Freeform: Shape 4">
              <a:extLst>
                <a:ext uri="{FF2B5EF4-FFF2-40B4-BE49-F238E27FC236}">
                  <a16:creationId xmlns:a16="http://schemas.microsoft.com/office/drawing/2014/main" id="{F60CD36B-439B-48BE-94C3-7F8896B53BF8}"/>
                </a:ext>
                <a:ext uri="{C183D7F6-B498-43B3-948B-1728B52AA6E4}">
                  <adec:decorative xmlns:adec="http://schemas.microsoft.com/office/drawing/2017/decorative" val="1"/>
                </a:ext>
              </a:extLst>
            </p:cNvPr>
            <p:cNvSpPr/>
            <p:nvPr/>
          </p:nvSpPr>
          <p:spPr>
            <a:xfrm>
              <a:off x="8750300" y="3348567"/>
              <a:ext cx="2286000" cy="1765300"/>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sp>
          <p:nvSpPr>
            <p:cNvPr id="4" name="Freeform: Shape 3">
              <a:extLst>
                <a:ext uri="{FF2B5EF4-FFF2-40B4-BE49-F238E27FC236}">
                  <a16:creationId xmlns:a16="http://schemas.microsoft.com/office/drawing/2014/main" id="{4E5BED7D-C8D0-4B34-A38A-13C8CE83CBB9}"/>
                </a:ext>
                <a:ext uri="{C183D7F6-B498-43B3-948B-1728B52AA6E4}">
                  <adec:decorative xmlns:adec="http://schemas.microsoft.com/office/drawing/2017/decorative" val="1"/>
                </a:ext>
              </a:extLst>
            </p:cNvPr>
            <p:cNvSpPr/>
            <p:nvPr/>
          </p:nvSpPr>
          <p:spPr>
            <a:xfrm>
              <a:off x="7670801" y="2307166"/>
              <a:ext cx="2413000" cy="1947333"/>
            </a:xfrm>
            <a:custGeom>
              <a:avLst/>
              <a:gdLst>
                <a:gd name="connsiteX0" fmla="*/ 0 w 2413000"/>
                <a:gd name="connsiteY0" fmla="*/ 1121833 h 1947333"/>
                <a:gd name="connsiteX1" fmla="*/ 1278467 w 2413000"/>
                <a:gd name="connsiteY1" fmla="*/ 0 h 1947333"/>
                <a:gd name="connsiteX2" fmla="*/ 2413000 w 2413000"/>
                <a:gd name="connsiteY2" fmla="*/ 596900 h 1947333"/>
                <a:gd name="connsiteX3" fmla="*/ 2099733 w 2413000"/>
                <a:gd name="connsiteY3" fmla="*/ 1820333 h 1947333"/>
                <a:gd name="connsiteX4" fmla="*/ 300567 w 2413000"/>
                <a:gd name="connsiteY4" fmla="*/ 1947333 h 1947333"/>
                <a:gd name="connsiteX5" fmla="*/ 0 w 2413000"/>
                <a:gd name="connsiteY5" fmla="*/ 1121833 h 194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13000" h="1947333">
                  <a:moveTo>
                    <a:pt x="0" y="1121833"/>
                  </a:moveTo>
                  <a:lnTo>
                    <a:pt x="1278467" y="0"/>
                  </a:lnTo>
                  <a:lnTo>
                    <a:pt x="2413000" y="596900"/>
                  </a:lnTo>
                  <a:lnTo>
                    <a:pt x="2099733" y="1820333"/>
                  </a:lnTo>
                  <a:lnTo>
                    <a:pt x="300567" y="1947333"/>
                  </a:lnTo>
                  <a:lnTo>
                    <a:pt x="0" y="1121833"/>
                  </a:lnTo>
                  <a:close/>
                </a:path>
              </a:pathLst>
            </a:cu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6">
              <a:extLst>
                <a:ext uri="{FF2B5EF4-FFF2-40B4-BE49-F238E27FC236}">
                  <a16:creationId xmlns:a16="http://schemas.microsoft.com/office/drawing/2014/main" id="{0BCCC040-9910-484B-A89F-9DEF606995F6}"/>
                </a:ext>
                <a:ext uri="{C183D7F6-B498-43B3-948B-1728B52AA6E4}">
                  <adec:decorative xmlns:adec="http://schemas.microsoft.com/office/drawing/2017/decorative" val="1"/>
                </a:ext>
              </a:extLst>
            </p:cNvPr>
            <p:cNvSpPr/>
            <p:nvPr/>
          </p:nvSpPr>
          <p:spPr>
            <a:xfrm>
              <a:off x="8750300" y="3348567"/>
              <a:ext cx="2286000" cy="1765300"/>
            </a:xfrm>
            <a:custGeom>
              <a:avLst/>
              <a:gdLst>
                <a:gd name="connsiteX0" fmla="*/ 0 w 2286000"/>
                <a:gd name="connsiteY0" fmla="*/ 1765300 h 1765300"/>
                <a:gd name="connsiteX1" fmla="*/ 406400 w 2286000"/>
                <a:gd name="connsiteY1" fmla="*/ 25400 h 1765300"/>
                <a:gd name="connsiteX2" fmla="*/ 1045633 w 2286000"/>
                <a:gd name="connsiteY2" fmla="*/ 1075266 h 1765300"/>
                <a:gd name="connsiteX3" fmla="*/ 1756833 w 2286000"/>
                <a:gd name="connsiteY3" fmla="*/ 0 h 1765300"/>
                <a:gd name="connsiteX4" fmla="*/ 2286000 w 2286000"/>
                <a:gd name="connsiteY4" fmla="*/ 1684866 h 1765300"/>
                <a:gd name="connsiteX5" fmla="*/ 0 w 2286000"/>
                <a:gd name="connsiteY5" fmla="*/ 1765300 h 176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00" h="1765300">
                  <a:moveTo>
                    <a:pt x="0" y="1765300"/>
                  </a:moveTo>
                  <a:lnTo>
                    <a:pt x="406400" y="25400"/>
                  </a:lnTo>
                  <a:lnTo>
                    <a:pt x="1045633" y="1075266"/>
                  </a:lnTo>
                  <a:lnTo>
                    <a:pt x="1756833" y="0"/>
                  </a:lnTo>
                  <a:lnTo>
                    <a:pt x="2286000" y="1684866"/>
                  </a:lnTo>
                  <a:lnTo>
                    <a:pt x="0" y="1765300"/>
                  </a:lnTo>
                  <a:close/>
                </a:path>
              </a:pathLst>
            </a:cu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dirty="0"/>
            </a:p>
          </p:txBody>
        </p:sp>
      </p:grpSp>
    </p:spTree>
    <p:extLst>
      <p:ext uri="{BB962C8B-B14F-4D97-AF65-F5344CB8AC3E}">
        <p14:creationId xmlns:p14="http://schemas.microsoft.com/office/powerpoint/2010/main" val="330915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CEB3-9697-4007-8B3E-F763C17FA07C}"/>
              </a:ext>
            </a:extLst>
          </p:cNvPr>
          <p:cNvSpPr>
            <a:spLocks noGrp="1"/>
          </p:cNvSpPr>
          <p:nvPr>
            <p:ph type="title"/>
          </p:nvPr>
        </p:nvSpPr>
        <p:spPr/>
        <p:txBody>
          <a:bodyPr/>
          <a:lstStyle/>
          <a:p>
            <a:r>
              <a:rPr lang="en-GB" b="1" cap="none" dirty="0">
                <a:solidFill>
                  <a:schemeClr val="accent5">
                    <a:lumMod val="20000"/>
                    <a:lumOff val="80000"/>
                  </a:schemeClr>
                </a:solidFill>
              </a:rPr>
              <a:t>Objectives</a:t>
            </a:r>
          </a:p>
        </p:txBody>
      </p:sp>
      <p:sp>
        <p:nvSpPr>
          <p:cNvPr id="3" name="Content Placeholder 2">
            <a:extLst>
              <a:ext uri="{FF2B5EF4-FFF2-40B4-BE49-F238E27FC236}">
                <a16:creationId xmlns:a16="http://schemas.microsoft.com/office/drawing/2014/main" id="{9C2CD0A9-9315-40B7-8759-E092A579BF57}"/>
              </a:ext>
            </a:extLst>
          </p:cNvPr>
          <p:cNvSpPr>
            <a:spLocks noGrp="1"/>
          </p:cNvSpPr>
          <p:nvPr>
            <p:ph idx="1"/>
          </p:nvPr>
        </p:nvSpPr>
        <p:spPr/>
        <p:txBody>
          <a:bodyPr anchor="t"/>
          <a:lstStyle/>
          <a:p>
            <a:pPr lvl="0"/>
            <a:r>
              <a:rPr lang="en-US" sz="2800" b="1" dirty="0">
                <a:solidFill>
                  <a:schemeClr val="accent4"/>
                </a:solidFill>
              </a:rPr>
              <a:t>Consider </a:t>
            </a:r>
            <a:r>
              <a:rPr lang="en-US" sz="2800" dirty="0"/>
              <a:t>what it means for two objects to collide</a:t>
            </a:r>
          </a:p>
          <a:p>
            <a:pPr lvl="0"/>
            <a:r>
              <a:rPr lang="en-US" sz="2800" b="1" dirty="0">
                <a:solidFill>
                  <a:schemeClr val="accent4"/>
                </a:solidFill>
              </a:rPr>
              <a:t>Implement</a:t>
            </a:r>
            <a:r>
              <a:rPr lang="en-US" sz="2800" dirty="0"/>
              <a:t> methods for detecting whether two objects are in collision</a:t>
            </a:r>
          </a:p>
          <a:p>
            <a:pPr lvl="0"/>
            <a:endParaRPr lang="en-US" sz="2800" dirty="0"/>
          </a:p>
          <a:p>
            <a:pPr lvl="0"/>
            <a:endParaRPr lang="en-GB" dirty="0"/>
          </a:p>
        </p:txBody>
      </p:sp>
    </p:spTree>
    <p:extLst>
      <p:ext uri="{BB962C8B-B14F-4D97-AF65-F5344CB8AC3E}">
        <p14:creationId xmlns:p14="http://schemas.microsoft.com/office/powerpoint/2010/main" val="2212007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C3F5-9022-4973-BA83-B5804652F19C}"/>
              </a:ext>
            </a:extLst>
          </p:cNvPr>
          <p:cNvSpPr>
            <a:spLocks noGrp="1"/>
          </p:cNvSpPr>
          <p:nvPr>
            <p:ph type="title"/>
          </p:nvPr>
        </p:nvSpPr>
        <p:spPr/>
        <p:txBody>
          <a:bodyPr/>
          <a:lstStyle/>
          <a:p>
            <a:r>
              <a:rPr lang="en-GB" dirty="0"/>
              <a:t>What is a collision?</a:t>
            </a:r>
          </a:p>
        </p:txBody>
      </p:sp>
      <p:sp>
        <p:nvSpPr>
          <p:cNvPr id="3" name="Content Placeholder 2">
            <a:extLst>
              <a:ext uri="{FF2B5EF4-FFF2-40B4-BE49-F238E27FC236}">
                <a16:creationId xmlns:a16="http://schemas.microsoft.com/office/drawing/2014/main" id="{A33EE086-BFD0-4D5D-9132-AF8C70532596}"/>
              </a:ext>
            </a:extLst>
          </p:cNvPr>
          <p:cNvSpPr>
            <a:spLocks noGrp="1"/>
          </p:cNvSpPr>
          <p:nvPr>
            <p:ph idx="1"/>
          </p:nvPr>
        </p:nvSpPr>
        <p:spPr/>
        <p:txBody>
          <a:bodyPr/>
          <a:lstStyle/>
          <a:p>
            <a:r>
              <a:rPr lang="en-GB" dirty="0"/>
              <a:t>A </a:t>
            </a:r>
            <a:r>
              <a:rPr lang="en-GB" b="1" dirty="0">
                <a:solidFill>
                  <a:schemeClr val="accent4"/>
                </a:solidFill>
              </a:rPr>
              <a:t>collision</a:t>
            </a:r>
            <a:r>
              <a:rPr lang="en-GB" dirty="0"/>
              <a:t> occurs when two objects occupy the </a:t>
            </a:r>
            <a:r>
              <a:rPr lang="en-GB" dirty="0">
                <a:solidFill>
                  <a:schemeClr val="accent4"/>
                </a:solidFill>
              </a:rPr>
              <a:t>same point in space </a:t>
            </a:r>
            <a:r>
              <a:rPr lang="en-GB" dirty="0"/>
              <a:t>at the same time (or try to)</a:t>
            </a:r>
          </a:p>
        </p:txBody>
      </p:sp>
      <p:pic>
        <p:nvPicPr>
          <p:cNvPr id="7" name="Picture 6">
            <a:extLst>
              <a:ext uri="{FF2B5EF4-FFF2-40B4-BE49-F238E27FC236}">
                <a16:creationId xmlns:a16="http://schemas.microsoft.com/office/drawing/2014/main" id="{0777D8DE-4F3A-4312-AAC3-852BB809A41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19657197">
            <a:off x="2668864" y="3647271"/>
            <a:ext cx="2456535" cy="1849427"/>
          </a:xfrm>
          <a:prstGeom prst="rect">
            <a:avLst/>
          </a:prstGeom>
        </p:spPr>
      </p:pic>
      <p:pic>
        <p:nvPicPr>
          <p:cNvPr id="10" name="Picture 9">
            <a:extLst>
              <a:ext uri="{FF2B5EF4-FFF2-40B4-BE49-F238E27FC236}">
                <a16:creationId xmlns:a16="http://schemas.microsoft.com/office/drawing/2014/main" id="{1871D71A-D93E-4D4A-8CC6-CD0752AF027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rot="14375778">
            <a:off x="5476003" y="3339142"/>
            <a:ext cx="2456535" cy="1849427"/>
          </a:xfrm>
          <a:prstGeom prst="rect">
            <a:avLst/>
          </a:prstGeom>
        </p:spPr>
      </p:pic>
      <p:sp>
        <p:nvSpPr>
          <p:cNvPr id="12" name="Explosion: 8 Points 11">
            <a:extLst>
              <a:ext uri="{FF2B5EF4-FFF2-40B4-BE49-F238E27FC236}">
                <a16:creationId xmlns:a16="http://schemas.microsoft.com/office/drawing/2014/main" id="{CC3CBAD4-A153-4A2C-AE50-055F2C6CA50D}"/>
              </a:ext>
              <a:ext uri="{C183D7F6-B498-43B3-948B-1728B52AA6E4}">
                <adec:decorative xmlns:adec="http://schemas.microsoft.com/office/drawing/2017/decorative" val="1"/>
              </a:ext>
            </a:extLst>
          </p:cNvPr>
          <p:cNvSpPr/>
          <p:nvPr/>
        </p:nvSpPr>
        <p:spPr>
          <a:xfrm>
            <a:off x="5232021" y="5337449"/>
            <a:ext cx="1049334" cy="1126997"/>
          </a:xfrm>
          <a:prstGeom prst="irregularSeal1">
            <a:avLst/>
          </a:prstGeom>
          <a:solidFill>
            <a:srgbClr val="FFFF0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b="1" dirty="0">
                <a:solidFill>
                  <a:srgbClr val="C00000"/>
                </a:solidFill>
              </a:rPr>
              <a:t>!</a:t>
            </a:r>
          </a:p>
        </p:txBody>
      </p:sp>
    </p:spTree>
    <p:extLst>
      <p:ext uri="{BB962C8B-B14F-4D97-AF65-F5344CB8AC3E}">
        <p14:creationId xmlns:p14="http://schemas.microsoft.com/office/powerpoint/2010/main" val="356686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500"/>
                            </p:stCondLst>
                            <p:childTnLst>
                              <p:par>
                                <p:cTn id="17" presetID="42" presetClass="path" presetSubtype="0" accel="50000" decel="50000" fill="hold" nodeType="afterEffect">
                                  <p:stCondLst>
                                    <p:cond delay="0"/>
                                  </p:stCondLst>
                                  <p:childTnLst>
                                    <p:animMotion origin="layout" path="M -1.45833E-6 4.81481E-6 L 0.06654 0.178 " pathEditMode="relative" rAng="0" ptsTypes="AA">
                                      <p:cBhvr>
                                        <p:cTn id="18" dur="1000" fill="hold"/>
                                        <p:tgtEl>
                                          <p:spTgt spid="7"/>
                                        </p:tgtEl>
                                        <p:attrNameLst>
                                          <p:attrName>ppt_x</p:attrName>
                                          <p:attrName>ppt_y</p:attrName>
                                        </p:attrNameLst>
                                      </p:cBhvr>
                                      <p:rCtr x="3320" y="8889"/>
                                    </p:animMotion>
                                  </p:childTnLst>
                                </p:cTn>
                              </p:par>
                              <p:par>
                                <p:cTn id="19" presetID="42" presetClass="path" presetSubtype="0" accel="50000" decel="50000" fill="hold" nodeType="withEffect">
                                  <p:stCondLst>
                                    <p:cond delay="0"/>
                                  </p:stCondLst>
                                  <p:childTnLst>
                                    <p:animMotion origin="layout" path="M 2.08333E-7 2.22222E-6 L 0.00482 0.20741 " pathEditMode="relative" rAng="0" ptsTypes="AA">
                                      <p:cBhvr>
                                        <p:cTn id="20" dur="1000" fill="hold"/>
                                        <p:tgtEl>
                                          <p:spTgt spid="10"/>
                                        </p:tgtEl>
                                        <p:attrNameLst>
                                          <p:attrName>ppt_x</p:attrName>
                                          <p:attrName>ppt_y</p:attrName>
                                        </p:attrNameLst>
                                      </p:cBhvr>
                                      <p:rCtr x="234" y="10370"/>
                                    </p:animMotion>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250" fill="hold"/>
                                        <p:tgtEl>
                                          <p:spTgt spid="12"/>
                                        </p:tgtEl>
                                        <p:attrNameLst>
                                          <p:attrName>ppt_w</p:attrName>
                                        </p:attrNameLst>
                                      </p:cBhvr>
                                      <p:tavLst>
                                        <p:tav tm="0">
                                          <p:val>
                                            <p:fltVal val="0"/>
                                          </p:val>
                                        </p:tav>
                                        <p:tav tm="100000">
                                          <p:val>
                                            <p:strVal val="#ppt_w"/>
                                          </p:val>
                                        </p:tav>
                                      </p:tavLst>
                                    </p:anim>
                                    <p:anim calcmode="lin" valueType="num">
                                      <p:cBhvr>
                                        <p:cTn id="25" dur="250" fill="hold"/>
                                        <p:tgtEl>
                                          <p:spTgt spid="12"/>
                                        </p:tgtEl>
                                        <p:attrNameLst>
                                          <p:attrName>ppt_h</p:attrName>
                                        </p:attrNameLst>
                                      </p:cBhvr>
                                      <p:tavLst>
                                        <p:tav tm="0">
                                          <p:val>
                                            <p:fltVal val="0"/>
                                          </p:val>
                                        </p:tav>
                                        <p:tav tm="100000">
                                          <p:val>
                                            <p:strVal val="#ppt_h"/>
                                          </p:val>
                                        </p:tav>
                                      </p:tavLst>
                                    </p:anim>
                                    <p:animEffect transition="in" filter="fade">
                                      <p:cBhvr>
                                        <p:cTn id="2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8C09-5BA3-46A3-AB74-331F1F516B4F}"/>
              </a:ext>
            </a:extLst>
          </p:cNvPr>
          <p:cNvSpPr>
            <a:spLocks noGrp="1"/>
          </p:cNvSpPr>
          <p:nvPr>
            <p:ph type="title"/>
          </p:nvPr>
        </p:nvSpPr>
        <p:spPr/>
        <p:txBody>
          <a:bodyPr/>
          <a:lstStyle/>
          <a:p>
            <a:r>
              <a:rPr lang="en-GB" dirty="0"/>
              <a:t>Point and circle collision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6CF6BA-F05C-4BFA-8683-F9D45DE8B0FA}"/>
                  </a:ext>
                </a:extLst>
              </p:cNvPr>
              <p:cNvSpPr>
                <a:spLocks noGrp="1"/>
              </p:cNvSpPr>
              <p:nvPr>
                <p:ph idx="1"/>
              </p:nvPr>
            </p:nvSpPr>
            <p:spPr>
              <a:xfrm>
                <a:off x="1097280" y="2108201"/>
                <a:ext cx="6116320" cy="3760891"/>
              </a:xfrm>
            </p:spPr>
            <p:txBody>
              <a:bodyPr/>
              <a:lstStyle/>
              <a:p>
                <a:r>
                  <a:rPr lang="en-GB" dirty="0"/>
                  <a:t>Consider a circle with centre </a:t>
                </a:r>
                <a14:m>
                  <m:oMath xmlns:m="http://schemas.openxmlformats.org/officeDocument/2006/math">
                    <m:r>
                      <a:rPr lang="en-GB" b="1" i="0" smtClean="0">
                        <a:latin typeface="Cambria Math" panose="02040503050406030204" pitchFamily="18" charset="0"/>
                      </a:rPr>
                      <m:t>𝐜</m:t>
                    </m:r>
                  </m:oMath>
                </a14:m>
                <a:r>
                  <a:rPr lang="en-GB" dirty="0"/>
                  <a:t> and radius </a:t>
                </a:r>
                <a14:m>
                  <m:oMath xmlns:m="http://schemas.openxmlformats.org/officeDocument/2006/math">
                    <m:r>
                      <a:rPr lang="en-GB" b="0" i="1" smtClean="0">
                        <a:latin typeface="Cambria Math" panose="02040503050406030204" pitchFamily="18" charset="0"/>
                      </a:rPr>
                      <m:t>𝑟</m:t>
                    </m:r>
                  </m:oMath>
                </a14:m>
                <a:endParaRPr lang="en-GB" dirty="0"/>
              </a:p>
              <a:p>
                <a:r>
                  <a:rPr lang="en-GB" dirty="0"/>
                  <a:t>A point </a:t>
                </a:r>
                <a14:m>
                  <m:oMath xmlns:m="http://schemas.openxmlformats.org/officeDocument/2006/math">
                    <m:r>
                      <a:rPr lang="en-GB" b="1" i="0" smtClean="0">
                        <a:latin typeface="Cambria Math" panose="02040503050406030204" pitchFamily="18" charset="0"/>
                      </a:rPr>
                      <m:t>𝐩</m:t>
                    </m:r>
                  </m:oMath>
                </a14:m>
                <a:r>
                  <a:rPr lang="en-GB" dirty="0"/>
                  <a:t> is inside the circle if and only if the distance between </a:t>
                </a:r>
                <a14:m>
                  <m:oMath xmlns:m="http://schemas.openxmlformats.org/officeDocument/2006/math">
                    <m:r>
                      <a:rPr lang="en-GB" b="1" i="0" dirty="0" smtClean="0">
                        <a:latin typeface="Cambria Math" panose="02040503050406030204" pitchFamily="18" charset="0"/>
                      </a:rPr>
                      <m:t>𝐩</m:t>
                    </m:r>
                  </m:oMath>
                </a14:m>
                <a:r>
                  <a:rPr lang="en-GB" dirty="0"/>
                  <a:t> and </a:t>
                </a:r>
                <a14:m>
                  <m:oMath xmlns:m="http://schemas.openxmlformats.org/officeDocument/2006/math">
                    <m:r>
                      <a:rPr lang="en-GB" b="1" i="0" dirty="0" smtClean="0">
                        <a:latin typeface="Cambria Math" panose="02040503050406030204" pitchFamily="18" charset="0"/>
                      </a:rPr>
                      <m:t>𝐜</m:t>
                    </m:r>
                  </m:oMath>
                </a14:m>
                <a:r>
                  <a:rPr lang="en-GB" dirty="0"/>
                  <a:t> is at most </a:t>
                </a:r>
                <a14:m>
                  <m:oMath xmlns:m="http://schemas.openxmlformats.org/officeDocument/2006/math">
                    <m:r>
                      <a:rPr lang="en-GB" i="1" dirty="0" smtClean="0">
                        <a:latin typeface="Cambria Math" panose="02040503050406030204" pitchFamily="18" charset="0"/>
                      </a:rPr>
                      <m:t>𝑟</m:t>
                    </m:r>
                  </m:oMath>
                </a14:m>
                <a:r>
                  <a:rPr lang="en-GB" dirty="0"/>
                  <a:t>:</a:t>
                </a:r>
                <a:br>
                  <a:rPr lang="en-GB" dirty="0"/>
                </a:br>
                <a14:m>
                  <m:oMath xmlns:m="http://schemas.openxmlformats.org/officeDocument/2006/math">
                    <m:d>
                      <m:dPr>
                        <m:begChr m:val="‖"/>
                        <m:endChr m:val="‖"/>
                        <m:ctrlPr>
                          <a:rPr lang="en-GB" i="1" smtClean="0">
                            <a:solidFill>
                              <a:schemeClr val="accent4"/>
                            </a:solidFill>
                            <a:latin typeface="Cambria Math" panose="02040503050406030204" pitchFamily="18" charset="0"/>
                          </a:rPr>
                        </m:ctrlPr>
                      </m:dPr>
                      <m:e>
                        <m:r>
                          <a:rPr lang="en-GB" b="1" i="0" smtClean="0">
                            <a:solidFill>
                              <a:schemeClr val="accent4"/>
                            </a:solidFill>
                            <a:latin typeface="Cambria Math" panose="02040503050406030204" pitchFamily="18" charset="0"/>
                          </a:rPr>
                          <m:t>𝐩</m:t>
                        </m:r>
                        <m:r>
                          <a:rPr lang="en-GB" b="0" i="1" smtClean="0">
                            <a:solidFill>
                              <a:schemeClr val="accent4"/>
                            </a:solidFill>
                            <a:latin typeface="Cambria Math" panose="02040503050406030204" pitchFamily="18" charset="0"/>
                          </a:rPr>
                          <m:t>−</m:t>
                        </m:r>
                        <m:r>
                          <a:rPr lang="en-GB" b="1" i="0" smtClean="0">
                            <a:solidFill>
                              <a:schemeClr val="accent4"/>
                            </a:solidFill>
                            <a:latin typeface="Cambria Math" panose="02040503050406030204" pitchFamily="18" charset="0"/>
                          </a:rPr>
                          <m:t>𝐜</m:t>
                        </m:r>
                      </m:e>
                    </m:d>
                    <m:r>
                      <a:rPr lang="en-GB" b="0" i="1" smtClean="0">
                        <a:solidFill>
                          <a:schemeClr val="accent4"/>
                        </a:solidFill>
                        <a:latin typeface="Cambria Math" panose="02040503050406030204" pitchFamily="18" charset="0"/>
                      </a:rPr>
                      <m:t>≤</m:t>
                    </m:r>
                    <m:r>
                      <a:rPr lang="en-GB" b="0" i="1" smtClean="0">
                        <a:solidFill>
                          <a:schemeClr val="accent4"/>
                        </a:solidFill>
                        <a:latin typeface="Cambria Math" panose="02040503050406030204" pitchFamily="18" charset="0"/>
                      </a:rPr>
                      <m:t>𝑟</m:t>
                    </m:r>
                  </m:oMath>
                </a14:m>
                <a:endParaRPr lang="en-GB" dirty="0"/>
              </a:p>
            </p:txBody>
          </p:sp>
        </mc:Choice>
        <mc:Fallback xmlns="">
          <p:sp>
            <p:nvSpPr>
              <p:cNvPr id="3" name="Content Placeholder 2">
                <a:extLst>
                  <a:ext uri="{FF2B5EF4-FFF2-40B4-BE49-F238E27FC236}">
                    <a16:creationId xmlns:a16="http://schemas.microsoft.com/office/drawing/2014/main" id="{286CF6BA-F05C-4BFA-8683-F9D45DE8B0FA}"/>
                  </a:ext>
                </a:extLst>
              </p:cNvPr>
              <p:cNvSpPr>
                <a:spLocks noGrp="1" noRot="1" noChangeAspect="1" noMove="1" noResize="1" noEditPoints="1" noAdjustHandles="1" noChangeArrowheads="1" noChangeShapeType="1" noTextEdit="1"/>
              </p:cNvSpPr>
              <p:nvPr>
                <p:ph idx="1"/>
              </p:nvPr>
            </p:nvSpPr>
            <p:spPr>
              <a:xfrm>
                <a:off x="1097280" y="2108201"/>
                <a:ext cx="6116320" cy="3760891"/>
              </a:xfrm>
              <a:blipFill>
                <a:blip r:embed="rId3"/>
                <a:stretch>
                  <a:fillRect l="-1695" t="-1783" r="-499"/>
                </a:stretch>
              </a:blipFill>
            </p:spPr>
            <p:txBody>
              <a:bodyPr/>
              <a:lstStyle/>
              <a:p>
                <a:r>
                  <a:rPr lang="en-GB">
                    <a:noFill/>
                  </a:rPr>
                  <a:t> </a:t>
                </a:r>
              </a:p>
            </p:txBody>
          </p:sp>
        </mc:Fallback>
      </mc:AlternateContent>
      <p:grpSp>
        <p:nvGrpSpPr>
          <p:cNvPr id="19" name="Group 18">
            <a:extLst>
              <a:ext uri="{FF2B5EF4-FFF2-40B4-BE49-F238E27FC236}">
                <a16:creationId xmlns:a16="http://schemas.microsoft.com/office/drawing/2014/main" id="{774E31A2-3416-4B11-A924-97FC028FAA7A}"/>
              </a:ext>
              <a:ext uri="{C183D7F6-B498-43B3-948B-1728B52AA6E4}">
                <adec:decorative xmlns:adec="http://schemas.microsoft.com/office/drawing/2017/decorative" val="1"/>
              </a:ext>
            </a:extLst>
          </p:cNvPr>
          <p:cNvGrpSpPr/>
          <p:nvPr/>
        </p:nvGrpSpPr>
        <p:grpSpPr>
          <a:xfrm>
            <a:off x="7982303" y="2534456"/>
            <a:ext cx="2257678" cy="2257678"/>
            <a:chOff x="7982303" y="2534456"/>
            <a:chExt cx="2257678" cy="2257678"/>
          </a:xfrm>
        </p:grpSpPr>
        <p:sp>
          <p:nvSpPr>
            <p:cNvPr id="4" name="Oval 3">
              <a:extLst>
                <a:ext uri="{FF2B5EF4-FFF2-40B4-BE49-F238E27FC236}">
                  <a16:creationId xmlns:a16="http://schemas.microsoft.com/office/drawing/2014/main" id="{E3452CB4-C665-4884-B68E-3DF29A308D8D}"/>
                </a:ext>
                <a:ext uri="{C183D7F6-B498-43B3-948B-1728B52AA6E4}">
                  <adec:decorative xmlns:adec="http://schemas.microsoft.com/office/drawing/2017/decorative" val="1"/>
                </a:ext>
              </a:extLst>
            </p:cNvPr>
            <p:cNvSpPr/>
            <p:nvPr/>
          </p:nvSpPr>
          <p:spPr>
            <a:xfrm>
              <a:off x="7982303" y="2534456"/>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DE010C6D-ECD5-4E6E-85E3-94998B00F61C}"/>
                </a:ext>
              </a:extLst>
            </p:cNvPr>
            <p:cNvGrpSpPr/>
            <p:nvPr/>
          </p:nvGrpSpPr>
          <p:grpSpPr>
            <a:xfrm>
              <a:off x="8723684" y="2743921"/>
              <a:ext cx="1041606" cy="1232547"/>
              <a:chOff x="8723684" y="2743921"/>
              <a:chExt cx="1041606" cy="1232547"/>
            </a:xfrm>
          </p:grpSpPr>
          <p:sp>
            <p:nvSpPr>
              <p:cNvPr id="5" name="Multiplication Sign 4">
                <a:extLst>
                  <a:ext uri="{FF2B5EF4-FFF2-40B4-BE49-F238E27FC236}">
                    <a16:creationId xmlns:a16="http://schemas.microsoft.com/office/drawing/2014/main" id="{E3E62328-E985-4AF2-A44E-BAA978F70FA0}"/>
                  </a:ext>
                </a:extLst>
              </p:cNvPr>
              <p:cNvSpPr/>
              <p:nvPr/>
            </p:nvSpPr>
            <p:spPr>
              <a:xfrm>
                <a:off x="9022130" y="3574283"/>
                <a:ext cx="178024" cy="178024"/>
              </a:xfrm>
              <a:prstGeom prst="mathMultiply">
                <a:avLst>
                  <a:gd name="adj1" fmla="val 1248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50000"/>
                    </a:schemeClr>
                  </a:solidFill>
                </a:endParaRPr>
              </a:p>
            </p:txBody>
          </p:sp>
          <p:cxnSp>
            <p:nvCxnSpPr>
              <p:cNvPr id="7" name="Straight Arrow Connector 6">
                <a:extLst>
                  <a:ext uri="{FF2B5EF4-FFF2-40B4-BE49-F238E27FC236}">
                    <a16:creationId xmlns:a16="http://schemas.microsoft.com/office/drawing/2014/main" id="{CD0D411A-E8CC-4323-809E-F3FBFC816DA0}"/>
                  </a:ext>
                </a:extLst>
              </p:cNvPr>
              <p:cNvCxnSpPr>
                <a:cxnSpLocks/>
              </p:cNvCxnSpPr>
              <p:nvPr/>
            </p:nvCxnSpPr>
            <p:spPr>
              <a:xfrm flipV="1">
                <a:off x="9109652" y="2743921"/>
                <a:ext cx="655638" cy="917575"/>
              </a:xfrm>
              <a:prstGeom prst="straightConnector1">
                <a:avLst/>
              </a:prstGeom>
              <a:ln>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969709C-6586-4879-B745-86409AB08A97}"/>
                      </a:ext>
                    </a:extLst>
                  </p:cNvPr>
                  <p:cNvSpPr txBox="1"/>
                  <p:nvPr/>
                </p:nvSpPr>
                <p:spPr>
                  <a:xfrm>
                    <a:off x="8723684" y="3514803"/>
                    <a:ext cx="410689" cy="46166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6">
                                  <a:lumMod val="50000"/>
                                </a:schemeClr>
                              </a:solidFill>
                              <a:latin typeface="Cambria Math" panose="02040503050406030204" pitchFamily="18" charset="0"/>
                            </a:rPr>
                            <m:t>𝐜</m:t>
                          </m:r>
                        </m:oMath>
                      </m:oMathPara>
                    </a14:m>
                    <a:endParaRPr lang="en-GB" sz="2400" b="1" dirty="0">
                      <a:solidFill>
                        <a:schemeClr val="accent6">
                          <a:lumMod val="50000"/>
                        </a:schemeClr>
                      </a:solidFill>
                    </a:endParaRPr>
                  </a:p>
                </p:txBody>
              </p:sp>
            </mc:Choice>
            <mc:Fallback xmlns="">
              <p:sp>
                <p:nvSpPr>
                  <p:cNvPr id="10" name="TextBox 9">
                    <a:extLst>
                      <a:ext uri="{FF2B5EF4-FFF2-40B4-BE49-F238E27FC236}">
                        <a16:creationId xmlns:a16="http://schemas.microsoft.com/office/drawing/2014/main" id="{4969709C-6586-4879-B745-86409AB08A97}"/>
                      </a:ext>
                    </a:extLst>
                  </p:cNvPr>
                  <p:cNvSpPr txBox="1">
                    <a:spLocks noRot="1" noChangeAspect="1" noMove="1" noResize="1" noEditPoints="1" noAdjustHandles="1" noChangeArrowheads="1" noChangeShapeType="1" noTextEdit="1"/>
                  </p:cNvSpPr>
                  <p:nvPr/>
                </p:nvSpPr>
                <p:spPr>
                  <a:xfrm>
                    <a:off x="8723684" y="3514803"/>
                    <a:ext cx="410689" cy="461665"/>
                  </a:xfrm>
                  <a:prstGeom prst="rect">
                    <a:avLst/>
                  </a:prstGeom>
                  <a:blipFill>
                    <a:blip r:embed="rId4"/>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55D6CF5-54DB-4D46-9603-8EA3718F7DAC}"/>
                      </a:ext>
                    </a:extLst>
                  </p:cNvPr>
                  <p:cNvSpPr txBox="1"/>
                  <p:nvPr/>
                </p:nvSpPr>
                <p:spPr>
                  <a:xfrm>
                    <a:off x="9105013" y="2849428"/>
                    <a:ext cx="422231" cy="46166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50000"/>
                                </a:schemeClr>
                              </a:solidFill>
                              <a:latin typeface="Cambria Math" panose="02040503050406030204" pitchFamily="18" charset="0"/>
                            </a:rPr>
                            <m:t>𝑟</m:t>
                          </m:r>
                        </m:oMath>
                      </m:oMathPara>
                    </a14:m>
                    <a:endParaRPr lang="en-GB" sz="2400" dirty="0">
                      <a:solidFill>
                        <a:schemeClr val="accent6">
                          <a:lumMod val="50000"/>
                        </a:schemeClr>
                      </a:solidFill>
                    </a:endParaRPr>
                  </a:p>
                </p:txBody>
              </p:sp>
            </mc:Choice>
            <mc:Fallback xmlns="">
              <p:sp>
                <p:nvSpPr>
                  <p:cNvPr id="11" name="TextBox 10">
                    <a:extLst>
                      <a:ext uri="{FF2B5EF4-FFF2-40B4-BE49-F238E27FC236}">
                        <a16:creationId xmlns:a16="http://schemas.microsoft.com/office/drawing/2014/main" id="{555D6CF5-54DB-4D46-9603-8EA3718F7DAC}"/>
                      </a:ext>
                    </a:extLst>
                  </p:cNvPr>
                  <p:cNvSpPr txBox="1">
                    <a:spLocks noRot="1" noChangeAspect="1" noMove="1" noResize="1" noEditPoints="1" noAdjustHandles="1" noChangeArrowheads="1" noChangeShapeType="1" noTextEdit="1"/>
                  </p:cNvSpPr>
                  <p:nvPr/>
                </p:nvSpPr>
                <p:spPr>
                  <a:xfrm>
                    <a:off x="9105013" y="2849428"/>
                    <a:ext cx="422231" cy="461665"/>
                  </a:xfrm>
                  <a:prstGeom prst="rect">
                    <a:avLst/>
                  </a:prstGeom>
                  <a:blipFill>
                    <a:blip r:embed="rId5"/>
                    <a:stretch>
                      <a:fillRect/>
                    </a:stretch>
                  </a:blipFill>
                  <a:ln>
                    <a:noFill/>
                  </a:ln>
                </p:spPr>
                <p:txBody>
                  <a:bodyPr/>
                  <a:lstStyle/>
                  <a:p>
                    <a:r>
                      <a:rPr lang="en-GB">
                        <a:noFill/>
                      </a:rPr>
                      <a:t> </a:t>
                    </a:r>
                  </a:p>
                </p:txBody>
              </p:sp>
            </mc:Fallback>
          </mc:AlternateContent>
        </p:grpSp>
      </p:grpSp>
      <p:grpSp>
        <p:nvGrpSpPr>
          <p:cNvPr id="9" name="Group 8">
            <a:extLst>
              <a:ext uri="{FF2B5EF4-FFF2-40B4-BE49-F238E27FC236}">
                <a16:creationId xmlns:a16="http://schemas.microsoft.com/office/drawing/2014/main" id="{B6FE394C-1438-4D13-8301-AC94C18F9BC3}"/>
              </a:ext>
            </a:extLst>
          </p:cNvPr>
          <p:cNvGrpSpPr/>
          <p:nvPr/>
        </p:nvGrpSpPr>
        <p:grpSpPr>
          <a:xfrm>
            <a:off x="9618985" y="3057876"/>
            <a:ext cx="532273" cy="461665"/>
            <a:chOff x="10703402" y="2442025"/>
            <a:chExt cx="532273" cy="461665"/>
          </a:xfrm>
        </p:grpSpPr>
        <p:sp>
          <p:nvSpPr>
            <p:cNvPr id="12" name="Multiplication Sign 11">
              <a:extLst>
                <a:ext uri="{FF2B5EF4-FFF2-40B4-BE49-F238E27FC236}">
                  <a16:creationId xmlns:a16="http://schemas.microsoft.com/office/drawing/2014/main" id="{0B807E2E-0184-473E-87E8-F62166CC2854}"/>
                </a:ext>
              </a:extLst>
            </p:cNvPr>
            <p:cNvSpPr/>
            <p:nvPr/>
          </p:nvSpPr>
          <p:spPr>
            <a:xfrm>
              <a:off x="10703402" y="2534456"/>
              <a:ext cx="178024" cy="178024"/>
            </a:xfrm>
            <a:prstGeom prst="mathMultiply">
              <a:avLst>
                <a:gd name="adj1" fmla="val 1248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6">
                    <a:lumMod val="50000"/>
                  </a:schemeClr>
                </a:solidFill>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95C8E6C-151F-419A-A273-6317AB60BB18}"/>
                    </a:ext>
                  </a:extLst>
                </p:cNvPr>
                <p:cNvSpPr txBox="1"/>
                <p:nvPr/>
              </p:nvSpPr>
              <p:spPr>
                <a:xfrm>
                  <a:off x="10786514" y="2442025"/>
                  <a:ext cx="449161" cy="46166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6">
                                <a:lumMod val="50000"/>
                              </a:schemeClr>
                            </a:solidFill>
                            <a:latin typeface="Cambria Math" panose="02040503050406030204" pitchFamily="18" charset="0"/>
                          </a:rPr>
                          <m:t>𝐩</m:t>
                        </m:r>
                      </m:oMath>
                    </m:oMathPara>
                  </a14:m>
                  <a:endParaRPr lang="en-GB" sz="2400" b="1" dirty="0">
                    <a:solidFill>
                      <a:schemeClr val="accent6">
                        <a:lumMod val="50000"/>
                      </a:schemeClr>
                    </a:solidFill>
                  </a:endParaRPr>
                </a:p>
              </p:txBody>
            </p:sp>
          </mc:Choice>
          <mc:Fallback xmlns="">
            <p:sp>
              <p:nvSpPr>
                <p:cNvPr id="13" name="TextBox 12">
                  <a:extLst>
                    <a:ext uri="{FF2B5EF4-FFF2-40B4-BE49-F238E27FC236}">
                      <a16:creationId xmlns:a16="http://schemas.microsoft.com/office/drawing/2014/main" id="{295C8E6C-151F-419A-A273-6317AB60BB18}"/>
                    </a:ext>
                  </a:extLst>
                </p:cNvPr>
                <p:cNvSpPr txBox="1">
                  <a:spLocks noRot="1" noChangeAspect="1" noMove="1" noResize="1" noEditPoints="1" noAdjustHandles="1" noChangeArrowheads="1" noChangeShapeType="1" noTextEdit="1"/>
                </p:cNvSpPr>
                <p:nvPr/>
              </p:nvSpPr>
              <p:spPr>
                <a:xfrm>
                  <a:off x="10786514" y="2442025"/>
                  <a:ext cx="449161" cy="461665"/>
                </a:xfrm>
                <a:prstGeom prst="rect">
                  <a:avLst/>
                </a:prstGeom>
                <a:blipFill>
                  <a:blip r:embed="rId6"/>
                  <a:stretch>
                    <a:fillRect b="-14667"/>
                  </a:stretch>
                </a:blipFill>
                <a:ln>
                  <a:noFill/>
                </a:ln>
              </p:spPr>
              <p:txBody>
                <a:bodyPr/>
                <a:lstStyle/>
                <a:p>
                  <a:r>
                    <a:rPr lang="en-GB">
                      <a:noFill/>
                    </a:rPr>
                    <a:t> </a:t>
                  </a:r>
                </a:p>
              </p:txBody>
            </p:sp>
          </mc:Fallback>
        </mc:AlternateContent>
      </p:grpSp>
      <p:grpSp>
        <p:nvGrpSpPr>
          <p:cNvPr id="18" name="Group 17">
            <a:extLst>
              <a:ext uri="{FF2B5EF4-FFF2-40B4-BE49-F238E27FC236}">
                <a16:creationId xmlns:a16="http://schemas.microsoft.com/office/drawing/2014/main" id="{BFE8563D-F992-43E2-BB3E-621BA9CCBD68}"/>
              </a:ext>
            </a:extLst>
          </p:cNvPr>
          <p:cNvGrpSpPr/>
          <p:nvPr/>
        </p:nvGrpSpPr>
        <p:grpSpPr>
          <a:xfrm>
            <a:off x="9157397" y="3285574"/>
            <a:ext cx="989024" cy="671850"/>
            <a:chOff x="9157397" y="3285574"/>
            <a:chExt cx="989024" cy="671850"/>
          </a:xfrm>
        </p:grpSpPr>
        <p:cxnSp>
          <p:nvCxnSpPr>
            <p:cNvPr id="15" name="Straight Arrow Connector 14">
              <a:extLst>
                <a:ext uri="{FF2B5EF4-FFF2-40B4-BE49-F238E27FC236}">
                  <a16:creationId xmlns:a16="http://schemas.microsoft.com/office/drawing/2014/main" id="{17DFF8AD-2DFA-452F-A76E-CCB9B29A6AC3}"/>
                </a:ext>
              </a:extLst>
            </p:cNvPr>
            <p:cNvCxnSpPr>
              <a:cxnSpLocks/>
              <a:stCxn id="5" idx="1"/>
              <a:endCxn id="12" idx="3"/>
            </p:cNvCxnSpPr>
            <p:nvPr/>
          </p:nvCxnSpPr>
          <p:spPr>
            <a:xfrm flipV="1">
              <a:off x="9157397" y="3285574"/>
              <a:ext cx="504345" cy="331466"/>
            </a:xfrm>
            <a:prstGeom prst="straightConnector1">
              <a:avLst/>
            </a:prstGeom>
            <a:ln w="5715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1C926C1-07BD-4F53-8711-31A4EC60595E}"/>
                    </a:ext>
                  </a:extLst>
                </p:cNvPr>
                <p:cNvSpPr txBox="1"/>
                <p:nvPr/>
              </p:nvSpPr>
              <p:spPr>
                <a:xfrm>
                  <a:off x="9182118" y="3495759"/>
                  <a:ext cx="964303" cy="461665"/>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4">
                                <a:lumMod val="50000"/>
                              </a:schemeClr>
                            </a:solidFill>
                            <a:latin typeface="Cambria Math" panose="02040503050406030204" pitchFamily="18" charset="0"/>
                          </a:rPr>
                          <m:t>𝐩</m:t>
                        </m:r>
                        <m:r>
                          <a:rPr lang="en-GB" sz="2400" b="1" i="0" smtClean="0">
                            <a:solidFill>
                              <a:schemeClr val="accent4">
                                <a:lumMod val="50000"/>
                              </a:schemeClr>
                            </a:solidFill>
                            <a:latin typeface="Cambria Math" panose="02040503050406030204" pitchFamily="18" charset="0"/>
                          </a:rPr>
                          <m:t>−</m:t>
                        </m:r>
                        <m:r>
                          <a:rPr lang="en-GB" sz="2400" b="1" i="0" smtClean="0">
                            <a:solidFill>
                              <a:schemeClr val="accent4">
                                <a:lumMod val="50000"/>
                              </a:schemeClr>
                            </a:solidFill>
                            <a:latin typeface="Cambria Math" panose="02040503050406030204" pitchFamily="18" charset="0"/>
                          </a:rPr>
                          <m:t>𝐜</m:t>
                        </m:r>
                      </m:oMath>
                    </m:oMathPara>
                  </a14:m>
                  <a:endParaRPr lang="en-GB" sz="2400" b="1" dirty="0">
                    <a:solidFill>
                      <a:schemeClr val="accent4">
                        <a:lumMod val="50000"/>
                      </a:schemeClr>
                    </a:solidFill>
                  </a:endParaRPr>
                </a:p>
              </p:txBody>
            </p:sp>
          </mc:Choice>
          <mc:Fallback xmlns="">
            <p:sp>
              <p:nvSpPr>
                <p:cNvPr id="17" name="TextBox 16">
                  <a:extLst>
                    <a:ext uri="{FF2B5EF4-FFF2-40B4-BE49-F238E27FC236}">
                      <a16:creationId xmlns:a16="http://schemas.microsoft.com/office/drawing/2014/main" id="{B1C926C1-07BD-4F53-8711-31A4EC60595E}"/>
                    </a:ext>
                  </a:extLst>
                </p:cNvPr>
                <p:cNvSpPr txBox="1">
                  <a:spLocks noRot="1" noChangeAspect="1" noMove="1" noResize="1" noEditPoints="1" noAdjustHandles="1" noChangeArrowheads="1" noChangeShapeType="1" noTextEdit="1"/>
                </p:cNvSpPr>
                <p:nvPr/>
              </p:nvSpPr>
              <p:spPr>
                <a:xfrm>
                  <a:off x="9182118" y="3495759"/>
                  <a:ext cx="964303" cy="461665"/>
                </a:xfrm>
                <a:prstGeom prst="rect">
                  <a:avLst/>
                </a:prstGeom>
                <a:blipFill>
                  <a:blip r:embed="rId7"/>
                  <a:stretch>
                    <a:fillRect b="-14474"/>
                  </a:stretch>
                </a:blipFill>
                <a:ln>
                  <a:noFill/>
                </a:ln>
              </p:spPr>
              <p:txBody>
                <a:bodyPr/>
                <a:lstStyle/>
                <a:p>
                  <a:r>
                    <a:rPr lang="en-GB">
                      <a:noFill/>
                    </a:rPr>
                    <a:t> </a:t>
                  </a:r>
                </a:p>
              </p:txBody>
            </p:sp>
          </mc:Fallback>
        </mc:AlternateContent>
      </p:grpSp>
    </p:spTree>
    <p:extLst>
      <p:ext uri="{BB962C8B-B14F-4D97-AF65-F5344CB8AC3E}">
        <p14:creationId xmlns:p14="http://schemas.microsoft.com/office/powerpoint/2010/main" val="311377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2CF35A8-317A-4DFA-9DCA-D3433E128C96}"/>
              </a:ext>
              <a:ext uri="{C183D7F6-B498-43B3-948B-1728B52AA6E4}">
                <adec:decorative xmlns:adec="http://schemas.microsoft.com/office/drawing/2017/decorative" val="1"/>
              </a:ext>
            </a:extLst>
          </p:cNvPr>
          <p:cNvGrpSpPr/>
          <p:nvPr/>
        </p:nvGrpSpPr>
        <p:grpSpPr>
          <a:xfrm>
            <a:off x="7622085" y="2067666"/>
            <a:ext cx="2257678" cy="2257678"/>
            <a:chOff x="7622085" y="2067666"/>
            <a:chExt cx="2257678" cy="2257678"/>
          </a:xfrm>
        </p:grpSpPr>
        <p:sp>
          <p:nvSpPr>
            <p:cNvPr id="4" name="Oval 3">
              <a:extLst>
                <a:ext uri="{FF2B5EF4-FFF2-40B4-BE49-F238E27FC236}">
                  <a16:creationId xmlns:a16="http://schemas.microsoft.com/office/drawing/2014/main" id="{E3452CB4-C665-4884-B68E-3DF29A308D8D}"/>
                </a:ext>
                <a:ext uri="{C183D7F6-B498-43B3-948B-1728B52AA6E4}">
                  <adec:decorative xmlns:adec="http://schemas.microsoft.com/office/drawing/2017/decorative" val="1"/>
                </a:ext>
              </a:extLst>
            </p:cNvPr>
            <p:cNvSpPr/>
            <p:nvPr/>
          </p:nvSpPr>
          <p:spPr>
            <a:xfrm>
              <a:off x="7622085" y="2067666"/>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Multiplication Sign 4">
              <a:extLst>
                <a:ext uri="{FF2B5EF4-FFF2-40B4-BE49-F238E27FC236}">
                  <a16:creationId xmlns:a16="http://schemas.microsoft.com/office/drawing/2014/main" id="{E3E62328-E985-4AF2-A44E-BAA978F70FA0}"/>
                </a:ext>
              </a:extLst>
            </p:cNvPr>
            <p:cNvSpPr/>
            <p:nvPr/>
          </p:nvSpPr>
          <p:spPr>
            <a:xfrm>
              <a:off x="8661912" y="3107493"/>
              <a:ext cx="178024" cy="178024"/>
            </a:xfrm>
            <a:prstGeom prst="mathMultiply">
              <a:avLst>
                <a:gd name="adj1" fmla="val 1248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969709C-6586-4879-B745-86409AB08A97}"/>
                    </a:ext>
                  </a:extLst>
                </p:cNvPr>
                <p:cNvSpPr txBox="1"/>
                <p:nvPr/>
              </p:nvSpPr>
              <p:spPr>
                <a:xfrm>
                  <a:off x="8321203" y="2668147"/>
                  <a:ext cx="546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chemeClr val="accent6">
                                    <a:lumMod val="50000"/>
                                  </a:schemeClr>
                                </a:solidFill>
                                <a:latin typeface="Cambria Math" panose="02040503050406030204" pitchFamily="18" charset="0"/>
                              </a:rPr>
                            </m:ctrlPr>
                          </m:sSubPr>
                          <m:e>
                            <m:r>
                              <a:rPr lang="en-GB" sz="2400" b="1" i="0" smtClean="0">
                                <a:solidFill>
                                  <a:schemeClr val="accent6">
                                    <a:lumMod val="50000"/>
                                  </a:schemeClr>
                                </a:solidFill>
                                <a:latin typeface="Cambria Math" panose="02040503050406030204" pitchFamily="18" charset="0"/>
                              </a:rPr>
                              <m:t>𝐜</m:t>
                            </m:r>
                          </m:e>
                          <m:sub>
                            <m:r>
                              <a:rPr lang="en-GB" sz="2400" b="0" i="0" smtClean="0">
                                <a:solidFill>
                                  <a:schemeClr val="accent6">
                                    <a:lumMod val="50000"/>
                                  </a:schemeClr>
                                </a:solidFill>
                                <a:latin typeface="Cambria Math" panose="02040503050406030204" pitchFamily="18" charset="0"/>
                              </a:rPr>
                              <m:t>1</m:t>
                            </m:r>
                          </m:sub>
                        </m:sSub>
                      </m:oMath>
                    </m:oMathPara>
                  </a14:m>
                  <a:endParaRPr lang="en-GB" b="1" dirty="0"/>
                </a:p>
              </p:txBody>
            </p:sp>
          </mc:Choice>
          <mc:Fallback xmlns="">
            <p:sp>
              <p:nvSpPr>
                <p:cNvPr id="10" name="TextBox 9">
                  <a:extLst>
                    <a:ext uri="{FF2B5EF4-FFF2-40B4-BE49-F238E27FC236}">
                      <a16:creationId xmlns:a16="http://schemas.microsoft.com/office/drawing/2014/main" id="{4969709C-6586-4879-B745-86409AB08A97}"/>
                    </a:ext>
                  </a:extLst>
                </p:cNvPr>
                <p:cNvSpPr txBox="1">
                  <a:spLocks noRot="1" noChangeAspect="1" noMove="1" noResize="1" noEditPoints="1" noAdjustHandles="1" noChangeArrowheads="1" noChangeShapeType="1" noTextEdit="1"/>
                </p:cNvSpPr>
                <p:nvPr/>
              </p:nvSpPr>
              <p:spPr>
                <a:xfrm>
                  <a:off x="8321203" y="2668147"/>
                  <a:ext cx="546175" cy="461665"/>
                </a:xfrm>
                <a:prstGeom prst="rect">
                  <a:avLst/>
                </a:prstGeom>
                <a:blipFill>
                  <a:blip r:embed="rId3"/>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55D6CF5-54DB-4D46-9603-8EA3718F7DAC}"/>
                    </a:ext>
                  </a:extLst>
                </p:cNvPr>
                <p:cNvSpPr txBox="1"/>
                <p:nvPr/>
              </p:nvSpPr>
              <p:spPr>
                <a:xfrm>
                  <a:off x="9084797" y="2898980"/>
                  <a:ext cx="51719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accent6">
                                    <a:lumMod val="50000"/>
                                  </a:schemeClr>
                                </a:solidFill>
                                <a:latin typeface="Cambria Math" panose="02040503050406030204" pitchFamily="18" charset="0"/>
                              </a:rPr>
                            </m:ctrlPr>
                          </m:sSubPr>
                          <m:e>
                            <m:r>
                              <a:rPr lang="en-GB" sz="2400" b="0" i="1" smtClean="0">
                                <a:solidFill>
                                  <a:schemeClr val="accent6">
                                    <a:lumMod val="50000"/>
                                  </a:schemeClr>
                                </a:solidFill>
                                <a:latin typeface="Cambria Math" panose="02040503050406030204" pitchFamily="18" charset="0"/>
                              </a:rPr>
                              <m:t>𝑟</m:t>
                            </m:r>
                          </m:e>
                          <m:sub>
                            <m:r>
                              <a:rPr lang="en-GB" sz="2400" b="0" i="1" smtClean="0">
                                <a:solidFill>
                                  <a:schemeClr val="accent6">
                                    <a:lumMod val="50000"/>
                                  </a:schemeClr>
                                </a:solidFill>
                                <a:latin typeface="Cambria Math" panose="02040503050406030204" pitchFamily="18" charset="0"/>
                              </a:rPr>
                              <m:t>1</m:t>
                            </m:r>
                          </m:sub>
                        </m:sSub>
                      </m:oMath>
                    </m:oMathPara>
                  </a14:m>
                  <a:endParaRPr lang="en-GB" dirty="0"/>
                </a:p>
              </p:txBody>
            </p:sp>
          </mc:Choice>
          <mc:Fallback xmlns="">
            <p:sp>
              <p:nvSpPr>
                <p:cNvPr id="11" name="TextBox 10">
                  <a:extLst>
                    <a:ext uri="{FF2B5EF4-FFF2-40B4-BE49-F238E27FC236}">
                      <a16:creationId xmlns:a16="http://schemas.microsoft.com/office/drawing/2014/main" id="{555D6CF5-54DB-4D46-9603-8EA3718F7DAC}"/>
                    </a:ext>
                  </a:extLst>
                </p:cNvPr>
                <p:cNvSpPr txBox="1">
                  <a:spLocks noRot="1" noChangeAspect="1" noMove="1" noResize="1" noEditPoints="1" noAdjustHandles="1" noChangeArrowheads="1" noChangeShapeType="1" noTextEdit="1"/>
                </p:cNvSpPr>
                <p:nvPr/>
              </p:nvSpPr>
              <p:spPr>
                <a:xfrm>
                  <a:off x="9084797" y="2898980"/>
                  <a:ext cx="517193" cy="461665"/>
                </a:xfrm>
                <a:prstGeom prst="rect">
                  <a:avLst/>
                </a:prstGeom>
                <a:blipFill>
                  <a:blip r:embed="rId4"/>
                  <a:stretch>
                    <a:fillRect b="-4000"/>
                  </a:stretch>
                </a:blipFill>
              </p:spPr>
              <p:txBody>
                <a:bodyPr/>
                <a:lstStyle/>
                <a:p>
                  <a:r>
                    <a:rPr lang="en-GB">
                      <a:noFill/>
                    </a:rPr>
                    <a:t> </a:t>
                  </a:r>
                </a:p>
              </p:txBody>
            </p:sp>
          </mc:Fallback>
        </mc:AlternateContent>
      </p:grpSp>
      <p:sp>
        <p:nvSpPr>
          <p:cNvPr id="2" name="Title 1">
            <a:extLst>
              <a:ext uri="{FF2B5EF4-FFF2-40B4-BE49-F238E27FC236}">
                <a16:creationId xmlns:a16="http://schemas.microsoft.com/office/drawing/2014/main" id="{2E358C09-5BA3-46A3-AB74-331F1F516B4F}"/>
              </a:ext>
            </a:extLst>
          </p:cNvPr>
          <p:cNvSpPr>
            <a:spLocks noGrp="1"/>
          </p:cNvSpPr>
          <p:nvPr>
            <p:ph type="title"/>
          </p:nvPr>
        </p:nvSpPr>
        <p:spPr/>
        <p:txBody>
          <a:bodyPr/>
          <a:lstStyle/>
          <a:p>
            <a:r>
              <a:rPr lang="en-GB" dirty="0"/>
              <a:t>Circle and circle collision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6CF6BA-F05C-4BFA-8683-F9D45DE8B0FA}"/>
                  </a:ext>
                </a:extLst>
              </p:cNvPr>
              <p:cNvSpPr>
                <a:spLocks noGrp="1"/>
              </p:cNvSpPr>
              <p:nvPr>
                <p:ph idx="1"/>
              </p:nvPr>
            </p:nvSpPr>
            <p:spPr>
              <a:xfrm>
                <a:off x="1097279" y="2108201"/>
                <a:ext cx="6137487" cy="3760891"/>
              </a:xfrm>
            </p:spPr>
            <p:txBody>
              <a:bodyPr/>
              <a:lstStyle/>
              <a:p>
                <a:r>
                  <a:rPr lang="en-GB" dirty="0"/>
                  <a:t>Consider two circles with centres </a:t>
                </a:r>
                <a14:m>
                  <m:oMath xmlns:m="http://schemas.openxmlformats.org/officeDocument/2006/math">
                    <m:sSub>
                      <m:sSubPr>
                        <m:ctrlPr>
                          <a:rPr lang="en-GB" b="1" i="1" smtClean="0">
                            <a:latin typeface="Cambria Math" panose="02040503050406030204" pitchFamily="18" charset="0"/>
                          </a:rPr>
                        </m:ctrlPr>
                      </m:sSubPr>
                      <m:e>
                        <m:r>
                          <a:rPr lang="en-GB" b="1" i="0" smtClean="0">
                            <a:latin typeface="Cambria Math" panose="02040503050406030204" pitchFamily="18" charset="0"/>
                          </a:rPr>
                          <m:t>𝐜</m:t>
                        </m:r>
                      </m:e>
                      <m:sub>
                        <m:r>
                          <a:rPr lang="en-GB" b="0" i="0" smtClean="0">
                            <a:latin typeface="Cambria Math" panose="02040503050406030204" pitchFamily="18" charset="0"/>
                          </a:rPr>
                          <m:t>1</m:t>
                        </m:r>
                      </m:sub>
                    </m:sSub>
                    <m:r>
                      <a:rPr lang="en-GB" b="1" i="0" smtClean="0">
                        <a:latin typeface="Cambria Math" panose="02040503050406030204" pitchFamily="18" charset="0"/>
                      </a:rPr>
                      <m:t>,</m:t>
                    </m:r>
                    <m:sSub>
                      <m:sSubPr>
                        <m:ctrlPr>
                          <a:rPr lang="en-GB" b="1" i="1" smtClean="0">
                            <a:latin typeface="Cambria Math" panose="02040503050406030204" pitchFamily="18" charset="0"/>
                          </a:rPr>
                        </m:ctrlPr>
                      </m:sSubPr>
                      <m:e>
                        <m:r>
                          <a:rPr lang="en-GB" b="1" i="0" smtClean="0">
                            <a:latin typeface="Cambria Math" panose="02040503050406030204" pitchFamily="18" charset="0"/>
                          </a:rPr>
                          <m:t>𝐜</m:t>
                        </m:r>
                      </m:e>
                      <m:sub>
                        <m:r>
                          <a:rPr lang="en-GB" b="0" i="0" smtClean="0">
                            <a:latin typeface="Cambria Math" panose="02040503050406030204" pitchFamily="18" charset="0"/>
                          </a:rPr>
                          <m:t>2</m:t>
                        </m:r>
                      </m:sub>
                    </m:sSub>
                  </m:oMath>
                </a14:m>
                <a:r>
                  <a:rPr lang="en-GB" dirty="0"/>
                  <a:t> and radii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𝑟</m:t>
                        </m:r>
                      </m:e>
                      <m:sub>
                        <m:r>
                          <a:rPr lang="en-GB" b="0" i="1" smtClean="0">
                            <a:latin typeface="Cambria Math" panose="02040503050406030204" pitchFamily="18" charset="0"/>
                          </a:rPr>
                          <m:t>2</m:t>
                        </m:r>
                      </m:sub>
                    </m:sSub>
                  </m:oMath>
                </a14:m>
                <a:endParaRPr lang="en-GB" dirty="0"/>
              </a:p>
              <a:p>
                <a:r>
                  <a:rPr lang="en-GB" dirty="0"/>
                  <a:t>The circles overlap (collide) if and only if</a:t>
                </a:r>
                <a:br>
                  <a:rPr lang="en-GB" dirty="0"/>
                </a:br>
                <a14:m>
                  <m:oMath xmlns:m="http://schemas.openxmlformats.org/officeDocument/2006/math">
                    <m:d>
                      <m:dPr>
                        <m:begChr m:val="‖"/>
                        <m:endChr m:val="‖"/>
                        <m:ctrlPr>
                          <a:rPr lang="en-GB" i="1" smtClean="0">
                            <a:solidFill>
                              <a:schemeClr val="accent4"/>
                            </a:solidFill>
                            <a:latin typeface="Cambria Math" panose="02040503050406030204" pitchFamily="18" charset="0"/>
                          </a:rPr>
                        </m:ctrlPr>
                      </m:dPr>
                      <m:e>
                        <m:sSub>
                          <m:sSubPr>
                            <m:ctrlPr>
                              <a:rPr lang="en-GB" b="0" i="1" smtClean="0">
                                <a:solidFill>
                                  <a:schemeClr val="accent4"/>
                                </a:solidFill>
                                <a:latin typeface="Cambria Math" panose="02040503050406030204" pitchFamily="18" charset="0"/>
                              </a:rPr>
                            </m:ctrlPr>
                          </m:sSubPr>
                          <m:e>
                            <m:r>
                              <a:rPr lang="en-GB" b="1" i="0" smtClean="0">
                                <a:solidFill>
                                  <a:schemeClr val="accent4"/>
                                </a:solidFill>
                                <a:latin typeface="Cambria Math" panose="02040503050406030204" pitchFamily="18" charset="0"/>
                              </a:rPr>
                              <m:t>𝐜</m:t>
                            </m:r>
                          </m:e>
                          <m:sub>
                            <m:r>
                              <a:rPr lang="en-GB" b="0" i="1" smtClean="0">
                                <a:solidFill>
                                  <a:schemeClr val="accent4"/>
                                </a:solidFill>
                                <a:latin typeface="Cambria Math" panose="02040503050406030204" pitchFamily="18" charset="0"/>
                              </a:rPr>
                              <m:t>1</m:t>
                            </m:r>
                          </m:sub>
                        </m:sSub>
                        <m:r>
                          <a:rPr lang="en-GB" b="0" i="1" smtClean="0">
                            <a:solidFill>
                              <a:schemeClr val="accent4"/>
                            </a:solidFill>
                            <a:latin typeface="Cambria Math" panose="02040503050406030204" pitchFamily="18" charset="0"/>
                          </a:rPr>
                          <m:t>−</m:t>
                        </m:r>
                        <m:sSub>
                          <m:sSubPr>
                            <m:ctrlPr>
                              <a:rPr lang="en-GB" b="1" i="1" smtClean="0">
                                <a:solidFill>
                                  <a:schemeClr val="accent4"/>
                                </a:solidFill>
                                <a:latin typeface="Cambria Math" panose="02040503050406030204" pitchFamily="18" charset="0"/>
                              </a:rPr>
                            </m:ctrlPr>
                          </m:sSubPr>
                          <m:e>
                            <m:r>
                              <a:rPr lang="en-GB" b="1" i="0" smtClean="0">
                                <a:solidFill>
                                  <a:schemeClr val="accent4"/>
                                </a:solidFill>
                                <a:latin typeface="Cambria Math" panose="02040503050406030204" pitchFamily="18" charset="0"/>
                              </a:rPr>
                              <m:t>𝐜</m:t>
                            </m:r>
                          </m:e>
                          <m:sub>
                            <m:r>
                              <a:rPr lang="en-GB" b="0" i="0" smtClean="0">
                                <a:solidFill>
                                  <a:schemeClr val="accent4"/>
                                </a:solidFill>
                                <a:latin typeface="Cambria Math" panose="02040503050406030204" pitchFamily="18" charset="0"/>
                              </a:rPr>
                              <m:t>2</m:t>
                            </m:r>
                          </m:sub>
                        </m:sSub>
                      </m:e>
                    </m:d>
                    <m:r>
                      <a:rPr lang="en-GB" b="0" i="1" smtClean="0">
                        <a:solidFill>
                          <a:schemeClr val="accent4"/>
                        </a:solidFill>
                        <a:latin typeface="Cambria Math" panose="02040503050406030204" pitchFamily="18" charset="0"/>
                      </a:rPr>
                      <m:t>≤</m:t>
                    </m:r>
                    <m:sSub>
                      <m:sSubPr>
                        <m:ctrlPr>
                          <a:rPr lang="en-GB" b="0" i="1" smtClean="0">
                            <a:solidFill>
                              <a:schemeClr val="accent4"/>
                            </a:solidFill>
                            <a:latin typeface="Cambria Math" panose="02040503050406030204" pitchFamily="18" charset="0"/>
                          </a:rPr>
                        </m:ctrlPr>
                      </m:sSubPr>
                      <m:e>
                        <m:r>
                          <a:rPr lang="en-GB" b="0" i="1" smtClean="0">
                            <a:solidFill>
                              <a:schemeClr val="accent4"/>
                            </a:solidFill>
                            <a:latin typeface="Cambria Math" panose="02040503050406030204" pitchFamily="18" charset="0"/>
                          </a:rPr>
                          <m:t>𝑟</m:t>
                        </m:r>
                      </m:e>
                      <m:sub>
                        <m:r>
                          <a:rPr lang="en-GB" b="0" i="1" smtClean="0">
                            <a:solidFill>
                              <a:schemeClr val="accent4"/>
                            </a:solidFill>
                            <a:latin typeface="Cambria Math" panose="02040503050406030204" pitchFamily="18" charset="0"/>
                          </a:rPr>
                          <m:t>1</m:t>
                        </m:r>
                      </m:sub>
                    </m:sSub>
                    <m:r>
                      <a:rPr lang="en-GB" b="0" i="1" smtClean="0">
                        <a:solidFill>
                          <a:schemeClr val="accent4"/>
                        </a:solidFill>
                        <a:latin typeface="Cambria Math" panose="02040503050406030204" pitchFamily="18" charset="0"/>
                      </a:rPr>
                      <m:t>+</m:t>
                    </m:r>
                    <m:sSub>
                      <m:sSubPr>
                        <m:ctrlPr>
                          <a:rPr lang="en-GB" b="0" i="1" smtClean="0">
                            <a:solidFill>
                              <a:schemeClr val="accent4"/>
                            </a:solidFill>
                            <a:latin typeface="Cambria Math" panose="02040503050406030204" pitchFamily="18" charset="0"/>
                          </a:rPr>
                        </m:ctrlPr>
                      </m:sSubPr>
                      <m:e>
                        <m:r>
                          <a:rPr lang="en-GB" b="0" i="1" smtClean="0">
                            <a:solidFill>
                              <a:schemeClr val="accent4"/>
                            </a:solidFill>
                            <a:latin typeface="Cambria Math" panose="02040503050406030204" pitchFamily="18" charset="0"/>
                          </a:rPr>
                          <m:t>𝑟</m:t>
                        </m:r>
                      </m:e>
                      <m:sub>
                        <m:r>
                          <a:rPr lang="en-GB" b="0" i="1" smtClean="0">
                            <a:solidFill>
                              <a:schemeClr val="accent4"/>
                            </a:solidFill>
                            <a:latin typeface="Cambria Math" panose="02040503050406030204" pitchFamily="18" charset="0"/>
                          </a:rPr>
                          <m:t>2</m:t>
                        </m:r>
                      </m:sub>
                    </m:sSub>
                  </m:oMath>
                </a14:m>
                <a:endParaRPr lang="en-GB" dirty="0"/>
              </a:p>
            </p:txBody>
          </p:sp>
        </mc:Choice>
        <mc:Fallback xmlns="">
          <p:sp>
            <p:nvSpPr>
              <p:cNvPr id="3" name="Content Placeholder 2">
                <a:extLst>
                  <a:ext uri="{FF2B5EF4-FFF2-40B4-BE49-F238E27FC236}">
                    <a16:creationId xmlns:a16="http://schemas.microsoft.com/office/drawing/2014/main" id="{286CF6BA-F05C-4BFA-8683-F9D45DE8B0FA}"/>
                  </a:ext>
                </a:extLst>
              </p:cNvPr>
              <p:cNvSpPr>
                <a:spLocks noGrp="1" noRot="1" noChangeAspect="1" noMove="1" noResize="1" noEditPoints="1" noAdjustHandles="1" noChangeArrowheads="1" noChangeShapeType="1" noTextEdit="1"/>
              </p:cNvSpPr>
              <p:nvPr>
                <p:ph idx="1"/>
              </p:nvPr>
            </p:nvSpPr>
            <p:spPr>
              <a:xfrm>
                <a:off x="1097279" y="2108201"/>
                <a:ext cx="6137487" cy="3760891"/>
              </a:xfrm>
              <a:blipFill>
                <a:blip r:embed="rId5"/>
                <a:stretch>
                  <a:fillRect l="-1688" t="-1783"/>
                </a:stretch>
              </a:blipFill>
            </p:spPr>
            <p:txBody>
              <a:bodyPr/>
              <a:lstStyle/>
              <a:p>
                <a:r>
                  <a:rPr lang="en-GB">
                    <a:noFill/>
                  </a:rPr>
                  <a:t> </a:t>
                </a:r>
              </a:p>
            </p:txBody>
          </p:sp>
        </mc:Fallback>
      </mc:AlternateContent>
      <p:grpSp>
        <p:nvGrpSpPr>
          <p:cNvPr id="24" name="Group 23">
            <a:extLst>
              <a:ext uri="{FF2B5EF4-FFF2-40B4-BE49-F238E27FC236}">
                <a16:creationId xmlns:a16="http://schemas.microsoft.com/office/drawing/2014/main" id="{06595C2E-6457-4A3A-8F9A-AD3A70355BA1}"/>
              </a:ext>
            </a:extLst>
          </p:cNvPr>
          <p:cNvGrpSpPr/>
          <p:nvPr/>
        </p:nvGrpSpPr>
        <p:grpSpPr>
          <a:xfrm>
            <a:off x="9377418" y="3179532"/>
            <a:ext cx="1583346" cy="1583346"/>
            <a:chOff x="9377418" y="3179532"/>
            <a:chExt cx="1583346" cy="1583346"/>
          </a:xfrm>
        </p:grpSpPr>
        <p:sp>
          <p:nvSpPr>
            <p:cNvPr id="14" name="Oval 13">
              <a:extLst>
                <a:ext uri="{FF2B5EF4-FFF2-40B4-BE49-F238E27FC236}">
                  <a16:creationId xmlns:a16="http://schemas.microsoft.com/office/drawing/2014/main" id="{AFC5A0E0-E056-4D50-AE99-234309C966F3}"/>
                </a:ext>
              </a:extLst>
            </p:cNvPr>
            <p:cNvSpPr/>
            <p:nvPr/>
          </p:nvSpPr>
          <p:spPr>
            <a:xfrm>
              <a:off x="9377418" y="3179532"/>
              <a:ext cx="1583346" cy="1583346"/>
            </a:xfrm>
            <a:prstGeom prst="ellipse">
              <a:avLst/>
            </a:prstGeom>
            <a:solidFill>
              <a:srgbClr val="DFF5EF">
                <a:alpha val="74902"/>
              </a:srgbClr>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Multiplication Sign 14">
              <a:extLst>
                <a:ext uri="{FF2B5EF4-FFF2-40B4-BE49-F238E27FC236}">
                  <a16:creationId xmlns:a16="http://schemas.microsoft.com/office/drawing/2014/main" id="{D6028000-37D1-42B0-B71F-DF5E8A4BA315}"/>
                </a:ext>
              </a:extLst>
            </p:cNvPr>
            <p:cNvSpPr/>
            <p:nvPr/>
          </p:nvSpPr>
          <p:spPr>
            <a:xfrm>
              <a:off x="10080079" y="3882193"/>
              <a:ext cx="178024" cy="178024"/>
            </a:xfrm>
            <a:prstGeom prst="mathMultiply">
              <a:avLst>
                <a:gd name="adj1" fmla="val 12485"/>
              </a:avLst>
            </a:prstGeom>
            <a:solidFill>
              <a:schemeClr val="tx2">
                <a:lumMod val="10000"/>
              </a:schemeClr>
            </a:solid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6591DC8-D83B-49EB-9AB9-3F4F1E552915}"/>
                    </a:ext>
                  </a:extLst>
                </p:cNvPr>
                <p:cNvSpPr txBox="1"/>
                <p:nvPr/>
              </p:nvSpPr>
              <p:spPr>
                <a:xfrm>
                  <a:off x="10139314" y="3814552"/>
                  <a:ext cx="55329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1" i="1" smtClean="0">
                                <a:solidFill>
                                  <a:schemeClr val="tx2">
                                    <a:lumMod val="10000"/>
                                  </a:schemeClr>
                                </a:solidFill>
                                <a:latin typeface="Cambria Math" panose="02040503050406030204" pitchFamily="18" charset="0"/>
                              </a:rPr>
                            </m:ctrlPr>
                          </m:sSubPr>
                          <m:e>
                            <m:r>
                              <a:rPr lang="en-GB" sz="2400" b="1" i="0" smtClean="0">
                                <a:solidFill>
                                  <a:schemeClr val="tx2">
                                    <a:lumMod val="10000"/>
                                  </a:schemeClr>
                                </a:solidFill>
                                <a:latin typeface="Cambria Math" panose="02040503050406030204" pitchFamily="18" charset="0"/>
                              </a:rPr>
                              <m:t>𝐜</m:t>
                            </m:r>
                          </m:e>
                          <m:sub>
                            <m:r>
                              <a:rPr lang="en-GB" sz="2400" b="0" i="0" smtClean="0">
                                <a:solidFill>
                                  <a:schemeClr val="tx2">
                                    <a:lumMod val="10000"/>
                                  </a:schemeClr>
                                </a:solidFill>
                                <a:latin typeface="Cambria Math" panose="02040503050406030204" pitchFamily="18" charset="0"/>
                              </a:rPr>
                              <m:t>2</m:t>
                            </m:r>
                          </m:sub>
                        </m:sSub>
                      </m:oMath>
                    </m:oMathPara>
                  </a14:m>
                  <a:endParaRPr lang="en-GB" b="1" dirty="0"/>
                </a:p>
              </p:txBody>
            </p:sp>
          </mc:Choice>
          <mc:Fallback xmlns="">
            <p:sp>
              <p:nvSpPr>
                <p:cNvPr id="17" name="TextBox 16">
                  <a:extLst>
                    <a:ext uri="{FF2B5EF4-FFF2-40B4-BE49-F238E27FC236}">
                      <a16:creationId xmlns:a16="http://schemas.microsoft.com/office/drawing/2014/main" id="{36591DC8-D83B-49EB-9AB9-3F4F1E552915}"/>
                    </a:ext>
                  </a:extLst>
                </p:cNvPr>
                <p:cNvSpPr txBox="1">
                  <a:spLocks noRot="1" noChangeAspect="1" noMove="1" noResize="1" noEditPoints="1" noAdjustHandles="1" noChangeArrowheads="1" noChangeShapeType="1" noTextEdit="1"/>
                </p:cNvSpPr>
                <p:nvPr/>
              </p:nvSpPr>
              <p:spPr>
                <a:xfrm>
                  <a:off x="10139314" y="3814552"/>
                  <a:ext cx="553293" cy="461665"/>
                </a:xfrm>
                <a:prstGeom prst="rect">
                  <a:avLst/>
                </a:prstGeom>
                <a:blipFill>
                  <a:blip r:embed="rId6"/>
                  <a:stretch>
                    <a:fillRect b="-4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079F963-DE66-431E-AC3B-4EA1B04B0282}"/>
                    </a:ext>
                  </a:extLst>
                </p:cNvPr>
                <p:cNvSpPr txBox="1"/>
                <p:nvPr/>
              </p:nvSpPr>
              <p:spPr>
                <a:xfrm>
                  <a:off x="9518240" y="3788295"/>
                  <a:ext cx="5243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tx2">
                                    <a:lumMod val="10000"/>
                                  </a:schemeClr>
                                </a:solidFill>
                                <a:latin typeface="Cambria Math" panose="02040503050406030204" pitchFamily="18" charset="0"/>
                              </a:rPr>
                            </m:ctrlPr>
                          </m:sSubPr>
                          <m:e>
                            <m:r>
                              <a:rPr lang="en-GB" sz="2400" b="0" i="1" smtClean="0">
                                <a:solidFill>
                                  <a:schemeClr val="tx2">
                                    <a:lumMod val="10000"/>
                                  </a:schemeClr>
                                </a:solidFill>
                                <a:latin typeface="Cambria Math" panose="02040503050406030204" pitchFamily="18" charset="0"/>
                              </a:rPr>
                              <m:t>𝑟</m:t>
                            </m:r>
                          </m:e>
                          <m:sub>
                            <m:r>
                              <a:rPr lang="en-GB" sz="2400" b="0" i="1" smtClean="0">
                                <a:solidFill>
                                  <a:schemeClr val="tx2">
                                    <a:lumMod val="10000"/>
                                  </a:schemeClr>
                                </a:solidFill>
                                <a:latin typeface="Cambria Math" panose="02040503050406030204" pitchFamily="18" charset="0"/>
                              </a:rPr>
                              <m:t>2</m:t>
                            </m:r>
                          </m:sub>
                        </m:sSub>
                      </m:oMath>
                    </m:oMathPara>
                  </a14:m>
                  <a:endParaRPr lang="en-GB" dirty="0">
                    <a:solidFill>
                      <a:schemeClr val="tx2">
                        <a:lumMod val="10000"/>
                      </a:schemeClr>
                    </a:solidFill>
                  </a:endParaRPr>
                </a:p>
              </p:txBody>
            </p:sp>
          </mc:Choice>
          <mc:Fallback xmlns="">
            <p:sp>
              <p:nvSpPr>
                <p:cNvPr id="18" name="TextBox 17">
                  <a:extLst>
                    <a:ext uri="{FF2B5EF4-FFF2-40B4-BE49-F238E27FC236}">
                      <a16:creationId xmlns:a16="http://schemas.microsoft.com/office/drawing/2014/main" id="{7079F963-DE66-431E-AC3B-4EA1B04B0282}"/>
                    </a:ext>
                  </a:extLst>
                </p:cNvPr>
                <p:cNvSpPr txBox="1">
                  <a:spLocks noRot="1" noChangeAspect="1" noMove="1" noResize="1" noEditPoints="1" noAdjustHandles="1" noChangeArrowheads="1" noChangeShapeType="1" noTextEdit="1"/>
                </p:cNvSpPr>
                <p:nvPr/>
              </p:nvSpPr>
              <p:spPr>
                <a:xfrm>
                  <a:off x="9518240" y="3788295"/>
                  <a:ext cx="524310" cy="461665"/>
                </a:xfrm>
                <a:prstGeom prst="rect">
                  <a:avLst/>
                </a:prstGeom>
                <a:blipFill>
                  <a:blip r:embed="rId7"/>
                  <a:stretch>
                    <a:fillRect b="-3947"/>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56AFF77F-3A2A-4564-8404-E5CDE0CD89FE}"/>
                </a:ext>
              </a:extLst>
            </p:cNvPr>
            <p:cNvCxnSpPr>
              <a:cxnSpLocks/>
            </p:cNvCxnSpPr>
            <p:nvPr/>
          </p:nvCxnSpPr>
          <p:spPr>
            <a:xfrm flipH="1" flipV="1">
              <a:off x="9518240" y="3561248"/>
              <a:ext cx="648000" cy="380793"/>
            </a:xfrm>
            <a:prstGeom prst="straightConnector1">
              <a:avLst/>
            </a:prstGeom>
            <a:ln>
              <a:solidFill>
                <a:schemeClr val="tx2">
                  <a:lumMod val="1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40EB4070-C5D3-4C8B-9AA4-A2C40BDEBDD8}"/>
              </a:ext>
              <a:ext uri="{C183D7F6-B498-43B3-948B-1728B52AA6E4}">
                <adec:decorative xmlns:adec="http://schemas.microsoft.com/office/drawing/2017/decorative" val="1"/>
              </a:ext>
            </a:extLst>
          </p:cNvPr>
          <p:cNvSpPr/>
          <p:nvPr/>
        </p:nvSpPr>
        <p:spPr>
          <a:xfrm>
            <a:off x="7620595" y="2065867"/>
            <a:ext cx="2257678" cy="2257678"/>
          </a:xfrm>
          <a:prstGeom prst="ellipse">
            <a:avLst/>
          </a:prstGeom>
          <a:no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0" name="Group 29">
            <a:extLst>
              <a:ext uri="{FF2B5EF4-FFF2-40B4-BE49-F238E27FC236}">
                <a16:creationId xmlns:a16="http://schemas.microsoft.com/office/drawing/2014/main" id="{258DAB3F-F7AE-4F92-905A-0D2566118949}"/>
              </a:ext>
            </a:extLst>
          </p:cNvPr>
          <p:cNvGrpSpPr/>
          <p:nvPr/>
        </p:nvGrpSpPr>
        <p:grpSpPr>
          <a:xfrm>
            <a:off x="7661835" y="2856299"/>
            <a:ext cx="2157574" cy="689774"/>
            <a:chOff x="7661835" y="2856299"/>
            <a:chExt cx="2157574" cy="689774"/>
          </a:xfrm>
        </p:grpSpPr>
        <p:cxnSp>
          <p:nvCxnSpPr>
            <p:cNvPr id="7" name="Straight Arrow Connector 6">
              <a:extLst>
                <a:ext uri="{FF2B5EF4-FFF2-40B4-BE49-F238E27FC236}">
                  <a16:creationId xmlns:a16="http://schemas.microsoft.com/office/drawing/2014/main" id="{CD0D411A-E8CC-4323-809E-F3FBFC816DA0}"/>
                </a:ext>
              </a:extLst>
            </p:cNvPr>
            <p:cNvCxnSpPr>
              <a:cxnSpLocks/>
            </p:cNvCxnSpPr>
            <p:nvPr/>
          </p:nvCxnSpPr>
          <p:spPr>
            <a:xfrm>
              <a:off x="8749434" y="3194707"/>
              <a:ext cx="1069975" cy="351366"/>
            </a:xfrm>
            <a:prstGeom prst="straightConnector1">
              <a:avLst/>
            </a:prstGeom>
            <a:ln>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AA6B0E-FF53-475C-8887-836561365A15}"/>
                </a:ext>
              </a:extLst>
            </p:cNvPr>
            <p:cNvCxnSpPr>
              <a:cxnSpLocks/>
            </p:cNvCxnSpPr>
            <p:nvPr/>
          </p:nvCxnSpPr>
          <p:spPr>
            <a:xfrm>
              <a:off x="7661835" y="2856299"/>
              <a:ext cx="1069975" cy="351366"/>
            </a:xfrm>
            <a:prstGeom prst="straightConnector1">
              <a:avLst/>
            </a:prstGeom>
            <a:ln>
              <a:no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985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4.375E-6 4.81481E-6 L 0.02396 0.0324 " pathEditMode="relative" rAng="0" ptsTypes="AA">
                                      <p:cBhvr>
                                        <p:cTn id="15" dur="1000" fill="hold"/>
                                        <p:tgtEl>
                                          <p:spTgt spid="24"/>
                                        </p:tgtEl>
                                        <p:attrNameLst>
                                          <p:attrName>ppt_x</p:attrName>
                                          <p:attrName>ppt_y</p:attrName>
                                        </p:attrNameLst>
                                      </p:cBhvr>
                                      <p:rCtr x="1198" y="1620"/>
                                    </p:animMotion>
                                  </p:childTnLst>
                                </p:cTn>
                              </p:par>
                              <p:par>
                                <p:cTn id="16" presetID="8" presetClass="emph" presetSubtype="0" fill="hold" nodeType="withEffect">
                                  <p:stCondLst>
                                    <p:cond delay="0"/>
                                  </p:stCondLst>
                                  <p:childTnLst>
                                    <p:animRot by="570000">
                                      <p:cBhvr>
                                        <p:cTn id="17" dur="1000" fill="hold"/>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6679-BF9E-40AA-9ED2-FC0BB7B830A0}"/>
              </a:ext>
            </a:extLst>
          </p:cNvPr>
          <p:cNvSpPr>
            <a:spLocks noGrp="1"/>
          </p:cNvSpPr>
          <p:nvPr>
            <p:ph type="title"/>
          </p:nvPr>
        </p:nvSpPr>
        <p:spPr/>
        <p:txBody>
          <a:bodyPr/>
          <a:lstStyle/>
          <a:p>
            <a:r>
              <a:rPr lang="en-GB" dirty="0"/>
              <a:t>Circle and ground collision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13A77C-B1B2-481D-9780-A2AA6FE64FE9}"/>
                  </a:ext>
                </a:extLst>
              </p:cNvPr>
              <p:cNvSpPr>
                <a:spLocks noGrp="1"/>
              </p:cNvSpPr>
              <p:nvPr>
                <p:ph idx="1"/>
              </p:nvPr>
            </p:nvSpPr>
            <p:spPr>
              <a:xfrm>
                <a:off x="1097280" y="2108201"/>
                <a:ext cx="5138420" cy="4527377"/>
              </a:xfrm>
            </p:spPr>
            <p:txBody>
              <a:bodyPr>
                <a:normAutofit lnSpcReduction="10000"/>
              </a:bodyPr>
              <a:lstStyle/>
              <a:p>
                <a:r>
                  <a:rPr lang="en-GB" dirty="0"/>
                  <a:t>Consider a circle with centre</a:t>
                </a:r>
                <a:br>
                  <a:rPr lang="en-GB" dirty="0"/>
                </a:br>
                <a:r>
                  <a:rPr lang="en-GB" dirty="0"/>
                  <a:t> </a:t>
                </a:r>
                <a14:m>
                  <m:oMath xmlns:m="http://schemas.openxmlformats.org/officeDocument/2006/math">
                    <m:r>
                      <a:rPr lang="en-GB" b="1">
                        <a:latin typeface="Cambria Math" panose="02040503050406030204" pitchFamily="18" charset="0"/>
                      </a:rPr>
                      <m:t>𝐜</m:t>
                    </m:r>
                    <m:r>
                      <a:rPr lang="en-GB" b="1" i="0" smtClean="0">
                        <a:latin typeface="Cambria Math" panose="02040503050406030204" pitchFamily="18" charset="0"/>
                      </a:rPr>
                      <m:t>=</m:t>
                    </m:r>
                    <m:d>
                      <m:dPr>
                        <m:ctrlPr>
                          <a:rPr lang="en-GB" i="1" smtClean="0">
                            <a:latin typeface="Cambria Math" panose="02040503050406030204" pitchFamily="18" charset="0"/>
                          </a:rPr>
                        </m:ctrlPr>
                      </m:dPr>
                      <m:e>
                        <m:m>
                          <m:mPr>
                            <m:mcs>
                              <m:mc>
                                <m:mcPr>
                                  <m:count m:val="1"/>
                                  <m:mcJc m:val="center"/>
                                </m:mcPr>
                              </m:mc>
                            </m:mcs>
                            <m:ctrlPr>
                              <a:rPr lang="en-GB" i="1" smtClean="0">
                                <a:latin typeface="Cambria Math" panose="02040503050406030204" pitchFamily="18" charset="0"/>
                              </a:rPr>
                            </m:ctrlPr>
                          </m:mPr>
                          <m:mr>
                            <m:e>
                              <m:sSub>
                                <m:sSubPr>
                                  <m:ctrlPr>
                                    <a:rPr lang="en-GB" i="1" smtClean="0">
                                      <a:latin typeface="Cambria Math" panose="02040503050406030204" pitchFamily="18" charset="0"/>
                                    </a:rPr>
                                  </m:ctrlPr>
                                </m:sSubPr>
                                <m:e>
                                  <m:r>
                                    <m:rPr>
                                      <m:brk m:alnAt="7"/>
                                    </m:rPr>
                                    <a:rPr lang="en-GB" b="0" i="1" smtClean="0">
                                      <a:latin typeface="Cambria Math" panose="02040503050406030204" pitchFamily="18" charset="0"/>
                                    </a:rPr>
                                    <m:t>𝑐</m:t>
                                  </m:r>
                                </m:e>
                                <m:sub>
                                  <m:r>
                                    <m:rPr>
                                      <m:brk m:alnAt="7"/>
                                    </m:rPr>
                                    <a:rPr lang="en-GB" b="0" i="1" smtClean="0">
                                      <a:latin typeface="Cambria Math" panose="02040503050406030204" pitchFamily="18" charset="0"/>
                                    </a:rPr>
                                    <m:t>𝑥</m:t>
                                  </m:r>
                                </m:sub>
                              </m:sSub>
                            </m:e>
                          </m:mr>
                          <m:mr>
                            <m:e>
                              <m:sSub>
                                <m:sSubPr>
                                  <m:ctrlPr>
                                    <a:rPr lang="en-GB"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𝑦</m:t>
                                  </m:r>
                                </m:sub>
                              </m:sSub>
                            </m:e>
                          </m:mr>
                        </m:m>
                      </m:e>
                    </m:d>
                  </m:oMath>
                </a14:m>
                <a:r>
                  <a:rPr lang="en-GB" dirty="0"/>
                  <a:t> and radius </a:t>
                </a:r>
                <a14:m>
                  <m:oMath xmlns:m="http://schemas.openxmlformats.org/officeDocument/2006/math">
                    <m:r>
                      <a:rPr lang="en-GB" i="1">
                        <a:latin typeface="Cambria Math" panose="02040503050406030204" pitchFamily="18" charset="0"/>
                      </a:rPr>
                      <m:t>𝑟</m:t>
                    </m:r>
                  </m:oMath>
                </a14:m>
                <a:endParaRPr lang="en-GB" dirty="0"/>
              </a:p>
              <a:p>
                <a:r>
                  <a:rPr lang="en-GB" dirty="0"/>
                  <a:t>Let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𝑔</m:t>
                        </m:r>
                      </m:sub>
                    </m:sSub>
                  </m:oMath>
                </a14:m>
                <a:r>
                  <a:rPr lang="en-GB" dirty="0"/>
                  <a:t> be the </a:t>
                </a:r>
                <a14:m>
                  <m:oMath xmlns:m="http://schemas.openxmlformats.org/officeDocument/2006/math">
                    <m:r>
                      <a:rPr lang="en-GB" i="1" dirty="0" smtClean="0">
                        <a:latin typeface="Cambria Math" panose="02040503050406030204" pitchFamily="18" charset="0"/>
                      </a:rPr>
                      <m:t>𝑦</m:t>
                    </m:r>
                  </m:oMath>
                </a14:m>
                <a:r>
                  <a:rPr lang="en-GB" dirty="0"/>
                  <a:t> coordinate of the ground, and let the ground be horizontal</a:t>
                </a:r>
              </a:p>
              <a:p>
                <a:r>
                  <a:rPr lang="en-GB" dirty="0"/>
                  <a:t>The circle collides with the ground if and only if</a:t>
                </a:r>
                <a:br>
                  <a:rPr lang="en-GB" dirty="0"/>
                </a:br>
                <a14:m>
                  <m:oMath xmlns:m="http://schemas.openxmlformats.org/officeDocument/2006/math">
                    <m:sSub>
                      <m:sSubPr>
                        <m:ctrlPr>
                          <a:rPr lang="en-GB" b="0" i="1" smtClean="0">
                            <a:solidFill>
                              <a:schemeClr val="accent4"/>
                            </a:solidFill>
                            <a:latin typeface="Cambria Math" panose="02040503050406030204" pitchFamily="18" charset="0"/>
                          </a:rPr>
                        </m:ctrlPr>
                      </m:sSubPr>
                      <m:e>
                        <m:r>
                          <a:rPr lang="en-GB" i="1" smtClean="0">
                            <a:solidFill>
                              <a:schemeClr val="accent4"/>
                            </a:solidFill>
                            <a:latin typeface="Cambria Math" panose="02040503050406030204" pitchFamily="18" charset="0"/>
                          </a:rPr>
                          <m:t>𝑐</m:t>
                        </m:r>
                      </m:e>
                      <m:sub>
                        <m:r>
                          <a:rPr lang="en-GB" b="0" i="1" smtClean="0">
                            <a:solidFill>
                              <a:schemeClr val="accent4"/>
                            </a:solidFill>
                            <a:latin typeface="Cambria Math" panose="02040503050406030204" pitchFamily="18" charset="0"/>
                          </a:rPr>
                          <m:t>𝑦</m:t>
                        </m:r>
                      </m:sub>
                    </m:sSub>
                    <m:r>
                      <a:rPr lang="en-GB" b="0" i="1" smtClean="0">
                        <a:solidFill>
                          <a:schemeClr val="accent4"/>
                        </a:solidFill>
                        <a:latin typeface="Cambria Math" panose="02040503050406030204" pitchFamily="18" charset="0"/>
                      </a:rPr>
                      <m:t>−</m:t>
                    </m:r>
                    <m:sSub>
                      <m:sSubPr>
                        <m:ctrlPr>
                          <a:rPr lang="en-GB" b="0" i="1" smtClean="0">
                            <a:solidFill>
                              <a:schemeClr val="accent4"/>
                            </a:solidFill>
                            <a:latin typeface="Cambria Math" panose="02040503050406030204" pitchFamily="18" charset="0"/>
                          </a:rPr>
                        </m:ctrlPr>
                      </m:sSubPr>
                      <m:e>
                        <m:r>
                          <a:rPr lang="en-GB" b="0" i="1" smtClean="0">
                            <a:solidFill>
                              <a:schemeClr val="accent4"/>
                            </a:solidFill>
                            <a:latin typeface="Cambria Math" panose="02040503050406030204" pitchFamily="18" charset="0"/>
                          </a:rPr>
                          <m:t>𝑦</m:t>
                        </m:r>
                      </m:e>
                      <m:sub>
                        <m:r>
                          <a:rPr lang="en-GB" b="0" i="1" smtClean="0">
                            <a:solidFill>
                              <a:schemeClr val="accent4"/>
                            </a:solidFill>
                            <a:latin typeface="Cambria Math" panose="02040503050406030204" pitchFamily="18" charset="0"/>
                          </a:rPr>
                          <m:t>𝑔</m:t>
                        </m:r>
                      </m:sub>
                    </m:sSub>
                    <m:r>
                      <a:rPr lang="en-GB" b="0" i="1" smtClean="0">
                        <a:solidFill>
                          <a:schemeClr val="accent4"/>
                        </a:solidFill>
                        <a:latin typeface="Cambria Math" panose="02040503050406030204" pitchFamily="18" charset="0"/>
                      </a:rPr>
                      <m:t>≤</m:t>
                    </m:r>
                    <m:r>
                      <a:rPr lang="en-GB" b="0" i="1" smtClean="0">
                        <a:solidFill>
                          <a:schemeClr val="accent4"/>
                        </a:solidFill>
                        <a:latin typeface="Cambria Math" panose="02040503050406030204" pitchFamily="18" charset="0"/>
                      </a:rPr>
                      <m:t>𝑟</m:t>
                    </m:r>
                  </m:oMath>
                </a14:m>
                <a:endParaRPr lang="en-GB" dirty="0">
                  <a:solidFill>
                    <a:schemeClr val="accent4"/>
                  </a:solidFill>
                </a:endParaRPr>
              </a:p>
              <a:p>
                <a:r>
                  <a:rPr lang="en-GB" dirty="0"/>
                  <a:t>(and </a:t>
                </a:r>
                <a14:m>
                  <m:oMath xmlns:m="http://schemas.openxmlformats.org/officeDocument/2006/math">
                    <m:sSub>
                      <m:sSubPr>
                        <m:ctrlPr>
                          <a:rPr lang="en-GB"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e>
                      <m:sub>
                        <m:r>
                          <a:rPr lang="en-GB" i="1">
                            <a:solidFill>
                              <a:schemeClr val="tx1"/>
                            </a:solidFill>
                            <a:latin typeface="Cambria Math" panose="02040503050406030204" pitchFamily="18" charset="0"/>
                          </a:rPr>
                          <m:t>𝑔</m:t>
                        </m:r>
                      </m:sub>
                    </m:sSub>
                    <m:r>
                      <a:rPr lang="en-GB" i="1">
                        <a:solidFill>
                          <a:schemeClr val="tx1"/>
                        </a:solidFill>
                        <a:latin typeface="Cambria Math" panose="02040503050406030204" pitchFamily="18" charset="0"/>
                      </a:rPr>
                      <m:t>≤</m:t>
                    </m:r>
                  </m:oMath>
                </a14:m>
                <a:r>
                  <a:rPr lang="en-GB" dirty="0">
                    <a:solidFill>
                      <a:schemeClr val="tx1"/>
                    </a:solidFill>
                  </a:rPr>
                  <a:t> </a:t>
                </a:r>
                <a14:m>
                  <m:oMath xmlns:m="http://schemas.openxmlformats.org/officeDocument/2006/math">
                    <m:sSub>
                      <m:sSubPr>
                        <m:ctrlPr>
                          <a:rPr lang="en-GB" i="1">
                            <a:solidFill>
                              <a:schemeClr val="tx1"/>
                            </a:solidFill>
                            <a:latin typeface="Cambria Math" panose="02040503050406030204" pitchFamily="18" charset="0"/>
                          </a:rPr>
                        </m:ctrlPr>
                      </m:sSubPr>
                      <m:e>
                        <m:r>
                          <m:rPr>
                            <m:brk m:alnAt="7"/>
                          </m:rPr>
                          <a:rPr lang="en-GB" i="1">
                            <a:solidFill>
                              <a:schemeClr val="tx1"/>
                            </a:solidFill>
                            <a:latin typeface="Cambria Math" panose="02040503050406030204" pitchFamily="18" charset="0"/>
                          </a:rPr>
                          <m:t>𝑐</m:t>
                        </m:r>
                      </m:e>
                      <m:sub>
                        <m:r>
                          <m:rPr>
                            <m:brk m:alnAt="7"/>
                          </m:rPr>
                          <a:rPr lang="en-GB" i="1">
                            <a:solidFill>
                              <a:schemeClr val="tx1"/>
                            </a:solidFill>
                            <a:latin typeface="Cambria Math" panose="02040503050406030204" pitchFamily="18" charset="0"/>
                          </a:rPr>
                          <m:t>𝑥</m:t>
                        </m:r>
                      </m:sub>
                    </m:sSub>
                  </m:oMath>
                </a14:m>
                <a:r>
                  <a:rPr lang="en-GB" dirty="0">
                    <a:solidFill>
                      <a:schemeClr val="tx1"/>
                    </a:solidFill>
                  </a:rPr>
                  <a:t> </a:t>
                </a:r>
                <a14:m>
                  <m:oMath xmlns:m="http://schemas.openxmlformats.org/officeDocument/2006/math">
                    <m:r>
                      <a:rPr lang="en-GB" i="1">
                        <a:solidFill>
                          <a:schemeClr val="tx1"/>
                        </a:solidFill>
                        <a:latin typeface="Cambria Math" panose="02040503050406030204" pitchFamily="18" charset="0"/>
                      </a:rPr>
                      <m:t>≤</m:t>
                    </m:r>
                  </m:oMath>
                </a14:m>
                <a:r>
                  <a:rPr lang="en-GB" dirty="0">
                    <a:solidFill>
                      <a:schemeClr val="tx1"/>
                    </a:solidFill>
                  </a:rPr>
                  <a:t> </a:t>
                </a:r>
                <a14:m>
                  <m:oMath xmlns:m="http://schemas.openxmlformats.org/officeDocument/2006/math">
                    <m:sSub>
                      <m:sSubPr>
                        <m:ctrlPr>
                          <a:rPr lang="en-GB" i="1">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𝑥</m:t>
                        </m:r>
                        <m:r>
                          <a:rPr lang="en-GB" b="0" i="1" smtClean="0">
                            <a:solidFill>
                              <a:schemeClr val="tx1"/>
                            </a:solidFill>
                            <a:latin typeface="Cambria Math" panose="02040503050406030204" pitchFamily="18" charset="0"/>
                          </a:rPr>
                          <m:t>′</m:t>
                        </m:r>
                      </m:e>
                      <m:sub>
                        <m:r>
                          <a:rPr lang="en-GB" b="0" i="1" smtClean="0">
                            <a:solidFill>
                              <a:schemeClr val="tx1"/>
                            </a:solidFill>
                            <a:latin typeface="Cambria Math" panose="02040503050406030204" pitchFamily="18" charset="0"/>
                          </a:rPr>
                          <m:t>𝑔</m:t>
                        </m:r>
                      </m:sub>
                    </m:sSub>
                  </m:oMath>
                </a14:m>
                <a:r>
                  <a:rPr lang="en-GB" dirty="0">
                    <a:solidFill>
                      <a:schemeClr val="tx1"/>
                    </a:solidFill>
                  </a:rPr>
                  <a:t>)</a:t>
                </a:r>
              </a:p>
              <a:p>
                <a:endParaRPr lang="en-GB" dirty="0"/>
              </a:p>
            </p:txBody>
          </p:sp>
        </mc:Choice>
        <mc:Fallback xmlns="">
          <p:sp>
            <p:nvSpPr>
              <p:cNvPr id="3" name="Content Placeholder 2">
                <a:extLst>
                  <a:ext uri="{FF2B5EF4-FFF2-40B4-BE49-F238E27FC236}">
                    <a16:creationId xmlns:a16="http://schemas.microsoft.com/office/drawing/2014/main" id="{AD13A77C-B1B2-481D-9780-A2AA6FE64FE9}"/>
                  </a:ext>
                </a:extLst>
              </p:cNvPr>
              <p:cNvSpPr>
                <a:spLocks noGrp="1" noRot="1" noChangeAspect="1" noMove="1" noResize="1" noEditPoints="1" noAdjustHandles="1" noChangeArrowheads="1" noChangeShapeType="1" noTextEdit="1"/>
              </p:cNvSpPr>
              <p:nvPr>
                <p:ph idx="1"/>
              </p:nvPr>
            </p:nvSpPr>
            <p:spPr>
              <a:xfrm>
                <a:off x="1097280" y="2108201"/>
                <a:ext cx="5138420" cy="4527377"/>
              </a:xfrm>
              <a:blipFill>
                <a:blip r:embed="rId3"/>
                <a:stretch>
                  <a:fillRect l="-2017" t="-2423" r="-1068"/>
                </a:stretch>
              </a:blipFill>
            </p:spPr>
            <p:txBody>
              <a:bodyPr/>
              <a:lstStyle/>
              <a:p>
                <a:r>
                  <a:rPr lang="en-GB">
                    <a:noFill/>
                  </a:rPr>
                  <a:t> </a:t>
                </a:r>
              </a:p>
            </p:txBody>
          </p:sp>
        </mc:Fallback>
      </mc:AlternateContent>
      <p:sp>
        <p:nvSpPr>
          <p:cNvPr id="13" name="Rectangle 12">
            <a:extLst>
              <a:ext uri="{FF2B5EF4-FFF2-40B4-BE49-F238E27FC236}">
                <a16:creationId xmlns:a16="http://schemas.microsoft.com/office/drawing/2014/main" id="{5A4A8E71-F899-42D5-84C7-566B2F302D15}"/>
              </a:ext>
              <a:ext uri="{C183D7F6-B498-43B3-948B-1728B52AA6E4}">
                <adec:decorative xmlns:adec="http://schemas.microsoft.com/office/drawing/2017/decorative" val="1"/>
              </a:ext>
            </a:extLst>
          </p:cNvPr>
          <p:cNvSpPr/>
          <p:nvPr/>
        </p:nvSpPr>
        <p:spPr>
          <a:xfrm>
            <a:off x="7038237" y="4665132"/>
            <a:ext cx="4174066" cy="2238675"/>
          </a:xfrm>
          <a:prstGeom prst="rect">
            <a:avLst/>
          </a:prstGeom>
          <a:gradFill flip="none" rotWithShape="1">
            <a:gsLst>
              <a:gs pos="0">
                <a:schemeClr val="accent1">
                  <a:lumMod val="45000"/>
                  <a:lumOff val="5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2A1F278B-6EF1-43DC-8D55-F24110E25C6D}"/>
              </a:ext>
              <a:ext uri="{C183D7F6-B498-43B3-948B-1728B52AA6E4}">
                <adec:decorative xmlns:adec="http://schemas.microsoft.com/office/drawing/2017/decorative" val="1"/>
              </a:ext>
            </a:extLst>
          </p:cNvPr>
          <p:cNvGrpSpPr/>
          <p:nvPr/>
        </p:nvGrpSpPr>
        <p:grpSpPr>
          <a:xfrm>
            <a:off x="8085443" y="2818427"/>
            <a:ext cx="2257678" cy="2257678"/>
            <a:chOff x="8085443" y="2818427"/>
            <a:chExt cx="2257678" cy="2257678"/>
          </a:xfrm>
        </p:grpSpPr>
        <p:sp>
          <p:nvSpPr>
            <p:cNvPr id="4" name="Oval 3">
              <a:extLst>
                <a:ext uri="{FF2B5EF4-FFF2-40B4-BE49-F238E27FC236}">
                  <a16:creationId xmlns:a16="http://schemas.microsoft.com/office/drawing/2014/main" id="{68F12925-A3E3-4B17-B028-B12989F162AA}"/>
                </a:ext>
                <a:ext uri="{C183D7F6-B498-43B3-948B-1728B52AA6E4}">
                  <adec:decorative xmlns:adec="http://schemas.microsoft.com/office/drawing/2017/decorative" val="1"/>
                </a:ext>
              </a:extLst>
            </p:cNvPr>
            <p:cNvSpPr/>
            <p:nvPr/>
          </p:nvSpPr>
          <p:spPr>
            <a:xfrm>
              <a:off x="8085443" y="2818427"/>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Multiplication Sign 4">
              <a:extLst>
                <a:ext uri="{FF2B5EF4-FFF2-40B4-BE49-F238E27FC236}">
                  <a16:creationId xmlns:a16="http://schemas.microsoft.com/office/drawing/2014/main" id="{D64078B2-A12E-4D29-B3E6-45C6830485EC}"/>
                </a:ext>
              </a:extLst>
            </p:cNvPr>
            <p:cNvSpPr/>
            <p:nvPr/>
          </p:nvSpPr>
          <p:spPr>
            <a:xfrm>
              <a:off x="9125270" y="3858254"/>
              <a:ext cx="178024" cy="178024"/>
            </a:xfrm>
            <a:prstGeom prst="mathMultiply">
              <a:avLst>
                <a:gd name="adj1" fmla="val 1248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B66095-5C10-4245-AC3E-009EC0539206}"/>
                    </a:ext>
                  </a:extLst>
                </p:cNvPr>
                <p:cNvSpPr txBox="1"/>
                <p:nvPr/>
              </p:nvSpPr>
              <p:spPr>
                <a:xfrm>
                  <a:off x="9201725" y="3536383"/>
                  <a:ext cx="41068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6">
                                <a:lumMod val="50000"/>
                              </a:schemeClr>
                            </a:solidFill>
                            <a:latin typeface="Cambria Math" panose="02040503050406030204" pitchFamily="18" charset="0"/>
                          </a:rPr>
                          <m:t>𝐜</m:t>
                        </m:r>
                      </m:oMath>
                    </m:oMathPara>
                  </a14:m>
                  <a:endParaRPr lang="en-GB" sz="2400" b="1"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21B66095-5C10-4245-AC3E-009EC0539206}"/>
                    </a:ext>
                  </a:extLst>
                </p:cNvPr>
                <p:cNvSpPr txBox="1">
                  <a:spLocks noRot="1" noChangeAspect="1" noMove="1" noResize="1" noEditPoints="1" noAdjustHandles="1" noChangeArrowheads="1" noChangeShapeType="1" noTextEdit="1"/>
                </p:cNvSpPr>
                <p:nvPr/>
              </p:nvSpPr>
              <p:spPr>
                <a:xfrm>
                  <a:off x="9201725" y="3536383"/>
                  <a:ext cx="410689"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E829E6-655B-45D3-B494-05C058FB67CF}"/>
                    </a:ext>
                  </a:extLst>
                </p:cNvPr>
                <p:cNvSpPr txBox="1"/>
                <p:nvPr/>
              </p:nvSpPr>
              <p:spPr>
                <a:xfrm>
                  <a:off x="8790562" y="4089086"/>
                  <a:ext cx="4222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50000"/>
                              </a:schemeClr>
                            </a:solidFill>
                            <a:latin typeface="Cambria Math" panose="02040503050406030204" pitchFamily="18" charset="0"/>
                          </a:rPr>
                          <m:t>𝑟</m:t>
                        </m:r>
                      </m:oMath>
                    </m:oMathPara>
                  </a14:m>
                  <a:endParaRPr lang="en-GB" dirty="0"/>
                </a:p>
              </p:txBody>
            </p:sp>
          </mc:Choice>
          <mc:Fallback xmlns="">
            <p:sp>
              <p:nvSpPr>
                <p:cNvPr id="8" name="TextBox 7">
                  <a:extLst>
                    <a:ext uri="{FF2B5EF4-FFF2-40B4-BE49-F238E27FC236}">
                      <a16:creationId xmlns:a16="http://schemas.microsoft.com/office/drawing/2014/main" id="{5AE829E6-655B-45D3-B494-05C058FB67CF}"/>
                    </a:ext>
                  </a:extLst>
                </p:cNvPr>
                <p:cNvSpPr txBox="1">
                  <a:spLocks noRot="1" noChangeAspect="1" noMove="1" noResize="1" noEditPoints="1" noAdjustHandles="1" noChangeArrowheads="1" noChangeShapeType="1" noTextEdit="1"/>
                </p:cNvSpPr>
                <p:nvPr/>
              </p:nvSpPr>
              <p:spPr>
                <a:xfrm>
                  <a:off x="8790562" y="4089086"/>
                  <a:ext cx="422231" cy="461665"/>
                </a:xfrm>
                <a:prstGeom prst="rect">
                  <a:avLst/>
                </a:prstGeom>
                <a:blipFill>
                  <a:blip r:embed="rId5"/>
                  <a:stretch>
                    <a:fillRect/>
                  </a:stretch>
                </a:blipFill>
              </p:spPr>
              <p:txBody>
                <a:bodyPr/>
                <a:lstStyle/>
                <a:p>
                  <a:r>
                    <a:rPr lang="en-GB">
                      <a:noFill/>
                    </a:rPr>
                    <a:t> </a:t>
                  </a:r>
                </a:p>
              </p:txBody>
            </p:sp>
          </mc:Fallback>
        </mc:AlternateContent>
        <p:cxnSp>
          <p:nvCxnSpPr>
            <p:cNvPr id="6" name="Straight Arrow Connector 5">
              <a:extLst>
                <a:ext uri="{FF2B5EF4-FFF2-40B4-BE49-F238E27FC236}">
                  <a16:creationId xmlns:a16="http://schemas.microsoft.com/office/drawing/2014/main" id="{380416AF-24B8-4AC8-B546-814F76402A46}"/>
                </a:ext>
              </a:extLst>
            </p:cNvPr>
            <p:cNvCxnSpPr>
              <a:cxnSpLocks/>
              <a:endCxn id="4" idx="4"/>
            </p:cNvCxnSpPr>
            <p:nvPr/>
          </p:nvCxnSpPr>
          <p:spPr>
            <a:xfrm>
              <a:off x="9212793" y="3945468"/>
              <a:ext cx="1489" cy="1130637"/>
            </a:xfrm>
            <a:prstGeom prst="straightConnector1">
              <a:avLst/>
            </a:prstGeom>
            <a:ln>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14EB6A8-B9DA-4CE1-8B9C-351A4DF16332}"/>
                  </a:ext>
                </a:extLst>
              </p:cNvPr>
              <p:cNvSpPr txBox="1"/>
              <p:nvPr/>
            </p:nvSpPr>
            <p:spPr>
              <a:xfrm>
                <a:off x="6496463" y="4418929"/>
                <a:ext cx="579774" cy="491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tx2"/>
                              </a:solidFill>
                              <a:latin typeface="Cambria Math" panose="02040503050406030204" pitchFamily="18" charset="0"/>
                            </a:rPr>
                          </m:ctrlPr>
                        </m:sSubPr>
                        <m:e>
                          <m:r>
                            <a:rPr lang="en-GB" sz="2400" b="0" i="1" smtClean="0">
                              <a:solidFill>
                                <a:schemeClr val="tx2"/>
                              </a:solidFill>
                              <a:latin typeface="Cambria Math" panose="02040503050406030204" pitchFamily="18" charset="0"/>
                            </a:rPr>
                            <m:t>𝑦</m:t>
                          </m:r>
                        </m:e>
                        <m:sub>
                          <m:r>
                            <a:rPr lang="en-GB" sz="2400" b="0" i="1" smtClean="0">
                              <a:solidFill>
                                <a:schemeClr val="tx2"/>
                              </a:solidFill>
                              <a:latin typeface="Cambria Math" panose="02040503050406030204" pitchFamily="18" charset="0"/>
                            </a:rPr>
                            <m:t>𝑔</m:t>
                          </m:r>
                        </m:sub>
                      </m:sSub>
                    </m:oMath>
                  </m:oMathPara>
                </a14:m>
                <a:endParaRPr lang="en-GB" dirty="0">
                  <a:solidFill>
                    <a:schemeClr val="tx2"/>
                  </a:solidFill>
                </a:endParaRPr>
              </a:p>
            </p:txBody>
          </p:sp>
        </mc:Choice>
        <mc:Fallback xmlns="">
          <p:sp>
            <p:nvSpPr>
              <p:cNvPr id="11" name="TextBox 10">
                <a:extLst>
                  <a:ext uri="{FF2B5EF4-FFF2-40B4-BE49-F238E27FC236}">
                    <a16:creationId xmlns:a16="http://schemas.microsoft.com/office/drawing/2014/main" id="{814EB6A8-B9DA-4CE1-8B9C-351A4DF16332}"/>
                  </a:ext>
                </a:extLst>
              </p:cNvPr>
              <p:cNvSpPr txBox="1">
                <a:spLocks noRot="1" noChangeAspect="1" noMove="1" noResize="1" noEditPoints="1" noAdjustHandles="1" noChangeArrowheads="1" noChangeShapeType="1" noTextEdit="1"/>
              </p:cNvSpPr>
              <p:nvPr/>
            </p:nvSpPr>
            <p:spPr>
              <a:xfrm>
                <a:off x="6496463" y="4418929"/>
                <a:ext cx="579774" cy="491738"/>
              </a:xfrm>
              <a:prstGeom prst="rect">
                <a:avLst/>
              </a:prstGeom>
              <a:blipFill>
                <a:blip r:embed="rId6"/>
                <a:stretch>
                  <a:fillRect b="-7407"/>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F95CF71B-79DC-4BA5-9820-AA8CB6D4E2DC}"/>
              </a:ext>
            </a:extLst>
          </p:cNvPr>
          <p:cNvCxnSpPr/>
          <p:nvPr/>
        </p:nvCxnSpPr>
        <p:spPr>
          <a:xfrm>
            <a:off x="7863843" y="3945468"/>
            <a:ext cx="0" cy="719665"/>
          </a:xfrm>
          <a:prstGeom prst="straightConnector1">
            <a:avLst/>
          </a:prstGeom>
          <a:ln>
            <a:solidFill>
              <a:schemeClr val="accent6">
                <a:lumMod val="20000"/>
                <a:lumOff val="8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E6C3CC4-6B7C-488E-A480-B0121EF7DAA9}"/>
                  </a:ext>
                </a:extLst>
              </p:cNvPr>
              <p:cNvSpPr txBox="1"/>
              <p:nvPr/>
            </p:nvSpPr>
            <p:spPr>
              <a:xfrm>
                <a:off x="6719033" y="3988646"/>
                <a:ext cx="1240276" cy="491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chemeClr val="accent6">
                                  <a:lumMod val="20000"/>
                                  <a:lumOff val="80000"/>
                                </a:schemeClr>
                              </a:solidFill>
                              <a:latin typeface="Cambria Math" panose="02040503050406030204" pitchFamily="18" charset="0"/>
                            </a:rPr>
                          </m:ctrlPr>
                        </m:sSubPr>
                        <m:e>
                          <m:r>
                            <a:rPr lang="en-GB" sz="2400" b="0" i="1" smtClean="0">
                              <a:solidFill>
                                <a:schemeClr val="accent6">
                                  <a:lumMod val="20000"/>
                                  <a:lumOff val="80000"/>
                                </a:schemeClr>
                              </a:solidFill>
                              <a:latin typeface="Cambria Math" panose="02040503050406030204" pitchFamily="18" charset="0"/>
                            </a:rPr>
                            <m:t>𝑐</m:t>
                          </m:r>
                        </m:e>
                        <m:sub>
                          <m:r>
                            <a:rPr lang="en-GB" sz="2400" b="0" i="1" smtClean="0">
                              <a:solidFill>
                                <a:schemeClr val="accent6">
                                  <a:lumMod val="20000"/>
                                  <a:lumOff val="80000"/>
                                </a:schemeClr>
                              </a:solidFill>
                              <a:latin typeface="Cambria Math" panose="02040503050406030204" pitchFamily="18" charset="0"/>
                            </a:rPr>
                            <m:t>𝑦</m:t>
                          </m:r>
                        </m:sub>
                      </m:sSub>
                      <m:r>
                        <a:rPr lang="en-GB" sz="2400" b="0" i="1" smtClean="0">
                          <a:solidFill>
                            <a:schemeClr val="accent6">
                              <a:lumMod val="20000"/>
                              <a:lumOff val="80000"/>
                            </a:schemeClr>
                          </a:solidFill>
                          <a:latin typeface="Cambria Math" panose="02040503050406030204" pitchFamily="18" charset="0"/>
                        </a:rPr>
                        <m:t>−</m:t>
                      </m:r>
                      <m:sSub>
                        <m:sSubPr>
                          <m:ctrlPr>
                            <a:rPr lang="en-GB" sz="2400" b="0" i="1" smtClean="0">
                              <a:solidFill>
                                <a:schemeClr val="accent6">
                                  <a:lumMod val="20000"/>
                                  <a:lumOff val="80000"/>
                                </a:schemeClr>
                              </a:solidFill>
                              <a:latin typeface="Cambria Math" panose="02040503050406030204" pitchFamily="18" charset="0"/>
                            </a:rPr>
                          </m:ctrlPr>
                        </m:sSubPr>
                        <m:e>
                          <m:r>
                            <a:rPr lang="en-GB" sz="2400" b="0" i="1" smtClean="0">
                              <a:solidFill>
                                <a:schemeClr val="accent6">
                                  <a:lumMod val="20000"/>
                                  <a:lumOff val="80000"/>
                                </a:schemeClr>
                              </a:solidFill>
                              <a:latin typeface="Cambria Math" panose="02040503050406030204" pitchFamily="18" charset="0"/>
                            </a:rPr>
                            <m:t>𝑦</m:t>
                          </m:r>
                        </m:e>
                        <m:sub>
                          <m:r>
                            <a:rPr lang="en-GB" sz="2400" b="0" i="1" smtClean="0">
                              <a:solidFill>
                                <a:schemeClr val="accent6">
                                  <a:lumMod val="20000"/>
                                  <a:lumOff val="80000"/>
                                </a:schemeClr>
                              </a:solidFill>
                              <a:latin typeface="Cambria Math" panose="02040503050406030204" pitchFamily="18" charset="0"/>
                            </a:rPr>
                            <m:t>𝑔</m:t>
                          </m:r>
                        </m:sub>
                      </m:sSub>
                    </m:oMath>
                  </m:oMathPara>
                </a14:m>
                <a:endParaRPr lang="en-GB" dirty="0">
                  <a:solidFill>
                    <a:schemeClr val="accent6">
                      <a:lumMod val="20000"/>
                      <a:lumOff val="80000"/>
                    </a:schemeClr>
                  </a:solidFill>
                </a:endParaRPr>
              </a:p>
            </p:txBody>
          </p:sp>
        </mc:Choice>
        <mc:Fallback xmlns="">
          <p:sp>
            <p:nvSpPr>
              <p:cNvPr id="17" name="TextBox 16">
                <a:extLst>
                  <a:ext uri="{FF2B5EF4-FFF2-40B4-BE49-F238E27FC236}">
                    <a16:creationId xmlns:a16="http://schemas.microsoft.com/office/drawing/2014/main" id="{BE6C3CC4-6B7C-488E-A480-B0121EF7DAA9}"/>
                  </a:ext>
                </a:extLst>
              </p:cNvPr>
              <p:cNvSpPr txBox="1">
                <a:spLocks noRot="1" noChangeAspect="1" noMove="1" noResize="1" noEditPoints="1" noAdjustHandles="1" noChangeArrowheads="1" noChangeShapeType="1" noTextEdit="1"/>
              </p:cNvSpPr>
              <p:nvPr/>
            </p:nvSpPr>
            <p:spPr>
              <a:xfrm>
                <a:off x="6719033" y="3988646"/>
                <a:ext cx="1240276" cy="491738"/>
              </a:xfrm>
              <a:prstGeom prst="rect">
                <a:avLst/>
              </a:prstGeom>
              <a:blipFill>
                <a:blip r:embed="rId7"/>
                <a:stretch>
                  <a:fillRect b="-7407"/>
                </a:stretch>
              </a:blipFill>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F98463C4-77BC-42C6-AF20-70C463CF1BE0}"/>
              </a:ext>
            </a:extLst>
          </p:cNvPr>
          <p:cNvCxnSpPr/>
          <p:nvPr/>
        </p:nvCxnSpPr>
        <p:spPr>
          <a:xfrm>
            <a:off x="7038237" y="4665133"/>
            <a:ext cx="4174066"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grpSp>
        <p:nvGrpSpPr>
          <p:cNvPr id="22" name="Group 21">
            <a:extLst>
              <a:ext uri="{FF2B5EF4-FFF2-40B4-BE49-F238E27FC236}">
                <a16:creationId xmlns:a16="http://schemas.microsoft.com/office/drawing/2014/main" id="{1DC47448-1E8F-40A2-B8EF-360DD989FC99}"/>
              </a:ext>
            </a:extLst>
          </p:cNvPr>
          <p:cNvGrpSpPr/>
          <p:nvPr/>
        </p:nvGrpSpPr>
        <p:grpSpPr>
          <a:xfrm>
            <a:off x="6489579" y="-210065"/>
            <a:ext cx="5365913" cy="7418172"/>
            <a:chOff x="6489579" y="-210065"/>
            <a:chExt cx="5365913" cy="7418172"/>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8629C8-EA9D-422A-BB5E-C97448A334FE}"/>
                    </a:ext>
                  </a:extLst>
                </p:cNvPr>
                <p:cNvSpPr txBox="1"/>
                <p:nvPr/>
              </p:nvSpPr>
              <p:spPr>
                <a:xfrm>
                  <a:off x="6489579" y="665052"/>
                  <a:ext cx="582659" cy="491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tx2"/>
                                </a:solidFill>
                                <a:latin typeface="Cambria Math" panose="02040503050406030204" pitchFamily="18" charset="0"/>
                              </a:rPr>
                            </m:ctrlPr>
                          </m:sSubPr>
                          <m:e>
                            <m:r>
                              <a:rPr lang="en-GB" sz="2400" b="0" i="1" smtClean="0">
                                <a:solidFill>
                                  <a:schemeClr val="tx2"/>
                                </a:solidFill>
                                <a:latin typeface="Cambria Math" panose="02040503050406030204" pitchFamily="18" charset="0"/>
                              </a:rPr>
                              <m:t>𝑥</m:t>
                            </m:r>
                          </m:e>
                          <m:sub>
                            <m:r>
                              <a:rPr lang="en-GB" sz="2400" b="0" i="1" smtClean="0">
                                <a:solidFill>
                                  <a:schemeClr val="tx2"/>
                                </a:solidFill>
                                <a:latin typeface="Cambria Math" panose="02040503050406030204" pitchFamily="18" charset="0"/>
                              </a:rPr>
                              <m:t>𝑔</m:t>
                            </m:r>
                          </m:sub>
                        </m:sSub>
                      </m:oMath>
                    </m:oMathPara>
                  </a14:m>
                  <a:endParaRPr lang="en-GB" dirty="0">
                    <a:solidFill>
                      <a:schemeClr val="tx2"/>
                    </a:solidFill>
                  </a:endParaRPr>
                </a:p>
              </p:txBody>
            </p:sp>
          </mc:Choice>
          <mc:Fallback xmlns="">
            <p:sp>
              <p:nvSpPr>
                <p:cNvPr id="15" name="TextBox 14">
                  <a:extLst>
                    <a:ext uri="{FF2B5EF4-FFF2-40B4-BE49-F238E27FC236}">
                      <a16:creationId xmlns:a16="http://schemas.microsoft.com/office/drawing/2014/main" id="{C78629C8-EA9D-422A-BB5E-C97448A334FE}"/>
                    </a:ext>
                  </a:extLst>
                </p:cNvPr>
                <p:cNvSpPr txBox="1">
                  <a:spLocks noRot="1" noChangeAspect="1" noMove="1" noResize="1" noEditPoints="1" noAdjustHandles="1" noChangeArrowheads="1" noChangeShapeType="1" noTextEdit="1"/>
                </p:cNvSpPr>
                <p:nvPr/>
              </p:nvSpPr>
              <p:spPr>
                <a:xfrm>
                  <a:off x="6489579" y="665052"/>
                  <a:ext cx="582659" cy="491738"/>
                </a:xfrm>
                <a:prstGeom prst="rect">
                  <a:avLst/>
                </a:prstGeom>
                <a:blipFill>
                  <a:blip r:embed="rId8"/>
                  <a:stretch>
                    <a:fillRect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24DECB0-699D-458D-B936-8FEABC6CB2A9}"/>
                    </a:ext>
                  </a:extLst>
                </p:cNvPr>
                <p:cNvSpPr txBox="1"/>
                <p:nvPr/>
              </p:nvSpPr>
              <p:spPr>
                <a:xfrm>
                  <a:off x="11189669" y="666559"/>
                  <a:ext cx="665823" cy="491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solidFill>
                                  <a:schemeClr val="tx2"/>
                                </a:solidFill>
                                <a:latin typeface="Cambria Math" panose="02040503050406030204" pitchFamily="18" charset="0"/>
                              </a:rPr>
                            </m:ctrlPr>
                          </m:sSubPr>
                          <m:e>
                            <m:r>
                              <a:rPr lang="en-GB" sz="2400" b="0" i="1" smtClean="0">
                                <a:solidFill>
                                  <a:schemeClr val="tx2"/>
                                </a:solidFill>
                                <a:latin typeface="Cambria Math" panose="02040503050406030204" pitchFamily="18" charset="0"/>
                              </a:rPr>
                              <m:t>𝑥</m:t>
                            </m:r>
                            <m:r>
                              <a:rPr lang="en-GB" sz="2400" b="0" i="1" smtClean="0">
                                <a:solidFill>
                                  <a:schemeClr val="tx2"/>
                                </a:solidFill>
                                <a:latin typeface="Cambria Math" panose="02040503050406030204" pitchFamily="18" charset="0"/>
                              </a:rPr>
                              <m:t>′</m:t>
                            </m:r>
                          </m:e>
                          <m:sub>
                            <m:r>
                              <a:rPr lang="en-GB" sz="2400" b="0" i="1" smtClean="0">
                                <a:solidFill>
                                  <a:schemeClr val="tx2"/>
                                </a:solidFill>
                                <a:latin typeface="Cambria Math" panose="02040503050406030204" pitchFamily="18" charset="0"/>
                              </a:rPr>
                              <m:t>𝑔</m:t>
                            </m:r>
                          </m:sub>
                        </m:sSub>
                      </m:oMath>
                    </m:oMathPara>
                  </a14:m>
                  <a:endParaRPr lang="en-GB" dirty="0">
                    <a:solidFill>
                      <a:schemeClr val="tx2"/>
                    </a:solidFill>
                  </a:endParaRPr>
                </a:p>
              </p:txBody>
            </p:sp>
          </mc:Choice>
          <mc:Fallback xmlns="">
            <p:sp>
              <p:nvSpPr>
                <p:cNvPr id="18" name="TextBox 17">
                  <a:extLst>
                    <a:ext uri="{FF2B5EF4-FFF2-40B4-BE49-F238E27FC236}">
                      <a16:creationId xmlns:a16="http://schemas.microsoft.com/office/drawing/2014/main" id="{B24DECB0-699D-458D-B936-8FEABC6CB2A9}"/>
                    </a:ext>
                  </a:extLst>
                </p:cNvPr>
                <p:cNvSpPr txBox="1">
                  <a:spLocks noRot="1" noChangeAspect="1" noMove="1" noResize="1" noEditPoints="1" noAdjustHandles="1" noChangeArrowheads="1" noChangeShapeType="1" noTextEdit="1"/>
                </p:cNvSpPr>
                <p:nvPr/>
              </p:nvSpPr>
              <p:spPr>
                <a:xfrm>
                  <a:off x="11189669" y="666559"/>
                  <a:ext cx="665823" cy="491738"/>
                </a:xfrm>
                <a:prstGeom prst="rect">
                  <a:avLst/>
                </a:prstGeom>
                <a:blipFill>
                  <a:blip r:embed="rId9"/>
                  <a:stretch>
                    <a:fillRect b="-7407"/>
                  </a:stretch>
                </a:blipFill>
              </p:spPr>
              <p:txBody>
                <a:bodyPr/>
                <a:lstStyle/>
                <a:p>
                  <a:r>
                    <a:rPr lang="en-GB">
                      <a:noFill/>
                    </a:rPr>
                    <a:t> </a:t>
                  </a:r>
                </a:p>
              </p:txBody>
            </p:sp>
          </mc:Fallback>
        </mc:AlternateContent>
        <p:cxnSp>
          <p:nvCxnSpPr>
            <p:cNvPr id="10" name="Straight Connector 9">
              <a:extLst>
                <a:ext uri="{FF2B5EF4-FFF2-40B4-BE49-F238E27FC236}">
                  <a16:creationId xmlns:a16="http://schemas.microsoft.com/office/drawing/2014/main" id="{B74EEF40-0329-4D30-A1EC-681D7929D7E9}"/>
                </a:ext>
              </a:extLst>
            </p:cNvPr>
            <p:cNvCxnSpPr>
              <a:cxnSpLocks/>
            </p:cNvCxnSpPr>
            <p:nvPr/>
          </p:nvCxnSpPr>
          <p:spPr>
            <a:xfrm flipV="1">
              <a:off x="11199712" y="-210065"/>
              <a:ext cx="7582" cy="732755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1D7690-63DD-40B6-8E77-8A0C0A9EDFF0}"/>
                </a:ext>
              </a:extLst>
            </p:cNvPr>
            <p:cNvCxnSpPr>
              <a:cxnSpLocks/>
            </p:cNvCxnSpPr>
            <p:nvPr/>
          </p:nvCxnSpPr>
          <p:spPr>
            <a:xfrm flipV="1">
              <a:off x="7027234" y="-119450"/>
              <a:ext cx="7582" cy="732755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0375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64" presetClass="path" presetSubtype="0" accel="50000" decel="50000" fill="hold" nodeType="clickEffect">
                                  <p:stCondLst>
                                    <p:cond delay="0"/>
                                  </p:stCondLst>
                                  <p:childTnLst>
                                    <p:animMotion origin="layout" path="M 8.33333E-7 -2.96296E-6 L -0.00104 -0.0956 " pathEditMode="relative" rAng="0" ptsTypes="AA">
                                      <p:cBhvr>
                                        <p:cTn id="30" dur="1000" fill="hold"/>
                                        <p:tgtEl>
                                          <p:spTgt spid="14"/>
                                        </p:tgtEl>
                                        <p:attrNameLst>
                                          <p:attrName>ppt_x</p:attrName>
                                          <p:attrName>ppt_y</p:attrName>
                                        </p:attrNameLst>
                                      </p:cBhvr>
                                      <p:rCtr x="-52" y="-4792"/>
                                    </p:animMotion>
                                  </p:childTnLst>
                                </p:cTn>
                              </p:par>
                              <p:par>
                                <p:cTn id="31" presetID="6" presetClass="emph" presetSubtype="0" accel="1000" decel="1000" fill="hold" nodeType="withEffect">
                                  <p:stCondLst>
                                    <p:cond delay="0"/>
                                  </p:stCondLst>
                                  <p:childTnLst>
                                    <p:animScale>
                                      <p:cBhvr>
                                        <p:cTn id="32" dur="750" fill="hold"/>
                                        <p:tgtEl>
                                          <p:spTgt spid="16"/>
                                        </p:tgtEl>
                                      </p:cBhvr>
                                      <p:by x="100000" y="200000"/>
                                    </p:animScale>
                                  </p:childTnLst>
                                </p:cTn>
                              </p:par>
                              <p:par>
                                <p:cTn id="33" presetID="64" presetClass="path" presetSubtype="0" accel="50000" decel="50000" fill="hold" nodeType="withEffect">
                                  <p:stCondLst>
                                    <p:cond delay="0"/>
                                  </p:stCondLst>
                                  <p:childTnLst>
                                    <p:animMotion origin="layout" path="M -2.08333E-6 2.22222E-6 L -0.00013 -0.05255 " pathEditMode="relative" rAng="0" ptsTypes="AA">
                                      <p:cBhvr>
                                        <p:cTn id="34" dur="1000" fill="hold"/>
                                        <p:tgtEl>
                                          <p:spTgt spid="16"/>
                                        </p:tgtEl>
                                        <p:attrNameLst>
                                          <p:attrName>ppt_x</p:attrName>
                                          <p:attrName>ppt_y</p:attrName>
                                        </p:attrNameLst>
                                      </p:cBhvr>
                                      <p:rCtr x="-13" y="-2639"/>
                                    </p:animMotion>
                                  </p:childTnLst>
                                </p:cTn>
                              </p:par>
                              <p:par>
                                <p:cTn id="35" presetID="64" presetClass="path" presetSubtype="0" accel="50000" decel="50000" fill="hold" grpId="1" nodeType="withEffect">
                                  <p:stCondLst>
                                    <p:cond delay="0"/>
                                  </p:stCondLst>
                                  <p:childTnLst>
                                    <p:animMotion origin="layout" path="M -3.125E-6 -1.11111E-6 L -3.125E-6 -0.07176 " pathEditMode="relative" rAng="0" ptsTypes="AA">
                                      <p:cBhvr>
                                        <p:cTn id="36" dur="1000" fill="hold"/>
                                        <p:tgtEl>
                                          <p:spTgt spid="17"/>
                                        </p:tgtEl>
                                        <p:attrNameLst>
                                          <p:attrName>ppt_x</p:attrName>
                                          <p:attrName>ppt_y</p:attrName>
                                        </p:attrNameLst>
                                      </p:cBhvr>
                                      <p:rCtr x="0" y="-3588"/>
                                    </p:animMotion>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7" grpId="0"/>
      <p:bldP spid="1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4A8E71-F899-42D5-84C7-566B2F302D15}"/>
              </a:ext>
              <a:ext uri="{C183D7F6-B498-43B3-948B-1728B52AA6E4}">
                <adec:decorative xmlns:adec="http://schemas.microsoft.com/office/drawing/2017/decorative" val="1"/>
              </a:ext>
            </a:extLst>
          </p:cNvPr>
          <p:cNvSpPr/>
          <p:nvPr/>
        </p:nvSpPr>
        <p:spPr>
          <a:xfrm rot="1172008">
            <a:off x="6229169" y="4462166"/>
            <a:ext cx="4174066" cy="3167494"/>
          </a:xfrm>
          <a:prstGeom prst="rect">
            <a:avLst/>
          </a:prstGeom>
          <a:gradFill flip="none" rotWithShape="1">
            <a:gsLst>
              <a:gs pos="0">
                <a:schemeClr val="accent1">
                  <a:lumMod val="45000"/>
                  <a:lumOff val="55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2D16679-BF9E-40AA-9ED2-FC0BB7B830A0}"/>
              </a:ext>
            </a:extLst>
          </p:cNvPr>
          <p:cNvSpPr>
            <a:spLocks noGrp="1"/>
          </p:cNvSpPr>
          <p:nvPr>
            <p:ph type="title"/>
          </p:nvPr>
        </p:nvSpPr>
        <p:spPr/>
        <p:txBody>
          <a:bodyPr/>
          <a:lstStyle/>
          <a:p>
            <a:r>
              <a:rPr lang="en-GB" dirty="0"/>
              <a:t>Generalised circle and ground collision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13A77C-B1B2-481D-9780-A2AA6FE64FE9}"/>
                  </a:ext>
                </a:extLst>
              </p:cNvPr>
              <p:cNvSpPr>
                <a:spLocks noGrp="1"/>
              </p:cNvSpPr>
              <p:nvPr>
                <p:ph idx="1"/>
              </p:nvPr>
            </p:nvSpPr>
            <p:spPr>
              <a:xfrm>
                <a:off x="1097280" y="2108200"/>
                <a:ext cx="5138420" cy="4593045"/>
              </a:xfrm>
            </p:spPr>
            <p:txBody>
              <a:bodyPr>
                <a:normAutofit fontScale="92500" lnSpcReduction="20000"/>
              </a:bodyPr>
              <a:lstStyle/>
              <a:p>
                <a:r>
                  <a:rPr lang="en-GB" dirty="0"/>
                  <a:t>Let </a:t>
                </a:r>
                <a14:m>
                  <m:oMath xmlns:m="http://schemas.openxmlformats.org/officeDocument/2006/math">
                    <m:acc>
                      <m:accPr>
                        <m:chr m:val="̂"/>
                        <m:ctrlPr>
                          <a:rPr lang="en-GB" i="1">
                            <a:latin typeface="Cambria Math" panose="02040503050406030204" pitchFamily="18" charset="0"/>
                          </a:rPr>
                        </m:ctrlPr>
                      </m:accPr>
                      <m:e>
                        <m:r>
                          <a:rPr lang="en-GB" b="1">
                            <a:latin typeface="Cambria Math" panose="02040503050406030204" pitchFamily="18" charset="0"/>
                          </a:rPr>
                          <m:t>𝐧</m:t>
                        </m:r>
                      </m:e>
                    </m:acc>
                  </m:oMath>
                </a14:m>
                <a:r>
                  <a:rPr lang="en-GB" dirty="0"/>
                  <a:t> be a </a:t>
                </a:r>
                <a:r>
                  <a:rPr lang="en-GB" b="1" dirty="0">
                    <a:solidFill>
                      <a:schemeClr val="accent4"/>
                    </a:solidFill>
                    <a:hlinkClick r:id="rId3"/>
                  </a:rPr>
                  <a:t>normal</a:t>
                </a:r>
                <a:r>
                  <a:rPr lang="en-GB" b="1" dirty="0">
                    <a:hlinkClick r:id="rId3"/>
                  </a:rPr>
                  <a:t> vector</a:t>
                </a:r>
                <a:r>
                  <a:rPr lang="en-GB" b="1" dirty="0"/>
                  <a:t> </a:t>
                </a:r>
                <a:r>
                  <a:rPr lang="en-GB" dirty="0"/>
                  <a:t>(a unit vector perpendicular to the ground)</a:t>
                </a:r>
              </a:p>
              <a:p>
                <a:r>
                  <a:rPr lang="en-GB" dirty="0"/>
                  <a:t>Let </a:t>
                </a:r>
                <a14:m>
                  <m:oMath xmlns:m="http://schemas.openxmlformats.org/officeDocument/2006/math">
                    <m:r>
                      <a:rPr lang="en-GB" b="1">
                        <a:latin typeface="Cambria Math" panose="02040503050406030204" pitchFamily="18" charset="0"/>
                      </a:rPr>
                      <m:t>𝐠</m:t>
                    </m:r>
                  </m:oMath>
                </a14:m>
                <a:r>
                  <a:rPr lang="en-GB" dirty="0"/>
                  <a:t> be any point on the ground</a:t>
                </a:r>
              </a:p>
              <a:p>
                <a:r>
                  <a:rPr lang="en-GB" dirty="0"/>
                  <a:t>The distance from </a:t>
                </a:r>
                <a14:m>
                  <m:oMath xmlns:m="http://schemas.openxmlformats.org/officeDocument/2006/math">
                    <m:r>
                      <a:rPr lang="en-GB" b="1" i="0" dirty="0" smtClean="0">
                        <a:latin typeface="Cambria Math" panose="02040503050406030204" pitchFamily="18" charset="0"/>
                      </a:rPr>
                      <m:t>𝐜</m:t>
                    </m:r>
                  </m:oMath>
                </a14:m>
                <a:r>
                  <a:rPr lang="en-GB" dirty="0"/>
                  <a:t> to the ground is the projection of its offset from </a:t>
                </a:r>
                <a14:m>
                  <m:oMath xmlns:m="http://schemas.openxmlformats.org/officeDocument/2006/math">
                    <m:r>
                      <a:rPr lang="en-GB" b="1" i="0" dirty="0" smtClean="0">
                        <a:latin typeface="Cambria Math" panose="02040503050406030204" pitchFamily="18" charset="0"/>
                      </a:rPr>
                      <m:t>𝐠</m:t>
                    </m:r>
                  </m:oMath>
                </a14:m>
                <a:r>
                  <a:rPr lang="en-GB" dirty="0"/>
                  <a:t> onto the normal:</a:t>
                </a:r>
                <a:br>
                  <a:rPr lang="en-GB" b="0" i="1" dirty="0">
                    <a:latin typeface="Cambria Math" panose="02040503050406030204" pitchFamily="18" charset="0"/>
                  </a:rPr>
                </a:br>
                <a14:m>
                  <m:oMath xmlns:m="http://schemas.openxmlformats.org/officeDocument/2006/math">
                    <m:d>
                      <m:dPr>
                        <m:ctrlPr>
                          <a:rPr lang="en-GB" b="0" i="1" smtClean="0">
                            <a:latin typeface="Cambria Math" panose="02040503050406030204" pitchFamily="18" charset="0"/>
                          </a:rPr>
                        </m:ctrlPr>
                      </m:dPr>
                      <m:e>
                        <m:r>
                          <a:rPr lang="en-GB" b="1" i="0" smtClean="0">
                            <a:latin typeface="Cambria Math" panose="02040503050406030204" pitchFamily="18" charset="0"/>
                          </a:rPr>
                          <m:t>𝐜</m:t>
                        </m:r>
                        <m:r>
                          <a:rPr lang="en-GB" b="0" i="1" smtClean="0">
                            <a:latin typeface="Cambria Math" panose="02040503050406030204" pitchFamily="18" charset="0"/>
                          </a:rPr>
                          <m:t>−</m:t>
                        </m:r>
                        <m:r>
                          <a:rPr lang="en-GB" b="1" i="0" smtClean="0">
                            <a:latin typeface="Cambria Math" panose="02040503050406030204" pitchFamily="18" charset="0"/>
                          </a:rPr>
                          <m:t>𝐠</m:t>
                        </m:r>
                      </m:e>
                    </m:d>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1" i="0" smtClean="0">
                            <a:latin typeface="Cambria Math" panose="02040503050406030204" pitchFamily="18" charset="0"/>
                          </a:rPr>
                          <m:t>𝐧</m:t>
                        </m:r>
                      </m:e>
                    </m:acc>
                  </m:oMath>
                </a14:m>
                <a:endParaRPr lang="en-GB" dirty="0"/>
              </a:p>
              <a:p>
                <a:r>
                  <a:rPr lang="en-GB" dirty="0"/>
                  <a:t>Therefore the circle collides with the ground if and only if</a:t>
                </a:r>
                <a:br>
                  <a:rPr lang="en-GB" dirty="0"/>
                </a:br>
                <a14:m>
                  <m:oMath xmlns:m="http://schemas.openxmlformats.org/officeDocument/2006/math">
                    <m:d>
                      <m:dPr>
                        <m:ctrlPr>
                          <a:rPr lang="en-GB" i="1" smtClean="0">
                            <a:solidFill>
                              <a:schemeClr val="accent4"/>
                            </a:solidFill>
                            <a:latin typeface="Cambria Math" panose="02040503050406030204" pitchFamily="18" charset="0"/>
                          </a:rPr>
                        </m:ctrlPr>
                      </m:dPr>
                      <m:e>
                        <m:r>
                          <a:rPr lang="en-GB" b="1">
                            <a:solidFill>
                              <a:schemeClr val="accent4"/>
                            </a:solidFill>
                            <a:latin typeface="Cambria Math" panose="02040503050406030204" pitchFamily="18" charset="0"/>
                          </a:rPr>
                          <m:t>𝐜</m:t>
                        </m:r>
                        <m:r>
                          <a:rPr lang="en-GB" i="1">
                            <a:solidFill>
                              <a:schemeClr val="accent4"/>
                            </a:solidFill>
                            <a:latin typeface="Cambria Math" panose="02040503050406030204" pitchFamily="18" charset="0"/>
                          </a:rPr>
                          <m:t>−</m:t>
                        </m:r>
                        <m:r>
                          <a:rPr lang="en-GB" b="1">
                            <a:solidFill>
                              <a:schemeClr val="accent4"/>
                            </a:solidFill>
                            <a:latin typeface="Cambria Math" panose="02040503050406030204" pitchFamily="18" charset="0"/>
                          </a:rPr>
                          <m:t>𝐠</m:t>
                        </m:r>
                      </m:e>
                    </m:d>
                    <m:r>
                      <a:rPr lang="en-GB" i="1">
                        <a:solidFill>
                          <a:schemeClr val="accent4"/>
                        </a:solidFill>
                        <a:latin typeface="Cambria Math" panose="02040503050406030204" pitchFamily="18" charset="0"/>
                      </a:rPr>
                      <m:t>⋅</m:t>
                    </m:r>
                    <m:acc>
                      <m:accPr>
                        <m:chr m:val="̂"/>
                        <m:ctrlPr>
                          <a:rPr lang="en-GB" i="1">
                            <a:solidFill>
                              <a:schemeClr val="accent4"/>
                            </a:solidFill>
                            <a:latin typeface="Cambria Math" panose="02040503050406030204" pitchFamily="18" charset="0"/>
                          </a:rPr>
                        </m:ctrlPr>
                      </m:accPr>
                      <m:e>
                        <m:r>
                          <a:rPr lang="en-GB" b="1">
                            <a:solidFill>
                              <a:schemeClr val="accent4"/>
                            </a:solidFill>
                            <a:latin typeface="Cambria Math" panose="02040503050406030204" pitchFamily="18" charset="0"/>
                          </a:rPr>
                          <m:t>𝐧</m:t>
                        </m:r>
                      </m:e>
                    </m:acc>
                    <m:r>
                      <a:rPr lang="en-GB" b="1" i="0" smtClean="0">
                        <a:solidFill>
                          <a:schemeClr val="accent4"/>
                        </a:solidFill>
                        <a:latin typeface="Cambria Math" panose="02040503050406030204" pitchFamily="18" charset="0"/>
                      </a:rPr>
                      <m:t>≤</m:t>
                    </m:r>
                    <m:r>
                      <a:rPr lang="en-GB" b="0" i="1" smtClean="0">
                        <a:solidFill>
                          <a:schemeClr val="accent4"/>
                        </a:solidFill>
                        <a:latin typeface="Cambria Math" panose="02040503050406030204" pitchFamily="18" charset="0"/>
                      </a:rPr>
                      <m:t>𝑟</m:t>
                    </m:r>
                  </m:oMath>
                </a14:m>
                <a:endParaRPr lang="en-GB" i="1" dirty="0">
                  <a:solidFill>
                    <a:schemeClr val="accent4"/>
                  </a:solidFill>
                </a:endParaRPr>
              </a:p>
              <a:p>
                <a:endParaRPr lang="en-GB" dirty="0"/>
              </a:p>
            </p:txBody>
          </p:sp>
        </mc:Choice>
        <mc:Fallback xmlns="">
          <p:sp>
            <p:nvSpPr>
              <p:cNvPr id="3" name="Content Placeholder 2">
                <a:extLst>
                  <a:ext uri="{FF2B5EF4-FFF2-40B4-BE49-F238E27FC236}">
                    <a16:creationId xmlns:a16="http://schemas.microsoft.com/office/drawing/2014/main" id="{AD13A77C-B1B2-481D-9780-A2AA6FE64FE9}"/>
                  </a:ext>
                </a:extLst>
              </p:cNvPr>
              <p:cNvSpPr>
                <a:spLocks noGrp="1" noRot="1" noChangeAspect="1" noMove="1" noResize="1" noEditPoints="1" noAdjustHandles="1" noChangeArrowheads="1" noChangeShapeType="1" noTextEdit="1"/>
              </p:cNvSpPr>
              <p:nvPr>
                <p:ph idx="1"/>
              </p:nvPr>
            </p:nvSpPr>
            <p:spPr>
              <a:xfrm>
                <a:off x="1097280" y="2108200"/>
                <a:ext cx="5138420" cy="4593045"/>
              </a:xfrm>
              <a:blipFill>
                <a:blip r:embed="rId4"/>
                <a:stretch>
                  <a:fillRect l="-1779" t="-2922" r="-2135"/>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8F12925-A3E3-4B17-B028-B12989F162AA}"/>
              </a:ext>
              <a:ext uri="{C183D7F6-B498-43B3-948B-1728B52AA6E4}">
                <adec:decorative xmlns:adec="http://schemas.microsoft.com/office/drawing/2017/decorative" val="1"/>
              </a:ext>
            </a:extLst>
          </p:cNvPr>
          <p:cNvSpPr/>
          <p:nvPr/>
        </p:nvSpPr>
        <p:spPr>
          <a:xfrm>
            <a:off x="8085443" y="2818427"/>
            <a:ext cx="2257678" cy="2257678"/>
          </a:xfrm>
          <a:prstGeom prst="ellipse">
            <a:avLst/>
          </a:prstGeom>
          <a:solidFill>
            <a:srgbClr val="FFE6D3">
              <a:alpha val="74902"/>
            </a:srgbClr>
          </a:solidFill>
          <a:ln w="57150">
            <a:solidFill>
              <a:schemeClr val="accent5">
                <a:alpha val="74902"/>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Multiplication Sign 4">
            <a:extLst>
              <a:ext uri="{FF2B5EF4-FFF2-40B4-BE49-F238E27FC236}">
                <a16:creationId xmlns:a16="http://schemas.microsoft.com/office/drawing/2014/main" id="{D64078B2-A12E-4D29-B3E6-45C6830485EC}"/>
              </a:ext>
            </a:extLst>
          </p:cNvPr>
          <p:cNvSpPr/>
          <p:nvPr/>
        </p:nvSpPr>
        <p:spPr>
          <a:xfrm>
            <a:off x="9125270" y="3858254"/>
            <a:ext cx="178024" cy="178024"/>
          </a:xfrm>
          <a:prstGeom prst="mathMultiply">
            <a:avLst>
              <a:gd name="adj1" fmla="val 1248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1B66095-5C10-4245-AC3E-009EC0539206}"/>
                  </a:ext>
                </a:extLst>
              </p:cNvPr>
              <p:cNvSpPr txBox="1"/>
              <p:nvPr/>
            </p:nvSpPr>
            <p:spPr>
              <a:xfrm>
                <a:off x="9173524" y="3574613"/>
                <a:ext cx="41068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6">
                              <a:lumMod val="50000"/>
                            </a:schemeClr>
                          </a:solidFill>
                          <a:latin typeface="Cambria Math" panose="02040503050406030204" pitchFamily="18" charset="0"/>
                        </a:rPr>
                        <m:t>𝐜</m:t>
                      </m:r>
                    </m:oMath>
                  </m:oMathPara>
                </a14:m>
                <a:endParaRPr lang="en-GB" b="1" dirty="0"/>
              </a:p>
            </p:txBody>
          </p:sp>
        </mc:Choice>
        <mc:Fallback xmlns="">
          <p:sp>
            <p:nvSpPr>
              <p:cNvPr id="7" name="TextBox 6">
                <a:extLst>
                  <a:ext uri="{FF2B5EF4-FFF2-40B4-BE49-F238E27FC236}">
                    <a16:creationId xmlns:a16="http://schemas.microsoft.com/office/drawing/2014/main" id="{21B66095-5C10-4245-AC3E-009EC0539206}"/>
                  </a:ext>
                </a:extLst>
              </p:cNvPr>
              <p:cNvSpPr txBox="1">
                <a:spLocks noRot="1" noChangeAspect="1" noMove="1" noResize="1" noEditPoints="1" noAdjustHandles="1" noChangeArrowheads="1" noChangeShapeType="1" noTextEdit="1"/>
              </p:cNvSpPr>
              <p:nvPr/>
            </p:nvSpPr>
            <p:spPr>
              <a:xfrm>
                <a:off x="9173524" y="3574613"/>
                <a:ext cx="410689" cy="46166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E829E6-655B-45D3-B494-05C058FB67CF}"/>
                  </a:ext>
                </a:extLst>
              </p:cNvPr>
              <p:cNvSpPr txBox="1"/>
              <p:nvPr/>
            </p:nvSpPr>
            <p:spPr>
              <a:xfrm>
                <a:off x="8648668" y="3988646"/>
                <a:ext cx="4222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50000"/>
                            </a:schemeClr>
                          </a:solidFill>
                          <a:latin typeface="Cambria Math" panose="02040503050406030204" pitchFamily="18" charset="0"/>
                        </a:rPr>
                        <m:t>𝑟</m:t>
                      </m:r>
                    </m:oMath>
                  </m:oMathPara>
                </a14:m>
                <a:endParaRPr lang="en-GB" dirty="0"/>
              </a:p>
            </p:txBody>
          </p:sp>
        </mc:Choice>
        <mc:Fallback xmlns="">
          <p:sp>
            <p:nvSpPr>
              <p:cNvPr id="8" name="TextBox 7">
                <a:extLst>
                  <a:ext uri="{FF2B5EF4-FFF2-40B4-BE49-F238E27FC236}">
                    <a16:creationId xmlns:a16="http://schemas.microsoft.com/office/drawing/2014/main" id="{5AE829E6-655B-45D3-B494-05C058FB67CF}"/>
                  </a:ext>
                </a:extLst>
              </p:cNvPr>
              <p:cNvSpPr txBox="1">
                <a:spLocks noRot="1" noChangeAspect="1" noMove="1" noResize="1" noEditPoints="1" noAdjustHandles="1" noChangeArrowheads="1" noChangeShapeType="1" noTextEdit="1"/>
              </p:cNvSpPr>
              <p:nvPr/>
            </p:nvSpPr>
            <p:spPr>
              <a:xfrm>
                <a:off x="8648668" y="3988646"/>
                <a:ext cx="422231" cy="461665"/>
              </a:xfrm>
              <a:prstGeom prst="rect">
                <a:avLst/>
              </a:prstGeom>
              <a:blipFill>
                <a:blip r:embed="rId6"/>
                <a:stretch>
                  <a:fillRect/>
                </a:stretch>
              </a:blipFill>
            </p:spPr>
            <p:txBody>
              <a:bodyPr/>
              <a:lstStyle/>
              <a:p>
                <a:r>
                  <a:rPr lang="en-GB">
                    <a:noFill/>
                  </a:rPr>
                  <a:t> </a:t>
                </a:r>
              </a:p>
            </p:txBody>
          </p:sp>
        </mc:Fallback>
      </mc:AlternateContent>
      <p:cxnSp>
        <p:nvCxnSpPr>
          <p:cNvPr id="12" name="Straight Connector 11">
            <a:extLst>
              <a:ext uri="{FF2B5EF4-FFF2-40B4-BE49-F238E27FC236}">
                <a16:creationId xmlns:a16="http://schemas.microsoft.com/office/drawing/2014/main" id="{F98463C4-77BC-42C6-AF20-70C463CF1BE0}"/>
              </a:ext>
              <a:ext uri="{C183D7F6-B498-43B3-948B-1728B52AA6E4}">
                <adec:decorative xmlns:adec="http://schemas.microsoft.com/office/drawing/2017/decorative" val="1"/>
              </a:ext>
            </a:extLst>
          </p:cNvPr>
          <p:cNvCxnSpPr>
            <a:cxnSpLocks/>
          </p:cNvCxnSpPr>
          <p:nvPr/>
        </p:nvCxnSpPr>
        <p:spPr>
          <a:xfrm rot="1172008">
            <a:off x="6758707" y="4553317"/>
            <a:ext cx="4174066" cy="0"/>
          </a:xfrm>
          <a:prstGeom prst="line">
            <a:avLst/>
          </a:prstGeom>
        </p:spPr>
        <p:style>
          <a:lnRef idx="2">
            <a:schemeClr val="accent1">
              <a:shade val="50000"/>
            </a:schemeClr>
          </a:lnRef>
          <a:fillRef idx="1">
            <a:schemeClr val="accent1"/>
          </a:fillRef>
          <a:effectRef idx="0">
            <a:schemeClr val="accent1"/>
          </a:effectRef>
          <a:fontRef idx="minor">
            <a:schemeClr val="lt1"/>
          </a:fontRef>
        </p:style>
      </p:cxnSp>
      <p:cxnSp>
        <p:nvCxnSpPr>
          <p:cNvPr id="6" name="Straight Arrow Connector 5">
            <a:extLst>
              <a:ext uri="{FF2B5EF4-FFF2-40B4-BE49-F238E27FC236}">
                <a16:creationId xmlns:a16="http://schemas.microsoft.com/office/drawing/2014/main" id="{380416AF-24B8-4AC8-B546-814F76402A46}"/>
              </a:ext>
              <a:ext uri="{C183D7F6-B498-43B3-948B-1728B52AA6E4}">
                <adec:decorative xmlns:adec="http://schemas.microsoft.com/office/drawing/2017/decorative" val="1"/>
              </a:ext>
            </a:extLst>
          </p:cNvPr>
          <p:cNvCxnSpPr>
            <a:cxnSpLocks/>
          </p:cNvCxnSpPr>
          <p:nvPr/>
        </p:nvCxnSpPr>
        <p:spPr>
          <a:xfrm flipH="1">
            <a:off x="8817429" y="3945468"/>
            <a:ext cx="395364" cy="1031481"/>
          </a:xfrm>
          <a:prstGeom prst="straightConnector1">
            <a:avLst/>
          </a:prstGeom>
          <a:ln>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6C7FC379-15CE-4465-A62A-694689DD63EC}"/>
              </a:ext>
            </a:extLst>
          </p:cNvPr>
          <p:cNvGrpSpPr/>
          <p:nvPr/>
        </p:nvGrpSpPr>
        <p:grpSpPr>
          <a:xfrm>
            <a:off x="6989953" y="3330572"/>
            <a:ext cx="534253" cy="658513"/>
            <a:chOff x="6989953" y="3330572"/>
            <a:chExt cx="534253" cy="658513"/>
          </a:xfrm>
        </p:grpSpPr>
        <p:cxnSp>
          <p:nvCxnSpPr>
            <p:cNvPr id="17" name="Straight Arrow Connector 16">
              <a:extLst>
                <a:ext uri="{FF2B5EF4-FFF2-40B4-BE49-F238E27FC236}">
                  <a16:creationId xmlns:a16="http://schemas.microsoft.com/office/drawing/2014/main" id="{A61C82AB-4AEA-4C09-9388-7A64AA279314}"/>
                </a:ext>
              </a:extLst>
            </p:cNvPr>
            <p:cNvCxnSpPr>
              <a:cxnSpLocks/>
            </p:cNvCxnSpPr>
            <p:nvPr/>
          </p:nvCxnSpPr>
          <p:spPr>
            <a:xfrm flipV="1">
              <a:off x="7364723" y="3574613"/>
              <a:ext cx="159483" cy="414472"/>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19C873F-A658-4FC8-BE84-7C0BC09F8591}"/>
                    </a:ext>
                  </a:extLst>
                </p:cNvPr>
                <p:cNvSpPr txBox="1"/>
                <p:nvPr/>
              </p:nvSpPr>
              <p:spPr>
                <a:xfrm>
                  <a:off x="6989953" y="3330572"/>
                  <a:ext cx="4523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GB" sz="2400" b="1" i="1" smtClean="0">
                                <a:solidFill>
                                  <a:schemeClr val="tx2"/>
                                </a:solidFill>
                                <a:latin typeface="Cambria Math" panose="02040503050406030204" pitchFamily="18" charset="0"/>
                              </a:rPr>
                            </m:ctrlPr>
                          </m:accPr>
                          <m:e>
                            <m:r>
                              <a:rPr lang="en-GB" sz="2400" b="1" i="0" smtClean="0">
                                <a:solidFill>
                                  <a:schemeClr val="tx2"/>
                                </a:solidFill>
                                <a:latin typeface="Cambria Math" panose="02040503050406030204" pitchFamily="18" charset="0"/>
                              </a:rPr>
                              <m:t>𝐧</m:t>
                            </m:r>
                          </m:e>
                        </m:acc>
                      </m:oMath>
                    </m:oMathPara>
                  </a14:m>
                  <a:endParaRPr lang="en-GB" b="1" dirty="0"/>
                </a:p>
              </p:txBody>
            </p:sp>
          </mc:Choice>
          <mc:Fallback xmlns="">
            <p:sp>
              <p:nvSpPr>
                <p:cNvPr id="16" name="TextBox 15">
                  <a:extLst>
                    <a:ext uri="{FF2B5EF4-FFF2-40B4-BE49-F238E27FC236}">
                      <a16:creationId xmlns:a16="http://schemas.microsoft.com/office/drawing/2014/main" id="{119C873F-A658-4FC8-BE84-7C0BC09F8591}"/>
                    </a:ext>
                  </a:extLst>
                </p:cNvPr>
                <p:cNvSpPr txBox="1">
                  <a:spLocks noRot="1" noChangeAspect="1" noMove="1" noResize="1" noEditPoints="1" noAdjustHandles="1" noChangeArrowheads="1" noChangeShapeType="1" noTextEdit="1"/>
                </p:cNvSpPr>
                <p:nvPr/>
              </p:nvSpPr>
              <p:spPr>
                <a:xfrm>
                  <a:off x="6989953" y="3330572"/>
                  <a:ext cx="452367" cy="461665"/>
                </a:xfrm>
                <a:prstGeom prst="rect">
                  <a:avLst/>
                </a:prstGeom>
                <a:blipFill>
                  <a:blip r:embed="rId7"/>
                  <a:stretch>
                    <a:fillRect t="-3947" r="-16216"/>
                  </a:stretch>
                </a:blipFill>
              </p:spPr>
              <p:txBody>
                <a:bodyPr/>
                <a:lstStyle/>
                <a:p>
                  <a:r>
                    <a:rPr lang="en-GB">
                      <a:noFill/>
                    </a:rPr>
                    <a:t> </a:t>
                  </a:r>
                </a:p>
              </p:txBody>
            </p:sp>
          </mc:Fallback>
        </mc:AlternateContent>
      </p:grpSp>
      <p:grpSp>
        <p:nvGrpSpPr>
          <p:cNvPr id="28" name="Group 27">
            <a:extLst>
              <a:ext uri="{FF2B5EF4-FFF2-40B4-BE49-F238E27FC236}">
                <a16:creationId xmlns:a16="http://schemas.microsoft.com/office/drawing/2014/main" id="{509EA1F2-3890-4FE4-8A30-0A18E1BE2D16}"/>
              </a:ext>
              <a:ext uri="{C183D7F6-B498-43B3-948B-1728B52AA6E4}">
                <adec:decorative xmlns:adec="http://schemas.microsoft.com/office/drawing/2017/decorative" val="1"/>
              </a:ext>
            </a:extLst>
          </p:cNvPr>
          <p:cNvGrpSpPr/>
          <p:nvPr/>
        </p:nvGrpSpPr>
        <p:grpSpPr>
          <a:xfrm>
            <a:off x="6067843" y="619685"/>
            <a:ext cx="5438356" cy="3395088"/>
            <a:chOff x="6067843" y="619685"/>
            <a:chExt cx="5438356" cy="3395088"/>
          </a:xfrm>
        </p:grpSpPr>
        <p:grpSp>
          <p:nvGrpSpPr>
            <p:cNvPr id="26" name="Group 25">
              <a:extLst>
                <a:ext uri="{FF2B5EF4-FFF2-40B4-BE49-F238E27FC236}">
                  <a16:creationId xmlns:a16="http://schemas.microsoft.com/office/drawing/2014/main" id="{DA1652B3-3870-4B59-A4D3-BE94A7DE55A5}"/>
                </a:ext>
              </a:extLst>
            </p:cNvPr>
            <p:cNvGrpSpPr/>
            <p:nvPr/>
          </p:nvGrpSpPr>
          <p:grpSpPr>
            <a:xfrm>
              <a:off x="6067843" y="3346276"/>
              <a:ext cx="1255938" cy="668497"/>
              <a:chOff x="6067843" y="3346276"/>
              <a:chExt cx="1255938" cy="668497"/>
            </a:xfrm>
          </p:grpSpPr>
          <p:cxnSp>
            <p:nvCxnSpPr>
              <p:cNvPr id="21" name="Straight Arrow Connector 20">
                <a:extLst>
                  <a:ext uri="{FF2B5EF4-FFF2-40B4-BE49-F238E27FC236}">
                    <a16:creationId xmlns:a16="http://schemas.microsoft.com/office/drawing/2014/main" id="{CFFD0D6B-52CB-42AA-A976-933AA96D581F}"/>
                  </a:ext>
                </a:extLst>
              </p:cNvPr>
              <p:cNvCxnSpPr>
                <a:cxnSpLocks/>
              </p:cNvCxnSpPr>
              <p:nvPr/>
            </p:nvCxnSpPr>
            <p:spPr>
              <a:xfrm flipH="1" flipV="1">
                <a:off x="6346830" y="3642979"/>
                <a:ext cx="976951" cy="371794"/>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1FBFE54-01F6-4B31-8E44-4D0EFE60E203}"/>
                      </a:ext>
                    </a:extLst>
                  </p:cNvPr>
                  <p:cNvSpPr/>
                  <p:nvPr/>
                </p:nvSpPr>
                <p:spPr>
                  <a:xfrm>
                    <a:off x="6067843" y="3346276"/>
                    <a:ext cx="4003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1" i="0" smtClean="0">
                              <a:solidFill>
                                <a:schemeClr val="accent4"/>
                              </a:solidFill>
                              <a:latin typeface="Cambria Math" panose="02040503050406030204" pitchFamily="18" charset="0"/>
                            </a:rPr>
                            <m:t>𝐕</m:t>
                          </m:r>
                        </m:oMath>
                      </m:oMathPara>
                    </a14:m>
                    <a:endParaRPr lang="en-GB" b="1" dirty="0"/>
                  </a:p>
                </p:txBody>
              </p:sp>
            </mc:Choice>
            <mc:Fallback xmlns="">
              <p:sp>
                <p:nvSpPr>
                  <p:cNvPr id="25" name="Rectangle 24">
                    <a:extLst>
                      <a:ext uri="{FF2B5EF4-FFF2-40B4-BE49-F238E27FC236}">
                        <a16:creationId xmlns:a16="http://schemas.microsoft.com/office/drawing/2014/main" id="{31FBFE54-01F6-4B31-8E44-4D0EFE60E203}"/>
                      </a:ext>
                    </a:extLst>
                  </p:cNvPr>
                  <p:cNvSpPr>
                    <a:spLocks noRot="1" noChangeAspect="1" noMove="1" noResize="1" noEditPoints="1" noAdjustHandles="1" noChangeArrowheads="1" noChangeShapeType="1" noTextEdit="1"/>
                  </p:cNvSpPr>
                  <p:nvPr/>
                </p:nvSpPr>
                <p:spPr>
                  <a:xfrm>
                    <a:off x="6067843" y="3346276"/>
                    <a:ext cx="400366" cy="369332"/>
                  </a:xfrm>
                  <a:prstGeom prst="rect">
                    <a:avLst/>
                  </a:prstGeom>
                  <a:blipFill>
                    <a:blip r:embed="rId8"/>
                    <a:stretch>
                      <a:fillRect/>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27" name="Speech Bubble: Rectangle 26">
                  <a:extLst>
                    <a:ext uri="{FF2B5EF4-FFF2-40B4-BE49-F238E27FC236}">
                      <a16:creationId xmlns:a16="http://schemas.microsoft.com/office/drawing/2014/main" id="{BDFC2B8B-C39F-4C38-BAAA-73E7440D13B8}"/>
                    </a:ext>
                    <a:ext uri="{C183D7F6-B498-43B3-948B-1728B52AA6E4}">
                      <adec:decorative xmlns:adec="http://schemas.microsoft.com/office/drawing/2017/decorative" val="1"/>
                    </a:ext>
                  </a:extLst>
                </p:cNvPr>
                <p:cNvSpPr/>
                <p:nvPr/>
              </p:nvSpPr>
              <p:spPr>
                <a:xfrm>
                  <a:off x="8644467" y="619685"/>
                  <a:ext cx="2861732" cy="2014257"/>
                </a:xfrm>
                <a:prstGeom prst="wedgeRectCallout">
                  <a:avLst>
                    <a:gd name="adj1" fmla="val -97710"/>
                    <a:gd name="adj2" fmla="val 83287"/>
                  </a:avLst>
                </a:prstGeom>
                <a:ln/>
              </p:spPr>
              <p:style>
                <a:lnRef idx="0">
                  <a:schemeClr val="accent1"/>
                </a:lnRef>
                <a:fillRef idx="3">
                  <a:schemeClr val="accent1"/>
                </a:fillRef>
                <a:effectRef idx="3">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acc>
                          <m:accPr>
                            <m:chr m:val="̂"/>
                            <m:ctrlPr>
                              <a:rPr lang="en-GB" sz="2400" b="1" i="1" smtClean="0">
                                <a:solidFill>
                                  <a:schemeClr val="tx1"/>
                                </a:solidFill>
                                <a:latin typeface="Cambria Math" panose="02040503050406030204" pitchFamily="18" charset="0"/>
                              </a:rPr>
                            </m:ctrlPr>
                          </m:accPr>
                          <m:e>
                            <m:r>
                              <a:rPr lang="en-GB" sz="2400" b="1">
                                <a:solidFill>
                                  <a:schemeClr val="tx1"/>
                                </a:solidFill>
                                <a:latin typeface="Cambria Math" panose="02040503050406030204" pitchFamily="18" charset="0"/>
                              </a:rPr>
                              <m:t>𝐧</m:t>
                            </m:r>
                          </m:e>
                        </m:acc>
                        <m:r>
                          <a:rPr lang="en-GB" sz="2400" b="1" i="1" smtClean="0">
                            <a:solidFill>
                              <a:schemeClr val="tx1"/>
                            </a:solidFill>
                            <a:latin typeface="Cambria Math" panose="02040503050406030204" pitchFamily="18" charset="0"/>
                            <a:ea typeface="Cambria Math" panose="02040503050406030204" pitchFamily="18" charset="0"/>
                          </a:rPr>
                          <m:t>∙</m:t>
                        </m:r>
                        <m:r>
                          <a:rPr lang="en-GB" sz="2400" b="1" i="0" smtClean="0">
                            <a:solidFill>
                              <a:schemeClr val="tx1"/>
                            </a:solidFill>
                            <a:latin typeface="Cambria Math" panose="02040503050406030204" pitchFamily="18" charset="0"/>
                            <a:ea typeface="Cambria Math" panose="02040503050406030204" pitchFamily="18" charset="0"/>
                          </a:rPr>
                          <m:t>𝐯</m:t>
                        </m:r>
                        <m:r>
                          <a:rPr lang="en-GB" sz="2400" b="1" i="1" smtClean="0">
                            <a:solidFill>
                              <a:schemeClr val="tx1"/>
                            </a:solidFill>
                            <a:latin typeface="Cambria Math" panose="02040503050406030204" pitchFamily="18" charset="0"/>
                            <a:ea typeface="Cambria Math" panose="02040503050406030204" pitchFamily="18" charset="0"/>
                          </a:rPr>
                          <m:t>=</m:t>
                        </m:r>
                        <m:r>
                          <a:rPr lang="en-GB" sz="2400" b="1" i="1" smtClean="0">
                            <a:solidFill>
                              <a:schemeClr val="tx1"/>
                            </a:solidFill>
                            <a:latin typeface="Cambria Math" panose="02040503050406030204" pitchFamily="18" charset="0"/>
                            <a:ea typeface="Cambria Math" panose="02040503050406030204" pitchFamily="18" charset="0"/>
                          </a:rPr>
                          <m:t>𝟎</m:t>
                        </m:r>
                      </m:oMath>
                      <m:oMath xmlns:m="http://schemas.openxmlformats.org/officeDocument/2006/math">
                        <m:sSub>
                          <m:sSubPr>
                            <m:ctrlPr>
                              <a:rPr lang="en-GB" sz="2400" i="1" smtClean="0">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ea typeface="Cambria Math" panose="02040503050406030204" pitchFamily="18" charset="0"/>
                              </a:rPr>
                              <m:t>⇒</m:t>
                            </m:r>
                            <m:r>
                              <a:rPr lang="en-GB" sz="2400" b="0" i="1" smtClean="0">
                                <a:solidFill>
                                  <a:schemeClr val="tx1"/>
                                </a:solidFill>
                                <a:latin typeface="Cambria Math" panose="02040503050406030204" pitchFamily="18" charset="0"/>
                              </a:rPr>
                              <m:t>𝑛</m:t>
                            </m:r>
                          </m:e>
                          <m:sub>
                            <m:r>
                              <a:rPr lang="en-GB" sz="2400" b="0" i="1" smtClean="0">
                                <a:solidFill>
                                  <a:schemeClr val="tx1"/>
                                </a:solidFill>
                                <a:latin typeface="Cambria Math" panose="02040503050406030204" pitchFamily="18" charset="0"/>
                              </a:rPr>
                              <m:t>𝑦</m:t>
                            </m:r>
                          </m:sub>
                        </m:sSub>
                        <m:r>
                          <a:rPr lang="en-GB" sz="2400" b="0" i="1" smtClean="0">
                            <a:solidFill>
                              <a:schemeClr val="tx1"/>
                            </a:solidFill>
                            <a:latin typeface="Cambria Math" panose="02040503050406030204" pitchFamily="18" charset="0"/>
                          </a:rPr>
                          <m:t>=−</m:t>
                        </m:r>
                        <m:box>
                          <m:boxPr>
                            <m:ctrlPr>
                              <a:rPr lang="en-GB" sz="2400" b="0" i="1" smtClean="0">
                                <a:solidFill>
                                  <a:schemeClr val="tx1"/>
                                </a:solidFill>
                                <a:latin typeface="Cambria Math" panose="02040503050406030204" pitchFamily="18" charset="0"/>
                              </a:rPr>
                            </m:ctrlPr>
                          </m:boxPr>
                          <m:e>
                            <m:argPr>
                              <m:argSz m:val="-1"/>
                            </m:argPr>
                            <m:f>
                              <m:fPr>
                                <m:ctrlPr>
                                  <a:rPr lang="en-GB" sz="2400" b="0" i="1" smtClean="0">
                                    <a:solidFill>
                                      <a:schemeClr val="tx1"/>
                                    </a:solidFill>
                                    <a:latin typeface="Cambria Math" panose="02040503050406030204" pitchFamily="18" charset="0"/>
                                  </a:rPr>
                                </m:ctrlPr>
                              </m:fPr>
                              <m:num>
                                <m:sSub>
                                  <m:sSubPr>
                                    <m:ctrlPr>
                                      <a:rPr lang="en-GB"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𝑣</m:t>
                                    </m:r>
                                  </m:e>
                                  <m:sub>
                                    <m:r>
                                      <a:rPr lang="en-GB" sz="2400" b="0" i="1" smtClean="0">
                                        <a:solidFill>
                                          <a:schemeClr val="tx1"/>
                                        </a:solidFill>
                                        <a:latin typeface="Cambria Math" panose="02040503050406030204" pitchFamily="18" charset="0"/>
                                      </a:rPr>
                                      <m:t>𝑥</m:t>
                                    </m:r>
                                  </m:sub>
                                </m:sSub>
                                <m:r>
                                  <m:rPr>
                                    <m:nor/>
                                  </m:rPr>
                                  <a:rPr lang="en-GB" sz="2400" dirty="0">
                                    <a:solidFill>
                                      <a:schemeClr val="tx1"/>
                                    </a:solidFill>
                                  </a:rPr>
                                  <m:t> </m:t>
                                </m:r>
                              </m:num>
                              <m:den>
                                <m:sSub>
                                  <m:sSubPr>
                                    <m:ctrlPr>
                                      <a:rPr lang="en-GB" sz="2400" i="1">
                                        <a:solidFill>
                                          <a:schemeClr val="tx1"/>
                                        </a:solidFill>
                                        <a:latin typeface="Cambria Math" panose="02040503050406030204" pitchFamily="18" charset="0"/>
                                      </a:rPr>
                                    </m:ctrlPr>
                                  </m:sSubPr>
                                  <m:e>
                                    <m:r>
                                      <a:rPr lang="en-GB" sz="2400" b="0" i="1" smtClean="0">
                                        <a:solidFill>
                                          <a:schemeClr val="tx1"/>
                                        </a:solidFill>
                                        <a:latin typeface="Cambria Math" panose="02040503050406030204" pitchFamily="18" charset="0"/>
                                      </a:rPr>
                                      <m:t>𝑣</m:t>
                                    </m:r>
                                  </m:e>
                                  <m:sub>
                                    <m:r>
                                      <a:rPr lang="en-GB" sz="2400" b="0" i="1" smtClean="0">
                                        <a:solidFill>
                                          <a:schemeClr val="tx1"/>
                                        </a:solidFill>
                                        <a:latin typeface="Cambria Math" panose="02040503050406030204" pitchFamily="18" charset="0"/>
                                      </a:rPr>
                                      <m:t>𝑦</m:t>
                                    </m:r>
                                  </m:sub>
                                </m:sSub>
                                <m:r>
                                  <m:rPr>
                                    <m:nor/>
                                  </m:rPr>
                                  <a:rPr lang="en-GB" sz="2400" dirty="0">
                                    <a:solidFill>
                                      <a:schemeClr val="tx1"/>
                                    </a:solidFill>
                                  </a:rPr>
                                  <m:t> </m:t>
                                </m:r>
                              </m:den>
                            </m:f>
                            <m:r>
                              <m:rPr>
                                <m:nor/>
                              </m:rPr>
                              <a:rPr lang="en-GB" sz="2400" dirty="0">
                                <a:solidFill>
                                  <a:schemeClr val="tx1"/>
                                </a:solidFill>
                              </a:rPr>
                              <m:t> </m:t>
                            </m:r>
                          </m:e>
                        </m:box>
                        <m:sSub>
                          <m:sSubPr>
                            <m:ctrlPr>
                              <a:rPr lang="en-GB" sz="2400" i="1">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rPr>
                              <m:t>𝑛</m:t>
                            </m:r>
                          </m:e>
                          <m:sub>
                            <m:r>
                              <a:rPr lang="en-GB" sz="2400" i="1">
                                <a:solidFill>
                                  <a:schemeClr val="tx1"/>
                                </a:solidFill>
                                <a:latin typeface="Cambria Math" panose="02040503050406030204" pitchFamily="18" charset="0"/>
                              </a:rPr>
                              <m:t>𝑥</m:t>
                            </m:r>
                          </m:sub>
                        </m:sSub>
                      </m:oMath>
                    </m:oMathPara>
                  </a14:m>
                  <a:endParaRPr lang="en-GB" sz="2400" dirty="0">
                    <a:solidFill>
                      <a:schemeClr val="tx1"/>
                    </a:solidFill>
                  </a:endParaRPr>
                </a:p>
                <a:p>
                  <a:pPr/>
                  <a14:m>
                    <m:oMathPara xmlns:m="http://schemas.openxmlformats.org/officeDocument/2006/math">
                      <m:oMathParaPr>
                        <m:jc m:val="centerGroup"/>
                      </m:oMathParaPr>
                      <m:oMath xmlns:m="http://schemas.openxmlformats.org/officeDocument/2006/math">
                        <m:r>
                          <a:rPr lang="en-GB" sz="2400" i="1">
                            <a:solidFill>
                              <a:schemeClr val="tx1"/>
                            </a:solidFill>
                            <a:latin typeface="Cambria Math" panose="02040503050406030204" pitchFamily="18" charset="0"/>
                            <a:ea typeface="Cambria Math" panose="02040503050406030204" pitchFamily="18" charset="0"/>
                          </a:rPr>
                          <m:t>⇒</m:t>
                        </m:r>
                        <m:r>
                          <a:rPr lang="en-GB" sz="2400" b="1" i="0" smtClean="0">
                            <a:solidFill>
                              <a:schemeClr val="tx1"/>
                            </a:solidFill>
                            <a:latin typeface="Cambria Math" panose="02040503050406030204" pitchFamily="18" charset="0"/>
                          </a:rPr>
                          <m:t>𝐧</m:t>
                        </m:r>
                        <m:r>
                          <a:rPr lang="en-GB" sz="2400" b="0" i="1" smtClean="0">
                            <a:solidFill>
                              <a:schemeClr val="tx1"/>
                            </a:solidFill>
                            <a:latin typeface="Cambria Math" panose="02040503050406030204" pitchFamily="18" charset="0"/>
                          </a:rPr>
                          <m:t>=</m:t>
                        </m:r>
                        <m:r>
                          <a:rPr lang="en-GB" sz="2400" b="0" i="1" smtClean="0">
                            <a:solidFill>
                              <a:schemeClr val="tx1"/>
                            </a:solidFill>
                            <a:latin typeface="Cambria Math" panose="02040503050406030204" pitchFamily="18" charset="0"/>
                          </a:rPr>
                          <m:t>𝑘</m:t>
                        </m:r>
                        <m:d>
                          <m:dPr>
                            <m:ctrlPr>
                              <a:rPr lang="en-GB" sz="2400" b="0" i="1" smtClean="0">
                                <a:solidFill>
                                  <a:schemeClr val="tx1"/>
                                </a:solidFill>
                                <a:latin typeface="Cambria Math" panose="02040503050406030204" pitchFamily="18" charset="0"/>
                              </a:rPr>
                            </m:ctrlPr>
                          </m:dPr>
                          <m:e>
                            <m:m>
                              <m:mPr>
                                <m:mcs>
                                  <m:mc>
                                    <m:mcPr>
                                      <m:count m:val="1"/>
                                      <m:mcJc m:val="center"/>
                                    </m:mcPr>
                                  </m:mc>
                                </m:mcs>
                                <m:ctrlPr>
                                  <a:rPr lang="en-GB" sz="2400" b="0" i="1" smtClean="0">
                                    <a:solidFill>
                                      <a:schemeClr val="tx1"/>
                                    </a:solidFill>
                                    <a:latin typeface="Cambria Math" panose="02040503050406030204" pitchFamily="18" charset="0"/>
                                  </a:rPr>
                                </m:ctrlPr>
                              </m:mPr>
                              <m:mr>
                                <m:e>
                                  <m:r>
                                    <m:rPr>
                                      <m:brk m:alnAt="7"/>
                                    </m:rPr>
                                    <a:rPr lang="en-GB" sz="2400" b="0" i="1" smtClean="0">
                                      <a:solidFill>
                                        <a:schemeClr val="tx1"/>
                                      </a:solidFill>
                                      <a:latin typeface="Cambria Math" panose="02040503050406030204" pitchFamily="18" charset="0"/>
                                    </a:rPr>
                                    <m:t>1</m:t>
                                  </m:r>
                                </m:e>
                              </m:mr>
                              <m:mr>
                                <m:e>
                                  <m:r>
                                    <a:rPr lang="en-GB" sz="2400" i="1">
                                      <a:solidFill>
                                        <a:schemeClr val="tx1"/>
                                      </a:solidFill>
                                      <a:latin typeface="Cambria Math" panose="02040503050406030204" pitchFamily="18" charset="0"/>
                                    </a:rPr>
                                    <m:t>−</m:t>
                                  </m:r>
                                  <m:box>
                                    <m:boxPr>
                                      <m:ctrlPr>
                                        <a:rPr lang="en-GB" sz="2400" i="1">
                                          <a:solidFill>
                                            <a:schemeClr val="tx1"/>
                                          </a:solidFill>
                                          <a:latin typeface="Cambria Math" panose="02040503050406030204" pitchFamily="18" charset="0"/>
                                        </a:rPr>
                                      </m:ctrlPr>
                                    </m:boxPr>
                                    <m:e>
                                      <m:argPr>
                                        <m:argSz m:val="-1"/>
                                      </m:argPr>
                                      <m:f>
                                        <m:fPr>
                                          <m:ctrlPr>
                                            <a:rPr lang="en-GB" sz="2400" i="1">
                                              <a:solidFill>
                                                <a:schemeClr val="tx1"/>
                                              </a:solidFill>
                                              <a:latin typeface="Cambria Math" panose="02040503050406030204" pitchFamily="18" charset="0"/>
                                            </a:rPr>
                                          </m:ctrlPr>
                                        </m:fPr>
                                        <m:num>
                                          <m:sSub>
                                            <m:sSubPr>
                                              <m:ctrlPr>
                                                <a:rPr lang="en-GB" sz="2400" i="1">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rPr>
                                                <m:t>𝑣</m:t>
                                              </m:r>
                                            </m:e>
                                            <m:sub>
                                              <m:r>
                                                <a:rPr lang="en-GB" sz="2400" i="1">
                                                  <a:solidFill>
                                                    <a:schemeClr val="tx1"/>
                                                  </a:solidFill>
                                                  <a:latin typeface="Cambria Math" panose="02040503050406030204" pitchFamily="18" charset="0"/>
                                                </a:rPr>
                                                <m:t>𝑥</m:t>
                                              </m:r>
                                            </m:sub>
                                          </m:sSub>
                                          <m:r>
                                            <m:rPr>
                                              <m:nor/>
                                            </m:rPr>
                                            <a:rPr lang="en-GB" sz="2400" dirty="0">
                                              <a:solidFill>
                                                <a:schemeClr val="tx1"/>
                                              </a:solidFill>
                                            </a:rPr>
                                            <m:t> </m:t>
                                          </m:r>
                                        </m:num>
                                        <m:den>
                                          <m:sSub>
                                            <m:sSubPr>
                                              <m:ctrlPr>
                                                <a:rPr lang="en-GB" sz="2400" i="1">
                                                  <a:solidFill>
                                                    <a:schemeClr val="tx1"/>
                                                  </a:solidFill>
                                                  <a:latin typeface="Cambria Math" panose="02040503050406030204" pitchFamily="18" charset="0"/>
                                                </a:rPr>
                                              </m:ctrlPr>
                                            </m:sSubPr>
                                            <m:e>
                                              <m:r>
                                                <a:rPr lang="en-GB" sz="2400" i="1">
                                                  <a:solidFill>
                                                    <a:schemeClr val="tx1"/>
                                                  </a:solidFill>
                                                  <a:latin typeface="Cambria Math" panose="02040503050406030204" pitchFamily="18" charset="0"/>
                                                </a:rPr>
                                                <m:t>𝑣</m:t>
                                              </m:r>
                                            </m:e>
                                            <m:sub>
                                              <m:r>
                                                <a:rPr lang="en-GB" sz="2400" i="1">
                                                  <a:solidFill>
                                                    <a:schemeClr val="tx1"/>
                                                  </a:solidFill>
                                                  <a:latin typeface="Cambria Math" panose="02040503050406030204" pitchFamily="18" charset="0"/>
                                                </a:rPr>
                                                <m:t>𝑦</m:t>
                                              </m:r>
                                            </m:sub>
                                          </m:sSub>
                                          <m:r>
                                            <m:rPr>
                                              <m:nor/>
                                            </m:rPr>
                                            <a:rPr lang="en-GB" sz="2400" dirty="0">
                                              <a:solidFill>
                                                <a:schemeClr val="tx1"/>
                                              </a:solidFill>
                                            </a:rPr>
                                            <m:t> </m:t>
                                          </m:r>
                                        </m:den>
                                      </m:f>
                                      <m:r>
                                        <m:rPr>
                                          <m:nor/>
                                        </m:rPr>
                                        <a:rPr lang="en-GB" sz="2400" dirty="0">
                                          <a:solidFill>
                                            <a:schemeClr val="tx1"/>
                                          </a:solidFill>
                                        </a:rPr>
                                        <m:t> </m:t>
                                      </m:r>
                                    </m:e>
                                  </m:box>
                                </m:e>
                              </m:mr>
                            </m:m>
                          </m:e>
                        </m:d>
                      </m:oMath>
                    </m:oMathPara>
                  </a14:m>
                  <a:endParaRPr lang="en-GB" sz="2400" dirty="0">
                    <a:solidFill>
                      <a:schemeClr val="tx1"/>
                    </a:solidFill>
                  </a:endParaRPr>
                </a:p>
              </p:txBody>
            </p:sp>
          </mc:Choice>
          <mc:Fallback xmlns="">
            <p:sp>
              <p:nvSpPr>
                <p:cNvPr id="27" name="Speech Bubble: Rectangle 26">
                  <a:extLst>
                    <a:ext uri="{FF2B5EF4-FFF2-40B4-BE49-F238E27FC236}">
                      <a16:creationId xmlns:a16="http://schemas.microsoft.com/office/drawing/2014/main" id="{BDFC2B8B-C39F-4C38-BAAA-73E7440D13B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8644467" y="619685"/>
                  <a:ext cx="2861732" cy="2014257"/>
                </a:xfrm>
                <a:prstGeom prst="wedgeRectCallout">
                  <a:avLst>
                    <a:gd name="adj1" fmla="val -97710"/>
                    <a:gd name="adj2" fmla="val 83287"/>
                  </a:avLst>
                </a:prstGeom>
                <a:blipFill>
                  <a:blip r:embed="rId9"/>
                  <a:stretch>
                    <a:fillRect/>
                  </a:stretch>
                </a:blipFill>
                <a:ln/>
              </p:spPr>
              <p:txBody>
                <a:bodyPr/>
                <a:lstStyle/>
                <a:p>
                  <a:r>
                    <a:rPr lang="en-GB">
                      <a:noFill/>
                    </a:rPr>
                    <a:t> </a:t>
                  </a:r>
                </a:p>
              </p:txBody>
            </p:sp>
          </mc:Fallback>
        </mc:AlternateContent>
      </p:grpSp>
      <p:grpSp>
        <p:nvGrpSpPr>
          <p:cNvPr id="29" name="Group 28">
            <a:extLst>
              <a:ext uri="{FF2B5EF4-FFF2-40B4-BE49-F238E27FC236}">
                <a16:creationId xmlns:a16="http://schemas.microsoft.com/office/drawing/2014/main" id="{E0078A15-5E23-464B-A760-11E778CBBC84}"/>
              </a:ext>
            </a:extLst>
          </p:cNvPr>
          <p:cNvGrpSpPr/>
          <p:nvPr/>
        </p:nvGrpSpPr>
        <p:grpSpPr>
          <a:xfrm>
            <a:off x="6931094" y="3877667"/>
            <a:ext cx="494202" cy="461665"/>
            <a:chOff x="6931094" y="3877667"/>
            <a:chExt cx="494202" cy="461665"/>
          </a:xfrm>
        </p:grpSpPr>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20E7129-0458-4BB0-8DD1-C74FA2B544D5}"/>
                    </a:ext>
                  </a:extLst>
                </p:cNvPr>
                <p:cNvSpPr txBox="1"/>
                <p:nvPr/>
              </p:nvSpPr>
              <p:spPr>
                <a:xfrm>
                  <a:off x="6931094" y="3877667"/>
                  <a:ext cx="4283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1">
                                <a:lumMod val="50000"/>
                              </a:schemeClr>
                            </a:solidFill>
                            <a:latin typeface="Cambria Math" panose="02040503050406030204" pitchFamily="18" charset="0"/>
                          </a:rPr>
                          <m:t>𝐠</m:t>
                        </m:r>
                      </m:oMath>
                    </m:oMathPara>
                  </a14:m>
                  <a:endParaRPr lang="en-GB" b="1" dirty="0">
                    <a:solidFill>
                      <a:schemeClr val="accent1">
                        <a:lumMod val="50000"/>
                      </a:schemeClr>
                    </a:solidFill>
                  </a:endParaRPr>
                </a:p>
              </p:txBody>
            </p:sp>
          </mc:Choice>
          <mc:Fallback xmlns="">
            <p:sp>
              <p:nvSpPr>
                <p:cNvPr id="30" name="TextBox 29">
                  <a:extLst>
                    <a:ext uri="{FF2B5EF4-FFF2-40B4-BE49-F238E27FC236}">
                      <a16:creationId xmlns:a16="http://schemas.microsoft.com/office/drawing/2014/main" id="{D20E7129-0458-4BB0-8DD1-C74FA2B544D5}"/>
                    </a:ext>
                  </a:extLst>
                </p:cNvPr>
                <p:cNvSpPr txBox="1">
                  <a:spLocks noRot="1" noChangeAspect="1" noMove="1" noResize="1" noEditPoints="1" noAdjustHandles="1" noChangeArrowheads="1" noChangeShapeType="1" noTextEdit="1"/>
                </p:cNvSpPr>
                <p:nvPr/>
              </p:nvSpPr>
              <p:spPr>
                <a:xfrm>
                  <a:off x="6931094" y="3877667"/>
                  <a:ext cx="428322" cy="461665"/>
                </a:xfrm>
                <a:prstGeom prst="rect">
                  <a:avLst/>
                </a:prstGeom>
                <a:blipFill>
                  <a:blip r:embed="rId10"/>
                  <a:stretch>
                    <a:fillRect b="-13158"/>
                  </a:stretch>
                </a:blipFill>
              </p:spPr>
              <p:txBody>
                <a:bodyPr/>
                <a:lstStyle/>
                <a:p>
                  <a:r>
                    <a:rPr lang="en-GB">
                      <a:noFill/>
                    </a:rPr>
                    <a:t> </a:t>
                  </a:r>
                </a:p>
              </p:txBody>
            </p:sp>
          </mc:Fallback>
        </mc:AlternateContent>
        <p:sp>
          <p:nvSpPr>
            <p:cNvPr id="31" name="Multiplication Sign 30">
              <a:extLst>
                <a:ext uri="{FF2B5EF4-FFF2-40B4-BE49-F238E27FC236}">
                  <a16:creationId xmlns:a16="http://schemas.microsoft.com/office/drawing/2014/main" id="{EB7B8E9E-A65F-4AD9-8C28-8ECDCFCBA4C7}"/>
                </a:ext>
              </a:extLst>
            </p:cNvPr>
            <p:cNvSpPr/>
            <p:nvPr/>
          </p:nvSpPr>
          <p:spPr>
            <a:xfrm>
              <a:off x="7247272" y="3933128"/>
              <a:ext cx="178024" cy="178024"/>
            </a:xfrm>
            <a:prstGeom prst="mathMultiply">
              <a:avLst>
                <a:gd name="adj1" fmla="val 12485"/>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6" name="Group 45">
            <a:extLst>
              <a:ext uri="{FF2B5EF4-FFF2-40B4-BE49-F238E27FC236}">
                <a16:creationId xmlns:a16="http://schemas.microsoft.com/office/drawing/2014/main" id="{33035835-1B95-4549-BE58-90239AB583FA}"/>
              </a:ext>
              <a:ext uri="{C183D7F6-B498-43B3-948B-1728B52AA6E4}">
                <adec:decorative xmlns:adec="http://schemas.microsoft.com/office/drawing/2017/decorative" val="1"/>
              </a:ext>
            </a:extLst>
          </p:cNvPr>
          <p:cNvGrpSpPr/>
          <p:nvPr/>
        </p:nvGrpSpPr>
        <p:grpSpPr>
          <a:xfrm>
            <a:off x="7382539" y="3017520"/>
            <a:ext cx="1830254" cy="1050875"/>
            <a:chOff x="7382539" y="3017520"/>
            <a:chExt cx="1830254" cy="1050875"/>
          </a:xfrm>
        </p:grpSpPr>
        <p:sp>
          <p:nvSpPr>
            <p:cNvPr id="45" name="Rectangle 44">
              <a:extLst>
                <a:ext uri="{FF2B5EF4-FFF2-40B4-BE49-F238E27FC236}">
                  <a16:creationId xmlns:a16="http://schemas.microsoft.com/office/drawing/2014/main" id="{CEB1E64A-A72B-4B63-8776-2552C60619D8}"/>
                </a:ext>
              </a:extLst>
            </p:cNvPr>
            <p:cNvSpPr/>
            <p:nvPr/>
          </p:nvSpPr>
          <p:spPr>
            <a:xfrm rot="1048019">
              <a:off x="7567699" y="3448692"/>
              <a:ext cx="155802" cy="155802"/>
            </a:xfrm>
            <a:prstGeom prst="rect">
              <a:avLst/>
            </a:prstGeom>
            <a:solidFill>
              <a:srgbClr val="EDFBDC">
                <a:alpha val="50196"/>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cxnSp>
          <p:nvCxnSpPr>
            <p:cNvPr id="33" name="Straight Connector 32">
              <a:extLst>
                <a:ext uri="{FF2B5EF4-FFF2-40B4-BE49-F238E27FC236}">
                  <a16:creationId xmlns:a16="http://schemas.microsoft.com/office/drawing/2014/main" id="{7EB120F0-2ACD-4D8C-98A6-5787FF716A18}"/>
                </a:ext>
              </a:extLst>
            </p:cNvPr>
            <p:cNvCxnSpPr>
              <a:stCxn id="31" idx="1"/>
            </p:cNvCxnSpPr>
            <p:nvPr/>
          </p:nvCxnSpPr>
          <p:spPr>
            <a:xfrm flipV="1">
              <a:off x="7382539" y="3017520"/>
              <a:ext cx="350672" cy="958365"/>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1C9954-9433-45E7-ACAF-1B8AC0C7DB4D}"/>
                </a:ext>
              </a:extLst>
            </p:cNvPr>
            <p:cNvCxnSpPr>
              <a:cxnSpLocks/>
            </p:cNvCxnSpPr>
            <p:nvPr/>
          </p:nvCxnSpPr>
          <p:spPr>
            <a:xfrm flipH="1" flipV="1">
              <a:off x="7628709" y="3429000"/>
              <a:ext cx="1544818" cy="504128"/>
            </a:xfrm>
            <a:prstGeom prst="line">
              <a:avLst/>
            </a:prstGeom>
            <a:ln>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BDB495-7A11-401E-80AD-CA290BE9A102}"/>
                </a:ext>
              </a:extLst>
            </p:cNvPr>
            <p:cNvCxnSpPr>
              <a:stCxn id="31" idx="2"/>
            </p:cNvCxnSpPr>
            <p:nvPr/>
          </p:nvCxnSpPr>
          <p:spPr>
            <a:xfrm flipV="1">
              <a:off x="7382539" y="3988646"/>
              <a:ext cx="1830254" cy="79749"/>
            </a:xfrm>
            <a:prstGeom prst="straightConnector1">
              <a:avLst/>
            </a:prstGeom>
            <a:ln w="3810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Speech Bubble: Rectangle 31">
                <a:extLst>
                  <a:ext uri="{FF2B5EF4-FFF2-40B4-BE49-F238E27FC236}">
                    <a16:creationId xmlns:a16="http://schemas.microsoft.com/office/drawing/2014/main" id="{82F8FB5A-3565-4DA8-BD47-EB6A227AD72C}"/>
                  </a:ext>
                  <a:ext uri="{C183D7F6-B498-43B3-948B-1728B52AA6E4}">
                    <adec:decorative xmlns:adec="http://schemas.microsoft.com/office/drawing/2017/decorative" val="1"/>
                  </a:ext>
                </a:extLst>
              </p:cNvPr>
              <p:cNvSpPr/>
              <p:nvPr/>
            </p:nvSpPr>
            <p:spPr>
              <a:xfrm>
                <a:off x="6211502" y="5166358"/>
                <a:ext cx="3329459" cy="1550945"/>
              </a:xfrm>
              <a:prstGeom prst="wedgeRectCallout">
                <a:avLst>
                  <a:gd name="adj1" fmla="val 26722"/>
                  <a:gd name="adj2" fmla="val -56850"/>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GB" sz="2000" dirty="0">
                    <a:solidFill>
                      <a:schemeClr val="tx1"/>
                    </a:solidFill>
                  </a:rPr>
                  <a:t>If </a:t>
                </a:r>
                <a14:m>
                  <m:oMath xmlns:m="http://schemas.openxmlformats.org/officeDocument/2006/math">
                    <m:r>
                      <a:rPr lang="en-GB" sz="2000" b="1">
                        <a:latin typeface="Cambria Math" panose="02040503050406030204" pitchFamily="18" charset="0"/>
                      </a:rPr>
                      <m:t>𝐜</m:t>
                    </m:r>
                    <m:r>
                      <a:rPr lang="en-GB" sz="2000" i="1">
                        <a:latin typeface="Cambria Math" panose="02040503050406030204" pitchFamily="18" charset="0"/>
                      </a:rPr>
                      <m:t>−</m:t>
                    </m:r>
                    <m:r>
                      <a:rPr lang="en-GB" sz="2000" b="1">
                        <a:latin typeface="Cambria Math" panose="02040503050406030204" pitchFamily="18" charset="0"/>
                      </a:rPr>
                      <m:t>𝐠</m:t>
                    </m:r>
                  </m:oMath>
                </a14:m>
                <a:r>
                  <a:rPr lang="en-GB" sz="2000" dirty="0">
                    <a:solidFill>
                      <a:schemeClr val="tx1"/>
                    </a:solidFill>
                  </a:rPr>
                  <a:t> is parallel to </a:t>
                </a:r>
                <a14:m>
                  <m:oMath xmlns:m="http://schemas.openxmlformats.org/officeDocument/2006/math">
                    <m:acc>
                      <m:accPr>
                        <m:chr m:val="̂"/>
                        <m:ctrlPr>
                          <a:rPr lang="en-GB" sz="2000" b="1" i="1">
                            <a:solidFill>
                              <a:schemeClr val="tx1"/>
                            </a:solidFill>
                            <a:latin typeface="Cambria Math" panose="02040503050406030204" pitchFamily="18" charset="0"/>
                          </a:rPr>
                        </m:ctrlPr>
                      </m:accPr>
                      <m:e>
                        <m:r>
                          <a:rPr lang="en-GB" sz="2000" b="1">
                            <a:solidFill>
                              <a:schemeClr val="tx1"/>
                            </a:solidFill>
                            <a:latin typeface="Cambria Math" panose="02040503050406030204" pitchFamily="18" charset="0"/>
                          </a:rPr>
                          <m:t>𝐧</m:t>
                        </m:r>
                      </m:e>
                    </m:acc>
                  </m:oMath>
                </a14:m>
                <a:r>
                  <a:rPr lang="en-GB" sz="2000" dirty="0">
                    <a:solidFill>
                      <a:schemeClr val="tx1"/>
                    </a:solidFill>
                  </a:rPr>
                  <a:t>:</a:t>
                </a:r>
              </a:p>
              <a:p>
                <a:pPr algn="ctr"/>
                <a14:m>
                  <m:oMath xmlns:m="http://schemas.openxmlformats.org/officeDocument/2006/math">
                    <m:r>
                      <a:rPr lang="en-GB" sz="2000" b="1">
                        <a:latin typeface="Cambria Math" panose="02040503050406030204" pitchFamily="18" charset="0"/>
                      </a:rPr>
                      <m:t>𝐜</m:t>
                    </m:r>
                    <m:r>
                      <a:rPr lang="en-GB" sz="2000" i="1">
                        <a:latin typeface="Cambria Math" panose="02040503050406030204" pitchFamily="18" charset="0"/>
                      </a:rPr>
                      <m:t>−</m:t>
                    </m:r>
                    <m:r>
                      <a:rPr lang="en-GB" sz="2000" b="1">
                        <a:latin typeface="Cambria Math" panose="02040503050406030204" pitchFamily="18" charset="0"/>
                      </a:rPr>
                      <m:t>𝐠</m:t>
                    </m:r>
                    <m:r>
                      <a:rPr lang="en-GB" sz="2000" b="0" i="1" smtClean="0">
                        <a:latin typeface="Cambria Math" panose="02040503050406030204" pitchFamily="18" charset="0"/>
                      </a:rPr>
                      <m:t>=</m:t>
                    </m:r>
                    <m:d>
                      <m:dPr>
                        <m:begChr m:val="‖"/>
                        <m:endChr m:val="‖"/>
                        <m:ctrlPr>
                          <a:rPr lang="en-GB" sz="2000" i="1" smtClean="0">
                            <a:solidFill>
                              <a:schemeClr val="tx1"/>
                            </a:solidFill>
                            <a:latin typeface="Cambria Math" panose="02040503050406030204" pitchFamily="18" charset="0"/>
                          </a:rPr>
                        </m:ctrlPr>
                      </m:dPr>
                      <m:e>
                        <m:r>
                          <a:rPr lang="en-GB" sz="2000" b="1">
                            <a:latin typeface="Cambria Math" panose="02040503050406030204" pitchFamily="18" charset="0"/>
                          </a:rPr>
                          <m:t>𝐜</m:t>
                        </m:r>
                        <m:r>
                          <a:rPr lang="en-GB" sz="2000" i="1">
                            <a:latin typeface="Cambria Math" panose="02040503050406030204" pitchFamily="18" charset="0"/>
                          </a:rPr>
                          <m:t>−</m:t>
                        </m:r>
                        <m:r>
                          <a:rPr lang="en-GB" sz="2000" b="1">
                            <a:latin typeface="Cambria Math" panose="02040503050406030204" pitchFamily="18" charset="0"/>
                          </a:rPr>
                          <m:t>𝐠</m:t>
                        </m:r>
                      </m:e>
                    </m:d>
                  </m:oMath>
                </a14:m>
                <a:r>
                  <a:rPr lang="en-GB" sz="2000" b="1" dirty="0">
                    <a:solidFill>
                      <a:schemeClr val="tx1"/>
                    </a:solidFill>
                  </a:rPr>
                  <a:t> </a:t>
                </a:r>
                <a14:m>
                  <m:oMath xmlns:m="http://schemas.openxmlformats.org/officeDocument/2006/math">
                    <m:acc>
                      <m:accPr>
                        <m:chr m:val="̂"/>
                        <m:ctrlPr>
                          <a:rPr lang="en-GB" sz="2000" b="1" i="1">
                            <a:solidFill>
                              <a:schemeClr val="tx1"/>
                            </a:solidFill>
                            <a:latin typeface="Cambria Math" panose="02040503050406030204" pitchFamily="18" charset="0"/>
                          </a:rPr>
                        </m:ctrlPr>
                      </m:accPr>
                      <m:e>
                        <m:r>
                          <a:rPr lang="en-GB" sz="2000" b="1">
                            <a:solidFill>
                              <a:schemeClr val="tx1"/>
                            </a:solidFill>
                            <a:latin typeface="Cambria Math" panose="02040503050406030204" pitchFamily="18" charset="0"/>
                          </a:rPr>
                          <m:t>𝐧</m:t>
                        </m:r>
                      </m:e>
                    </m:acc>
                  </m:oMath>
                </a14:m>
                <a:endParaRPr lang="en-GB" sz="2000" dirty="0">
                  <a:solidFill>
                    <a:schemeClr val="tx1"/>
                  </a:solidFill>
                </a:endParaRPr>
              </a:p>
              <a:p>
                <a:pPr/>
                <a:br>
                  <a:rPr lang="en-GB" sz="20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ctrlPr>
                            <a:rPr lang="en-GB" sz="2000" i="1">
                              <a:latin typeface="Cambria Math" panose="02040503050406030204" pitchFamily="18" charset="0"/>
                            </a:rPr>
                          </m:ctrlPr>
                        </m:dPr>
                        <m:e>
                          <m:r>
                            <a:rPr lang="en-GB" sz="2000" b="1">
                              <a:latin typeface="Cambria Math" panose="02040503050406030204" pitchFamily="18" charset="0"/>
                            </a:rPr>
                            <m:t>𝐜</m:t>
                          </m:r>
                          <m:r>
                            <a:rPr lang="en-GB" sz="2000" i="1">
                              <a:latin typeface="Cambria Math" panose="02040503050406030204" pitchFamily="18" charset="0"/>
                            </a:rPr>
                            <m:t>−</m:t>
                          </m:r>
                          <m:r>
                            <a:rPr lang="en-GB" sz="2000" b="1">
                              <a:latin typeface="Cambria Math" panose="02040503050406030204" pitchFamily="18" charset="0"/>
                            </a:rPr>
                            <m:t>𝐠</m:t>
                          </m:r>
                        </m:e>
                      </m:d>
                      <m:r>
                        <a:rPr lang="en-GB" sz="2000" i="1" smtClean="0">
                          <a:latin typeface="Cambria Math" panose="02040503050406030204" pitchFamily="18" charset="0"/>
                        </a:rPr>
                        <m:t>⋅</m:t>
                      </m:r>
                      <m:acc>
                        <m:accPr>
                          <m:chr m:val="̂"/>
                          <m:ctrlPr>
                            <a:rPr lang="en-GB" sz="2000" i="1">
                              <a:latin typeface="Cambria Math" panose="02040503050406030204" pitchFamily="18" charset="0"/>
                            </a:rPr>
                          </m:ctrlPr>
                        </m:accPr>
                        <m:e>
                          <m:r>
                            <a:rPr lang="en-GB" sz="2000" b="1">
                              <a:latin typeface="Cambria Math" panose="02040503050406030204" pitchFamily="18" charset="0"/>
                            </a:rPr>
                            <m:t>𝐧</m:t>
                          </m:r>
                        </m:e>
                      </m:acc>
                      <m:r>
                        <a:rPr lang="en-GB" sz="2000" b="0" i="1" smtClean="0">
                          <a:latin typeface="Cambria Math" panose="02040503050406030204" pitchFamily="18" charset="0"/>
                        </a:rPr>
                        <m:t>=</m:t>
                      </m:r>
                      <m:d>
                        <m:dPr>
                          <m:begChr m:val="‖"/>
                          <m:endChr m:val="‖"/>
                          <m:ctrlPr>
                            <a:rPr lang="en-GB" sz="2000" i="1">
                              <a:solidFill>
                                <a:schemeClr val="tx1"/>
                              </a:solidFill>
                              <a:latin typeface="Cambria Math" panose="02040503050406030204" pitchFamily="18" charset="0"/>
                            </a:rPr>
                          </m:ctrlPr>
                        </m:dPr>
                        <m:e>
                          <m:r>
                            <a:rPr lang="en-GB" sz="2000" b="1">
                              <a:latin typeface="Cambria Math" panose="02040503050406030204" pitchFamily="18" charset="0"/>
                            </a:rPr>
                            <m:t>𝐜</m:t>
                          </m:r>
                          <m:r>
                            <a:rPr lang="en-GB" sz="2000" i="1">
                              <a:latin typeface="Cambria Math" panose="02040503050406030204" pitchFamily="18" charset="0"/>
                            </a:rPr>
                            <m:t>−</m:t>
                          </m:r>
                          <m:r>
                            <a:rPr lang="en-GB" sz="2000" b="1">
                              <a:latin typeface="Cambria Math" panose="02040503050406030204" pitchFamily="18" charset="0"/>
                            </a:rPr>
                            <m:t>𝐠</m:t>
                          </m:r>
                        </m:e>
                      </m:d>
                      <m:r>
                        <m:rPr>
                          <m:nor/>
                        </m:rPr>
                        <a:rPr lang="en-GB" sz="2000" b="1" dirty="0">
                          <a:solidFill>
                            <a:schemeClr val="tx1"/>
                          </a:solidFill>
                        </a:rPr>
                        <m:t> </m:t>
                      </m:r>
                      <m:acc>
                        <m:accPr>
                          <m:chr m:val="̂"/>
                          <m:ctrlPr>
                            <a:rPr lang="en-GB" sz="2000" b="1" i="1">
                              <a:solidFill>
                                <a:schemeClr val="tx1"/>
                              </a:solidFill>
                              <a:latin typeface="Cambria Math" panose="02040503050406030204" pitchFamily="18" charset="0"/>
                            </a:rPr>
                          </m:ctrlPr>
                        </m:accPr>
                        <m:e>
                          <m:r>
                            <a:rPr lang="en-GB" sz="2000" b="1">
                              <a:solidFill>
                                <a:schemeClr val="tx1"/>
                              </a:solidFill>
                              <a:latin typeface="Cambria Math" panose="02040503050406030204" pitchFamily="18" charset="0"/>
                            </a:rPr>
                            <m:t>𝐧</m:t>
                          </m:r>
                        </m:e>
                      </m:acc>
                      <m:r>
                        <a:rPr lang="en-GB" sz="2000" i="1">
                          <a:latin typeface="Cambria Math" panose="02040503050406030204" pitchFamily="18" charset="0"/>
                        </a:rPr>
                        <m:t>⋅</m:t>
                      </m:r>
                      <m:acc>
                        <m:accPr>
                          <m:chr m:val="̂"/>
                          <m:ctrlPr>
                            <a:rPr lang="en-GB" sz="2000" i="1">
                              <a:latin typeface="Cambria Math" panose="02040503050406030204" pitchFamily="18" charset="0"/>
                            </a:rPr>
                          </m:ctrlPr>
                        </m:accPr>
                        <m:e>
                          <m:r>
                            <a:rPr lang="en-GB" sz="2000" b="1">
                              <a:latin typeface="Cambria Math" panose="02040503050406030204" pitchFamily="18" charset="0"/>
                            </a:rPr>
                            <m:t>𝐧</m:t>
                          </m:r>
                        </m:e>
                      </m:acc>
                    </m:oMath>
                  </m:oMathPara>
                </a14:m>
                <a:endParaRPr lang="en-GB" sz="20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000" b="0" i="0" smtClean="0">
                          <a:solidFill>
                            <a:schemeClr val="tx1"/>
                          </a:solidFill>
                          <a:latin typeface="Cambria Math" panose="02040503050406030204" pitchFamily="18" charset="0"/>
                        </a:rPr>
                        <m:t>=</m:t>
                      </m:r>
                      <m:d>
                        <m:dPr>
                          <m:begChr m:val="‖"/>
                          <m:endChr m:val="‖"/>
                          <m:ctrlPr>
                            <a:rPr lang="en-GB" sz="2000" i="1">
                              <a:solidFill>
                                <a:schemeClr val="tx1"/>
                              </a:solidFill>
                              <a:latin typeface="Cambria Math" panose="02040503050406030204" pitchFamily="18" charset="0"/>
                            </a:rPr>
                          </m:ctrlPr>
                        </m:dPr>
                        <m:e>
                          <m:r>
                            <a:rPr lang="en-GB" sz="2000" b="1">
                              <a:latin typeface="Cambria Math" panose="02040503050406030204" pitchFamily="18" charset="0"/>
                            </a:rPr>
                            <m:t>𝐜</m:t>
                          </m:r>
                          <m:r>
                            <a:rPr lang="en-GB" sz="2000" i="1">
                              <a:latin typeface="Cambria Math" panose="02040503050406030204" pitchFamily="18" charset="0"/>
                            </a:rPr>
                            <m:t>−</m:t>
                          </m:r>
                          <m:r>
                            <a:rPr lang="en-GB" sz="2000" b="1">
                              <a:latin typeface="Cambria Math" panose="02040503050406030204" pitchFamily="18" charset="0"/>
                            </a:rPr>
                            <m:t>𝐠</m:t>
                          </m:r>
                        </m:e>
                      </m:d>
                    </m:oMath>
                  </m:oMathPara>
                </a14:m>
                <a:endParaRPr lang="en-GB" sz="2000" dirty="0">
                  <a:solidFill>
                    <a:schemeClr val="tx1"/>
                  </a:solidFill>
                </a:endParaRPr>
              </a:p>
            </p:txBody>
          </p:sp>
        </mc:Choice>
        <mc:Fallback xmlns="">
          <p:sp>
            <p:nvSpPr>
              <p:cNvPr id="32" name="Speech Bubble: Rectangle 31">
                <a:extLst>
                  <a:ext uri="{FF2B5EF4-FFF2-40B4-BE49-F238E27FC236}">
                    <a16:creationId xmlns:a16="http://schemas.microsoft.com/office/drawing/2014/main" id="{82F8FB5A-3565-4DA8-BD47-EB6A227AD72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6211502" y="5166358"/>
                <a:ext cx="3329459" cy="1550945"/>
              </a:xfrm>
              <a:prstGeom prst="wedgeRectCallout">
                <a:avLst>
                  <a:gd name="adj1" fmla="val 26722"/>
                  <a:gd name="adj2" fmla="val -56850"/>
                </a:avLst>
              </a:prstGeom>
              <a:blipFill>
                <a:blip r:embed="rId11"/>
                <a:stretch>
                  <a:fillRect/>
                </a:stretch>
              </a:blipFill>
              <a:ln/>
            </p:spPr>
            <p:txBody>
              <a:bodyPr/>
              <a:lstStyle/>
              <a:p>
                <a:r>
                  <a:rPr lang="en-GB">
                    <a:noFill/>
                  </a:rPr>
                  <a:t> </a:t>
                </a:r>
              </a:p>
            </p:txBody>
          </p:sp>
        </mc:Fallback>
      </mc:AlternateContent>
    </p:spTree>
    <p:extLst>
      <p:ext uri="{BB962C8B-B14F-4D97-AF65-F5344CB8AC3E}">
        <p14:creationId xmlns:p14="http://schemas.microsoft.com/office/powerpoint/2010/main" val="205537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1.875E-6 -4.07407E-6 L 0.13451 0.08426 " pathEditMode="relative" rAng="0" ptsTypes="AA">
                                      <p:cBhvr>
                                        <p:cTn id="35" dur="1000" fill="hold"/>
                                        <p:tgtEl>
                                          <p:spTgt spid="29"/>
                                        </p:tgtEl>
                                        <p:attrNameLst>
                                          <p:attrName>ppt_x</p:attrName>
                                          <p:attrName>ppt_y</p:attrName>
                                        </p:attrNameLst>
                                      </p:cBhvr>
                                      <p:rCtr x="6719" y="4213"/>
                                    </p:animMotion>
                                  </p:childTnLst>
                                </p:cTn>
                              </p:par>
                              <p:par>
                                <p:cTn id="36" presetID="10" presetClass="entr" presetSubtype="0"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fade">
                                      <p:cBhvr>
                                        <p:cTn id="4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AF0B-534E-434B-95A0-AD54C6DF2B73}"/>
              </a:ext>
            </a:extLst>
          </p:cNvPr>
          <p:cNvSpPr>
            <a:spLocks noGrp="1"/>
          </p:cNvSpPr>
          <p:nvPr>
            <p:ph type="title"/>
          </p:nvPr>
        </p:nvSpPr>
        <p:spPr/>
        <p:txBody>
          <a:bodyPr/>
          <a:lstStyle/>
          <a:p>
            <a:r>
              <a:rPr lang="en-GB" dirty="0"/>
              <a:t>Circle and line segment collision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F4DA8C-0133-4F1B-90D6-DEF4C1A1F657}"/>
                  </a:ext>
                </a:extLst>
              </p:cNvPr>
              <p:cNvSpPr>
                <a:spLocks noGrp="1"/>
              </p:cNvSpPr>
              <p:nvPr>
                <p:ph idx="1"/>
              </p:nvPr>
            </p:nvSpPr>
            <p:spPr>
              <a:xfrm>
                <a:off x="1097279" y="2108201"/>
                <a:ext cx="6022405" cy="4292599"/>
              </a:xfrm>
            </p:spPr>
            <p:txBody>
              <a:bodyPr>
                <a:normAutofit/>
              </a:bodyPr>
              <a:lstStyle/>
              <a:p>
                <a:r>
                  <a:rPr lang="en-GB" dirty="0"/>
                  <a:t>Collisions with lines or line segments is the basis of </a:t>
                </a:r>
                <a:r>
                  <a:rPr lang="en-GB" b="1" dirty="0" err="1">
                    <a:solidFill>
                      <a:schemeClr val="accent4"/>
                    </a:solidFill>
                  </a:rPr>
                  <a:t>raycasting</a:t>
                </a:r>
                <a:endParaRPr lang="en-GB" dirty="0">
                  <a:solidFill>
                    <a:schemeClr val="accent4"/>
                  </a:solidFill>
                </a:endParaRPr>
              </a:p>
              <a:p>
                <a:r>
                  <a:rPr lang="en-GB" dirty="0"/>
                  <a:t>Consider a circle with centre </a:t>
                </a:r>
                <a14:m>
                  <m:oMath xmlns:m="http://schemas.openxmlformats.org/officeDocument/2006/math">
                    <m:r>
                      <a:rPr lang="en-GB" b="1">
                        <a:latin typeface="Cambria Math" panose="02040503050406030204" pitchFamily="18" charset="0"/>
                      </a:rPr>
                      <m:t>𝐜</m:t>
                    </m:r>
                  </m:oMath>
                </a14:m>
                <a:r>
                  <a:rPr lang="en-GB" dirty="0"/>
                  <a:t> and radius </a:t>
                </a:r>
                <a14:m>
                  <m:oMath xmlns:m="http://schemas.openxmlformats.org/officeDocument/2006/math">
                    <m:r>
                      <a:rPr lang="en-GB" i="1">
                        <a:latin typeface="Cambria Math" panose="02040503050406030204" pitchFamily="18" charset="0"/>
                      </a:rPr>
                      <m:t>𝑟</m:t>
                    </m:r>
                  </m:oMath>
                </a14:m>
                <a:r>
                  <a:rPr lang="en-GB" dirty="0"/>
                  <a:t>, and a line segment from point </a:t>
                </a:r>
                <a14:m>
                  <m:oMath xmlns:m="http://schemas.openxmlformats.org/officeDocument/2006/math">
                    <m:r>
                      <a:rPr lang="en-GB" b="1" i="0" dirty="0" smtClean="0">
                        <a:latin typeface="Cambria Math" panose="02040503050406030204" pitchFamily="18" charset="0"/>
                      </a:rPr>
                      <m:t>𝐚</m:t>
                    </m:r>
                  </m:oMath>
                </a14:m>
                <a:r>
                  <a:rPr lang="en-GB" dirty="0"/>
                  <a:t> to point </a:t>
                </a:r>
                <a14:m>
                  <m:oMath xmlns:m="http://schemas.openxmlformats.org/officeDocument/2006/math">
                    <m:r>
                      <a:rPr lang="en-GB" b="1" i="0" dirty="0" smtClean="0">
                        <a:latin typeface="Cambria Math" panose="02040503050406030204" pitchFamily="18" charset="0"/>
                      </a:rPr>
                      <m:t>𝐛</m:t>
                    </m:r>
                  </m:oMath>
                </a14:m>
                <a:endParaRPr lang="en-GB" b="1" dirty="0"/>
              </a:p>
              <a:p>
                <a:r>
                  <a:rPr lang="en-GB" dirty="0"/>
                  <a:t>The two collide if and only if the </a:t>
                </a:r>
                <a:r>
                  <a:rPr lang="en-GB" dirty="0">
                    <a:solidFill>
                      <a:schemeClr val="accent4"/>
                    </a:solidFill>
                  </a:rPr>
                  <a:t>shortest distance </a:t>
                </a:r>
                <a:r>
                  <a:rPr lang="en-GB" dirty="0"/>
                  <a:t>between </a:t>
                </a:r>
                <a14:m>
                  <m:oMath xmlns:m="http://schemas.openxmlformats.org/officeDocument/2006/math">
                    <m:r>
                      <a:rPr lang="en-GB" b="1" i="0" dirty="0" smtClean="0">
                        <a:latin typeface="Cambria Math" panose="02040503050406030204" pitchFamily="18" charset="0"/>
                      </a:rPr>
                      <m:t>𝐜</m:t>
                    </m:r>
                  </m:oMath>
                </a14:m>
                <a:r>
                  <a:rPr lang="en-GB" dirty="0"/>
                  <a:t> and the line is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𝑟</m:t>
                    </m:r>
                  </m:oMath>
                </a14:m>
                <a:endParaRPr lang="en-GB" dirty="0"/>
              </a:p>
            </p:txBody>
          </p:sp>
        </mc:Choice>
        <mc:Fallback xmlns="">
          <p:sp>
            <p:nvSpPr>
              <p:cNvPr id="3" name="Content Placeholder 2">
                <a:extLst>
                  <a:ext uri="{FF2B5EF4-FFF2-40B4-BE49-F238E27FC236}">
                    <a16:creationId xmlns:a16="http://schemas.microsoft.com/office/drawing/2014/main" id="{F0F4DA8C-0133-4F1B-90D6-DEF4C1A1F657}"/>
                  </a:ext>
                </a:extLst>
              </p:cNvPr>
              <p:cNvSpPr>
                <a:spLocks noGrp="1" noRot="1" noChangeAspect="1" noMove="1" noResize="1" noEditPoints="1" noAdjustHandles="1" noChangeArrowheads="1" noChangeShapeType="1" noTextEdit="1"/>
              </p:cNvSpPr>
              <p:nvPr>
                <p:ph idx="1"/>
              </p:nvPr>
            </p:nvSpPr>
            <p:spPr>
              <a:xfrm>
                <a:off x="1097279" y="2108201"/>
                <a:ext cx="6022405" cy="4292599"/>
              </a:xfrm>
              <a:blipFill>
                <a:blip r:embed="rId3"/>
                <a:stretch>
                  <a:fillRect l="-1721" t="-1563" r="-2024" b="-1563"/>
                </a:stretch>
              </a:blipFill>
            </p:spPr>
            <p:txBody>
              <a:bodyPr/>
              <a:lstStyle/>
              <a:p>
                <a:r>
                  <a:rPr lang="en-GB">
                    <a:noFill/>
                  </a:rPr>
                  <a:t> </a:t>
                </a:r>
              </a:p>
            </p:txBody>
          </p:sp>
        </mc:Fallback>
      </mc:AlternateContent>
      <p:grpSp>
        <p:nvGrpSpPr>
          <p:cNvPr id="10" name="Group 9">
            <a:extLst>
              <a:ext uri="{FF2B5EF4-FFF2-40B4-BE49-F238E27FC236}">
                <a16:creationId xmlns:a16="http://schemas.microsoft.com/office/drawing/2014/main" id="{305AFEF6-8480-4BF0-86C9-C8FAD2EB0A48}"/>
              </a:ext>
              <a:ext uri="{C183D7F6-B498-43B3-948B-1728B52AA6E4}">
                <adec:decorative xmlns:adec="http://schemas.microsoft.com/office/drawing/2017/decorative" val="1"/>
              </a:ext>
            </a:extLst>
          </p:cNvPr>
          <p:cNvGrpSpPr/>
          <p:nvPr/>
        </p:nvGrpSpPr>
        <p:grpSpPr>
          <a:xfrm>
            <a:off x="8391210" y="3848457"/>
            <a:ext cx="2257678" cy="2257678"/>
            <a:chOff x="8391210" y="3848457"/>
            <a:chExt cx="2257678" cy="2257678"/>
          </a:xfrm>
        </p:grpSpPr>
        <p:sp>
          <p:nvSpPr>
            <p:cNvPr id="4" name="Oval 3">
              <a:extLst>
                <a:ext uri="{FF2B5EF4-FFF2-40B4-BE49-F238E27FC236}">
                  <a16:creationId xmlns:a16="http://schemas.microsoft.com/office/drawing/2014/main" id="{295C57C0-2139-40F1-BF29-40BBAA006C63}"/>
                </a:ext>
                <a:ext uri="{C183D7F6-B498-43B3-948B-1728B52AA6E4}">
                  <adec:decorative xmlns:adec="http://schemas.microsoft.com/office/drawing/2017/decorative" val="1"/>
                </a:ext>
              </a:extLst>
            </p:cNvPr>
            <p:cNvSpPr/>
            <p:nvPr/>
          </p:nvSpPr>
          <p:spPr>
            <a:xfrm>
              <a:off x="8391210" y="3848457"/>
              <a:ext cx="2257678" cy="2257678"/>
            </a:xfrm>
            <a:prstGeom prst="ellipse">
              <a:avLst/>
            </a:prstGeom>
            <a:solidFill>
              <a:srgbClr val="FFE6D3">
                <a:alpha val="74902"/>
              </a:srgbClr>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Multiplication Sign 4">
              <a:extLst>
                <a:ext uri="{FF2B5EF4-FFF2-40B4-BE49-F238E27FC236}">
                  <a16:creationId xmlns:a16="http://schemas.microsoft.com/office/drawing/2014/main" id="{A7DF59B4-1EAC-4CDF-89FD-33969E1700C3}"/>
                </a:ext>
              </a:extLst>
            </p:cNvPr>
            <p:cNvSpPr/>
            <p:nvPr/>
          </p:nvSpPr>
          <p:spPr>
            <a:xfrm>
              <a:off x="9431037" y="4888284"/>
              <a:ext cx="178024" cy="178024"/>
            </a:xfrm>
            <a:prstGeom prst="mathMultiply">
              <a:avLst>
                <a:gd name="adj1" fmla="val 12485"/>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Arrow Connector 5">
              <a:extLst>
                <a:ext uri="{FF2B5EF4-FFF2-40B4-BE49-F238E27FC236}">
                  <a16:creationId xmlns:a16="http://schemas.microsoft.com/office/drawing/2014/main" id="{4B0C0A95-6425-4330-8D44-5C765C4038EC}"/>
                </a:ext>
              </a:extLst>
            </p:cNvPr>
            <p:cNvCxnSpPr>
              <a:cxnSpLocks/>
              <a:endCxn id="4" idx="7"/>
            </p:cNvCxnSpPr>
            <p:nvPr/>
          </p:nvCxnSpPr>
          <p:spPr>
            <a:xfrm flipV="1">
              <a:off x="9518559" y="4179086"/>
              <a:ext cx="799700" cy="796412"/>
            </a:xfrm>
            <a:prstGeom prst="straightConnector1">
              <a:avLst/>
            </a:prstGeom>
            <a:ln>
              <a:solidFill>
                <a:schemeClr val="accent6">
                  <a:lumMod val="50000"/>
                </a:schemeClr>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0D261C7-3965-4DB4-A7C0-93B5707E4DFB}"/>
                    </a:ext>
                  </a:extLst>
                </p:cNvPr>
                <p:cNvSpPr txBox="1"/>
                <p:nvPr/>
              </p:nvSpPr>
              <p:spPr>
                <a:xfrm>
                  <a:off x="9133125" y="4865616"/>
                  <a:ext cx="41068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chemeClr val="accent6">
                                <a:lumMod val="50000"/>
                              </a:schemeClr>
                            </a:solidFill>
                            <a:latin typeface="Cambria Math" panose="02040503050406030204" pitchFamily="18" charset="0"/>
                          </a:rPr>
                          <m:t>𝐜</m:t>
                        </m:r>
                      </m:oMath>
                    </m:oMathPara>
                  </a14:m>
                  <a:endParaRPr lang="en-GB" b="1" dirty="0"/>
                </a:p>
              </p:txBody>
            </p:sp>
          </mc:Choice>
          <mc:Fallback xmlns="">
            <p:sp>
              <p:nvSpPr>
                <p:cNvPr id="7" name="TextBox 6">
                  <a:extLst>
                    <a:ext uri="{FF2B5EF4-FFF2-40B4-BE49-F238E27FC236}">
                      <a16:creationId xmlns:a16="http://schemas.microsoft.com/office/drawing/2014/main" id="{80D261C7-3965-4DB4-A7C0-93B5707E4DFB}"/>
                    </a:ext>
                  </a:extLst>
                </p:cNvPr>
                <p:cNvSpPr txBox="1">
                  <a:spLocks noRot="1" noChangeAspect="1" noMove="1" noResize="1" noEditPoints="1" noAdjustHandles="1" noChangeArrowheads="1" noChangeShapeType="1" noTextEdit="1"/>
                </p:cNvSpPr>
                <p:nvPr/>
              </p:nvSpPr>
              <p:spPr>
                <a:xfrm>
                  <a:off x="9133125" y="4865616"/>
                  <a:ext cx="410689" cy="46166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6FB6BC6-2209-4291-BEBE-897ED73EB158}"/>
                    </a:ext>
                  </a:extLst>
                </p:cNvPr>
                <p:cNvSpPr txBox="1"/>
                <p:nvPr/>
              </p:nvSpPr>
              <p:spPr>
                <a:xfrm>
                  <a:off x="9484230" y="4198779"/>
                  <a:ext cx="42223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0" i="1" smtClean="0">
                            <a:solidFill>
                              <a:schemeClr val="accent6">
                                <a:lumMod val="50000"/>
                              </a:schemeClr>
                            </a:solidFill>
                            <a:latin typeface="Cambria Math" panose="02040503050406030204" pitchFamily="18" charset="0"/>
                          </a:rPr>
                          <m:t>𝑟</m:t>
                        </m:r>
                      </m:oMath>
                    </m:oMathPara>
                  </a14:m>
                  <a:endParaRPr lang="en-GB" dirty="0"/>
                </a:p>
              </p:txBody>
            </p:sp>
          </mc:Choice>
          <mc:Fallback xmlns="">
            <p:sp>
              <p:nvSpPr>
                <p:cNvPr id="8" name="TextBox 7">
                  <a:extLst>
                    <a:ext uri="{FF2B5EF4-FFF2-40B4-BE49-F238E27FC236}">
                      <a16:creationId xmlns:a16="http://schemas.microsoft.com/office/drawing/2014/main" id="{86FB6BC6-2209-4291-BEBE-897ED73EB158}"/>
                    </a:ext>
                  </a:extLst>
                </p:cNvPr>
                <p:cNvSpPr txBox="1">
                  <a:spLocks noRot="1" noChangeAspect="1" noMove="1" noResize="1" noEditPoints="1" noAdjustHandles="1" noChangeArrowheads="1" noChangeShapeType="1" noTextEdit="1"/>
                </p:cNvSpPr>
                <p:nvPr/>
              </p:nvSpPr>
              <p:spPr>
                <a:xfrm>
                  <a:off x="9484230" y="4198779"/>
                  <a:ext cx="422231" cy="461665"/>
                </a:xfrm>
                <a:prstGeom prst="rect">
                  <a:avLst/>
                </a:prstGeom>
                <a:blipFill>
                  <a:blip r:embed="rId5"/>
                  <a:stretch>
                    <a:fillRect/>
                  </a:stretch>
                </a:blipFill>
              </p:spPr>
              <p:txBody>
                <a:bodyPr/>
                <a:lstStyle/>
                <a:p>
                  <a:r>
                    <a:rPr lang="en-GB">
                      <a:noFill/>
                    </a:rPr>
                    <a:t> </a:t>
                  </a:r>
                </a:p>
              </p:txBody>
            </p:sp>
          </mc:Fallback>
        </mc:AlternateContent>
      </p:grpSp>
      <p:cxnSp>
        <p:nvCxnSpPr>
          <p:cNvPr id="11" name="Straight Connector 10">
            <a:extLst>
              <a:ext uri="{FF2B5EF4-FFF2-40B4-BE49-F238E27FC236}">
                <a16:creationId xmlns:a16="http://schemas.microsoft.com/office/drawing/2014/main" id="{86A8610F-28C3-4AD2-B75E-9762974AAF71}"/>
              </a:ext>
              <a:ext uri="{C183D7F6-B498-43B3-948B-1728B52AA6E4}">
                <adec:decorative xmlns:adec="http://schemas.microsoft.com/office/drawing/2017/decorative" val="1"/>
              </a:ext>
            </a:extLst>
          </p:cNvPr>
          <p:cNvCxnSpPr>
            <a:cxnSpLocks/>
          </p:cNvCxnSpPr>
          <p:nvPr/>
        </p:nvCxnSpPr>
        <p:spPr>
          <a:xfrm>
            <a:off x="8909753" y="2933337"/>
            <a:ext cx="2528887" cy="286512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E051C298-65CB-45C6-8198-84AAB6186F54}"/>
              </a:ext>
            </a:extLst>
          </p:cNvPr>
          <p:cNvGrpSpPr/>
          <p:nvPr/>
        </p:nvGrpSpPr>
        <p:grpSpPr>
          <a:xfrm>
            <a:off x="8820523" y="2426371"/>
            <a:ext cx="3110521" cy="3529242"/>
            <a:chOff x="8820523" y="2426371"/>
            <a:chExt cx="3110521" cy="3529242"/>
          </a:xfrm>
        </p:grpSpPr>
        <p:sp>
          <p:nvSpPr>
            <p:cNvPr id="12" name="Multiplication Sign 11">
              <a:extLst>
                <a:ext uri="{FF2B5EF4-FFF2-40B4-BE49-F238E27FC236}">
                  <a16:creationId xmlns:a16="http://schemas.microsoft.com/office/drawing/2014/main" id="{BDF5780F-DD70-403E-B50D-9BD93E99417E}"/>
                </a:ext>
              </a:extLst>
            </p:cNvPr>
            <p:cNvSpPr/>
            <p:nvPr/>
          </p:nvSpPr>
          <p:spPr>
            <a:xfrm>
              <a:off x="8834378" y="2828881"/>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78FEC6D-1D40-4376-A4D6-10C7FD38BF80}"/>
                    </a:ext>
                  </a:extLst>
                </p:cNvPr>
                <p:cNvSpPr txBox="1"/>
                <p:nvPr/>
              </p:nvSpPr>
              <p:spPr>
                <a:xfrm>
                  <a:off x="8820523" y="2426371"/>
                  <a:ext cx="4283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𝐚</m:t>
                        </m:r>
                      </m:oMath>
                    </m:oMathPara>
                  </a14:m>
                  <a:endParaRPr lang="en-GB" sz="2400" b="1" dirty="0">
                    <a:solidFill>
                      <a:srgbClr val="FFFF00"/>
                    </a:solidFill>
                  </a:endParaRPr>
                </a:p>
              </p:txBody>
            </p:sp>
          </mc:Choice>
          <mc:Fallback xmlns="">
            <p:sp>
              <p:nvSpPr>
                <p:cNvPr id="13" name="TextBox 12">
                  <a:extLst>
                    <a:ext uri="{FF2B5EF4-FFF2-40B4-BE49-F238E27FC236}">
                      <a16:creationId xmlns:a16="http://schemas.microsoft.com/office/drawing/2014/main" id="{078FEC6D-1D40-4376-A4D6-10C7FD38BF80}"/>
                    </a:ext>
                  </a:extLst>
                </p:cNvPr>
                <p:cNvSpPr txBox="1">
                  <a:spLocks noRot="1" noChangeAspect="1" noMove="1" noResize="1" noEditPoints="1" noAdjustHandles="1" noChangeArrowheads="1" noChangeShapeType="1" noTextEdit="1"/>
                </p:cNvSpPr>
                <p:nvPr/>
              </p:nvSpPr>
              <p:spPr>
                <a:xfrm>
                  <a:off x="8820523" y="2426371"/>
                  <a:ext cx="428322" cy="461665"/>
                </a:xfrm>
                <a:prstGeom prst="rect">
                  <a:avLst/>
                </a:prstGeom>
                <a:blipFill>
                  <a:blip r:embed="rId6"/>
                  <a:stretch>
                    <a:fillRect/>
                  </a:stretch>
                </a:blipFill>
              </p:spPr>
              <p:txBody>
                <a:bodyPr/>
                <a:lstStyle/>
                <a:p>
                  <a:r>
                    <a:rPr lang="en-GB">
                      <a:noFill/>
                    </a:rPr>
                    <a:t> </a:t>
                  </a:r>
                </a:p>
              </p:txBody>
            </p:sp>
          </mc:Fallback>
        </mc:AlternateContent>
        <p:sp>
          <p:nvSpPr>
            <p:cNvPr id="14" name="Multiplication Sign 13">
              <a:extLst>
                <a:ext uri="{FF2B5EF4-FFF2-40B4-BE49-F238E27FC236}">
                  <a16:creationId xmlns:a16="http://schemas.microsoft.com/office/drawing/2014/main" id="{C4833641-B7A4-417B-88A3-3638C8851E56}"/>
                </a:ext>
              </a:extLst>
            </p:cNvPr>
            <p:cNvSpPr/>
            <p:nvPr/>
          </p:nvSpPr>
          <p:spPr>
            <a:xfrm>
              <a:off x="11367038" y="5724781"/>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4855274-5E8B-48BB-A7E0-B7639212DA68}"/>
                    </a:ext>
                  </a:extLst>
                </p:cNvPr>
                <p:cNvSpPr txBox="1"/>
                <p:nvPr/>
              </p:nvSpPr>
              <p:spPr>
                <a:xfrm>
                  <a:off x="11483486" y="5493948"/>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𝐛</m:t>
                        </m:r>
                      </m:oMath>
                    </m:oMathPara>
                  </a14:m>
                  <a:endParaRPr lang="en-GB" b="1" dirty="0"/>
                </a:p>
              </p:txBody>
            </p:sp>
          </mc:Choice>
          <mc:Fallback xmlns="">
            <p:sp>
              <p:nvSpPr>
                <p:cNvPr id="15" name="TextBox 14">
                  <a:extLst>
                    <a:ext uri="{FF2B5EF4-FFF2-40B4-BE49-F238E27FC236}">
                      <a16:creationId xmlns:a16="http://schemas.microsoft.com/office/drawing/2014/main" id="{04855274-5E8B-48BB-A7E0-B7639212DA68}"/>
                    </a:ext>
                  </a:extLst>
                </p:cNvPr>
                <p:cNvSpPr txBox="1">
                  <a:spLocks noRot="1" noChangeAspect="1" noMove="1" noResize="1" noEditPoints="1" noAdjustHandles="1" noChangeArrowheads="1" noChangeShapeType="1" noTextEdit="1"/>
                </p:cNvSpPr>
                <p:nvPr/>
              </p:nvSpPr>
              <p:spPr>
                <a:xfrm>
                  <a:off x="11483486" y="5493948"/>
                  <a:ext cx="447558" cy="461665"/>
                </a:xfrm>
                <a:prstGeom prst="rect">
                  <a:avLst/>
                </a:prstGeom>
                <a:blipFill>
                  <a:blip r:embed="rId7"/>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358534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4" presetClass="path" presetSubtype="0" accel="50000" decel="50000" fill="hold" nodeType="clickEffect">
                                  <p:stCondLst>
                                    <p:cond delay="0"/>
                                  </p:stCondLst>
                                  <p:childTnLst>
                                    <p:animMotion origin="layout" path="M 6.25E-7 -4.44444E-6 L -0.15443 -0.32916 " pathEditMode="relative" rAng="0" ptsTypes="AA">
                                      <p:cBhvr>
                                        <p:cTn id="24" dur="2000" fill="hold"/>
                                        <p:tgtEl>
                                          <p:spTgt spid="10"/>
                                        </p:tgtEl>
                                        <p:attrNameLst>
                                          <p:attrName>ppt_x</p:attrName>
                                          <p:attrName>ppt_y</p:attrName>
                                        </p:attrNameLst>
                                      </p:cBhvr>
                                      <p:rCtr x="-7721" y="-16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8C09-5BA3-46A3-AB74-331F1F516B4F}"/>
              </a:ext>
            </a:extLst>
          </p:cNvPr>
          <p:cNvSpPr>
            <a:spLocks noGrp="1"/>
          </p:cNvSpPr>
          <p:nvPr>
            <p:ph type="title"/>
          </p:nvPr>
        </p:nvSpPr>
        <p:spPr/>
        <p:txBody>
          <a:bodyPr/>
          <a:lstStyle/>
          <a:p>
            <a:r>
              <a:rPr lang="en-GB" dirty="0"/>
              <a:t>Box and box collision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6CF6BA-F05C-4BFA-8683-F9D45DE8B0FA}"/>
                  </a:ext>
                </a:extLst>
              </p:cNvPr>
              <p:cNvSpPr>
                <a:spLocks noGrp="1"/>
              </p:cNvSpPr>
              <p:nvPr>
                <p:ph idx="1"/>
              </p:nvPr>
            </p:nvSpPr>
            <p:spPr>
              <a:xfrm>
                <a:off x="1097278" y="2108201"/>
                <a:ext cx="10362469" cy="4486563"/>
              </a:xfrm>
            </p:spPr>
            <p:txBody>
              <a:bodyPr>
                <a:normAutofit/>
              </a:bodyPr>
              <a:lstStyle/>
              <a:p>
                <a:r>
                  <a:rPr lang="en-GB" dirty="0"/>
                  <a:t>Consider two </a:t>
                </a:r>
                <a:r>
                  <a:rPr lang="en-GB" dirty="0">
                    <a:solidFill>
                      <a:schemeClr val="accent4"/>
                    </a:solidFill>
                  </a:rPr>
                  <a:t>axially aligned </a:t>
                </a:r>
                <a:r>
                  <a:rPr lang="en-GB" dirty="0"/>
                  <a:t>boxes</a:t>
                </a:r>
                <a:br>
                  <a:rPr lang="en-GB" dirty="0"/>
                </a:br>
                <a:r>
                  <a:rPr lang="en-GB" dirty="0"/>
                  <a:t>(i.e. rectangles) defined by maximum</a:t>
                </a:r>
                <a:br>
                  <a:rPr lang="en-GB" dirty="0"/>
                </a:br>
                <a:r>
                  <a:rPr lang="en-GB" dirty="0"/>
                  <a:t>and minimum vertices</a:t>
                </a:r>
              </a:p>
              <a:p>
                <a:r>
                  <a:rPr lang="en-GB" dirty="0"/>
                  <a:t>The boxes overlap (collide) if and</a:t>
                </a:r>
                <a:br>
                  <a:rPr lang="en-GB" dirty="0"/>
                </a:br>
                <a:r>
                  <a:rPr lang="en-GB" dirty="0"/>
                  <a:t>only if at least one of them has a</a:t>
                </a:r>
                <a:br>
                  <a:rPr lang="en-GB" dirty="0"/>
                </a:br>
                <a:r>
                  <a:rPr lang="en-GB" dirty="0"/>
                  <a:t>minimum coordinate </a:t>
                </a:r>
                <a:r>
                  <a:rPr lang="en-GB" dirty="0">
                    <a:solidFill>
                      <a:schemeClr val="accent4"/>
                    </a:solidFill>
                  </a:rPr>
                  <a:t>not greater</a:t>
                </a:r>
                <a:br>
                  <a:rPr lang="en-GB" dirty="0">
                    <a:solidFill>
                      <a:schemeClr val="accent4"/>
                    </a:solidFill>
                  </a:rPr>
                </a:br>
                <a:r>
                  <a:rPr lang="en-GB" dirty="0">
                    <a:solidFill>
                      <a:schemeClr val="accent4"/>
                    </a:solidFill>
                  </a:rPr>
                  <a:t>than </a:t>
                </a:r>
                <a:r>
                  <a:rPr lang="en-GB" dirty="0"/>
                  <a:t>the corresponding maximum</a:t>
                </a:r>
                <a:br>
                  <a:rPr lang="en-GB" dirty="0"/>
                </a:br>
                <a:r>
                  <a:rPr lang="en-GB" dirty="0"/>
                  <a:t>coordinate</a:t>
                </a:r>
              </a:p>
              <a:p>
                <a:pPr marL="0" indent="0">
                  <a:buNone/>
                </a:pPr>
                <a14:m>
                  <m:oMath xmlns:m="http://schemas.openxmlformats.org/officeDocument/2006/math">
                    <m:r>
                      <a:rPr lang="en-GB" sz="2400" i="1" smtClean="0">
                        <a:latin typeface="Cambria Math" panose="02040503050406030204" pitchFamily="18" charset="0"/>
                        <a:ea typeface="Cambria Math" panose="02040503050406030204" pitchFamily="18" charset="0"/>
                      </a:rPr>
                      <m:t>¬</m:t>
                    </m:r>
                    <m:r>
                      <a:rPr lang="en-GB" sz="2400" b="0" i="1" smtClean="0">
                        <a:latin typeface="Cambria Math" panose="02040503050406030204" pitchFamily="18" charset="0"/>
                        <a:ea typeface="Cambria Math" panose="02040503050406030204" pitchFamily="18" charset="0"/>
                      </a:rPr>
                      <m:t>(</m:t>
                    </m:r>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𝑥</m:t>
                        </m:r>
                      </m:e>
                      <m:sub>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𝑚𝑖𝑛</m:t>
                            </m:r>
                          </m:e>
                          <m:sub>
                            <m:r>
                              <a:rPr lang="en-GB" sz="2400" b="0" i="1" smtClean="0">
                                <a:latin typeface="Cambria Math" panose="02040503050406030204" pitchFamily="18" charset="0"/>
                                <a:ea typeface="Cambria Math" panose="02040503050406030204" pitchFamily="18" charset="0"/>
                              </a:rPr>
                              <m:t>1</m:t>
                            </m:r>
                          </m:sub>
                        </m:sSub>
                      </m:sub>
                    </m:sSub>
                    <m:r>
                      <a:rPr lang="en-GB" sz="2400" b="0" i="1" smtClean="0">
                        <a:latin typeface="Cambria Math" panose="02040503050406030204" pitchFamily="18" charset="0"/>
                        <a:ea typeface="Cambria Math" panose="02040503050406030204" pitchFamily="18" charset="0"/>
                      </a:rPr>
                      <m:t>&gt;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𝑥</m:t>
                        </m:r>
                      </m:e>
                      <m:sub>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𝑚</m:t>
                            </m:r>
                            <m:r>
                              <a:rPr lang="en-GB" sz="2400" b="0" i="1" smtClean="0">
                                <a:latin typeface="Cambria Math" panose="02040503050406030204" pitchFamily="18" charset="0"/>
                                <a:ea typeface="Cambria Math" panose="02040503050406030204" pitchFamily="18" charset="0"/>
                              </a:rPr>
                              <m:t>𝑎𝑥</m:t>
                            </m:r>
                          </m:e>
                          <m:sub>
                            <m:r>
                              <a:rPr lang="en-GB" sz="2400" b="0" i="1" smtClean="0">
                                <a:latin typeface="Cambria Math" panose="02040503050406030204" pitchFamily="18" charset="0"/>
                                <a:ea typeface="Cambria Math" panose="02040503050406030204" pitchFamily="18" charset="0"/>
                              </a:rPr>
                              <m:t>2</m:t>
                            </m:r>
                          </m:sub>
                        </m:sSub>
                      </m:sub>
                    </m:sSub>
                    <m:r>
                      <a:rPr lang="en-GB" sz="2400" i="1" smtClean="0">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𝑥</m:t>
                        </m:r>
                      </m:e>
                      <m:sub>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𝑚𝑖𝑛</m:t>
                            </m:r>
                          </m:e>
                          <m:sub>
                            <m:r>
                              <a:rPr lang="en-GB" sz="2400" b="0" i="1" smtClean="0">
                                <a:latin typeface="Cambria Math" panose="02040503050406030204" pitchFamily="18" charset="0"/>
                                <a:ea typeface="Cambria Math" panose="02040503050406030204" pitchFamily="18" charset="0"/>
                              </a:rPr>
                              <m:t>2</m:t>
                            </m:r>
                          </m:sub>
                        </m:sSub>
                      </m:sub>
                    </m:sSub>
                    <m:r>
                      <a:rPr lang="en-GB" sz="2400" i="1">
                        <a:latin typeface="Cambria Math" panose="02040503050406030204" pitchFamily="18" charset="0"/>
                        <a:ea typeface="Cambria Math" panose="02040503050406030204" pitchFamily="18" charset="0"/>
                      </a:rPr>
                      <m:t>&gt;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𝑥</m:t>
                        </m:r>
                      </m:e>
                      <m:sub>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𝑚𝑎𝑥</m:t>
                            </m:r>
                          </m:e>
                          <m:sub>
                            <m:r>
                              <a:rPr lang="en-GB" sz="2400" b="0" i="1" smtClean="0">
                                <a:latin typeface="Cambria Math" panose="02040503050406030204" pitchFamily="18" charset="0"/>
                                <a:ea typeface="Cambria Math" panose="02040503050406030204" pitchFamily="18" charset="0"/>
                              </a:rPr>
                              <m:t>1</m:t>
                            </m:r>
                          </m:sub>
                        </m:sSub>
                      </m:sub>
                    </m:sSub>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𝑚𝑖𝑛</m:t>
                            </m:r>
                          </m:e>
                          <m:sub>
                            <m:r>
                              <a:rPr lang="en-GB" sz="2400" i="1">
                                <a:latin typeface="Cambria Math" panose="02040503050406030204" pitchFamily="18" charset="0"/>
                                <a:ea typeface="Cambria Math" panose="02040503050406030204" pitchFamily="18" charset="0"/>
                              </a:rPr>
                              <m:t>1</m:t>
                            </m:r>
                          </m:sub>
                        </m:sSub>
                      </m:sub>
                    </m:sSub>
                    <m:r>
                      <a:rPr lang="en-GB" sz="2400" i="1">
                        <a:latin typeface="Cambria Math" panose="02040503050406030204" pitchFamily="18" charset="0"/>
                        <a:ea typeface="Cambria Math" panose="02040503050406030204" pitchFamily="18" charset="0"/>
                      </a:rPr>
                      <m:t>&gt;</m:t>
                    </m:r>
                    <m:sSub>
                      <m:sSubPr>
                        <m:ctrlPr>
                          <a:rPr lang="en-GB" sz="2400" i="1">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𝑚𝑎𝑥</m:t>
                            </m:r>
                          </m:e>
                          <m:sub>
                            <m:r>
                              <a:rPr lang="en-GB" sz="2400" i="1">
                                <a:latin typeface="Cambria Math" panose="02040503050406030204" pitchFamily="18" charset="0"/>
                                <a:ea typeface="Cambria Math" panose="02040503050406030204" pitchFamily="18" charset="0"/>
                              </a:rPr>
                              <m:t>2</m:t>
                            </m:r>
                          </m:sub>
                        </m:sSub>
                      </m:sub>
                    </m:sSub>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𝑚𝑖𝑛</m:t>
                            </m:r>
                          </m:e>
                          <m:sub>
                            <m:r>
                              <a:rPr lang="en-GB" sz="2400" i="1">
                                <a:latin typeface="Cambria Math" panose="02040503050406030204" pitchFamily="18" charset="0"/>
                                <a:ea typeface="Cambria Math" panose="02040503050406030204" pitchFamily="18" charset="0"/>
                              </a:rPr>
                              <m:t>2</m:t>
                            </m:r>
                          </m:sub>
                        </m:sSub>
                      </m:sub>
                    </m:sSub>
                    <m:r>
                      <a:rPr lang="en-GB" sz="2400" i="1">
                        <a:latin typeface="Cambria Math" panose="02040503050406030204" pitchFamily="18" charset="0"/>
                        <a:ea typeface="Cambria Math" panose="02040503050406030204" pitchFamily="18" charset="0"/>
                      </a:rPr>
                      <m:t>&gt;</m:t>
                    </m:r>
                    <m:sSub>
                      <m:sSubPr>
                        <m:ctrlPr>
                          <a:rPr lang="en-GB" sz="2400" i="1">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𝑦</m:t>
                        </m:r>
                      </m:e>
                      <m:sub>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𝑚𝑎𝑥</m:t>
                            </m:r>
                          </m:e>
                          <m:sub>
                            <m:r>
                              <a:rPr lang="en-GB" sz="2400" i="1">
                                <a:latin typeface="Cambria Math" panose="02040503050406030204" pitchFamily="18" charset="0"/>
                                <a:ea typeface="Cambria Math" panose="02040503050406030204" pitchFamily="18" charset="0"/>
                              </a:rPr>
                              <m:t>1</m:t>
                            </m:r>
                          </m:sub>
                        </m:sSub>
                      </m:sub>
                    </m:sSub>
                  </m:oMath>
                </a14:m>
                <a:r>
                  <a:rPr lang="en-GB" sz="2400" dirty="0"/>
                  <a:t>)</a:t>
                </a:r>
              </a:p>
            </p:txBody>
          </p:sp>
        </mc:Choice>
        <mc:Fallback xmlns="">
          <p:sp>
            <p:nvSpPr>
              <p:cNvPr id="3" name="Content Placeholder 2">
                <a:extLst>
                  <a:ext uri="{FF2B5EF4-FFF2-40B4-BE49-F238E27FC236}">
                    <a16:creationId xmlns:a16="http://schemas.microsoft.com/office/drawing/2014/main" id="{286CF6BA-F05C-4BFA-8683-F9D45DE8B0FA}"/>
                  </a:ext>
                </a:extLst>
              </p:cNvPr>
              <p:cNvSpPr>
                <a:spLocks noGrp="1" noRot="1" noChangeAspect="1" noMove="1" noResize="1" noEditPoints="1" noAdjustHandles="1" noChangeArrowheads="1" noChangeShapeType="1" noTextEdit="1"/>
              </p:cNvSpPr>
              <p:nvPr>
                <p:ph idx="1"/>
              </p:nvPr>
            </p:nvSpPr>
            <p:spPr>
              <a:xfrm>
                <a:off x="1097278" y="2108201"/>
                <a:ext cx="10362469" cy="4486563"/>
              </a:xfrm>
              <a:blipFill>
                <a:blip r:embed="rId3"/>
                <a:stretch>
                  <a:fillRect l="-1000" t="-1495"/>
                </a:stretch>
              </a:blipFill>
            </p:spPr>
            <p:txBody>
              <a:bodyPr/>
              <a:lstStyle/>
              <a:p>
                <a:r>
                  <a:rPr lang="en-GB">
                    <a:noFill/>
                  </a:rPr>
                  <a:t> </a:t>
                </a:r>
              </a:p>
            </p:txBody>
          </p:sp>
        </mc:Fallback>
      </mc:AlternateContent>
      <p:grpSp>
        <p:nvGrpSpPr>
          <p:cNvPr id="7" name="Group 6">
            <a:extLst>
              <a:ext uri="{FF2B5EF4-FFF2-40B4-BE49-F238E27FC236}">
                <a16:creationId xmlns:a16="http://schemas.microsoft.com/office/drawing/2014/main" id="{3AA99916-BECE-4DE4-9746-56E6533A0B6D}"/>
              </a:ext>
            </a:extLst>
          </p:cNvPr>
          <p:cNvGrpSpPr/>
          <p:nvPr/>
        </p:nvGrpSpPr>
        <p:grpSpPr>
          <a:xfrm>
            <a:off x="7210995" y="2053510"/>
            <a:ext cx="3667367" cy="2588394"/>
            <a:chOff x="7421058" y="2053510"/>
            <a:chExt cx="3667367" cy="2588394"/>
          </a:xfrm>
        </p:grpSpPr>
        <p:sp>
          <p:nvSpPr>
            <p:cNvPr id="4" name="Rectangle 3">
              <a:extLst>
                <a:ext uri="{FF2B5EF4-FFF2-40B4-BE49-F238E27FC236}">
                  <a16:creationId xmlns:a16="http://schemas.microsoft.com/office/drawing/2014/main" id="{B4C2D019-4CFF-44A0-9123-A2B1781AD839}"/>
                </a:ext>
              </a:extLst>
            </p:cNvPr>
            <p:cNvSpPr/>
            <p:nvPr/>
          </p:nvSpPr>
          <p:spPr>
            <a:xfrm>
              <a:off x="8255725" y="2508068"/>
              <a:ext cx="1867989" cy="1841863"/>
            </a:xfrm>
            <a:prstGeom prst="rect">
              <a:avLst/>
            </a:prstGeom>
            <a:solidFill>
              <a:srgbClr val="FFE6D3">
                <a:alpha val="74902"/>
              </a:srgbClr>
            </a:solidFill>
            <a:ln w="57150">
              <a:solidFill>
                <a:schemeClr val="accent5"/>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grpSp>
          <p:nvGrpSpPr>
            <p:cNvPr id="22" name="Group 21">
              <a:extLst>
                <a:ext uri="{FF2B5EF4-FFF2-40B4-BE49-F238E27FC236}">
                  <a16:creationId xmlns:a16="http://schemas.microsoft.com/office/drawing/2014/main" id="{986BFA77-CCB5-4E73-B65D-4D1CFCDA70DE}"/>
                </a:ext>
              </a:extLst>
            </p:cNvPr>
            <p:cNvGrpSpPr/>
            <p:nvPr/>
          </p:nvGrpSpPr>
          <p:grpSpPr>
            <a:xfrm>
              <a:off x="7421058" y="2053510"/>
              <a:ext cx="3667367" cy="2588394"/>
              <a:chOff x="8570854" y="3081131"/>
              <a:chExt cx="3667367" cy="2588394"/>
            </a:xfrm>
          </p:grpSpPr>
          <p:sp>
            <p:nvSpPr>
              <p:cNvPr id="23" name="Multiplication Sign 22">
                <a:extLst>
                  <a:ext uri="{FF2B5EF4-FFF2-40B4-BE49-F238E27FC236}">
                    <a16:creationId xmlns:a16="http://schemas.microsoft.com/office/drawing/2014/main" id="{A2010CC7-4293-4559-9177-B276FC8DF090}"/>
                  </a:ext>
                  <a:ext uri="{C183D7F6-B498-43B3-948B-1728B52AA6E4}">
                    <adec:decorative xmlns:adec="http://schemas.microsoft.com/office/drawing/2017/decorative" val="1"/>
                  </a:ext>
                </a:extLst>
              </p:cNvPr>
              <p:cNvSpPr/>
              <p:nvPr/>
            </p:nvSpPr>
            <p:spPr>
              <a:xfrm>
                <a:off x="9315891" y="5298887"/>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B66834E-9FD4-42C4-8D8B-5C1DC488A34A}"/>
                      </a:ext>
                      <a:ext uri="{C183D7F6-B498-43B3-948B-1728B52AA6E4}">
                        <adec:decorative xmlns:adec="http://schemas.microsoft.com/office/drawing/2017/decorative" val="1"/>
                      </a:ext>
                    </a:extLst>
                  </p:cNvPr>
                  <p:cNvSpPr txBox="1"/>
                  <p:nvPr/>
                </p:nvSpPr>
                <p:spPr>
                  <a:xfrm>
                    <a:off x="8570854" y="5216388"/>
                    <a:ext cx="920445" cy="4531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400" b="1" i="0" smtClean="0">
                              <a:solidFill>
                                <a:srgbClr val="FFFF00"/>
                              </a:solidFill>
                              <a:latin typeface="Cambria Math" panose="02040503050406030204" pitchFamily="18" charset="0"/>
                            </a:rPr>
                            <m:t>𝐦𝐢𝐧</m:t>
                          </m:r>
                          <m:r>
                            <a:rPr lang="en-GB" sz="2400" b="0" i="0" baseline="-25000" smtClean="0">
                              <a:solidFill>
                                <a:srgbClr val="FFFF00"/>
                              </a:solidFill>
                              <a:latin typeface="Cambria Math" panose="02040503050406030204" pitchFamily="18" charset="0"/>
                            </a:rPr>
                            <m:t>1</m:t>
                          </m:r>
                        </m:oMath>
                      </m:oMathPara>
                    </a14:m>
                    <a:endParaRPr lang="en-GB" sz="2400" b="1" baseline="-25000" dirty="0">
                      <a:solidFill>
                        <a:srgbClr val="FFFF00"/>
                      </a:solidFill>
                    </a:endParaRPr>
                  </a:p>
                </p:txBody>
              </p:sp>
            </mc:Choice>
            <mc:Fallback xmlns="">
              <p:sp>
                <p:nvSpPr>
                  <p:cNvPr id="25" name="TextBox 24">
                    <a:extLst>
                      <a:ext uri="{FF2B5EF4-FFF2-40B4-BE49-F238E27FC236}">
                        <a16:creationId xmlns:a16="http://schemas.microsoft.com/office/drawing/2014/main" id="{4B66834E-9FD4-42C4-8D8B-5C1DC488A34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570854" y="5216388"/>
                    <a:ext cx="920445" cy="453137"/>
                  </a:xfrm>
                  <a:prstGeom prst="rect">
                    <a:avLst/>
                  </a:prstGeom>
                  <a:blipFill>
                    <a:blip r:embed="rId4"/>
                    <a:stretch>
                      <a:fillRect b="-6757"/>
                    </a:stretch>
                  </a:blipFill>
                </p:spPr>
                <p:txBody>
                  <a:bodyPr/>
                  <a:lstStyle/>
                  <a:p>
                    <a:r>
                      <a:rPr lang="en-GB">
                        <a:noFill/>
                      </a:rPr>
                      <a:t> </a:t>
                    </a:r>
                  </a:p>
                </p:txBody>
              </p:sp>
            </mc:Fallback>
          </mc:AlternateContent>
          <p:grpSp>
            <p:nvGrpSpPr>
              <p:cNvPr id="30" name="Group 29">
                <a:extLst>
                  <a:ext uri="{FF2B5EF4-FFF2-40B4-BE49-F238E27FC236}">
                    <a16:creationId xmlns:a16="http://schemas.microsoft.com/office/drawing/2014/main" id="{ADC21DFB-B465-4954-AE85-505C93D4CAEB}"/>
                  </a:ext>
                </a:extLst>
              </p:cNvPr>
              <p:cNvGrpSpPr/>
              <p:nvPr/>
            </p:nvGrpSpPr>
            <p:grpSpPr>
              <a:xfrm>
                <a:off x="11183880" y="3081131"/>
                <a:ext cx="1054341" cy="553917"/>
                <a:chOff x="11183880" y="3081131"/>
                <a:chExt cx="1054341" cy="553917"/>
              </a:xfrm>
            </p:grpSpPr>
            <p:sp>
              <p:nvSpPr>
                <p:cNvPr id="31" name="Multiplication Sign 30">
                  <a:extLst>
                    <a:ext uri="{FF2B5EF4-FFF2-40B4-BE49-F238E27FC236}">
                      <a16:creationId xmlns:a16="http://schemas.microsoft.com/office/drawing/2014/main" id="{78001B56-FCA9-4FBC-94BC-8761B0ED9084}"/>
                    </a:ext>
                    <a:ext uri="{C183D7F6-B498-43B3-948B-1728B52AA6E4}">
                      <adec:decorative xmlns:adec="http://schemas.microsoft.com/office/drawing/2017/decorative" val="1"/>
                    </a:ext>
                  </a:extLst>
                </p:cNvPr>
                <p:cNvSpPr/>
                <p:nvPr/>
              </p:nvSpPr>
              <p:spPr>
                <a:xfrm>
                  <a:off x="11183880" y="3457024"/>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E367AE6-79C3-451B-87F6-101E39EF7CF2}"/>
                        </a:ext>
                        <a:ext uri="{C183D7F6-B498-43B3-948B-1728B52AA6E4}">
                          <adec:decorative xmlns:adec="http://schemas.microsoft.com/office/drawing/2017/decorative" val="1"/>
                        </a:ext>
                      </a:extLst>
                    </p:cNvPr>
                    <p:cNvSpPr txBox="1"/>
                    <p:nvPr/>
                  </p:nvSpPr>
                  <p:spPr>
                    <a:xfrm>
                      <a:off x="11272892" y="3081131"/>
                      <a:ext cx="965329" cy="461665"/>
                    </a:xfrm>
                    <a:prstGeom prst="rect">
                      <a:avLst/>
                    </a:prstGeom>
                    <a:noFill/>
                  </p:spPr>
                  <p:txBody>
                    <a:bodyPr wrap="none" rtlCol="0">
                      <a:spAutoFit/>
                    </a:bodyPr>
                    <a:lstStyle/>
                    <a:p>
                      <a14:m>
                        <m:oMath xmlns:m="http://schemas.openxmlformats.org/officeDocument/2006/math">
                          <m:r>
                            <a:rPr lang="en-GB" sz="2400" b="1" i="0" smtClean="0">
                              <a:solidFill>
                                <a:srgbClr val="FFFF00"/>
                              </a:solidFill>
                              <a:latin typeface="Cambria Math" panose="02040503050406030204" pitchFamily="18" charset="0"/>
                            </a:rPr>
                            <m:t>𝐦𝐚𝐱</m:t>
                          </m:r>
                        </m:oMath>
                      </a14:m>
                      <a:r>
                        <a:rPr lang="en-GB" sz="2400" baseline="-25000" dirty="0">
                          <a:solidFill>
                            <a:srgbClr val="FFFF00"/>
                          </a:solidFill>
                        </a:rPr>
                        <a:t> </a:t>
                      </a:r>
                      <a14:m>
                        <m:oMath xmlns:m="http://schemas.openxmlformats.org/officeDocument/2006/math">
                          <m:r>
                            <a:rPr lang="en-GB" sz="2400" baseline="-25000">
                              <a:solidFill>
                                <a:srgbClr val="FFFF00"/>
                              </a:solidFill>
                              <a:latin typeface="Cambria Math" panose="02040503050406030204" pitchFamily="18" charset="0"/>
                            </a:rPr>
                            <m:t>1</m:t>
                          </m:r>
                        </m:oMath>
                      </a14:m>
                      <a:endParaRPr lang="en-GB" sz="2400" b="1" dirty="0">
                        <a:solidFill>
                          <a:srgbClr val="FFFF00"/>
                        </a:solidFill>
                      </a:endParaRPr>
                    </a:p>
                  </p:txBody>
                </p:sp>
              </mc:Choice>
              <mc:Fallback xmlns="">
                <p:sp>
                  <p:nvSpPr>
                    <p:cNvPr id="32" name="TextBox 31">
                      <a:extLst>
                        <a:ext uri="{FF2B5EF4-FFF2-40B4-BE49-F238E27FC236}">
                          <a16:creationId xmlns:a16="http://schemas.microsoft.com/office/drawing/2014/main" id="{AE367AE6-79C3-451B-87F6-101E39EF7CF2}"/>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1272892" y="3081131"/>
                      <a:ext cx="965329" cy="461665"/>
                    </a:xfrm>
                    <a:prstGeom prst="rect">
                      <a:avLst/>
                    </a:prstGeom>
                    <a:blipFill>
                      <a:blip r:embed="rId5"/>
                      <a:stretch>
                        <a:fillRect b="-5263"/>
                      </a:stretch>
                    </a:blipFill>
                  </p:spPr>
                  <p:txBody>
                    <a:bodyPr/>
                    <a:lstStyle/>
                    <a:p>
                      <a:r>
                        <a:rPr lang="en-GB">
                          <a:noFill/>
                        </a:rPr>
                        <a:t> </a:t>
                      </a:r>
                    </a:p>
                  </p:txBody>
                </p:sp>
              </mc:Fallback>
            </mc:AlternateContent>
          </p:grpSp>
        </p:grpSp>
      </p:grpSp>
      <p:grpSp>
        <p:nvGrpSpPr>
          <p:cNvPr id="8" name="Group 7">
            <a:extLst>
              <a:ext uri="{FF2B5EF4-FFF2-40B4-BE49-F238E27FC236}">
                <a16:creationId xmlns:a16="http://schemas.microsoft.com/office/drawing/2014/main" id="{4EC6009A-9501-442B-AFC5-C1A2D757823B}"/>
              </a:ext>
            </a:extLst>
          </p:cNvPr>
          <p:cNvGrpSpPr/>
          <p:nvPr/>
        </p:nvGrpSpPr>
        <p:grpSpPr>
          <a:xfrm>
            <a:off x="8145607" y="3598705"/>
            <a:ext cx="3314141" cy="2212103"/>
            <a:chOff x="8355670" y="3598705"/>
            <a:chExt cx="3314141" cy="2212103"/>
          </a:xfrm>
        </p:grpSpPr>
        <p:sp>
          <p:nvSpPr>
            <p:cNvPr id="5" name="Rectangle 4">
              <a:extLst>
                <a:ext uri="{FF2B5EF4-FFF2-40B4-BE49-F238E27FC236}">
                  <a16:creationId xmlns:a16="http://schemas.microsoft.com/office/drawing/2014/main" id="{4FA811DA-7667-4329-B1FD-AEA2530A11BE}"/>
                </a:ext>
              </a:extLst>
            </p:cNvPr>
            <p:cNvSpPr/>
            <p:nvPr/>
          </p:nvSpPr>
          <p:spPr>
            <a:xfrm>
              <a:off x="9189719" y="4063998"/>
              <a:ext cx="1506583" cy="1456268"/>
            </a:xfrm>
            <a:prstGeom prst="rect">
              <a:avLst/>
            </a:prstGeom>
            <a:solidFill>
              <a:schemeClr val="accent4">
                <a:lumMod val="20000"/>
                <a:lumOff val="80000"/>
                <a:alpha val="74902"/>
              </a:schemeClr>
            </a:solidFill>
            <a:ln w="57150">
              <a:solidFill>
                <a:schemeClr val="accent4"/>
              </a:solidFill>
            </a:ln>
          </p:spPr>
          <p:style>
            <a:lnRef idx="2">
              <a:schemeClr val="dk1"/>
            </a:lnRef>
            <a:fillRef idx="1">
              <a:schemeClr val="lt1"/>
            </a:fillRef>
            <a:effectRef idx="0">
              <a:schemeClr val="dk1"/>
            </a:effectRef>
            <a:fontRef idx="minor">
              <a:schemeClr val="dk1"/>
            </a:fontRef>
          </p:style>
          <p:txBody>
            <a:bodyPr rtlCol="0" anchor="ctr"/>
            <a:lstStyle/>
            <a:p>
              <a:pPr algn="l"/>
              <a:endParaRPr lang="en-GB" dirty="0">
                <a:solidFill>
                  <a:schemeClr val="tx1"/>
                </a:solidFill>
              </a:endParaRPr>
            </a:p>
          </p:txBody>
        </p:sp>
        <p:grpSp>
          <p:nvGrpSpPr>
            <p:cNvPr id="33" name="Group 32">
              <a:extLst>
                <a:ext uri="{FF2B5EF4-FFF2-40B4-BE49-F238E27FC236}">
                  <a16:creationId xmlns:a16="http://schemas.microsoft.com/office/drawing/2014/main" id="{C1F1DF0C-DAF5-4B80-8FFE-318B04B992C5}"/>
                </a:ext>
              </a:extLst>
            </p:cNvPr>
            <p:cNvGrpSpPr/>
            <p:nvPr/>
          </p:nvGrpSpPr>
          <p:grpSpPr>
            <a:xfrm>
              <a:off x="8355670" y="3598705"/>
              <a:ext cx="3314141" cy="2212103"/>
              <a:chOff x="8924080" y="3155273"/>
              <a:chExt cx="3314141" cy="2212103"/>
            </a:xfrm>
          </p:grpSpPr>
          <p:sp>
            <p:nvSpPr>
              <p:cNvPr id="34" name="Multiplication Sign 33">
                <a:extLst>
                  <a:ext uri="{FF2B5EF4-FFF2-40B4-BE49-F238E27FC236}">
                    <a16:creationId xmlns:a16="http://schemas.microsoft.com/office/drawing/2014/main" id="{353DA3FA-A9F2-4B91-9B79-1E700E8A97BF}"/>
                  </a:ext>
                  <a:ext uri="{C183D7F6-B498-43B3-948B-1728B52AA6E4}">
                    <adec:decorative xmlns:adec="http://schemas.microsoft.com/office/drawing/2017/decorative" val="1"/>
                  </a:ext>
                </a:extLst>
              </p:cNvPr>
              <p:cNvSpPr/>
              <p:nvPr/>
            </p:nvSpPr>
            <p:spPr>
              <a:xfrm>
                <a:off x="9669117" y="4988210"/>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35CFA65-0350-4AE1-90AC-96A2F65B39B4}"/>
                      </a:ext>
                      <a:ext uri="{C183D7F6-B498-43B3-948B-1728B52AA6E4}">
                        <adec:decorative xmlns:adec="http://schemas.microsoft.com/office/drawing/2017/decorative" val="1"/>
                      </a:ext>
                    </a:extLst>
                  </p:cNvPr>
                  <p:cNvSpPr txBox="1"/>
                  <p:nvPr/>
                </p:nvSpPr>
                <p:spPr>
                  <a:xfrm>
                    <a:off x="8924080" y="4905711"/>
                    <a:ext cx="925253" cy="461665"/>
                  </a:xfrm>
                  <a:prstGeom prst="rect">
                    <a:avLst/>
                  </a:prstGeom>
                  <a:noFill/>
                </p:spPr>
                <p:txBody>
                  <a:bodyPr wrap="none" rtlCol="0">
                    <a:spAutoFit/>
                  </a:bodyPr>
                  <a:lstStyle/>
                  <a:p>
                    <a14:m>
                      <m:oMath xmlns:m="http://schemas.openxmlformats.org/officeDocument/2006/math">
                        <m:r>
                          <a:rPr lang="en-GB" sz="2400" b="1" i="0" smtClean="0">
                            <a:solidFill>
                              <a:srgbClr val="FFFF00"/>
                            </a:solidFill>
                            <a:latin typeface="Cambria Math" panose="02040503050406030204" pitchFamily="18" charset="0"/>
                          </a:rPr>
                          <m:t>𝐦𝐢𝐧</m:t>
                        </m:r>
                      </m:oMath>
                    </a14:m>
                    <a:r>
                      <a:rPr lang="en-GB" sz="2400" baseline="-25000" dirty="0">
                        <a:solidFill>
                          <a:srgbClr val="FFFF00"/>
                        </a:solidFill>
                      </a:rPr>
                      <a:t> </a:t>
                    </a:r>
                    <a14:m>
                      <m:oMath xmlns:m="http://schemas.openxmlformats.org/officeDocument/2006/math">
                        <m:r>
                          <a:rPr lang="en-GB" sz="2400" baseline="-25000">
                            <a:solidFill>
                              <a:srgbClr val="FFFF00"/>
                            </a:solidFill>
                            <a:latin typeface="Cambria Math" panose="02040503050406030204" pitchFamily="18" charset="0"/>
                          </a:rPr>
                          <m:t>2</m:t>
                        </m:r>
                      </m:oMath>
                    </a14:m>
                    <a:endParaRPr lang="en-GB" sz="2400" b="1" dirty="0">
                      <a:solidFill>
                        <a:srgbClr val="FFFF00"/>
                      </a:solidFill>
                    </a:endParaRPr>
                  </a:p>
                </p:txBody>
              </p:sp>
            </mc:Choice>
            <mc:Fallback xmlns="">
              <p:sp>
                <p:nvSpPr>
                  <p:cNvPr id="35" name="TextBox 34">
                    <a:extLst>
                      <a:ext uri="{FF2B5EF4-FFF2-40B4-BE49-F238E27FC236}">
                        <a16:creationId xmlns:a16="http://schemas.microsoft.com/office/drawing/2014/main" id="{F35CFA65-0350-4AE1-90AC-96A2F65B39B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8924080" y="4905711"/>
                    <a:ext cx="925253" cy="461665"/>
                  </a:xfrm>
                  <a:prstGeom prst="rect">
                    <a:avLst/>
                  </a:prstGeom>
                  <a:blipFill>
                    <a:blip r:embed="rId6"/>
                    <a:stretch>
                      <a:fillRect l="-1316" b="-5263"/>
                    </a:stretch>
                  </a:blipFill>
                </p:spPr>
                <p:txBody>
                  <a:bodyPr/>
                  <a:lstStyle/>
                  <a:p>
                    <a:r>
                      <a:rPr lang="en-GB">
                        <a:noFill/>
                      </a:rPr>
                      <a:t> </a:t>
                    </a:r>
                  </a:p>
                </p:txBody>
              </p:sp>
            </mc:Fallback>
          </mc:AlternateContent>
          <p:grpSp>
            <p:nvGrpSpPr>
              <p:cNvPr id="36" name="Group 35">
                <a:extLst>
                  <a:ext uri="{FF2B5EF4-FFF2-40B4-BE49-F238E27FC236}">
                    <a16:creationId xmlns:a16="http://schemas.microsoft.com/office/drawing/2014/main" id="{4E15D358-D0F9-4DEF-9E72-F330F2D2695D}"/>
                  </a:ext>
                </a:extLst>
              </p:cNvPr>
              <p:cNvGrpSpPr/>
              <p:nvPr/>
            </p:nvGrpSpPr>
            <p:grpSpPr>
              <a:xfrm>
                <a:off x="11183880" y="3155273"/>
                <a:ext cx="1054341" cy="553917"/>
                <a:chOff x="11183880" y="3155273"/>
                <a:chExt cx="1054341" cy="553917"/>
              </a:xfrm>
            </p:grpSpPr>
            <p:sp>
              <p:nvSpPr>
                <p:cNvPr id="37" name="Multiplication Sign 36">
                  <a:extLst>
                    <a:ext uri="{FF2B5EF4-FFF2-40B4-BE49-F238E27FC236}">
                      <a16:creationId xmlns:a16="http://schemas.microsoft.com/office/drawing/2014/main" id="{2F8A2498-37E1-4FF3-90C3-B42FBADA54AC}"/>
                    </a:ext>
                    <a:ext uri="{C183D7F6-B498-43B3-948B-1728B52AA6E4}">
                      <adec:decorative xmlns:adec="http://schemas.microsoft.com/office/drawing/2017/decorative" val="1"/>
                    </a:ext>
                  </a:extLst>
                </p:cNvPr>
                <p:cNvSpPr/>
                <p:nvPr/>
              </p:nvSpPr>
              <p:spPr>
                <a:xfrm>
                  <a:off x="11183880" y="3531166"/>
                  <a:ext cx="178024" cy="178024"/>
                </a:xfrm>
                <a:prstGeom prst="mathMultiply">
                  <a:avLst>
                    <a:gd name="adj1" fmla="val 12485"/>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A0A91A1-1CE3-4E50-84F2-840789C747F8}"/>
                        </a:ext>
                        <a:ext uri="{C183D7F6-B498-43B3-948B-1728B52AA6E4}">
                          <adec:decorative xmlns:adec="http://schemas.microsoft.com/office/drawing/2017/decorative" val="1"/>
                        </a:ext>
                      </a:extLst>
                    </p:cNvPr>
                    <p:cNvSpPr txBox="1"/>
                    <p:nvPr/>
                  </p:nvSpPr>
                  <p:spPr>
                    <a:xfrm>
                      <a:off x="11272892" y="3155273"/>
                      <a:ext cx="965329" cy="461665"/>
                    </a:xfrm>
                    <a:prstGeom prst="rect">
                      <a:avLst/>
                    </a:prstGeom>
                    <a:noFill/>
                  </p:spPr>
                  <p:txBody>
                    <a:bodyPr wrap="none" rtlCol="0">
                      <a:spAutoFit/>
                    </a:bodyPr>
                    <a:lstStyle/>
                    <a:p>
                      <a14:m>
                        <m:oMath xmlns:m="http://schemas.openxmlformats.org/officeDocument/2006/math">
                          <m:r>
                            <a:rPr lang="en-GB" sz="2400" b="1" i="0" smtClean="0">
                              <a:solidFill>
                                <a:srgbClr val="FFFF00"/>
                              </a:solidFill>
                              <a:latin typeface="Cambria Math" panose="02040503050406030204" pitchFamily="18" charset="0"/>
                            </a:rPr>
                            <m:t>𝐦𝐚𝐱</m:t>
                          </m:r>
                        </m:oMath>
                      </a14:m>
                      <a:r>
                        <a:rPr lang="en-GB" sz="2400" baseline="-25000" dirty="0">
                          <a:solidFill>
                            <a:srgbClr val="FFFF00"/>
                          </a:solidFill>
                        </a:rPr>
                        <a:t> </a:t>
                      </a:r>
                      <a14:m>
                        <m:oMath xmlns:m="http://schemas.openxmlformats.org/officeDocument/2006/math">
                          <m:r>
                            <a:rPr lang="en-GB" sz="2400" b="0" i="0" baseline="-25000" smtClean="0">
                              <a:solidFill>
                                <a:srgbClr val="FFFF00"/>
                              </a:solidFill>
                              <a:latin typeface="Cambria Math" panose="02040503050406030204" pitchFamily="18" charset="0"/>
                            </a:rPr>
                            <m:t>2</m:t>
                          </m:r>
                        </m:oMath>
                      </a14:m>
                      <a:endParaRPr lang="en-GB" sz="2400" b="1" dirty="0">
                        <a:solidFill>
                          <a:srgbClr val="FFFF00"/>
                        </a:solidFill>
                      </a:endParaRPr>
                    </a:p>
                  </p:txBody>
                </p:sp>
              </mc:Choice>
              <mc:Fallback xmlns="">
                <p:sp>
                  <p:nvSpPr>
                    <p:cNvPr id="38" name="TextBox 37">
                      <a:extLst>
                        <a:ext uri="{FF2B5EF4-FFF2-40B4-BE49-F238E27FC236}">
                          <a16:creationId xmlns:a16="http://schemas.microsoft.com/office/drawing/2014/main" id="{7A0A91A1-1CE3-4E50-84F2-840789C747F8}"/>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1272892" y="3155273"/>
                      <a:ext cx="965329" cy="461665"/>
                    </a:xfrm>
                    <a:prstGeom prst="rect">
                      <a:avLst/>
                    </a:prstGeom>
                    <a:blipFill>
                      <a:blip r:embed="rId7"/>
                      <a:stretch>
                        <a:fillRect b="-5263"/>
                      </a:stretch>
                    </a:blipFill>
                  </p:spPr>
                  <p:txBody>
                    <a:bodyPr/>
                    <a:lstStyle/>
                    <a:p>
                      <a:r>
                        <a:rPr lang="en-GB">
                          <a:noFill/>
                        </a:rPr>
                        <a:t> </a:t>
                      </a:r>
                    </a:p>
                  </p:txBody>
                </p:sp>
              </mc:Fallback>
            </mc:AlternateContent>
          </p:grpSp>
        </p:grpSp>
      </p:grpSp>
    </p:spTree>
    <p:extLst>
      <p:ext uri="{BB962C8B-B14F-4D97-AF65-F5344CB8AC3E}">
        <p14:creationId xmlns:p14="http://schemas.microsoft.com/office/powerpoint/2010/main" val="44909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3.54167E-6 3.7037E-7 L 0.08828 0.01296 " pathEditMode="relative" rAng="0" ptsTypes="AA">
                                      <p:cBhvr>
                                        <p:cTn id="22" dur="1000" fill="hold"/>
                                        <p:tgtEl>
                                          <p:spTgt spid="8"/>
                                        </p:tgtEl>
                                        <p:attrNameLst>
                                          <p:attrName>ppt_x</p:attrName>
                                          <p:attrName>ppt_y</p:attrName>
                                        </p:attrNameLst>
                                      </p:cBhvr>
                                      <p:rCtr x="4154" y="162"/>
                                    </p:animMotion>
                                  </p:childTnLst>
                                </p:cTn>
                              </p:par>
                            </p:childTnLst>
                          </p:cTn>
                        </p:par>
                      </p:childTnLst>
                    </p:cTn>
                  </p:par>
                  <p:par>
                    <p:cTn id="23" fill="hold">
                      <p:stCondLst>
                        <p:cond delay="indefinite"/>
                      </p:stCondLst>
                      <p:childTnLst>
                        <p:par>
                          <p:cTn id="24" fill="hold">
                            <p:stCondLst>
                              <p:cond delay="0"/>
                            </p:stCondLst>
                            <p:childTnLst>
                              <p:par>
                                <p:cTn id="25" presetID="64" presetClass="path" presetSubtype="0" accel="50000" decel="50000" fill="hold" nodeType="clickEffect">
                                  <p:stCondLst>
                                    <p:cond delay="0"/>
                                  </p:stCondLst>
                                  <p:childTnLst>
                                    <p:animMotion origin="layout" path="M 0.08828 0.01296 L 0.09049 -0.53264 " pathEditMode="relative" rAng="0" ptsTypes="AA">
                                      <p:cBhvr>
                                        <p:cTn id="26" dur="2000" fill="hold"/>
                                        <p:tgtEl>
                                          <p:spTgt spid="8"/>
                                        </p:tgtEl>
                                        <p:attrNameLst>
                                          <p:attrName>ppt_x</p:attrName>
                                          <p:attrName>ppt_y</p:attrName>
                                        </p:attrNameLst>
                                      </p:cBhvr>
                                      <p:rCtr x="104" y="-27292"/>
                                    </p:animMotion>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ECCF3"/>
      </a:hlink>
      <a:folHlink>
        <a:srgbClr val="5ECCF3"/>
      </a:folHlink>
    </a:clrScheme>
    <a:fontScheme name="Geometry">
      <a:majorFont>
        <a:latin typeface="Arial Nova Light"/>
        <a:ea typeface=""/>
        <a:cs typeface=""/>
      </a:majorFont>
      <a:minorFont>
        <a:latin typeface="Arial Nova"/>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spPr>
      <a:bodyPr rtlCol="0" anchor="ctr"/>
      <a:lstStyle>
        <a:defPPr algn="l">
          <a:defRPr dirty="0">
            <a:solidFill>
              <a:schemeClr val="tx1"/>
            </a:solidFill>
          </a:defRPr>
        </a:defPPr>
      </a:lstStyle>
      <a:style>
        <a:lnRef idx="0">
          <a:schemeClr val="accent1"/>
        </a:lnRef>
        <a:fillRef idx="3">
          <a:schemeClr val="accent1"/>
        </a:fillRef>
        <a:effectRef idx="3">
          <a:schemeClr val="accent1"/>
        </a:effectRef>
        <a:fontRef idx="minor">
          <a:schemeClr val="lt1"/>
        </a:fontRef>
      </a:style>
    </a:spDef>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6833</TotalTime>
  <Words>2370</Words>
  <Application>Microsoft Office PowerPoint</Application>
  <PresentationFormat>Widescreen</PresentationFormat>
  <Paragraphs>165</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Nova</vt:lpstr>
      <vt:lpstr>Arial Nova Light</vt:lpstr>
      <vt:lpstr>Calibri</vt:lpstr>
      <vt:lpstr>Cambria Math</vt:lpstr>
      <vt:lpstr>Consolas</vt:lpstr>
      <vt:lpstr>Wingdings</vt:lpstr>
      <vt:lpstr>Celestial</vt:lpstr>
      <vt:lpstr>Week 5: Mechanics II Part 1: When Objects Collide</vt:lpstr>
      <vt:lpstr>Objectives</vt:lpstr>
      <vt:lpstr>What is a collision?</vt:lpstr>
      <vt:lpstr>Point and circle collision</vt:lpstr>
      <vt:lpstr>Circle and circle collision</vt:lpstr>
      <vt:lpstr>Circle and ground collision</vt:lpstr>
      <vt:lpstr>Generalised circle and ground collision</vt:lpstr>
      <vt:lpstr>Circle and line segment collision</vt:lpstr>
      <vt:lpstr>Box and box collision</vt:lpstr>
      <vt:lpstr>Box and box collision - code </vt:lpstr>
      <vt:lpstr>More complex shapes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COMP270 Week 5 Part 1</dc:title>
  <dc:creator>Bergel, Kate</dc:creator>
  <cp:lastModifiedBy>Bergel, Kate</cp:lastModifiedBy>
  <cp:revision>125</cp:revision>
  <dcterms:created xsi:type="dcterms:W3CDTF">2020-09-04T07:50:32Z</dcterms:created>
  <dcterms:modified xsi:type="dcterms:W3CDTF">2020-10-15T09:54:29Z</dcterms:modified>
</cp:coreProperties>
</file>