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15"/>
  </p:notesMasterIdLst>
  <p:sldIdLst>
    <p:sldId id="256" r:id="rId2"/>
    <p:sldId id="257" r:id="rId3"/>
    <p:sldId id="261" r:id="rId4"/>
    <p:sldId id="263" r:id="rId5"/>
    <p:sldId id="259" r:id="rId6"/>
    <p:sldId id="258" r:id="rId7"/>
    <p:sldId id="264" r:id="rId8"/>
    <p:sldId id="265" r:id="rId9"/>
    <p:sldId id="260"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rgel, Kate" initials="BK" lastIdx="1" clrIdx="0">
    <p:extLst>
      <p:ext uri="{19B8F6BF-5375-455C-9EA6-DF929625EA0E}">
        <p15:presenceInfo xmlns:p15="http://schemas.microsoft.com/office/powerpoint/2012/main" userId="S::Kate.Bergel@falmouth.ac.uk::84ad49e3-4bcf-4c4c-9fd2-36d14fa30c8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5050"/>
    <a:srgbClr val="FFE1FF"/>
    <a:srgbClr val="FF66FF"/>
    <a:srgbClr val="E2C5FF"/>
    <a:srgbClr val="CC99FF"/>
    <a:srgbClr val="DCE1F4"/>
    <a:srgbClr val="FFE6D3"/>
    <a:srgbClr val="DFF5EF"/>
    <a:srgbClr val="374A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75469" autoAdjust="0"/>
  </p:normalViewPr>
  <p:slideViewPr>
    <p:cSldViewPr snapToGrid="0">
      <p:cViewPr varScale="1">
        <p:scale>
          <a:sx n="63" d="100"/>
          <a:sy n="63" d="100"/>
        </p:scale>
        <p:origin x="360" y="48"/>
      </p:cViewPr>
      <p:guideLst/>
    </p:cSldViewPr>
  </p:slideViewPr>
  <p:notesTextViewPr>
    <p:cViewPr>
      <p:scale>
        <a:sx n="76" d="100"/>
        <a:sy n="76"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82DEE9-9293-4490-8F66-A05790B90834}" type="datetimeFigureOut">
              <a:rPr lang="en-GB" smtClean="0"/>
              <a:t>15/10/2020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178481-FA28-4FA6-B042-ACE270DC45B3}" type="slidenum">
              <a:rPr lang="en-GB" smtClean="0"/>
              <a:t>‹#›</a:t>
            </a:fld>
            <a:endParaRPr lang="en-GB"/>
          </a:p>
        </p:txBody>
      </p:sp>
    </p:spTree>
    <p:extLst>
      <p:ext uri="{BB962C8B-B14F-4D97-AF65-F5344CB8AC3E}">
        <p14:creationId xmlns:p14="http://schemas.microsoft.com/office/powerpoint/2010/main" val="724217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Welcome to the final section in our consideration of simulating physical behaviour. So far, we’ve looked at objects moving on their own, with no other forces, and extended that to consider pairs of objects that may be colliding, but most scenes tend to have more than two objects in them; in fact, there could be many hundreds, or even thousands if you’re simulating a massive destruction scene. Although the techniques we’ve covered can be repeated as many times as needed, that’s not always the most efficient option;</a:t>
            </a:r>
          </a:p>
        </p:txBody>
      </p:sp>
      <p:sp>
        <p:nvSpPr>
          <p:cNvPr id="4" name="Slide Number Placeholder 3"/>
          <p:cNvSpPr>
            <a:spLocks noGrp="1"/>
          </p:cNvSpPr>
          <p:nvPr>
            <p:ph type="sldNum" sz="quarter" idx="5"/>
          </p:nvPr>
        </p:nvSpPr>
        <p:spPr/>
        <p:txBody>
          <a:bodyPr/>
          <a:lstStyle/>
          <a:p>
            <a:fld id="{6F178481-FA28-4FA6-B042-ACE270DC45B3}" type="slidenum">
              <a:rPr lang="en-GB" smtClean="0"/>
              <a:t>1</a:t>
            </a:fld>
            <a:endParaRPr lang="en-GB"/>
          </a:p>
        </p:txBody>
      </p:sp>
    </p:spTree>
    <p:extLst>
      <p:ext uri="{BB962C8B-B14F-4D97-AF65-F5344CB8AC3E}">
        <p14:creationId xmlns:p14="http://schemas.microsoft.com/office/powerpoint/2010/main" val="26861566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such data structure is the quadtree,</a:t>
            </a:r>
          </a:p>
          <a:p>
            <a:endParaRPr lang="en-GB" dirty="0"/>
          </a:p>
          <a:p>
            <a:r>
              <a:rPr lang="en-GB" dirty="0"/>
              <a:t>which recursively subdivides space into four equal sections, known as quadrants,</a:t>
            </a:r>
          </a:p>
          <a:p>
            <a:endParaRPr lang="en-GB" dirty="0"/>
          </a:p>
          <a:p>
            <a:r>
              <a:rPr lang="en-GB" dirty="0"/>
              <a:t>which are stored as child nodes of the parent quadrant</a:t>
            </a:r>
          </a:p>
          <a:p>
            <a:endParaRPr lang="en-GB" dirty="0"/>
          </a:p>
          <a:p>
            <a:r>
              <a:rPr lang="en-GB" dirty="0"/>
              <a:t>until it reaches a section that is either empty or that contains a single object, which becomes a leaf node. This means that</a:t>
            </a:r>
          </a:p>
          <a:p>
            <a:endParaRPr lang="en-GB" dirty="0"/>
          </a:p>
          <a:p>
            <a:r>
              <a:rPr lang="en-GB" dirty="0"/>
              <a:t>The cells under each parent node are close together, so depending how wide you want the search area to be, you can choose a level of the tree to restrict your tests to.</a:t>
            </a:r>
          </a:p>
          <a:p>
            <a:endParaRPr lang="en-GB" dirty="0"/>
          </a:p>
          <a:p>
            <a:r>
              <a:rPr lang="en-GB" dirty="0"/>
              <a:t>I’m not going to go any deeper into the implementation details, but there’s plenty of information online if you’re interested.</a:t>
            </a:r>
          </a:p>
        </p:txBody>
      </p:sp>
      <p:sp>
        <p:nvSpPr>
          <p:cNvPr id="4" name="Slide Number Placeholder 3"/>
          <p:cNvSpPr>
            <a:spLocks noGrp="1"/>
          </p:cNvSpPr>
          <p:nvPr>
            <p:ph type="sldNum" sz="quarter" idx="5"/>
          </p:nvPr>
        </p:nvSpPr>
        <p:spPr/>
        <p:txBody>
          <a:bodyPr/>
          <a:lstStyle/>
          <a:p>
            <a:fld id="{6F178481-FA28-4FA6-B042-ACE270DC45B3}" type="slidenum">
              <a:rPr lang="en-GB" smtClean="0"/>
              <a:t>10</a:t>
            </a:fld>
            <a:endParaRPr lang="en-GB"/>
          </a:p>
        </p:txBody>
      </p:sp>
    </p:spTree>
    <p:extLst>
      <p:ext uri="{BB962C8B-B14F-4D97-AF65-F5344CB8AC3E}">
        <p14:creationId xmlns:p14="http://schemas.microsoft.com/office/powerpoint/2010/main" val="2801502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Similar to the </a:t>
            </a:r>
            <a:r>
              <a:rPr lang="en-GB" dirty="0" err="1"/>
              <a:t>quatree</a:t>
            </a:r>
            <a:r>
              <a:rPr lang="en-GB" dirty="0"/>
              <a:t> is the </a:t>
            </a:r>
            <a:r>
              <a:rPr lang="en-GB" dirty="0" err="1"/>
              <a:t>kd</a:t>
            </a:r>
            <a:r>
              <a:rPr lang="en-GB" dirty="0"/>
              <a:t>-tree, which also</a:t>
            </a:r>
          </a:p>
          <a:p>
            <a:endParaRPr lang="en-GB" dirty="0"/>
          </a:p>
          <a:p>
            <a:r>
              <a:rPr lang="en-GB" dirty="0"/>
              <a:t>successively partitions space into sections, but this time is a binary tree, as it splits the space into two each time.</a:t>
            </a:r>
          </a:p>
          <a:p>
            <a:endParaRPr lang="en-GB" dirty="0"/>
          </a:p>
          <a:p>
            <a:r>
              <a:rPr lang="en-GB" dirty="0"/>
              <a:t>In this case, all the nodes represent objects, or points in space; and the tree is created by considering each point in turn and adding it as a child on the left if it falls on one side</a:t>
            </a:r>
          </a:p>
          <a:p>
            <a:endParaRPr lang="en-GB" dirty="0"/>
          </a:p>
          <a:p>
            <a:r>
              <a:rPr lang="en-GB" dirty="0"/>
              <a:t>Of the hyperplane</a:t>
            </a:r>
          </a:p>
          <a:p>
            <a:endParaRPr lang="en-GB" dirty="0"/>
          </a:p>
          <a:p>
            <a:r>
              <a:rPr lang="en-GB" dirty="0"/>
              <a:t>(which in 2 dimensions is just a line) passing through the parent point’s centre, and on the right if it lies on the other side. The dividing lines are alternated to be parallel to the x and y axes, to help keep the tree a little more balanced, though obviously the order you add the points is going to change the structure of the tree.</a:t>
            </a:r>
          </a:p>
          <a:p>
            <a:endParaRPr lang="en-GB" dirty="0"/>
          </a:p>
          <a:p>
            <a:r>
              <a:rPr lang="en-GB" dirty="0"/>
              <a:t>Again, there’s plenty of information online that explains this in more detail.</a:t>
            </a:r>
          </a:p>
        </p:txBody>
      </p:sp>
      <p:sp>
        <p:nvSpPr>
          <p:cNvPr id="4" name="Slide Number Placeholder 3"/>
          <p:cNvSpPr>
            <a:spLocks noGrp="1"/>
          </p:cNvSpPr>
          <p:nvPr>
            <p:ph type="sldNum" sz="quarter" idx="5"/>
          </p:nvPr>
        </p:nvSpPr>
        <p:spPr/>
        <p:txBody>
          <a:bodyPr/>
          <a:lstStyle/>
          <a:p>
            <a:fld id="{6F178481-FA28-4FA6-B042-ACE270DC45B3}" type="slidenum">
              <a:rPr lang="en-GB" smtClean="0"/>
              <a:t>11</a:t>
            </a:fld>
            <a:endParaRPr lang="en-GB"/>
          </a:p>
        </p:txBody>
      </p:sp>
    </p:spTree>
    <p:extLst>
      <p:ext uri="{BB962C8B-B14F-4D97-AF65-F5344CB8AC3E}">
        <p14:creationId xmlns:p14="http://schemas.microsoft.com/office/powerpoint/2010/main" val="1377590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final type of data structure that’s specifically designed for collision detection is </a:t>
            </a:r>
          </a:p>
          <a:p>
            <a:endParaRPr lang="en-GB" dirty="0"/>
          </a:p>
          <a:p>
            <a:r>
              <a:rPr lang="en-GB" dirty="0"/>
              <a:t> bounding volume hierarchy, or BVH, which makes use of the bounding volumes, which are usually AABBs. </a:t>
            </a:r>
          </a:p>
          <a:p>
            <a:endParaRPr lang="en-GB" dirty="0"/>
          </a:p>
          <a:p>
            <a:r>
              <a:rPr lang="en-GB" dirty="0"/>
              <a:t>The AABBs of the individual objects are the leaf nodes, and these are</a:t>
            </a:r>
          </a:p>
          <a:p>
            <a:endParaRPr lang="en-GB" dirty="0"/>
          </a:p>
          <a:p>
            <a:r>
              <a:rPr lang="en-GB" dirty="0"/>
              <a:t>Grouped together with nearby objects, and higher-level AABBs are computed that enclose all of the AABBs in the group, all the way up to as many levels as make sense for the scene.</a:t>
            </a:r>
          </a:p>
          <a:p>
            <a:endParaRPr lang="en-GB" dirty="0"/>
          </a:p>
          <a:p>
            <a:r>
              <a:rPr lang="en-GB" dirty="0"/>
              <a:t>You can also work downwards, in the same way, decomposing a single complex object into several components which each have their own AABB, which gets around issues with irregularly shaped or concave objects where a single bounding box may not be a very close fit.</a:t>
            </a:r>
          </a:p>
          <a:p>
            <a:endParaRPr lang="en-GB" dirty="0"/>
          </a:p>
          <a:p>
            <a:r>
              <a:rPr lang="en-GB" dirty="0"/>
              <a:t>There’s also plenty more information about this online, but the key idea is that we can simply test the bounding boxes against each other at different scales, potentially discounting large numbers of objects at a time, and only perform the more complex shape intersection tests when we really need to.</a:t>
            </a:r>
          </a:p>
          <a:p>
            <a:endParaRPr lang="en-GB" dirty="0"/>
          </a:p>
          <a:p>
            <a:endParaRPr lang="en-GB" dirty="0"/>
          </a:p>
        </p:txBody>
      </p:sp>
      <p:sp>
        <p:nvSpPr>
          <p:cNvPr id="4" name="Slide Number Placeholder 3"/>
          <p:cNvSpPr>
            <a:spLocks noGrp="1"/>
          </p:cNvSpPr>
          <p:nvPr>
            <p:ph type="sldNum" sz="quarter" idx="5"/>
          </p:nvPr>
        </p:nvSpPr>
        <p:spPr/>
        <p:txBody>
          <a:bodyPr/>
          <a:lstStyle/>
          <a:p>
            <a:fld id="{6F178481-FA28-4FA6-B042-ACE270DC45B3}" type="slidenum">
              <a:rPr lang="en-GB" smtClean="0"/>
              <a:t>12</a:t>
            </a:fld>
            <a:endParaRPr lang="en-GB"/>
          </a:p>
        </p:txBody>
      </p:sp>
    </p:spTree>
    <p:extLst>
      <p:ext uri="{BB962C8B-B14F-4D97-AF65-F5344CB8AC3E}">
        <p14:creationId xmlns:p14="http://schemas.microsoft.com/office/powerpoint/2010/main" val="4063805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That concludes the content for this week, and our consideration of physical simulation for this module. As you may have gathered, it can be quite a complex subject, but there are a few tricks to make it more manageable.</a:t>
            </a:r>
          </a:p>
          <a:p>
            <a:endParaRPr lang="en-GB" dirty="0"/>
          </a:p>
          <a:p>
            <a:r>
              <a:rPr lang="en-GB" dirty="0"/>
              <a:t>The most important thing is to keep things as simple as possible, for example by</a:t>
            </a:r>
          </a:p>
          <a:p>
            <a:endParaRPr lang="en-GB" dirty="0"/>
          </a:p>
          <a:p>
            <a:r>
              <a:rPr lang="en-GB" dirty="0"/>
              <a:t>assuming constant accelerations and</a:t>
            </a:r>
          </a:p>
          <a:p>
            <a:endParaRPr lang="en-GB" dirty="0"/>
          </a:p>
          <a:p>
            <a:r>
              <a:rPr lang="en-GB" dirty="0"/>
              <a:t>Ignoring factors that don’t add much to the end result, such as air resistance or lost energy from sound and heat.</a:t>
            </a:r>
          </a:p>
          <a:p>
            <a:endParaRPr lang="en-GB" dirty="0"/>
          </a:p>
          <a:p>
            <a:r>
              <a:rPr lang="en-GB" dirty="0"/>
              <a:t>Approximating shapes using bounding boxes is another very effective simplification, which helps us to</a:t>
            </a:r>
          </a:p>
          <a:p>
            <a:endParaRPr lang="en-GB" dirty="0"/>
          </a:p>
          <a:p>
            <a:r>
              <a:rPr lang="en-GB" dirty="0"/>
              <a:t>Avoid unnecessary computations. This can also be achieved by</a:t>
            </a:r>
          </a:p>
          <a:p>
            <a:endParaRPr lang="en-GB" dirty="0"/>
          </a:p>
          <a:p>
            <a:r>
              <a:rPr lang="en-GB" dirty="0"/>
              <a:t>Storing objects in a way that makes sense for processing, such as using the spatial subdivision data structures. Of course these same principles apply whatever it is you’re implementing, so practicing them in any context is good; you’ll have the opportunity to explore some of these techniques in the workshop and seminar.</a:t>
            </a:r>
          </a:p>
        </p:txBody>
      </p:sp>
      <p:sp>
        <p:nvSpPr>
          <p:cNvPr id="4" name="Slide Number Placeholder 3"/>
          <p:cNvSpPr>
            <a:spLocks noGrp="1"/>
          </p:cNvSpPr>
          <p:nvPr>
            <p:ph type="sldNum" sz="quarter" idx="5"/>
          </p:nvPr>
        </p:nvSpPr>
        <p:spPr/>
        <p:txBody>
          <a:bodyPr/>
          <a:lstStyle/>
          <a:p>
            <a:fld id="{6F178481-FA28-4FA6-B042-ACE270DC45B3}" type="slidenum">
              <a:rPr lang="en-GB" smtClean="0"/>
              <a:t>13</a:t>
            </a:fld>
            <a:endParaRPr lang="en-GB"/>
          </a:p>
        </p:txBody>
      </p:sp>
    </p:spTree>
    <p:extLst>
      <p:ext uri="{BB962C8B-B14F-4D97-AF65-F5344CB8AC3E}">
        <p14:creationId xmlns:p14="http://schemas.microsoft.com/office/powerpoint/2010/main" val="490783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various ways that we can improve our implementations to optimise the detection of collisions between large numbers of objects. </a:t>
            </a:r>
          </a:p>
        </p:txBody>
      </p:sp>
      <p:sp>
        <p:nvSpPr>
          <p:cNvPr id="4" name="Slide Number Placeholder 3"/>
          <p:cNvSpPr>
            <a:spLocks noGrp="1"/>
          </p:cNvSpPr>
          <p:nvPr>
            <p:ph type="sldNum" sz="quarter" idx="5"/>
          </p:nvPr>
        </p:nvSpPr>
        <p:spPr/>
        <p:txBody>
          <a:bodyPr/>
          <a:lstStyle/>
          <a:p>
            <a:fld id="{6F178481-FA28-4FA6-B042-ACE270DC45B3}" type="slidenum">
              <a:rPr lang="en-GB" smtClean="0"/>
              <a:t>2</a:t>
            </a:fld>
            <a:endParaRPr lang="en-GB"/>
          </a:p>
        </p:txBody>
      </p:sp>
    </p:spTree>
    <p:extLst>
      <p:ext uri="{BB962C8B-B14F-4D97-AF65-F5344CB8AC3E}">
        <p14:creationId xmlns:p14="http://schemas.microsoft.com/office/powerpoint/2010/main" val="3104177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do this, we need to address a number of factors that contribute to the problem, starting with the fact that</a:t>
            </a:r>
          </a:p>
          <a:p>
            <a:endParaRPr lang="en-GB" dirty="0"/>
          </a:p>
          <a:p>
            <a:r>
              <a:rPr lang="en-GB" dirty="0"/>
              <a:t>Not all shapes are the simple ones we considered in the first part of the lecture, and </a:t>
            </a:r>
          </a:p>
          <a:p>
            <a:endParaRPr lang="en-GB" dirty="0"/>
          </a:p>
          <a:p>
            <a:r>
              <a:rPr lang="en-GB" dirty="0"/>
              <a:t>Performing intersection tests with other polygonal shapes can be quite complex; you can find details of them online if you’re interested. If you’re only testing a handful of shapes, this might not matter too much, but </a:t>
            </a:r>
          </a:p>
          <a:p>
            <a:endParaRPr lang="en-GB" dirty="0"/>
          </a:p>
          <a:p>
            <a:r>
              <a:rPr lang="en-GB" dirty="0"/>
              <a:t>In scenes where there are large numbers of objects,</a:t>
            </a:r>
          </a:p>
          <a:p>
            <a:endParaRPr lang="en-GB" dirty="0"/>
          </a:p>
          <a:p>
            <a:r>
              <a:rPr lang="en-GB" dirty="0"/>
              <a:t>The intersection test still needs to be done for each pair of objects, meaning that</a:t>
            </a:r>
          </a:p>
          <a:p>
            <a:endParaRPr lang="en-GB" dirty="0"/>
          </a:p>
          <a:p>
            <a:r>
              <a:rPr lang="en-GB" dirty="0"/>
              <a:t>For a scene with n objects, you could have up to n times n – 1 over 2 tests being performed; this formula is just the number of unique pairs in a set, which you can work out from the fact that</a:t>
            </a:r>
          </a:p>
          <a:p>
            <a:endParaRPr lang="en-GB" dirty="0"/>
          </a:p>
          <a:p>
            <a:r>
              <a:rPr lang="en-GB" dirty="0"/>
              <a:t>the first object could collide with any of the other n – 1 objects, the second has already been tested against the first, but could collide with any of the remaining n – 2 objects, and so on. So the overall complexity of the collision test loop is O n squared… And the inside of the loop will itself be a complex algorithm.</a:t>
            </a:r>
          </a:p>
        </p:txBody>
      </p:sp>
      <p:sp>
        <p:nvSpPr>
          <p:cNvPr id="4" name="Slide Number Placeholder 3"/>
          <p:cNvSpPr>
            <a:spLocks noGrp="1"/>
          </p:cNvSpPr>
          <p:nvPr>
            <p:ph type="sldNum" sz="quarter" idx="5"/>
          </p:nvPr>
        </p:nvSpPr>
        <p:spPr/>
        <p:txBody>
          <a:bodyPr/>
          <a:lstStyle/>
          <a:p>
            <a:fld id="{6F178481-FA28-4FA6-B042-ACE270DC45B3}" type="slidenum">
              <a:rPr lang="en-GB" smtClean="0"/>
              <a:t>3</a:t>
            </a:fld>
            <a:endParaRPr lang="en-GB"/>
          </a:p>
        </p:txBody>
      </p:sp>
    </p:spTree>
    <p:extLst>
      <p:ext uri="{BB962C8B-B14F-4D97-AF65-F5344CB8AC3E}">
        <p14:creationId xmlns:p14="http://schemas.microsoft.com/office/powerpoint/2010/main" val="413989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what can we do to improve things? The first point we can note is that, although the shapes we’re dealing with aren’t necessarily simple, we can approximate them as such by fitting them inside something more manageable,</a:t>
            </a:r>
          </a:p>
          <a:p>
            <a:endParaRPr lang="en-GB" dirty="0"/>
          </a:p>
          <a:p>
            <a:r>
              <a:rPr lang="en-GB" dirty="0"/>
              <a:t>like a circle or a rectangle. This is known as a bounding shape, as it should completely contain the boundary, formed of all the vertices, of the shape. For the circle, this means that</a:t>
            </a:r>
          </a:p>
          <a:p>
            <a:endParaRPr lang="en-GB" dirty="0"/>
          </a:p>
          <a:p>
            <a:r>
              <a:rPr lang="en-GB" dirty="0"/>
              <a:t>Its radius needs to be the maximum distance of any of the shape’s vertices from the circle’s centre,</a:t>
            </a:r>
          </a:p>
          <a:p>
            <a:endParaRPr lang="en-GB" dirty="0"/>
          </a:p>
          <a:p>
            <a:r>
              <a:rPr lang="en-GB" dirty="0"/>
              <a:t>Which can be computed as the average position of the vertices. For the rectangle, the simplest way to define its dimensions is to find its</a:t>
            </a:r>
          </a:p>
          <a:p>
            <a:endParaRPr lang="en-GB" dirty="0"/>
          </a:p>
          <a:p>
            <a:r>
              <a:rPr lang="en-GB" dirty="0"/>
              <a:t>maximum and minimum corners, noting that its</a:t>
            </a:r>
          </a:p>
          <a:p>
            <a:endParaRPr lang="en-GB" dirty="0"/>
          </a:p>
          <a:p>
            <a:r>
              <a:rPr lang="en-GB" dirty="0"/>
              <a:t>Minimum x coordinate must be the smallest x component of any of the shape’s vertices, while it’s </a:t>
            </a:r>
          </a:p>
          <a:p>
            <a:endParaRPr lang="en-GB" dirty="0"/>
          </a:p>
          <a:p>
            <a:r>
              <a:rPr lang="en-GB" dirty="0"/>
              <a:t>Maximum x coordinate will be the largest x component – </a:t>
            </a:r>
          </a:p>
          <a:p>
            <a:endParaRPr lang="en-GB" dirty="0"/>
          </a:p>
          <a:p>
            <a:r>
              <a:rPr lang="en-GB" dirty="0"/>
              <a:t>And similarly for the y values. \So, we have two simple bounding shapes we could use, both of which are straightforward to define for any polygon; how do we decide which is the most suitable? One thing to consider is how complex the intersection tests are – remember that the reason we’re doing this is to reduce processing, so let’s recap.</a:t>
            </a:r>
          </a:p>
          <a:p>
            <a:endParaRPr lang="en-GB" dirty="0"/>
          </a:p>
          <a:p>
            <a:endParaRPr lang="en-GB" dirty="0"/>
          </a:p>
        </p:txBody>
      </p:sp>
      <p:sp>
        <p:nvSpPr>
          <p:cNvPr id="4" name="Slide Number Placeholder 3"/>
          <p:cNvSpPr>
            <a:spLocks noGrp="1"/>
          </p:cNvSpPr>
          <p:nvPr>
            <p:ph type="sldNum" sz="quarter" idx="5"/>
          </p:nvPr>
        </p:nvSpPr>
        <p:spPr/>
        <p:txBody>
          <a:bodyPr/>
          <a:lstStyle/>
          <a:p>
            <a:fld id="{6F178481-FA28-4FA6-B042-ACE270DC45B3}" type="slidenum">
              <a:rPr lang="en-GB" smtClean="0"/>
              <a:t>4</a:t>
            </a:fld>
            <a:endParaRPr lang="en-GB"/>
          </a:p>
        </p:txBody>
      </p:sp>
    </p:spTree>
    <p:extLst>
      <p:ext uri="{BB962C8B-B14F-4D97-AF65-F5344CB8AC3E}">
        <p14:creationId xmlns:p14="http://schemas.microsoft.com/office/powerpoint/2010/main" val="1486453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Detecting an intersection between two circles is possibly the simplest test to express mathematically;</a:t>
            </a:r>
          </a:p>
          <a:p>
            <a:endParaRPr lang="en-GB" dirty="0"/>
          </a:p>
          <a:p>
            <a:r>
              <a:rPr lang="en-GB" dirty="0"/>
              <a:t>We simply say that the distance between the centres has to be less than or equal to the sum of the radii.</a:t>
            </a:r>
          </a:p>
          <a:p>
            <a:endParaRPr lang="en-GB" dirty="0"/>
          </a:p>
          <a:p>
            <a:r>
              <a:rPr lang="en-GB" dirty="0"/>
              <a:t>In code, this is equally straightforward; we can use a built-in vector magnitude function to get the length, or</a:t>
            </a:r>
          </a:p>
          <a:p>
            <a:endParaRPr lang="en-GB" dirty="0"/>
          </a:p>
          <a:p>
            <a:r>
              <a:rPr lang="en-GB" dirty="0"/>
              <a:t>If we wanted to avoid the square root that that involves, we can compare the squared values, using the dot product to get the squared distance.</a:t>
            </a:r>
          </a:p>
        </p:txBody>
      </p:sp>
      <p:sp>
        <p:nvSpPr>
          <p:cNvPr id="4" name="Slide Number Placeholder 3"/>
          <p:cNvSpPr>
            <a:spLocks noGrp="1"/>
          </p:cNvSpPr>
          <p:nvPr>
            <p:ph type="sldNum" sz="quarter" idx="5"/>
          </p:nvPr>
        </p:nvSpPr>
        <p:spPr/>
        <p:txBody>
          <a:bodyPr/>
          <a:lstStyle/>
          <a:p>
            <a:fld id="{6F178481-FA28-4FA6-B042-ACE270DC45B3}" type="slidenum">
              <a:rPr lang="en-GB" smtClean="0"/>
              <a:t>5</a:t>
            </a:fld>
            <a:endParaRPr lang="en-GB"/>
          </a:p>
        </p:txBody>
      </p:sp>
    </p:spTree>
    <p:extLst>
      <p:ext uri="{BB962C8B-B14F-4D97-AF65-F5344CB8AC3E}">
        <p14:creationId xmlns:p14="http://schemas.microsoft.com/office/powerpoint/2010/main" val="624796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intersection between two boxes is not such a neat mathematical expression,</a:t>
            </a:r>
          </a:p>
          <a:p>
            <a:endParaRPr lang="en-GB" dirty="0"/>
          </a:p>
          <a:p>
            <a:r>
              <a:rPr lang="en-GB" dirty="0"/>
              <a:t>as we have to compare each component of the boxes against each other,</a:t>
            </a:r>
          </a:p>
          <a:p>
            <a:endParaRPr lang="en-GB" dirty="0"/>
          </a:p>
          <a:p>
            <a:r>
              <a:rPr lang="en-GB" dirty="0"/>
              <a:t>But it’s still pretty simple to write in code, and perhaps even more efficient as it’s simply comparing values rather than performing any arithmetic. So, that could be a good reason to choose boxes over circles.</a:t>
            </a:r>
          </a:p>
        </p:txBody>
      </p:sp>
      <p:sp>
        <p:nvSpPr>
          <p:cNvPr id="4" name="Slide Number Placeholder 3"/>
          <p:cNvSpPr>
            <a:spLocks noGrp="1"/>
          </p:cNvSpPr>
          <p:nvPr>
            <p:ph type="sldNum" sz="quarter" idx="5"/>
          </p:nvPr>
        </p:nvSpPr>
        <p:spPr/>
        <p:txBody>
          <a:bodyPr/>
          <a:lstStyle/>
          <a:p>
            <a:fld id="{6F178481-FA28-4FA6-B042-ACE270DC45B3}" type="slidenum">
              <a:rPr lang="en-GB" smtClean="0"/>
              <a:t>6</a:t>
            </a:fld>
            <a:endParaRPr lang="en-GB"/>
          </a:p>
        </p:txBody>
      </p:sp>
    </p:spTree>
    <p:extLst>
      <p:ext uri="{BB962C8B-B14F-4D97-AF65-F5344CB8AC3E}">
        <p14:creationId xmlns:p14="http://schemas.microsoft.com/office/powerpoint/2010/main" val="2481727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thing to consider is the fact that the radius of a circle is the same all the way round, so it doesn’t always fit shapes that are long and thin; we’re likely to get more</a:t>
            </a:r>
          </a:p>
          <a:p>
            <a:endParaRPr lang="en-GB" dirty="0"/>
          </a:p>
          <a:p>
            <a:r>
              <a:rPr lang="en-GB" dirty="0"/>
              <a:t>false positives with the circle than the box.</a:t>
            </a:r>
          </a:p>
          <a:p>
            <a:endParaRPr lang="en-GB" dirty="0"/>
          </a:p>
          <a:p>
            <a:r>
              <a:rPr lang="en-GB" dirty="0"/>
              <a:t>Most of the time, we’ll want a more accurate result than either bounding shape can give in any case, so would go on to perform the full collision test for the polygon shapes if their bounding shapes intersect, but the more full tests we can avoid the better, so we tend to prefer a bounding shape that matches the dimensions of the actual shapes reasonably closely.</a:t>
            </a:r>
          </a:p>
        </p:txBody>
      </p:sp>
      <p:sp>
        <p:nvSpPr>
          <p:cNvPr id="4" name="Slide Number Placeholder 3"/>
          <p:cNvSpPr>
            <a:spLocks noGrp="1"/>
          </p:cNvSpPr>
          <p:nvPr>
            <p:ph type="sldNum" sz="quarter" idx="5"/>
          </p:nvPr>
        </p:nvSpPr>
        <p:spPr/>
        <p:txBody>
          <a:bodyPr/>
          <a:lstStyle/>
          <a:p>
            <a:fld id="{6F178481-FA28-4FA6-B042-ACE270DC45B3}" type="slidenum">
              <a:rPr lang="en-GB" smtClean="0"/>
              <a:t>7</a:t>
            </a:fld>
            <a:endParaRPr lang="en-GB"/>
          </a:p>
        </p:txBody>
      </p:sp>
    </p:spTree>
    <p:extLst>
      <p:ext uri="{BB962C8B-B14F-4D97-AF65-F5344CB8AC3E}">
        <p14:creationId xmlns:p14="http://schemas.microsoft.com/office/powerpoint/2010/main" val="3621565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might be wondering why we don’t orient the box so that it fits the shape even more closely,</a:t>
            </a:r>
          </a:p>
          <a:p>
            <a:endParaRPr lang="en-GB" dirty="0"/>
          </a:p>
          <a:p>
            <a:r>
              <a:rPr lang="en-GB" dirty="0"/>
              <a:t>Like so. The first answer is that it’s more difficult to compute the box corners – they don’t match the min and max x and y values that we used before. We could take the approach of aligning the box with the</a:t>
            </a:r>
          </a:p>
          <a:p>
            <a:endParaRPr lang="en-GB" dirty="0"/>
          </a:p>
          <a:p>
            <a:r>
              <a:rPr lang="en-GB" dirty="0"/>
              <a:t>Object’s local coordinate system, but since any object it collides with will likely have</a:t>
            </a:r>
          </a:p>
          <a:p>
            <a:endParaRPr lang="en-GB" dirty="0"/>
          </a:p>
          <a:p>
            <a:r>
              <a:rPr lang="en-GB" dirty="0"/>
              <a:t>a different coordinate system, we’d have to transform at least one of the boxes to a different coordinate system, and we still wouldn’t be able to use the simple intersection test, which relies on the edges being parallel with the same set of axes. For this reason, it’s most common to use what are called</a:t>
            </a:r>
          </a:p>
          <a:p>
            <a:endParaRPr lang="en-GB" dirty="0"/>
          </a:p>
          <a:p>
            <a:r>
              <a:rPr lang="en-GB" dirty="0"/>
              <a:t>axis aligned bounding boxes, meaning that their edges are parallel to the world coordinate axes.</a:t>
            </a:r>
          </a:p>
        </p:txBody>
      </p:sp>
      <p:sp>
        <p:nvSpPr>
          <p:cNvPr id="4" name="Slide Number Placeholder 3"/>
          <p:cNvSpPr>
            <a:spLocks noGrp="1"/>
          </p:cNvSpPr>
          <p:nvPr>
            <p:ph type="sldNum" sz="quarter" idx="5"/>
          </p:nvPr>
        </p:nvSpPr>
        <p:spPr/>
        <p:txBody>
          <a:bodyPr/>
          <a:lstStyle/>
          <a:p>
            <a:fld id="{6F178481-FA28-4FA6-B042-ACE270DC45B3}" type="slidenum">
              <a:rPr lang="en-GB" smtClean="0"/>
              <a:t>8</a:t>
            </a:fld>
            <a:endParaRPr lang="en-GB"/>
          </a:p>
        </p:txBody>
      </p:sp>
    </p:spTree>
    <p:extLst>
      <p:ext uri="{BB962C8B-B14F-4D97-AF65-F5344CB8AC3E}">
        <p14:creationId xmlns:p14="http://schemas.microsoft.com/office/powerpoint/2010/main" val="428926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now we’ve reduced the number of full-complexity intersection tests, but we still have an order of n squared simple tests to carry out, which for large numbers of objects can add up. If we were to look at the scene, as a human, we’d probably be able to spot straight away that some objects don’t really need to be tested; they’re obviously not going to intersect because</a:t>
            </a:r>
          </a:p>
          <a:p>
            <a:endParaRPr lang="en-GB" dirty="0"/>
          </a:p>
          <a:p>
            <a:r>
              <a:rPr lang="en-GB" dirty="0"/>
              <a:t>they’re a long way apart. We’d want to rule these out immediately, and focus on</a:t>
            </a:r>
          </a:p>
          <a:p>
            <a:endParaRPr lang="en-GB" dirty="0"/>
          </a:p>
          <a:p>
            <a:r>
              <a:rPr lang="en-GB" dirty="0"/>
              <a:t>groups of objects in the same region of space, which are more likely to intersect. We can achieve this by</a:t>
            </a:r>
          </a:p>
          <a:p>
            <a:endParaRPr lang="en-GB" dirty="0"/>
          </a:p>
          <a:p>
            <a:r>
              <a:rPr lang="en-GB" dirty="0"/>
              <a:t>partitioning the space, storing the objects in a specially-designed data structure rather than a simple array.</a:t>
            </a:r>
          </a:p>
        </p:txBody>
      </p:sp>
      <p:sp>
        <p:nvSpPr>
          <p:cNvPr id="4" name="Slide Number Placeholder 3"/>
          <p:cNvSpPr>
            <a:spLocks noGrp="1"/>
          </p:cNvSpPr>
          <p:nvPr>
            <p:ph type="sldNum" sz="quarter" idx="5"/>
          </p:nvPr>
        </p:nvSpPr>
        <p:spPr/>
        <p:txBody>
          <a:bodyPr/>
          <a:lstStyle/>
          <a:p>
            <a:fld id="{6F178481-FA28-4FA6-B042-ACE270DC45B3}" type="slidenum">
              <a:rPr lang="en-GB" smtClean="0"/>
              <a:t>9</a:t>
            </a:fld>
            <a:endParaRPr lang="en-GB"/>
          </a:p>
        </p:txBody>
      </p:sp>
    </p:spTree>
    <p:extLst>
      <p:ext uri="{BB962C8B-B14F-4D97-AF65-F5344CB8AC3E}">
        <p14:creationId xmlns:p14="http://schemas.microsoft.com/office/powerpoint/2010/main" val="30543257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10/15/2020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995800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5044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5215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49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3300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7397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7132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071819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6916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lvl1pPr>
              <a:defRPr b="1" cap="none" baseline="0">
                <a:solidFill>
                  <a:schemeClr val="accent5">
                    <a:lumMod val="20000"/>
                    <a:lumOff val="80000"/>
                  </a:schemeClr>
                </a:solidFill>
              </a:defRPr>
            </a:lvl1pPr>
          </a:lstStyle>
          <a:p>
            <a:r>
              <a:rPr lang="en-US" dirty="0"/>
              <a:t>Click to edit Master title style</a:t>
            </a:r>
          </a:p>
        </p:txBody>
      </p:sp>
      <p:sp>
        <p:nvSpPr>
          <p:cNvPr id="3" name="Content Placeholder 2"/>
          <p:cNvSpPr>
            <a:spLocks noGrp="1"/>
          </p:cNvSpPr>
          <p:nvPr>
            <p:ph idx="1"/>
          </p:nvPr>
        </p:nvSpPr>
        <p:spPr/>
        <p:txBody>
          <a:bodyPr anchor="t"/>
          <a:lstStyle>
            <a:lvl1pPr marL="285750" indent="-285750">
              <a:buClr>
                <a:schemeClr val="bg2">
                  <a:lumMod val="20000"/>
                  <a:lumOff val="80000"/>
                </a:schemeClr>
              </a:buClr>
              <a:buFont typeface="Wingdings" panose="05000000000000000000" pitchFamily="2" charset="2"/>
              <a:buChar char="§"/>
              <a:defRPr sz="2800"/>
            </a:lvl1pPr>
            <a:lvl2pPr>
              <a:buClr>
                <a:schemeClr val="bg2">
                  <a:lumMod val="20000"/>
                  <a:lumOff val="80000"/>
                </a:schemeClr>
              </a:buClr>
              <a:defRPr sz="2400"/>
            </a:lvl2pPr>
            <a:lvl3pPr marL="1200150" indent="-285750">
              <a:buClr>
                <a:schemeClr val="bg2">
                  <a:lumMod val="20000"/>
                  <a:lumOff val="80000"/>
                </a:schemeClr>
              </a:buClr>
              <a:buFont typeface="Arial Nova" panose="020B0504020202020204" pitchFamily="34" charset="0"/>
              <a:buChar char="–"/>
              <a:defRPr sz="2000"/>
            </a:lvl3pPr>
            <a:lvl4pPr>
              <a:defRPr sz="18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3306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0347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chor="t">
            <a:normAutofit/>
          </a:bodyPr>
          <a:lstStyle>
            <a:lvl1pPr marL="285750" indent="-285750">
              <a:buClr>
                <a:schemeClr val="accent1">
                  <a:lumMod val="20000"/>
                  <a:lumOff val="80000"/>
                </a:schemeClr>
              </a:buClr>
              <a:buFont typeface="Wingdings" panose="05000000000000000000" pitchFamily="2" charset="2"/>
              <a:buChar char="§"/>
              <a:defRPr sz="2400"/>
            </a:lvl1pPr>
            <a:lvl2pPr>
              <a:defRPr sz="20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chor="t">
            <a:normAutofit/>
          </a:bodyPr>
          <a:lstStyle>
            <a:lvl1pPr marL="285750" indent="-285750">
              <a:buClr>
                <a:schemeClr val="accent1">
                  <a:lumMod val="20000"/>
                  <a:lumOff val="80000"/>
                </a:schemeClr>
              </a:buClr>
              <a:buFont typeface="Wingdings" panose="05000000000000000000" pitchFamily="2" charset="2"/>
              <a:buChar char="§"/>
              <a:defRPr sz="2400"/>
            </a:lvl1pPr>
            <a:lvl2pPr>
              <a:defRPr sz="20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5654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0099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1266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3619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4062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0263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10/15/2020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4621561"/>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3600" b="1" kern="1200" cap="none" baseline="0">
          <a:ln w="3175" cmpd="sng">
            <a:noFill/>
          </a:ln>
          <a:solidFill>
            <a:schemeClr val="accent5">
              <a:lumMod val="20000"/>
              <a:lumOff val="8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opendsa-server.cs.vt.edu/ODSA/Books/CS3/html/PRquadtree.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developer.apple.com/documentation/gameplaykit/gkquadtree" TargetMode="Externa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k-dimensional-tre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hyperlink" Target="https://www.researchgate.net/figure/An-example-two-dimensional-k-d-tree-k-2-built-from-nodes-a-through-h-Dividing-planes_fig2_314298746"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pbr-book.org/3ed-2018/Primitives_and_Intersection_Acceleration/Bounding_Volume_Hierarchies.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s://www.sciencedirect.com/science/article/abs/pii/S092702561930206X"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rich.realtimerendering.com/ptinpol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7" Type="http://schemas.openxmlformats.org/officeDocument/2006/relationships/image" Target="NUL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1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0.png"/><Relationship Id="rId4" Type="http://schemas.openxmlformats.org/officeDocument/2006/relationships/image" Target="../media/image90.png"/><Relationship Id="rId9" Type="http://schemas.openxmlformats.org/officeDocument/2006/relationships/image" Target="../media/image12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A3FF27D-8B09-48BD-AD91-03332713F823}"/>
              </a:ext>
            </a:extLst>
          </p:cNvPr>
          <p:cNvSpPr>
            <a:spLocks noGrp="1"/>
          </p:cNvSpPr>
          <p:nvPr>
            <p:ph type="ctrTitle"/>
          </p:nvPr>
        </p:nvSpPr>
        <p:spPr>
          <a:xfrm>
            <a:off x="3255818" y="1964267"/>
            <a:ext cx="7904307" cy="2421464"/>
          </a:xfrm>
        </p:spPr>
        <p:txBody>
          <a:bodyPr/>
          <a:lstStyle/>
          <a:p>
            <a:r>
              <a:rPr lang="en-US" i="1" dirty="0"/>
              <a:t>Week 5: Mechanics II</a:t>
            </a:r>
            <a:br>
              <a:rPr lang="en-US" dirty="0"/>
            </a:br>
            <a:r>
              <a:rPr lang="en-US" b="1" dirty="0"/>
              <a:t>Part 4: </a:t>
            </a:r>
            <a:r>
              <a:rPr lang="en-US" b="1"/>
              <a:t>Simplifying Collisions</a:t>
            </a:r>
            <a:endParaRPr lang="en-US" b="1" i="1" dirty="0"/>
          </a:p>
        </p:txBody>
      </p:sp>
      <p:sp>
        <p:nvSpPr>
          <p:cNvPr id="3" name="Subtitle 2">
            <a:extLst>
              <a:ext uri="{FF2B5EF4-FFF2-40B4-BE49-F238E27FC236}">
                <a16:creationId xmlns:a16="http://schemas.microsoft.com/office/drawing/2014/main" id="{AAB0430B-4FE9-4859-9646-EE0A433F2448}"/>
              </a:ext>
            </a:extLst>
          </p:cNvPr>
          <p:cNvSpPr>
            <a:spLocks noGrp="1"/>
          </p:cNvSpPr>
          <p:nvPr>
            <p:ph type="subTitle" idx="1"/>
          </p:nvPr>
        </p:nvSpPr>
        <p:spPr>
          <a:xfrm>
            <a:off x="3431689" y="4385732"/>
            <a:ext cx="7728436" cy="1405467"/>
          </a:xfrm>
        </p:spPr>
        <p:txBody>
          <a:bodyPr>
            <a:normAutofit/>
          </a:bodyPr>
          <a:lstStyle/>
          <a:p>
            <a:r>
              <a:rPr lang="en-US" sz="2400" cap="none" dirty="0">
                <a:solidFill>
                  <a:schemeClr val="accent4"/>
                </a:solidFill>
              </a:rPr>
              <a:t>COMP270: Mathematics for 3D Worlds and Simulations</a:t>
            </a:r>
          </a:p>
        </p:txBody>
      </p:sp>
    </p:spTree>
    <p:extLst>
      <p:ext uri="{BB962C8B-B14F-4D97-AF65-F5344CB8AC3E}">
        <p14:creationId xmlns:p14="http://schemas.microsoft.com/office/powerpoint/2010/main" val="3581503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9D81A-D93A-4FD5-853F-607FC3D16631}"/>
              </a:ext>
            </a:extLst>
          </p:cNvPr>
          <p:cNvSpPr>
            <a:spLocks noGrp="1"/>
          </p:cNvSpPr>
          <p:nvPr>
            <p:ph type="title"/>
          </p:nvPr>
        </p:nvSpPr>
        <p:spPr/>
        <p:txBody>
          <a:bodyPr/>
          <a:lstStyle/>
          <a:p>
            <a:r>
              <a:rPr lang="en-GB" dirty="0"/>
              <a:t>Spatial data structures: quadtree</a:t>
            </a:r>
          </a:p>
        </p:txBody>
      </p:sp>
      <p:sp>
        <p:nvSpPr>
          <p:cNvPr id="3" name="Content Placeholder 2">
            <a:extLst>
              <a:ext uri="{FF2B5EF4-FFF2-40B4-BE49-F238E27FC236}">
                <a16:creationId xmlns:a16="http://schemas.microsoft.com/office/drawing/2014/main" id="{5BF12206-05F6-4D4E-97B5-4AEEEF00E5F9}"/>
              </a:ext>
            </a:extLst>
          </p:cNvPr>
          <p:cNvSpPr>
            <a:spLocks noGrp="1"/>
          </p:cNvSpPr>
          <p:nvPr>
            <p:ph idx="1"/>
          </p:nvPr>
        </p:nvSpPr>
        <p:spPr>
          <a:xfrm>
            <a:off x="685800" y="2142067"/>
            <a:ext cx="10131425" cy="4423833"/>
          </a:xfrm>
        </p:spPr>
        <p:txBody>
          <a:bodyPr>
            <a:normAutofit/>
          </a:bodyPr>
          <a:lstStyle/>
          <a:p>
            <a:r>
              <a:rPr lang="en-GB" dirty="0"/>
              <a:t>A </a:t>
            </a:r>
            <a:r>
              <a:rPr lang="en-GB" dirty="0">
                <a:solidFill>
                  <a:schemeClr val="accent4"/>
                </a:solidFill>
              </a:rPr>
              <a:t>quadtree</a:t>
            </a:r>
            <a:r>
              <a:rPr lang="en-GB" dirty="0"/>
              <a:t> is a </a:t>
            </a:r>
            <a:r>
              <a:rPr lang="en-GB" dirty="0">
                <a:solidFill>
                  <a:schemeClr val="accent4"/>
                </a:solidFill>
              </a:rPr>
              <a:t>tree data structure </a:t>
            </a:r>
            <a:r>
              <a:rPr lang="en-GB" dirty="0"/>
              <a:t>in which space is </a:t>
            </a:r>
            <a:r>
              <a:rPr lang="en-GB" dirty="0">
                <a:solidFill>
                  <a:schemeClr val="accent4"/>
                </a:solidFill>
              </a:rPr>
              <a:t>recursively divided </a:t>
            </a:r>
            <a:r>
              <a:rPr lang="en-GB" dirty="0"/>
              <a:t>into four sections (quadrants)</a:t>
            </a:r>
          </a:p>
          <a:p>
            <a:pPr lvl="1"/>
            <a:r>
              <a:rPr lang="en-GB" dirty="0"/>
              <a:t>Non-leaf nodes are parent/child quadrants</a:t>
            </a:r>
          </a:p>
          <a:p>
            <a:pPr lvl="1"/>
            <a:r>
              <a:rPr lang="en-GB" dirty="0"/>
              <a:t>Leaf nodes are the objects (points),</a:t>
            </a:r>
            <a:br>
              <a:rPr lang="en-GB" dirty="0"/>
            </a:br>
            <a:r>
              <a:rPr lang="en-GB" dirty="0"/>
              <a:t>so that each “cell” contains only one</a:t>
            </a:r>
            <a:br>
              <a:rPr lang="en-GB" dirty="0"/>
            </a:br>
            <a:r>
              <a:rPr lang="en-GB" dirty="0"/>
              <a:t>object</a:t>
            </a:r>
          </a:p>
          <a:p>
            <a:pPr lvl="1"/>
            <a:r>
              <a:rPr lang="en-GB" dirty="0"/>
              <a:t>Cells under the same parent node</a:t>
            </a:r>
            <a:br>
              <a:rPr lang="en-GB" dirty="0"/>
            </a:br>
            <a:r>
              <a:rPr lang="en-GB" dirty="0"/>
              <a:t>are close to each other</a:t>
            </a:r>
          </a:p>
          <a:p>
            <a:pPr lvl="1"/>
            <a:r>
              <a:rPr lang="en-GB" dirty="0"/>
              <a:t>More details </a:t>
            </a:r>
            <a:r>
              <a:rPr lang="en-GB" dirty="0">
                <a:hlinkClick r:id="rId3"/>
              </a:rPr>
              <a:t>here</a:t>
            </a:r>
            <a:endParaRPr lang="en-GB" dirty="0"/>
          </a:p>
        </p:txBody>
      </p:sp>
      <p:grpSp>
        <p:nvGrpSpPr>
          <p:cNvPr id="5" name="Group 4">
            <a:extLst>
              <a:ext uri="{FF2B5EF4-FFF2-40B4-BE49-F238E27FC236}">
                <a16:creationId xmlns:a16="http://schemas.microsoft.com/office/drawing/2014/main" id="{B414086C-04FA-4D7D-BE80-0BF467C02013}"/>
              </a:ext>
              <a:ext uri="{C183D7F6-B498-43B3-948B-1728B52AA6E4}">
                <adec:decorative xmlns:adec="http://schemas.microsoft.com/office/drawing/2017/decorative" val="1"/>
              </a:ext>
            </a:extLst>
          </p:cNvPr>
          <p:cNvGrpSpPr/>
          <p:nvPr/>
        </p:nvGrpSpPr>
        <p:grpSpPr>
          <a:xfrm>
            <a:off x="7213601" y="3446978"/>
            <a:ext cx="4495798" cy="2946787"/>
            <a:chOff x="7010401" y="3446978"/>
            <a:chExt cx="4495798" cy="2946787"/>
          </a:xfrm>
        </p:grpSpPr>
        <p:pic>
          <p:nvPicPr>
            <p:cNvPr id="1026" name="Picture 2">
              <a:extLst>
                <a:ext uri="{FF2B5EF4-FFF2-40B4-BE49-F238E27FC236}">
                  <a16:creationId xmlns:a16="http://schemas.microsoft.com/office/drawing/2014/main" id="{CBA57DE0-551C-4011-8F34-7B617A278AE5}"/>
                </a:ext>
                <a:ext uri="{C183D7F6-B498-43B3-948B-1728B52AA6E4}">
                  <adec:decorative xmlns:adec="http://schemas.microsoft.com/office/drawing/2017/decorative" val="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599" y="3446978"/>
              <a:ext cx="4419600" cy="242042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C2CE339-D87F-4EF8-90DD-5ECB16054001}"/>
                </a:ext>
              </a:extLst>
            </p:cNvPr>
            <p:cNvSpPr/>
            <p:nvPr/>
          </p:nvSpPr>
          <p:spPr>
            <a:xfrm>
              <a:off x="7010401" y="5867400"/>
              <a:ext cx="3632200" cy="526365"/>
            </a:xfrm>
            <a:prstGeom prst="rect">
              <a:avLst/>
            </a:prstGeom>
          </p:spPr>
          <p:txBody>
            <a:bodyPr wrap="square">
              <a:spAutoFit/>
            </a:bodyPr>
            <a:lstStyle/>
            <a:p>
              <a:r>
                <a:rPr lang="en-GB" sz="1400" dirty="0">
                  <a:hlinkClick r:id="rId5"/>
                </a:rPr>
                <a:t>https://developer.apple.com/documentation/gameplaykit/gkquadtree</a:t>
              </a:r>
              <a:endParaRPr lang="en-GB" sz="1400" dirty="0"/>
            </a:p>
          </p:txBody>
        </p:sp>
      </p:grpSp>
    </p:spTree>
    <p:extLst>
      <p:ext uri="{BB962C8B-B14F-4D97-AF65-F5344CB8AC3E}">
        <p14:creationId xmlns:p14="http://schemas.microsoft.com/office/powerpoint/2010/main" val="2038238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86A59-9F3F-4FCA-8341-B0E720DDD145}"/>
              </a:ext>
            </a:extLst>
          </p:cNvPr>
          <p:cNvSpPr>
            <a:spLocks noGrp="1"/>
          </p:cNvSpPr>
          <p:nvPr>
            <p:ph type="title"/>
          </p:nvPr>
        </p:nvSpPr>
        <p:spPr/>
        <p:txBody>
          <a:bodyPr/>
          <a:lstStyle/>
          <a:p>
            <a:r>
              <a:rPr lang="en-GB" dirty="0"/>
              <a:t>Spatial data structures: K-d tree</a:t>
            </a:r>
          </a:p>
        </p:txBody>
      </p:sp>
      <p:sp>
        <p:nvSpPr>
          <p:cNvPr id="3" name="Content Placeholder 2">
            <a:extLst>
              <a:ext uri="{FF2B5EF4-FFF2-40B4-BE49-F238E27FC236}">
                <a16:creationId xmlns:a16="http://schemas.microsoft.com/office/drawing/2014/main" id="{34DC7521-D65A-4F40-B8FD-A3106694A845}"/>
              </a:ext>
            </a:extLst>
          </p:cNvPr>
          <p:cNvSpPr>
            <a:spLocks noGrp="1"/>
          </p:cNvSpPr>
          <p:nvPr>
            <p:ph idx="1"/>
          </p:nvPr>
        </p:nvSpPr>
        <p:spPr/>
        <p:txBody>
          <a:bodyPr/>
          <a:lstStyle/>
          <a:p>
            <a:r>
              <a:rPr lang="en-GB" dirty="0"/>
              <a:t>A </a:t>
            </a:r>
            <a:r>
              <a:rPr lang="en-GB" dirty="0">
                <a:solidFill>
                  <a:schemeClr val="accent4"/>
                </a:solidFill>
              </a:rPr>
              <a:t>K-d tree </a:t>
            </a:r>
            <a:r>
              <a:rPr lang="en-GB" dirty="0"/>
              <a:t>is a </a:t>
            </a:r>
            <a:r>
              <a:rPr lang="en-GB" dirty="0">
                <a:solidFill>
                  <a:schemeClr val="accent4"/>
                </a:solidFill>
              </a:rPr>
              <a:t>binary data structure </a:t>
            </a:r>
            <a:r>
              <a:rPr lang="en-GB" dirty="0"/>
              <a:t>for organising points in a </a:t>
            </a:r>
            <a:r>
              <a:rPr lang="en-GB" i="1" dirty="0"/>
              <a:t>k</a:t>
            </a:r>
            <a:r>
              <a:rPr lang="en-GB" dirty="0"/>
              <a:t>-dimensional space</a:t>
            </a:r>
          </a:p>
          <a:p>
            <a:pPr lvl="1"/>
            <a:r>
              <a:rPr lang="en-GB" dirty="0"/>
              <a:t>All nodes are objects/points</a:t>
            </a:r>
          </a:p>
          <a:p>
            <a:pPr lvl="1"/>
            <a:r>
              <a:rPr lang="en-GB" dirty="0"/>
              <a:t>Non-leaf nodes represent a division of</a:t>
            </a:r>
            <a:br>
              <a:rPr lang="en-GB" dirty="0"/>
            </a:br>
            <a:r>
              <a:rPr lang="en-GB" dirty="0"/>
              <a:t>space into half-spaces by a </a:t>
            </a:r>
            <a:r>
              <a:rPr lang="en-GB" dirty="0">
                <a:solidFill>
                  <a:schemeClr val="accent4"/>
                </a:solidFill>
              </a:rPr>
              <a:t>hyperplane</a:t>
            </a:r>
            <a:br>
              <a:rPr lang="en-GB" dirty="0"/>
            </a:br>
            <a:r>
              <a:rPr lang="en-GB" dirty="0"/>
              <a:t>defined by one of the points</a:t>
            </a:r>
          </a:p>
          <a:p>
            <a:pPr lvl="1"/>
            <a:r>
              <a:rPr lang="en-GB" dirty="0"/>
              <a:t>More details </a:t>
            </a:r>
            <a:r>
              <a:rPr lang="en-GB" dirty="0">
                <a:hlinkClick r:id="rId3"/>
              </a:rPr>
              <a:t>here</a:t>
            </a:r>
            <a:endParaRPr lang="en-GB" dirty="0"/>
          </a:p>
        </p:txBody>
      </p:sp>
      <p:grpSp>
        <p:nvGrpSpPr>
          <p:cNvPr id="6" name="Group 5">
            <a:extLst>
              <a:ext uri="{FF2B5EF4-FFF2-40B4-BE49-F238E27FC236}">
                <a16:creationId xmlns:a16="http://schemas.microsoft.com/office/drawing/2014/main" id="{4149DCC0-49E1-4AF4-8EAA-A179F94F2CE9}"/>
              </a:ext>
              <a:ext uri="{C183D7F6-B498-43B3-948B-1728B52AA6E4}">
                <adec:decorative xmlns:adec="http://schemas.microsoft.com/office/drawing/2017/decorative" val="1"/>
              </a:ext>
            </a:extLst>
          </p:cNvPr>
          <p:cNvGrpSpPr/>
          <p:nvPr/>
        </p:nvGrpSpPr>
        <p:grpSpPr>
          <a:xfrm>
            <a:off x="6943930" y="3789281"/>
            <a:ext cx="5057569" cy="2844584"/>
            <a:chOff x="6613730" y="3484481"/>
            <a:chExt cx="5057569" cy="2844584"/>
          </a:xfrm>
        </p:grpSpPr>
        <p:pic>
          <p:nvPicPr>
            <p:cNvPr id="4" name="Picture 3">
              <a:hlinkClick r:id="rId4"/>
              <a:extLst>
                <a:ext uri="{FF2B5EF4-FFF2-40B4-BE49-F238E27FC236}">
                  <a16:creationId xmlns:a16="http://schemas.microsoft.com/office/drawing/2014/main" id="{E4C06075-A375-4C70-AA8F-3136F7755987}"/>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6613732" y="3484481"/>
              <a:ext cx="4892467" cy="2382919"/>
            </a:xfrm>
            <a:prstGeom prst="rect">
              <a:avLst/>
            </a:prstGeom>
          </p:spPr>
        </p:pic>
        <p:sp>
          <p:nvSpPr>
            <p:cNvPr id="5" name="Rectangle 4">
              <a:extLst>
                <a:ext uri="{FF2B5EF4-FFF2-40B4-BE49-F238E27FC236}">
                  <a16:creationId xmlns:a16="http://schemas.microsoft.com/office/drawing/2014/main" id="{A9C4C4EA-2A0E-4F11-AC44-ECB81A6766DE}"/>
                </a:ext>
              </a:extLst>
            </p:cNvPr>
            <p:cNvSpPr/>
            <p:nvPr/>
          </p:nvSpPr>
          <p:spPr>
            <a:xfrm>
              <a:off x="6613730" y="5867400"/>
              <a:ext cx="5057569" cy="461665"/>
            </a:xfrm>
            <a:prstGeom prst="rect">
              <a:avLst/>
            </a:prstGeom>
          </p:spPr>
          <p:txBody>
            <a:bodyPr wrap="square">
              <a:spAutoFit/>
            </a:bodyPr>
            <a:lstStyle/>
            <a:p>
              <a:r>
                <a:rPr lang="en-GB" sz="1200" dirty="0">
                  <a:hlinkClick r:id="rId4"/>
                </a:rPr>
                <a:t>https://www.researchgate.net/figure/An-example-two-dimensional-k-d-tree-k-2-built-from-nodes-a-through-h-Dividing-planes_fig2_314298746</a:t>
              </a:r>
              <a:endParaRPr lang="en-GB" sz="1200" dirty="0"/>
            </a:p>
          </p:txBody>
        </p:sp>
      </p:grpSp>
      <p:sp>
        <p:nvSpPr>
          <p:cNvPr id="8" name="Speech Bubble: Rectangle 7">
            <a:extLst>
              <a:ext uri="{FF2B5EF4-FFF2-40B4-BE49-F238E27FC236}">
                <a16:creationId xmlns:a16="http://schemas.microsoft.com/office/drawing/2014/main" id="{B4A00FE0-59EA-49C4-BAE7-E3E04D2C79B5}"/>
              </a:ext>
              <a:ext uri="{C183D7F6-B498-43B3-948B-1728B52AA6E4}">
                <adec:decorative xmlns:adec="http://schemas.microsoft.com/office/drawing/2017/decorative" val="1"/>
              </a:ext>
            </a:extLst>
          </p:cNvPr>
          <p:cNvSpPr/>
          <p:nvPr/>
        </p:nvSpPr>
        <p:spPr>
          <a:xfrm>
            <a:off x="5248069" y="4830711"/>
            <a:ext cx="1539446" cy="515990"/>
          </a:xfrm>
          <a:prstGeom prst="wedgeRectCallout">
            <a:avLst>
              <a:gd name="adj1" fmla="val -6720"/>
              <a:gd name="adj2" fmla="val -132456"/>
            </a:avLst>
          </a:prstGeom>
          <a:ln/>
        </p:spPr>
        <p:style>
          <a:lnRef idx="0">
            <a:schemeClr val="accent1"/>
          </a:lnRef>
          <a:fillRef idx="3">
            <a:schemeClr val="accent1"/>
          </a:fillRef>
          <a:effectRef idx="3">
            <a:schemeClr val="accent1"/>
          </a:effectRef>
          <a:fontRef idx="minor">
            <a:schemeClr val="lt1"/>
          </a:fontRef>
        </p:style>
        <p:txBody>
          <a:bodyPr rtlCol="0" anchor="ctr"/>
          <a:lstStyle/>
          <a:p>
            <a:pPr algn="l"/>
            <a:r>
              <a:rPr lang="en-GB" sz="2000" dirty="0">
                <a:solidFill>
                  <a:schemeClr val="tx1"/>
                </a:solidFill>
              </a:rPr>
              <a:t>A line in 2D</a:t>
            </a:r>
            <a:endParaRPr lang="en-GB" sz="20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2898327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1E93C-4FDD-49FD-B782-5B868A61B153}"/>
              </a:ext>
            </a:extLst>
          </p:cNvPr>
          <p:cNvSpPr>
            <a:spLocks noGrp="1"/>
          </p:cNvSpPr>
          <p:nvPr>
            <p:ph type="title"/>
          </p:nvPr>
        </p:nvSpPr>
        <p:spPr/>
        <p:txBody>
          <a:bodyPr/>
          <a:lstStyle/>
          <a:p>
            <a:r>
              <a:rPr lang="en-GB" dirty="0"/>
              <a:t>Spatial data structures: BVH</a:t>
            </a:r>
          </a:p>
        </p:txBody>
      </p:sp>
      <p:sp>
        <p:nvSpPr>
          <p:cNvPr id="3" name="Content Placeholder 2">
            <a:extLst>
              <a:ext uri="{FF2B5EF4-FFF2-40B4-BE49-F238E27FC236}">
                <a16:creationId xmlns:a16="http://schemas.microsoft.com/office/drawing/2014/main" id="{58531512-9481-415B-B9EB-FDC9EB70BD39}"/>
              </a:ext>
            </a:extLst>
          </p:cNvPr>
          <p:cNvSpPr>
            <a:spLocks noGrp="1"/>
          </p:cNvSpPr>
          <p:nvPr>
            <p:ph idx="1"/>
          </p:nvPr>
        </p:nvSpPr>
        <p:spPr>
          <a:xfrm>
            <a:off x="685801" y="2142067"/>
            <a:ext cx="10131425" cy="4411133"/>
          </a:xfrm>
        </p:spPr>
        <p:txBody>
          <a:bodyPr>
            <a:normAutofit lnSpcReduction="10000"/>
          </a:bodyPr>
          <a:lstStyle/>
          <a:p>
            <a:r>
              <a:rPr lang="en-GB" dirty="0"/>
              <a:t>A </a:t>
            </a:r>
            <a:r>
              <a:rPr lang="en-GB" dirty="0">
                <a:solidFill>
                  <a:schemeClr val="accent4"/>
                </a:solidFill>
              </a:rPr>
              <a:t>bounding volume hierarchy (BVH) </a:t>
            </a:r>
            <a:r>
              <a:rPr lang="en-GB" dirty="0"/>
              <a:t>is </a:t>
            </a:r>
            <a:r>
              <a:rPr lang="en-GB" dirty="0">
                <a:solidFill>
                  <a:schemeClr val="accent4"/>
                </a:solidFill>
              </a:rPr>
              <a:t>a tree structure </a:t>
            </a:r>
            <a:r>
              <a:rPr lang="en-GB" dirty="0"/>
              <a:t>containing a set of geometric objects enclosed in </a:t>
            </a:r>
            <a:r>
              <a:rPr lang="en-GB" dirty="0">
                <a:solidFill>
                  <a:schemeClr val="accent4"/>
                </a:solidFill>
              </a:rPr>
              <a:t>bounding volumes</a:t>
            </a:r>
          </a:p>
          <a:p>
            <a:pPr lvl="1"/>
            <a:r>
              <a:rPr lang="en-GB" dirty="0"/>
              <a:t>Leaf nodes are the </a:t>
            </a:r>
            <a:r>
              <a:rPr lang="en-GB" dirty="0">
                <a:solidFill>
                  <a:schemeClr val="accent4"/>
                </a:solidFill>
              </a:rPr>
              <a:t>object</a:t>
            </a:r>
            <a:br>
              <a:rPr lang="en-GB" dirty="0">
                <a:solidFill>
                  <a:schemeClr val="accent4"/>
                </a:solidFill>
              </a:rPr>
            </a:br>
            <a:r>
              <a:rPr lang="en-GB" dirty="0">
                <a:solidFill>
                  <a:schemeClr val="accent4"/>
                </a:solidFill>
              </a:rPr>
              <a:t>bounding volumes</a:t>
            </a:r>
            <a:r>
              <a:rPr lang="en-GB" dirty="0"/>
              <a:t> (AABBs)</a:t>
            </a:r>
          </a:p>
          <a:p>
            <a:pPr lvl="1"/>
            <a:r>
              <a:rPr lang="en-GB" dirty="0"/>
              <a:t>Groups of nearby BVs are</a:t>
            </a:r>
            <a:br>
              <a:rPr lang="en-GB" dirty="0"/>
            </a:br>
            <a:r>
              <a:rPr lang="en-GB" dirty="0"/>
              <a:t>enclosed in larger BVs</a:t>
            </a:r>
          </a:p>
          <a:p>
            <a:pPr lvl="1"/>
            <a:r>
              <a:rPr lang="en-GB" dirty="0"/>
              <a:t>A single object may have multiple</a:t>
            </a:r>
            <a:br>
              <a:rPr lang="en-GB" dirty="0"/>
            </a:br>
            <a:r>
              <a:rPr lang="en-GB" dirty="0"/>
              <a:t>BVs for separate components</a:t>
            </a:r>
          </a:p>
          <a:p>
            <a:pPr lvl="1"/>
            <a:r>
              <a:rPr lang="en-GB" dirty="0"/>
              <a:t>More details </a:t>
            </a:r>
            <a:r>
              <a:rPr lang="en-GB" dirty="0">
                <a:hlinkClick r:id="rId3"/>
              </a:rPr>
              <a:t>here</a:t>
            </a:r>
            <a:endParaRPr lang="en-GB" dirty="0"/>
          </a:p>
        </p:txBody>
      </p:sp>
      <p:grpSp>
        <p:nvGrpSpPr>
          <p:cNvPr id="6" name="Group 5">
            <a:extLst>
              <a:ext uri="{FF2B5EF4-FFF2-40B4-BE49-F238E27FC236}">
                <a16:creationId xmlns:a16="http://schemas.microsoft.com/office/drawing/2014/main" id="{D1247281-0292-439A-8B71-4C231FC2D882}"/>
              </a:ext>
              <a:ext uri="{C183D7F6-B498-43B3-948B-1728B52AA6E4}">
                <adec:decorative xmlns:adec="http://schemas.microsoft.com/office/drawing/2017/decorative" val="1"/>
              </a:ext>
            </a:extLst>
          </p:cNvPr>
          <p:cNvGrpSpPr/>
          <p:nvPr/>
        </p:nvGrpSpPr>
        <p:grpSpPr>
          <a:xfrm>
            <a:off x="6287717" y="3292221"/>
            <a:ext cx="5150409" cy="2600057"/>
            <a:chOff x="6097217" y="3292221"/>
            <a:chExt cx="5150409" cy="2600057"/>
          </a:xfrm>
        </p:grpSpPr>
        <p:pic>
          <p:nvPicPr>
            <p:cNvPr id="4" name="Picture 3">
              <a:hlinkClick r:id="rId4"/>
              <a:extLst>
                <a:ext uri="{FF2B5EF4-FFF2-40B4-BE49-F238E27FC236}">
                  <a16:creationId xmlns:a16="http://schemas.microsoft.com/office/drawing/2014/main" id="{C2A48BA6-E7F2-4EC3-B8DF-FC80859756D5}"/>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6097217" y="3292221"/>
              <a:ext cx="5150409" cy="2110823"/>
            </a:xfrm>
            <a:prstGeom prst="rect">
              <a:avLst/>
            </a:prstGeom>
          </p:spPr>
        </p:pic>
        <p:sp>
          <p:nvSpPr>
            <p:cNvPr id="5" name="Rectangle 4">
              <a:extLst>
                <a:ext uri="{FF2B5EF4-FFF2-40B4-BE49-F238E27FC236}">
                  <a16:creationId xmlns:a16="http://schemas.microsoft.com/office/drawing/2014/main" id="{2E6D39CD-E2AF-4F47-9E2A-6F20CE684885}"/>
                </a:ext>
              </a:extLst>
            </p:cNvPr>
            <p:cNvSpPr/>
            <p:nvPr/>
          </p:nvSpPr>
          <p:spPr>
            <a:xfrm>
              <a:off x="6283146" y="5369058"/>
              <a:ext cx="4778553" cy="523220"/>
            </a:xfrm>
            <a:prstGeom prst="rect">
              <a:avLst/>
            </a:prstGeom>
          </p:spPr>
          <p:txBody>
            <a:bodyPr wrap="square">
              <a:spAutoFit/>
            </a:bodyPr>
            <a:lstStyle/>
            <a:p>
              <a:r>
                <a:rPr lang="en-GB" sz="1400" dirty="0">
                  <a:hlinkClick r:id="rId4"/>
                </a:rPr>
                <a:t>https://www.sciencedirect.com/science/article/abs/pii/S092702561930206X</a:t>
              </a:r>
              <a:endParaRPr lang="en-GB" sz="1400" dirty="0"/>
            </a:p>
          </p:txBody>
        </p:sp>
      </p:grpSp>
    </p:spTree>
    <p:extLst>
      <p:ext uri="{BB962C8B-B14F-4D97-AF65-F5344CB8AC3E}">
        <p14:creationId xmlns:p14="http://schemas.microsoft.com/office/powerpoint/2010/main" val="3694766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A3C49-9A0B-4A9E-A4CF-07DB8C6FF492}"/>
              </a:ext>
            </a:extLst>
          </p:cNvPr>
          <p:cNvSpPr>
            <a:spLocks noGrp="1"/>
          </p:cNvSpPr>
          <p:nvPr>
            <p:ph type="title"/>
          </p:nvPr>
        </p:nvSpPr>
        <p:spPr/>
        <p:txBody>
          <a:bodyPr/>
          <a:lstStyle/>
          <a:p>
            <a:r>
              <a:rPr lang="en-GB" dirty="0"/>
              <a:t>Summary: simulation tips</a:t>
            </a:r>
          </a:p>
        </p:txBody>
      </p:sp>
      <p:sp>
        <p:nvSpPr>
          <p:cNvPr id="3" name="Content Placeholder 2">
            <a:extLst>
              <a:ext uri="{FF2B5EF4-FFF2-40B4-BE49-F238E27FC236}">
                <a16:creationId xmlns:a16="http://schemas.microsoft.com/office/drawing/2014/main" id="{7D19CF57-F4B4-4DDD-A098-C4DCD21A521E}"/>
              </a:ext>
            </a:extLst>
          </p:cNvPr>
          <p:cNvSpPr>
            <a:spLocks noGrp="1"/>
          </p:cNvSpPr>
          <p:nvPr>
            <p:ph idx="1"/>
          </p:nvPr>
        </p:nvSpPr>
        <p:spPr/>
        <p:txBody>
          <a:bodyPr/>
          <a:lstStyle/>
          <a:p>
            <a:r>
              <a:rPr lang="en-GB" dirty="0"/>
              <a:t>Simplify where necessary:</a:t>
            </a:r>
          </a:p>
          <a:p>
            <a:pPr lvl="1"/>
            <a:r>
              <a:rPr lang="en-GB" dirty="0"/>
              <a:t>Use constant accelerations</a:t>
            </a:r>
          </a:p>
          <a:p>
            <a:pPr lvl="1"/>
            <a:r>
              <a:rPr lang="en-GB" dirty="0"/>
              <a:t>Ignore factors that don’t contribute to the overall effect</a:t>
            </a:r>
          </a:p>
          <a:p>
            <a:pPr lvl="1"/>
            <a:r>
              <a:rPr lang="en-GB" dirty="0"/>
              <a:t>Approximate shapes</a:t>
            </a:r>
          </a:p>
          <a:p>
            <a:r>
              <a:rPr lang="en-GB" dirty="0"/>
              <a:t>Avoid unnecessary computations:</a:t>
            </a:r>
          </a:p>
          <a:p>
            <a:pPr lvl="1"/>
            <a:r>
              <a:rPr lang="en-GB" dirty="0"/>
              <a:t>Store objects in a way that makes sense, e.g. spatial subdivision</a:t>
            </a:r>
          </a:p>
        </p:txBody>
      </p:sp>
    </p:spTree>
    <p:extLst>
      <p:ext uri="{BB962C8B-B14F-4D97-AF65-F5344CB8AC3E}">
        <p14:creationId xmlns:p14="http://schemas.microsoft.com/office/powerpoint/2010/main" val="151110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9CEB3-9697-4007-8B3E-F763C17FA07C}"/>
              </a:ext>
            </a:extLst>
          </p:cNvPr>
          <p:cNvSpPr>
            <a:spLocks noGrp="1"/>
          </p:cNvSpPr>
          <p:nvPr>
            <p:ph type="title"/>
          </p:nvPr>
        </p:nvSpPr>
        <p:spPr/>
        <p:txBody>
          <a:bodyPr/>
          <a:lstStyle/>
          <a:p>
            <a:r>
              <a:rPr lang="en-GB" b="1" cap="none" dirty="0">
                <a:solidFill>
                  <a:schemeClr val="accent5">
                    <a:lumMod val="20000"/>
                    <a:lumOff val="80000"/>
                  </a:schemeClr>
                </a:solidFill>
              </a:rPr>
              <a:t>Objectives</a:t>
            </a:r>
          </a:p>
        </p:txBody>
      </p:sp>
      <p:sp>
        <p:nvSpPr>
          <p:cNvPr id="3" name="Content Placeholder 2">
            <a:extLst>
              <a:ext uri="{FF2B5EF4-FFF2-40B4-BE49-F238E27FC236}">
                <a16:creationId xmlns:a16="http://schemas.microsoft.com/office/drawing/2014/main" id="{9C2CD0A9-9315-40B7-8759-E092A579BF57}"/>
              </a:ext>
            </a:extLst>
          </p:cNvPr>
          <p:cNvSpPr>
            <a:spLocks noGrp="1"/>
          </p:cNvSpPr>
          <p:nvPr>
            <p:ph idx="1"/>
          </p:nvPr>
        </p:nvSpPr>
        <p:spPr/>
        <p:txBody>
          <a:bodyPr anchor="t"/>
          <a:lstStyle/>
          <a:p>
            <a:pPr lvl="0"/>
            <a:r>
              <a:rPr lang="en-US" sz="2800" b="1" dirty="0">
                <a:solidFill>
                  <a:schemeClr val="accent4"/>
                </a:solidFill>
              </a:rPr>
              <a:t>Introduce </a:t>
            </a:r>
            <a:r>
              <a:rPr lang="en-US" sz="2800" dirty="0"/>
              <a:t>some techniques for </a:t>
            </a:r>
            <a:r>
              <a:rPr lang="en-US" sz="2800" dirty="0" err="1"/>
              <a:t>optimising</a:t>
            </a:r>
            <a:r>
              <a:rPr lang="en-US" sz="2800" dirty="0"/>
              <a:t> collision detection with large numbers of objects</a:t>
            </a:r>
          </a:p>
        </p:txBody>
      </p:sp>
    </p:spTree>
    <p:extLst>
      <p:ext uri="{BB962C8B-B14F-4D97-AF65-F5344CB8AC3E}">
        <p14:creationId xmlns:p14="http://schemas.microsoft.com/office/powerpoint/2010/main" val="2212007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1914-D072-4248-AB88-63D2E3CF1272}"/>
              </a:ext>
            </a:extLst>
          </p:cNvPr>
          <p:cNvSpPr>
            <a:spLocks noGrp="1"/>
          </p:cNvSpPr>
          <p:nvPr>
            <p:ph type="title"/>
          </p:nvPr>
        </p:nvSpPr>
        <p:spPr/>
        <p:txBody>
          <a:bodyPr/>
          <a:lstStyle/>
          <a:p>
            <a:r>
              <a:rPr lang="en-GB" dirty="0"/>
              <a:t>The problem(s)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C3073A-6944-4E8A-9846-3E92862E7C74}"/>
                  </a:ext>
                </a:extLst>
              </p:cNvPr>
              <p:cNvSpPr>
                <a:spLocks noGrp="1"/>
              </p:cNvSpPr>
              <p:nvPr>
                <p:ph idx="1"/>
              </p:nvPr>
            </p:nvSpPr>
            <p:spPr>
              <a:xfrm>
                <a:off x="685801" y="2142067"/>
                <a:ext cx="10131425" cy="4106333"/>
              </a:xfrm>
            </p:spPr>
            <p:txBody>
              <a:bodyPr/>
              <a:lstStyle/>
              <a:p>
                <a:r>
                  <a:rPr lang="en-GB" dirty="0"/>
                  <a:t>Not every shape is a point, line, square or a circle</a:t>
                </a:r>
              </a:p>
              <a:p>
                <a:r>
                  <a:rPr lang="en-GB" dirty="0">
                    <a:hlinkClick r:id="rId3"/>
                  </a:rPr>
                  <a:t>Intersection tests</a:t>
                </a:r>
                <a:r>
                  <a:rPr lang="en-GB" dirty="0"/>
                  <a:t> with arbitrary polygons can be complex</a:t>
                </a:r>
              </a:p>
              <a:p>
                <a:r>
                  <a:rPr lang="en-GB" dirty="0"/>
                  <a:t>There may be many (many) objects in a scene</a:t>
                </a:r>
              </a:p>
              <a:p>
                <a:r>
                  <a:rPr lang="en-GB" dirty="0"/>
                  <a:t>Collision testing is done in pairs</a:t>
                </a:r>
              </a:p>
              <a:p>
                <a:pPr marL="0" indent="0">
                  <a:buNone/>
                </a:pPr>
                <a14:m>
                  <m:oMath xmlns:m="http://schemas.openxmlformats.org/officeDocument/2006/math">
                    <m:r>
                      <a:rPr lang="en-GB" i="1" smtClean="0">
                        <a:latin typeface="Cambria Math" panose="02040503050406030204" pitchFamily="18" charset="0"/>
                        <a:ea typeface="Cambria Math" panose="02040503050406030204" pitchFamily="18" charset="0"/>
                      </a:rPr>
                      <m:t>⇒</m:t>
                    </m:r>
                  </m:oMath>
                </a14:m>
                <a:r>
                  <a:rPr lang="en-GB" dirty="0"/>
                  <a:t> If there are </a:t>
                </a:r>
                <a14:m>
                  <m:oMath xmlns:m="http://schemas.openxmlformats.org/officeDocument/2006/math">
                    <m:r>
                      <a:rPr lang="en-GB" b="0" i="1" smtClean="0">
                        <a:latin typeface="Cambria Math" panose="02040503050406030204" pitchFamily="18" charset="0"/>
                      </a:rPr>
                      <m:t>𝑛</m:t>
                    </m:r>
                  </m:oMath>
                </a14:m>
                <a:r>
                  <a:rPr lang="en-GB" dirty="0"/>
                  <a:t> objects in a scene, you could have </a:t>
                </a:r>
                <a14:m>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𝑛</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−1</m:t>
                            </m:r>
                          </m:e>
                        </m:d>
                      </m:num>
                      <m:den>
                        <m:r>
                          <a:rPr lang="en-GB" b="0" i="1" smtClean="0">
                            <a:latin typeface="Cambria Math" panose="02040503050406030204" pitchFamily="18" charset="0"/>
                          </a:rPr>
                          <m:t>2</m:t>
                        </m:r>
                      </m:den>
                    </m:f>
                  </m:oMath>
                </a14:m>
                <a:r>
                  <a:rPr lang="en-GB" dirty="0"/>
                  <a:t> complex tests…</a:t>
                </a:r>
              </a:p>
              <a:p>
                <a:pPr marL="0" indent="0">
                  <a:buNone/>
                </a:pPr>
                <a:endParaRPr lang="en-GB" dirty="0"/>
              </a:p>
            </p:txBody>
          </p:sp>
        </mc:Choice>
        <mc:Fallback xmlns="">
          <p:sp>
            <p:nvSpPr>
              <p:cNvPr id="3" name="Content Placeholder 2">
                <a:extLst>
                  <a:ext uri="{FF2B5EF4-FFF2-40B4-BE49-F238E27FC236}">
                    <a16:creationId xmlns:a16="http://schemas.microsoft.com/office/drawing/2014/main" id="{E4C3073A-6944-4E8A-9846-3E92862E7C74}"/>
                  </a:ext>
                </a:extLst>
              </p:cNvPr>
              <p:cNvSpPr>
                <a:spLocks noGrp="1" noRot="1" noChangeAspect="1" noMove="1" noResize="1" noEditPoints="1" noAdjustHandles="1" noChangeArrowheads="1" noChangeShapeType="1" noTextEdit="1"/>
              </p:cNvSpPr>
              <p:nvPr>
                <p:ph idx="1"/>
              </p:nvPr>
            </p:nvSpPr>
            <p:spPr>
              <a:xfrm>
                <a:off x="685801" y="2142067"/>
                <a:ext cx="10131425" cy="4106333"/>
              </a:xfrm>
              <a:blipFill>
                <a:blip r:embed="rId4"/>
                <a:stretch>
                  <a:fillRect l="-1264" t="-1484"/>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 name="Speech Bubble: Rectangle 3">
                <a:extLst>
                  <a:ext uri="{FF2B5EF4-FFF2-40B4-BE49-F238E27FC236}">
                    <a16:creationId xmlns:a16="http://schemas.microsoft.com/office/drawing/2014/main" id="{8880CE8C-A9A3-4C8E-B110-497F26541CAB}"/>
                  </a:ext>
                  <a:ext uri="{C183D7F6-B498-43B3-948B-1728B52AA6E4}">
                    <adec:decorative xmlns:adec="http://schemas.microsoft.com/office/drawing/2017/decorative" val="1"/>
                  </a:ext>
                </a:extLst>
              </p:cNvPr>
              <p:cNvSpPr/>
              <p:nvPr/>
            </p:nvSpPr>
            <p:spPr>
              <a:xfrm>
                <a:off x="5998648" y="5474043"/>
                <a:ext cx="4677589" cy="974124"/>
              </a:xfrm>
              <a:prstGeom prst="wedgeRectCallout">
                <a:avLst>
                  <a:gd name="adj1" fmla="val 18923"/>
                  <a:gd name="adj2" fmla="val -74820"/>
                </a:avLst>
              </a:prstGeom>
              <a:ln/>
            </p:spPr>
            <p:style>
              <a:lnRef idx="0">
                <a:schemeClr val="accent1"/>
              </a:lnRef>
              <a:fillRef idx="3">
                <a:schemeClr val="accent1"/>
              </a:fillRef>
              <a:effectRef idx="3">
                <a:schemeClr val="accent1"/>
              </a:effectRef>
              <a:fontRef idx="minor">
                <a:schemeClr val="lt1"/>
              </a:fontRef>
            </p:style>
            <p:txBody>
              <a:bodyPr rtlCol="0" anchor="ctr"/>
              <a:lstStyle/>
              <a:p>
                <a:pPr algn="l"/>
                <a:r>
                  <a:rPr lang="en-GB" sz="2000" dirty="0">
                    <a:solidFill>
                      <a:schemeClr val="tx1"/>
                    </a:solidFill>
                  </a:rPr>
                  <a:t>The first object could collide with </a:t>
                </a:r>
                <a14:m>
                  <m:oMath xmlns:m="http://schemas.openxmlformats.org/officeDocument/2006/math">
                    <m:r>
                      <a:rPr lang="en-GB" sz="2000" b="0" i="1" smtClean="0">
                        <a:solidFill>
                          <a:schemeClr val="tx1"/>
                        </a:solidFill>
                        <a:latin typeface="Cambria Math" panose="02040503050406030204" pitchFamily="18" charset="0"/>
                      </a:rPr>
                      <m:t>𝑛</m:t>
                    </m:r>
                    <m:r>
                      <a:rPr lang="en-GB" sz="2000" b="0" i="1" smtClean="0">
                        <a:solidFill>
                          <a:schemeClr val="tx1"/>
                        </a:solidFill>
                        <a:latin typeface="Cambria Math" panose="02040503050406030204" pitchFamily="18" charset="0"/>
                      </a:rPr>
                      <m:t>−1</m:t>
                    </m:r>
                  </m:oMath>
                </a14:m>
                <a:r>
                  <a:rPr lang="en-GB" sz="2000" dirty="0">
                    <a:solidFill>
                      <a:schemeClr val="tx1"/>
                    </a:solidFill>
                  </a:rPr>
                  <a:t> objects, the second with </a:t>
                </a:r>
                <a14:m>
                  <m:oMath xmlns:m="http://schemas.openxmlformats.org/officeDocument/2006/math">
                    <m:r>
                      <a:rPr lang="en-GB" sz="2000" b="0" i="1" smtClean="0">
                        <a:solidFill>
                          <a:schemeClr val="tx1"/>
                        </a:solidFill>
                        <a:latin typeface="Cambria Math" panose="02040503050406030204" pitchFamily="18" charset="0"/>
                      </a:rPr>
                      <m:t>𝑛</m:t>
                    </m:r>
                    <m:r>
                      <a:rPr lang="en-GB" sz="2000" b="0" i="0" smtClean="0">
                        <a:solidFill>
                          <a:schemeClr val="tx1"/>
                        </a:solidFill>
                        <a:latin typeface="Cambria Math" panose="02040503050406030204" pitchFamily="18" charset="0"/>
                      </a:rPr>
                      <m:t>−2</m:t>
                    </m:r>
                  </m:oMath>
                </a14:m>
                <a:r>
                  <a:rPr lang="en-GB" sz="2000" dirty="0">
                    <a:solidFill>
                      <a:schemeClr val="tx1"/>
                    </a:solidFill>
                  </a:rPr>
                  <a:t> etc.</a:t>
                </a:r>
              </a:p>
            </p:txBody>
          </p:sp>
        </mc:Choice>
        <mc:Fallback>
          <p:sp>
            <p:nvSpPr>
              <p:cNvPr id="4" name="Speech Bubble: Rectangle 3">
                <a:extLst>
                  <a:ext uri="{FF2B5EF4-FFF2-40B4-BE49-F238E27FC236}">
                    <a16:creationId xmlns:a16="http://schemas.microsoft.com/office/drawing/2014/main" id="{8880CE8C-A9A3-4C8E-B110-497F26541CAB}"/>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5998648" y="5474043"/>
                <a:ext cx="4677589" cy="974124"/>
              </a:xfrm>
              <a:prstGeom prst="wedgeRectCallout">
                <a:avLst>
                  <a:gd name="adj1" fmla="val 18923"/>
                  <a:gd name="adj2" fmla="val -74820"/>
                </a:avLst>
              </a:prstGeom>
              <a:blipFill>
                <a:blip r:embed="rId5"/>
                <a:stretch>
                  <a:fillRect/>
                </a:stretch>
              </a:blip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5" name="Speech Bubble: Rectangle 4">
                <a:extLst>
                  <a:ext uri="{FF2B5EF4-FFF2-40B4-BE49-F238E27FC236}">
                    <a16:creationId xmlns:a16="http://schemas.microsoft.com/office/drawing/2014/main" id="{500A41CA-C34A-4E54-B281-4AF85DA90A2F}"/>
                  </a:ext>
                  <a:ext uri="{C183D7F6-B498-43B3-948B-1728B52AA6E4}">
                    <adec:decorative xmlns:adec="http://schemas.microsoft.com/office/drawing/2017/decorative" val="1"/>
                  </a:ext>
                </a:extLst>
              </p:cNvPr>
              <p:cNvSpPr/>
              <p:nvPr/>
            </p:nvSpPr>
            <p:spPr>
              <a:xfrm>
                <a:off x="9774193" y="3676249"/>
                <a:ext cx="902044" cy="518984"/>
              </a:xfrm>
              <a:prstGeom prst="wedgeRectCallout">
                <a:avLst>
                  <a:gd name="adj1" fmla="val -48230"/>
                  <a:gd name="adj2" fmla="val 83929"/>
                </a:avLst>
              </a:prstGeom>
              <a:ln/>
            </p:spPr>
            <p:style>
              <a:lnRef idx="0">
                <a:schemeClr val="accent1"/>
              </a:lnRef>
              <a:fillRef idx="3">
                <a:schemeClr val="accent1"/>
              </a:fillRef>
              <a:effectRef idx="3">
                <a:schemeClr val="accent1"/>
              </a:effectRef>
              <a:fontRef idx="minor">
                <a:schemeClr val="lt1"/>
              </a:fontRef>
            </p:style>
            <p:txBody>
              <a:bodyPr rtlCol="0" anchor="ctr"/>
              <a:lstStyle/>
              <a:p>
                <a:pPr algn="l"/>
                <a14:m>
                  <m:oMathPara xmlns:m="http://schemas.openxmlformats.org/officeDocument/2006/math">
                    <m:oMathParaPr>
                      <m:jc m:val="centerGroup"/>
                    </m:oMathParaPr>
                    <m:oMath xmlns:m="http://schemas.openxmlformats.org/officeDocument/2006/math">
                      <m:r>
                        <m:rPr>
                          <m:sty m:val="p"/>
                        </m:rPr>
                        <a:rPr lang="en-GB" sz="2000" b="0" i="0" smtClean="0">
                          <a:solidFill>
                            <a:schemeClr val="tx1"/>
                          </a:solidFill>
                          <a:latin typeface="Cambria Math" panose="02040503050406030204" pitchFamily="18" charset="0"/>
                        </a:rPr>
                        <m:t>O</m:t>
                      </m:r>
                      <m:d>
                        <m:dPr>
                          <m:ctrlPr>
                            <a:rPr lang="en-GB" sz="2000" b="0" i="1" smtClean="0">
                              <a:solidFill>
                                <a:schemeClr val="tx1"/>
                              </a:solidFill>
                              <a:latin typeface="Cambria Math" panose="02040503050406030204" pitchFamily="18" charset="0"/>
                            </a:rPr>
                          </m:ctrlPr>
                        </m:dPr>
                        <m:e>
                          <m:sSup>
                            <m:sSupPr>
                              <m:ctrlPr>
                                <a:rPr lang="en-GB" sz="2000" b="0" i="1" smtClean="0">
                                  <a:solidFill>
                                    <a:schemeClr val="tx1"/>
                                  </a:solidFill>
                                  <a:latin typeface="Cambria Math" panose="02040503050406030204" pitchFamily="18" charset="0"/>
                                </a:rPr>
                              </m:ctrlPr>
                            </m:sSupPr>
                            <m:e>
                              <m:r>
                                <a:rPr lang="en-GB" sz="2000" b="0" i="1" smtClean="0">
                                  <a:solidFill>
                                    <a:schemeClr val="tx1"/>
                                  </a:solidFill>
                                  <a:latin typeface="Cambria Math" panose="02040503050406030204" pitchFamily="18" charset="0"/>
                                </a:rPr>
                                <m:t>𝑛</m:t>
                              </m:r>
                            </m:e>
                            <m:sup>
                              <m:r>
                                <a:rPr lang="en-GB" sz="2000" b="0" i="1" smtClean="0">
                                  <a:solidFill>
                                    <a:schemeClr val="tx1"/>
                                  </a:solidFill>
                                  <a:latin typeface="Cambria Math" panose="02040503050406030204" pitchFamily="18" charset="0"/>
                                </a:rPr>
                                <m:t>2</m:t>
                              </m:r>
                            </m:sup>
                          </m:sSup>
                        </m:e>
                      </m:d>
                    </m:oMath>
                  </m:oMathPara>
                </a14:m>
                <a:endParaRPr lang="en-GB" sz="2000" dirty="0">
                  <a:solidFill>
                    <a:schemeClr val="tx1"/>
                  </a:solidFill>
                </a:endParaRPr>
              </a:p>
            </p:txBody>
          </p:sp>
        </mc:Choice>
        <mc:Fallback>
          <p:sp>
            <p:nvSpPr>
              <p:cNvPr id="5" name="Speech Bubble: Rectangle 4">
                <a:extLst>
                  <a:ext uri="{FF2B5EF4-FFF2-40B4-BE49-F238E27FC236}">
                    <a16:creationId xmlns:a16="http://schemas.microsoft.com/office/drawing/2014/main" id="{500A41CA-C34A-4E54-B281-4AF85DA90A2F}"/>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9774193" y="3676249"/>
                <a:ext cx="902044" cy="518984"/>
              </a:xfrm>
              <a:prstGeom prst="wedgeRectCallout">
                <a:avLst>
                  <a:gd name="adj1" fmla="val -48230"/>
                  <a:gd name="adj2" fmla="val 83929"/>
                </a:avLst>
              </a:prstGeom>
              <a:blipFill>
                <a:blip r:embed="rId6"/>
                <a:stretch>
                  <a:fillRect/>
                </a:stretch>
              </a:blipFill>
              <a:ln/>
            </p:spPr>
            <p:txBody>
              <a:bodyPr/>
              <a:lstStyle/>
              <a:p>
                <a:r>
                  <a:rPr lang="en-GB">
                    <a:noFill/>
                  </a:rPr>
                  <a:t> </a:t>
                </a:r>
              </a:p>
            </p:txBody>
          </p:sp>
        </mc:Fallback>
      </mc:AlternateContent>
    </p:spTree>
    <p:extLst>
      <p:ext uri="{BB962C8B-B14F-4D97-AF65-F5344CB8AC3E}">
        <p14:creationId xmlns:p14="http://schemas.microsoft.com/office/powerpoint/2010/main" val="377312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459C5-5334-468D-8106-EB348014F8A7}"/>
              </a:ext>
            </a:extLst>
          </p:cNvPr>
          <p:cNvSpPr>
            <a:spLocks noGrp="1"/>
          </p:cNvSpPr>
          <p:nvPr>
            <p:ph type="title"/>
          </p:nvPr>
        </p:nvSpPr>
        <p:spPr/>
        <p:txBody>
          <a:bodyPr/>
          <a:lstStyle/>
          <a:p>
            <a:r>
              <a:rPr lang="en-GB" dirty="0"/>
              <a:t>Strategy 1: bounding shapes</a:t>
            </a:r>
          </a:p>
        </p:txBody>
      </p:sp>
      <p:sp>
        <p:nvSpPr>
          <p:cNvPr id="4" name="Content Placeholder 3">
            <a:extLst>
              <a:ext uri="{FF2B5EF4-FFF2-40B4-BE49-F238E27FC236}">
                <a16:creationId xmlns:a16="http://schemas.microsoft.com/office/drawing/2014/main" id="{E0D210F7-0CAC-4EE9-9126-E1D0CCA79966}"/>
              </a:ext>
            </a:extLst>
          </p:cNvPr>
          <p:cNvSpPr>
            <a:spLocks noGrp="1"/>
          </p:cNvSpPr>
          <p:nvPr>
            <p:ph sz="half" idx="1"/>
          </p:nvPr>
        </p:nvSpPr>
        <p:spPr>
          <a:xfrm>
            <a:off x="685802" y="4003589"/>
            <a:ext cx="4995334" cy="1787611"/>
          </a:xfrm>
        </p:spPr>
        <p:txBody>
          <a:bodyPr anchor="t">
            <a:normAutofit/>
          </a:bodyPr>
          <a:lstStyle/>
          <a:p>
            <a:pPr>
              <a:buFont typeface="Wingdings" panose="05000000000000000000" pitchFamily="2" charset="2"/>
              <a:buChar char="§"/>
            </a:pPr>
            <a:r>
              <a:rPr lang="en-GB" sz="2400" dirty="0"/>
              <a:t>Radius = max. distance of any vertex from the centre</a:t>
            </a:r>
          </a:p>
          <a:p>
            <a:pPr>
              <a:buFont typeface="Wingdings" panose="05000000000000000000" pitchFamily="2" charset="2"/>
              <a:buChar char="§"/>
            </a:pPr>
            <a:r>
              <a:rPr lang="en-GB" sz="2400" dirty="0"/>
              <a:t>Centre = average vertex position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BF36E7A4-DAE4-472D-BFF9-0FCA02AF1617}"/>
                  </a:ext>
                </a:extLst>
              </p:cNvPr>
              <p:cNvSpPr>
                <a:spLocks noGrp="1"/>
              </p:cNvSpPr>
              <p:nvPr>
                <p:ph sz="half" idx="2"/>
              </p:nvPr>
            </p:nvSpPr>
            <p:spPr>
              <a:xfrm>
                <a:off x="5821895" y="4003589"/>
                <a:ext cx="5360970" cy="2244811"/>
              </a:xfrm>
            </p:spPr>
            <p:txBody>
              <a:bodyPr anchor="t">
                <a:normAutofit/>
              </a:bodyPr>
              <a:lstStyle/>
              <a:p>
                <a:pPr>
                  <a:buFont typeface="Wingdings" panose="05000000000000000000" pitchFamily="2" charset="2"/>
                  <a:buChar char="§"/>
                </a:pPr>
                <a:r>
                  <a:rPr lang="en-GB" sz="2400" dirty="0"/>
                  <a:t>Min. </a:t>
                </a:r>
                <a14:m>
                  <m:oMath xmlns:m="http://schemas.openxmlformats.org/officeDocument/2006/math">
                    <m:r>
                      <a:rPr lang="en-GB" sz="2400" b="0" i="1" smtClean="0">
                        <a:latin typeface="Cambria Math" panose="02040503050406030204" pitchFamily="18" charset="0"/>
                      </a:rPr>
                      <m:t>𝑥</m:t>
                    </m:r>
                  </m:oMath>
                </a14:m>
                <a:r>
                  <a:rPr lang="en-GB" sz="2400" dirty="0"/>
                  <a:t> = smallest </a:t>
                </a:r>
                <a14:m>
                  <m:oMath xmlns:m="http://schemas.openxmlformats.org/officeDocument/2006/math">
                    <m:r>
                      <a:rPr lang="en-GB" sz="2400" b="0" i="1" smtClean="0">
                        <a:latin typeface="Cambria Math" panose="02040503050406030204" pitchFamily="18" charset="0"/>
                      </a:rPr>
                      <m:t>𝑥</m:t>
                    </m:r>
                  </m:oMath>
                </a14:m>
                <a:r>
                  <a:rPr lang="en-GB" sz="2400" dirty="0"/>
                  <a:t> of any vertex</a:t>
                </a:r>
              </a:p>
              <a:p>
                <a:pPr>
                  <a:buFont typeface="Wingdings" panose="05000000000000000000" pitchFamily="2" charset="2"/>
                  <a:buChar char="§"/>
                </a:pPr>
                <a:r>
                  <a:rPr lang="en-GB" sz="2400" dirty="0"/>
                  <a:t>Max. </a:t>
                </a:r>
                <a14:m>
                  <m:oMath xmlns:m="http://schemas.openxmlformats.org/officeDocument/2006/math">
                    <m:r>
                      <a:rPr lang="en-GB" sz="2400" i="1">
                        <a:latin typeface="Cambria Math" panose="02040503050406030204" pitchFamily="18" charset="0"/>
                      </a:rPr>
                      <m:t>𝑥</m:t>
                    </m:r>
                  </m:oMath>
                </a14:m>
                <a:r>
                  <a:rPr lang="en-GB" sz="2400" dirty="0"/>
                  <a:t> = largest </a:t>
                </a:r>
                <a14:m>
                  <m:oMath xmlns:m="http://schemas.openxmlformats.org/officeDocument/2006/math">
                    <m:r>
                      <a:rPr lang="en-GB" sz="2400" i="1">
                        <a:latin typeface="Cambria Math" panose="02040503050406030204" pitchFamily="18" charset="0"/>
                      </a:rPr>
                      <m:t>𝑥</m:t>
                    </m:r>
                  </m:oMath>
                </a14:m>
                <a:r>
                  <a:rPr lang="en-GB" sz="2400" dirty="0"/>
                  <a:t> of any vertex</a:t>
                </a:r>
              </a:p>
              <a:p>
                <a:pPr>
                  <a:buFont typeface="Wingdings" panose="05000000000000000000" pitchFamily="2" charset="2"/>
                  <a:buChar char="§"/>
                </a:pPr>
                <a:r>
                  <a:rPr lang="en-GB" sz="2400" dirty="0"/>
                  <a:t>Min. </a:t>
                </a:r>
                <a14:m>
                  <m:oMath xmlns:m="http://schemas.openxmlformats.org/officeDocument/2006/math">
                    <m:r>
                      <a:rPr lang="en-GB" sz="2400" b="0" i="1" smtClean="0">
                        <a:latin typeface="Cambria Math" panose="02040503050406030204" pitchFamily="18" charset="0"/>
                      </a:rPr>
                      <m:t>𝑦</m:t>
                    </m:r>
                  </m:oMath>
                </a14:m>
                <a:r>
                  <a:rPr lang="en-GB" sz="2400" dirty="0"/>
                  <a:t> = smallest </a:t>
                </a:r>
                <a14:m>
                  <m:oMath xmlns:m="http://schemas.openxmlformats.org/officeDocument/2006/math">
                    <m:r>
                      <a:rPr lang="en-GB" sz="2400" b="0" i="1" smtClean="0">
                        <a:latin typeface="Cambria Math" panose="02040503050406030204" pitchFamily="18" charset="0"/>
                      </a:rPr>
                      <m:t>𝑦</m:t>
                    </m:r>
                  </m:oMath>
                </a14:m>
                <a:r>
                  <a:rPr lang="en-GB" sz="2400" dirty="0"/>
                  <a:t> of any vertex</a:t>
                </a:r>
              </a:p>
              <a:p>
                <a:pPr>
                  <a:buFont typeface="Wingdings" panose="05000000000000000000" pitchFamily="2" charset="2"/>
                  <a:buChar char="§"/>
                </a:pPr>
                <a:r>
                  <a:rPr lang="en-GB" sz="2400" dirty="0"/>
                  <a:t>Max. </a:t>
                </a:r>
                <a14:m>
                  <m:oMath xmlns:m="http://schemas.openxmlformats.org/officeDocument/2006/math">
                    <m:r>
                      <a:rPr lang="en-GB" sz="2400" b="0" i="1" smtClean="0">
                        <a:latin typeface="Cambria Math" panose="02040503050406030204" pitchFamily="18" charset="0"/>
                      </a:rPr>
                      <m:t>𝑦</m:t>
                    </m:r>
                  </m:oMath>
                </a14:m>
                <a:r>
                  <a:rPr lang="en-GB" sz="2400" dirty="0"/>
                  <a:t> = largest </a:t>
                </a:r>
                <a14:m>
                  <m:oMath xmlns:m="http://schemas.openxmlformats.org/officeDocument/2006/math">
                    <m:r>
                      <a:rPr lang="en-GB" sz="2400" b="0" i="1" smtClean="0">
                        <a:latin typeface="Cambria Math" panose="02040503050406030204" pitchFamily="18" charset="0"/>
                      </a:rPr>
                      <m:t>𝑦</m:t>
                    </m:r>
                  </m:oMath>
                </a14:m>
                <a:r>
                  <a:rPr lang="en-GB" sz="2400" dirty="0"/>
                  <a:t> of any vertex</a:t>
                </a:r>
              </a:p>
              <a:p>
                <a:pPr>
                  <a:buFont typeface="Wingdings" panose="05000000000000000000" pitchFamily="2" charset="2"/>
                  <a:buChar char="§"/>
                </a:pPr>
                <a:endParaRPr lang="en-GB" sz="2400" dirty="0"/>
              </a:p>
              <a:p>
                <a:pPr>
                  <a:buFont typeface="Wingdings" panose="05000000000000000000" pitchFamily="2" charset="2"/>
                  <a:buChar char="§"/>
                </a:pPr>
                <a:endParaRPr lang="en-GB" sz="2400" dirty="0"/>
              </a:p>
            </p:txBody>
          </p:sp>
        </mc:Choice>
        <mc:Fallback xmlns="">
          <p:sp>
            <p:nvSpPr>
              <p:cNvPr id="5" name="Content Placeholder 4">
                <a:extLst>
                  <a:ext uri="{FF2B5EF4-FFF2-40B4-BE49-F238E27FC236}">
                    <a16:creationId xmlns:a16="http://schemas.microsoft.com/office/drawing/2014/main" id="{BF36E7A4-DAE4-472D-BFF9-0FCA02AF1617}"/>
                  </a:ext>
                </a:extLst>
              </p:cNvPr>
              <p:cNvSpPr>
                <a:spLocks noGrp="1" noRot="1" noChangeAspect="1" noMove="1" noResize="1" noEditPoints="1" noAdjustHandles="1" noChangeArrowheads="1" noChangeShapeType="1" noTextEdit="1"/>
              </p:cNvSpPr>
              <p:nvPr>
                <p:ph sz="half" idx="2"/>
              </p:nvPr>
            </p:nvSpPr>
            <p:spPr>
              <a:xfrm>
                <a:off x="5821895" y="4003589"/>
                <a:ext cx="5360970" cy="2244811"/>
              </a:xfrm>
              <a:blipFill>
                <a:blip r:embed="rId3"/>
                <a:stretch>
                  <a:fillRect l="-1479" t="-2174"/>
                </a:stretch>
              </a:blipFill>
            </p:spPr>
            <p:txBody>
              <a:bodyPr/>
              <a:lstStyle/>
              <a:p>
                <a:r>
                  <a:rPr lang="en-GB">
                    <a:noFill/>
                  </a:rPr>
                  <a:t> </a:t>
                </a:r>
              </a:p>
            </p:txBody>
          </p:sp>
        </mc:Fallback>
      </mc:AlternateContent>
      <p:grpSp>
        <p:nvGrpSpPr>
          <p:cNvPr id="13" name="Group 12">
            <a:extLst>
              <a:ext uri="{FF2B5EF4-FFF2-40B4-BE49-F238E27FC236}">
                <a16:creationId xmlns:a16="http://schemas.microsoft.com/office/drawing/2014/main" id="{F006504B-5D5D-44CB-A7D7-73A5BC7B0E73}"/>
              </a:ext>
              <a:ext uri="{C183D7F6-B498-43B3-948B-1728B52AA6E4}">
                <adec:decorative xmlns:adec="http://schemas.microsoft.com/office/drawing/2017/decorative" val="1"/>
              </a:ext>
            </a:extLst>
          </p:cNvPr>
          <p:cNvGrpSpPr/>
          <p:nvPr/>
        </p:nvGrpSpPr>
        <p:grpSpPr>
          <a:xfrm>
            <a:off x="2169119" y="1975950"/>
            <a:ext cx="6705527" cy="1716474"/>
            <a:chOff x="772797" y="1975950"/>
            <a:chExt cx="6705527" cy="1716474"/>
          </a:xfrm>
        </p:grpSpPr>
        <p:sp>
          <p:nvSpPr>
            <p:cNvPr id="8" name="Oval 7">
              <a:extLst>
                <a:ext uri="{FF2B5EF4-FFF2-40B4-BE49-F238E27FC236}">
                  <a16:creationId xmlns:a16="http://schemas.microsoft.com/office/drawing/2014/main" id="{443DDA72-4114-4D58-A04A-FB9BE3F49CCF}"/>
                </a:ext>
              </a:extLst>
            </p:cNvPr>
            <p:cNvSpPr/>
            <p:nvPr/>
          </p:nvSpPr>
          <p:spPr>
            <a:xfrm>
              <a:off x="772797" y="1975950"/>
              <a:ext cx="1787524" cy="1716474"/>
            </a:xfrm>
            <a:prstGeom prst="ellipse">
              <a:avLst/>
            </a:prstGeom>
            <a:solidFill>
              <a:schemeClr val="accent4">
                <a:lumMod val="20000"/>
                <a:lumOff val="80000"/>
                <a:alpha val="50196"/>
              </a:schemeClr>
            </a:solidFill>
            <a:ln w="571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extLst>
                <a:ext uri="{FF2B5EF4-FFF2-40B4-BE49-F238E27FC236}">
                  <a16:creationId xmlns:a16="http://schemas.microsoft.com/office/drawing/2014/main" id="{85D65DAA-5A00-47E1-9D16-0EC08DD6ADA0}"/>
                </a:ext>
              </a:extLst>
            </p:cNvPr>
            <p:cNvSpPr/>
            <p:nvPr/>
          </p:nvSpPr>
          <p:spPr>
            <a:xfrm>
              <a:off x="5943600" y="2013974"/>
              <a:ext cx="1534724" cy="1456267"/>
            </a:xfrm>
            <a:prstGeom prst="rect">
              <a:avLst/>
            </a:prstGeom>
            <a:solidFill>
              <a:schemeClr val="accent4">
                <a:lumMod val="20000"/>
                <a:lumOff val="80000"/>
                <a:alpha val="50196"/>
              </a:schemeClr>
            </a:solidFill>
            <a:ln w="57150">
              <a:solidFill>
                <a:schemeClr val="accent3">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l"/>
              <a:endParaRPr lang="en-GB" dirty="0">
                <a:solidFill>
                  <a:schemeClr val="tx1"/>
                </a:solidFill>
              </a:endParaRPr>
            </a:p>
          </p:txBody>
        </p:sp>
      </p:grpSp>
      <p:sp>
        <p:nvSpPr>
          <p:cNvPr id="11" name="Freeform: Shape 10">
            <a:extLst>
              <a:ext uri="{FF2B5EF4-FFF2-40B4-BE49-F238E27FC236}">
                <a16:creationId xmlns:a16="http://schemas.microsoft.com/office/drawing/2014/main" id="{8C105AD5-DE19-4844-9E65-6C2927038223}"/>
              </a:ext>
              <a:ext uri="{C183D7F6-B498-43B3-948B-1728B52AA6E4}">
                <adec:decorative xmlns:adec="http://schemas.microsoft.com/office/drawing/2017/decorative" val="1"/>
              </a:ext>
            </a:extLst>
          </p:cNvPr>
          <p:cNvSpPr/>
          <p:nvPr/>
        </p:nvSpPr>
        <p:spPr>
          <a:xfrm rot="20839575">
            <a:off x="2282344" y="2108183"/>
            <a:ext cx="1561072" cy="1205494"/>
          </a:xfrm>
          <a:custGeom>
            <a:avLst/>
            <a:gdLst>
              <a:gd name="connsiteX0" fmla="*/ 0 w 2286000"/>
              <a:gd name="connsiteY0" fmla="*/ 1765300 h 1765300"/>
              <a:gd name="connsiteX1" fmla="*/ 406400 w 2286000"/>
              <a:gd name="connsiteY1" fmla="*/ 25400 h 1765300"/>
              <a:gd name="connsiteX2" fmla="*/ 1045633 w 2286000"/>
              <a:gd name="connsiteY2" fmla="*/ 1075266 h 1765300"/>
              <a:gd name="connsiteX3" fmla="*/ 1756833 w 2286000"/>
              <a:gd name="connsiteY3" fmla="*/ 0 h 1765300"/>
              <a:gd name="connsiteX4" fmla="*/ 2286000 w 2286000"/>
              <a:gd name="connsiteY4" fmla="*/ 1684866 h 1765300"/>
              <a:gd name="connsiteX5" fmla="*/ 0 w 2286000"/>
              <a:gd name="connsiteY5" fmla="*/ 1765300 h 176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000" h="1765300">
                <a:moveTo>
                  <a:pt x="0" y="1765300"/>
                </a:moveTo>
                <a:lnTo>
                  <a:pt x="406400" y="25400"/>
                </a:lnTo>
                <a:lnTo>
                  <a:pt x="1045633" y="1075266"/>
                </a:lnTo>
                <a:lnTo>
                  <a:pt x="1756833" y="0"/>
                </a:lnTo>
                <a:lnTo>
                  <a:pt x="2286000" y="1684866"/>
                </a:lnTo>
                <a:lnTo>
                  <a:pt x="0" y="1765300"/>
                </a:lnTo>
                <a:close/>
              </a:path>
            </a:pathLst>
          </a:custGeom>
          <a:solidFill>
            <a:srgbClr val="DFF5EF">
              <a:alpha val="74902"/>
            </a:srgbClr>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2" name="Freeform: Shape 11">
            <a:extLst>
              <a:ext uri="{FF2B5EF4-FFF2-40B4-BE49-F238E27FC236}">
                <a16:creationId xmlns:a16="http://schemas.microsoft.com/office/drawing/2014/main" id="{EC162781-B46B-401C-BE7A-E78C6CAB11C7}"/>
              </a:ext>
              <a:ext uri="{C183D7F6-B498-43B3-948B-1728B52AA6E4}">
                <adec:decorative xmlns:adec="http://schemas.microsoft.com/office/drawing/2017/decorative" val="1"/>
              </a:ext>
            </a:extLst>
          </p:cNvPr>
          <p:cNvSpPr/>
          <p:nvPr/>
        </p:nvSpPr>
        <p:spPr>
          <a:xfrm rot="20839575">
            <a:off x="7200348" y="2108184"/>
            <a:ext cx="1561072" cy="1205494"/>
          </a:xfrm>
          <a:custGeom>
            <a:avLst/>
            <a:gdLst>
              <a:gd name="connsiteX0" fmla="*/ 0 w 2286000"/>
              <a:gd name="connsiteY0" fmla="*/ 1765300 h 1765300"/>
              <a:gd name="connsiteX1" fmla="*/ 406400 w 2286000"/>
              <a:gd name="connsiteY1" fmla="*/ 25400 h 1765300"/>
              <a:gd name="connsiteX2" fmla="*/ 1045633 w 2286000"/>
              <a:gd name="connsiteY2" fmla="*/ 1075266 h 1765300"/>
              <a:gd name="connsiteX3" fmla="*/ 1756833 w 2286000"/>
              <a:gd name="connsiteY3" fmla="*/ 0 h 1765300"/>
              <a:gd name="connsiteX4" fmla="*/ 2286000 w 2286000"/>
              <a:gd name="connsiteY4" fmla="*/ 1684866 h 1765300"/>
              <a:gd name="connsiteX5" fmla="*/ 0 w 2286000"/>
              <a:gd name="connsiteY5" fmla="*/ 1765300 h 176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000" h="1765300">
                <a:moveTo>
                  <a:pt x="0" y="1765300"/>
                </a:moveTo>
                <a:lnTo>
                  <a:pt x="406400" y="25400"/>
                </a:lnTo>
                <a:lnTo>
                  <a:pt x="1045633" y="1075266"/>
                </a:lnTo>
                <a:lnTo>
                  <a:pt x="1756833" y="0"/>
                </a:lnTo>
                <a:lnTo>
                  <a:pt x="2286000" y="1684866"/>
                </a:lnTo>
                <a:lnTo>
                  <a:pt x="0" y="1765300"/>
                </a:lnTo>
                <a:close/>
              </a:path>
            </a:pathLst>
          </a:custGeom>
          <a:solidFill>
            <a:srgbClr val="DFF5EF">
              <a:alpha val="74902"/>
            </a:srgbClr>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cxnSp>
        <p:nvCxnSpPr>
          <p:cNvPr id="15" name="Straight Arrow Connector 14">
            <a:extLst>
              <a:ext uri="{FF2B5EF4-FFF2-40B4-BE49-F238E27FC236}">
                <a16:creationId xmlns:a16="http://schemas.microsoft.com/office/drawing/2014/main" id="{D0B76425-CD60-4C6F-BB78-610E91566A2C}"/>
              </a:ext>
              <a:ext uri="{C183D7F6-B498-43B3-948B-1728B52AA6E4}">
                <adec:decorative xmlns:adec="http://schemas.microsoft.com/office/drawing/2017/decorative" val="1"/>
              </a:ext>
            </a:extLst>
          </p:cNvPr>
          <p:cNvCxnSpPr>
            <a:stCxn id="11" idx="2"/>
            <a:endCxn id="11" idx="4"/>
          </p:cNvCxnSpPr>
          <p:nvPr/>
        </p:nvCxnSpPr>
        <p:spPr>
          <a:xfrm>
            <a:off x="3026868" y="2853847"/>
            <a:ext cx="917722" cy="220306"/>
          </a:xfrm>
          <a:prstGeom prst="straightConnector1">
            <a:avLst/>
          </a:prstGeom>
          <a:ln>
            <a:solidFill>
              <a:schemeClr val="accent6">
                <a:lumMod val="50000"/>
              </a:schemeClr>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11020305-0CD7-4D8B-BFCA-DF32FC19A0C3}"/>
              </a:ext>
              <a:ext uri="{C183D7F6-B498-43B3-948B-1728B52AA6E4}">
                <adec:decorative xmlns:adec="http://schemas.microsoft.com/office/drawing/2017/decorative" val="1"/>
              </a:ext>
            </a:extLst>
          </p:cNvPr>
          <p:cNvGrpSpPr/>
          <p:nvPr/>
        </p:nvGrpSpPr>
        <p:grpSpPr>
          <a:xfrm>
            <a:off x="7250910" y="1945678"/>
            <a:ext cx="1702913" cy="1640233"/>
            <a:chOff x="7250910" y="1945678"/>
            <a:chExt cx="1702913" cy="1640233"/>
          </a:xfrm>
        </p:grpSpPr>
        <p:sp>
          <p:nvSpPr>
            <p:cNvPr id="16" name="Multiplication Sign 15">
              <a:extLst>
                <a:ext uri="{FF2B5EF4-FFF2-40B4-BE49-F238E27FC236}">
                  <a16:creationId xmlns:a16="http://schemas.microsoft.com/office/drawing/2014/main" id="{79EF5A8E-8980-442C-AEBC-92FF395FFB2B}"/>
                </a:ext>
              </a:extLst>
            </p:cNvPr>
            <p:cNvSpPr/>
            <p:nvPr/>
          </p:nvSpPr>
          <p:spPr>
            <a:xfrm>
              <a:off x="7250910" y="3407887"/>
              <a:ext cx="178024" cy="178024"/>
            </a:xfrm>
            <a:prstGeom prst="mathMultiply">
              <a:avLst>
                <a:gd name="adj1" fmla="val 1248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Multiplication Sign 16">
              <a:extLst>
                <a:ext uri="{FF2B5EF4-FFF2-40B4-BE49-F238E27FC236}">
                  <a16:creationId xmlns:a16="http://schemas.microsoft.com/office/drawing/2014/main" id="{F0A7CE86-5889-40E8-9514-50CEA7BE8BE5}"/>
                </a:ext>
              </a:extLst>
            </p:cNvPr>
            <p:cNvSpPr/>
            <p:nvPr/>
          </p:nvSpPr>
          <p:spPr>
            <a:xfrm>
              <a:off x="8775799" y="1945678"/>
              <a:ext cx="178024" cy="178024"/>
            </a:xfrm>
            <a:prstGeom prst="mathMultiply">
              <a:avLst>
                <a:gd name="adj1" fmla="val 1248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319825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xEl>
                                              <p:pRg st="0" end="0"/>
                                            </p:txEl>
                                          </p:spTgt>
                                        </p:tgtEl>
                                        <p:attrNameLst>
                                          <p:attrName>style.visibility</p:attrName>
                                        </p:attrNameLst>
                                      </p:cBhvr>
                                      <p:to>
                                        <p:strVal val="visible"/>
                                      </p:to>
                                    </p:set>
                                    <p:animEffect transition="in" filter="fade">
                                      <p:cBhvr>
                                        <p:cTn id="30" dur="500"/>
                                        <p:tgtEl>
                                          <p:spTgt spid="5">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animEffect transition="in" filter="fade">
                                      <p:cBhvr>
                                        <p:cTn id="35" dur="500"/>
                                        <p:tgtEl>
                                          <p:spTgt spid="5">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
                                            <p:txEl>
                                              <p:pRg st="2" end="2"/>
                                            </p:txEl>
                                          </p:spTgt>
                                        </p:tgtEl>
                                        <p:attrNameLst>
                                          <p:attrName>style.visibility</p:attrName>
                                        </p:attrNameLst>
                                      </p:cBhvr>
                                      <p:to>
                                        <p:strVal val="visible"/>
                                      </p:to>
                                    </p:set>
                                    <p:animEffect transition="in" filter="fade">
                                      <p:cBhvr>
                                        <p:cTn id="40" dur="500"/>
                                        <p:tgtEl>
                                          <p:spTgt spid="5">
                                            <p:txEl>
                                              <p:pRg st="2" end="2"/>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animEffect transition="in" filter="fade">
                                      <p:cBhvr>
                                        <p:cTn id="43"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44D84-3648-4069-BF7F-70AB000620DF}"/>
              </a:ext>
            </a:extLst>
          </p:cNvPr>
          <p:cNvSpPr>
            <a:spLocks noGrp="1"/>
          </p:cNvSpPr>
          <p:nvPr>
            <p:ph type="title"/>
          </p:nvPr>
        </p:nvSpPr>
        <p:spPr/>
        <p:txBody>
          <a:bodyPr/>
          <a:lstStyle/>
          <a:p>
            <a:r>
              <a:rPr lang="en-GB" dirty="0"/>
              <a:t>Recap: circle-circle intersection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82F35D-852D-4A6D-B8A8-4B0EF7035A04}"/>
                  </a:ext>
                </a:extLst>
              </p:cNvPr>
              <p:cNvSpPr>
                <a:spLocks noGrp="1"/>
              </p:cNvSpPr>
              <p:nvPr>
                <p:ph idx="1"/>
              </p:nvPr>
            </p:nvSpPr>
            <p:spPr>
              <a:xfrm>
                <a:off x="685802" y="2142067"/>
                <a:ext cx="10645344" cy="3085433"/>
              </a:xfrm>
            </p:spPr>
            <p:txBody>
              <a:bodyPr>
                <a:normAutofit/>
              </a:bodyPr>
              <a:lstStyle/>
              <a:p>
                <a:r>
                  <a:rPr lang="en-GB" sz="2400" dirty="0"/>
                  <a:t>Collide </a:t>
                </a:r>
                <a:r>
                  <a:rPr lang="en-GB" sz="2400" dirty="0" err="1"/>
                  <a:t>iff</a:t>
                </a:r>
                <a:r>
                  <a:rPr lang="en-GB" sz="2400" dirty="0">
                    <a:solidFill>
                      <a:schemeClr val="accent4"/>
                    </a:solidFill>
                  </a:rPr>
                  <a:t> </a:t>
                </a:r>
                <a14:m>
                  <m:oMath xmlns:m="http://schemas.openxmlformats.org/officeDocument/2006/math">
                    <m:d>
                      <m:dPr>
                        <m:begChr m:val="‖"/>
                        <m:endChr m:val="‖"/>
                        <m:ctrlPr>
                          <a:rPr lang="en-GB" sz="2400" i="1">
                            <a:solidFill>
                              <a:schemeClr val="accent4"/>
                            </a:solidFill>
                            <a:latin typeface="Cambria Math" panose="02040503050406030204" pitchFamily="18" charset="0"/>
                          </a:rPr>
                        </m:ctrlPr>
                      </m:dPr>
                      <m:e>
                        <m:sSub>
                          <m:sSubPr>
                            <m:ctrlPr>
                              <a:rPr lang="en-GB" sz="2400" i="1">
                                <a:solidFill>
                                  <a:schemeClr val="accent4"/>
                                </a:solidFill>
                                <a:latin typeface="Cambria Math" panose="02040503050406030204" pitchFamily="18" charset="0"/>
                              </a:rPr>
                            </m:ctrlPr>
                          </m:sSubPr>
                          <m:e>
                            <m:r>
                              <a:rPr lang="en-GB" sz="2400" b="1">
                                <a:solidFill>
                                  <a:schemeClr val="accent4"/>
                                </a:solidFill>
                                <a:latin typeface="Cambria Math" panose="02040503050406030204" pitchFamily="18" charset="0"/>
                              </a:rPr>
                              <m:t>𝐜</m:t>
                            </m:r>
                          </m:e>
                          <m:sub>
                            <m:r>
                              <a:rPr lang="en-GB" sz="2400" i="1">
                                <a:solidFill>
                                  <a:schemeClr val="accent4"/>
                                </a:solidFill>
                                <a:latin typeface="Cambria Math" panose="02040503050406030204" pitchFamily="18" charset="0"/>
                              </a:rPr>
                              <m:t>1</m:t>
                            </m:r>
                          </m:sub>
                        </m:sSub>
                        <m:r>
                          <a:rPr lang="en-GB" sz="2400" i="1">
                            <a:solidFill>
                              <a:schemeClr val="accent4"/>
                            </a:solidFill>
                            <a:latin typeface="Cambria Math" panose="02040503050406030204" pitchFamily="18" charset="0"/>
                          </a:rPr>
                          <m:t>−</m:t>
                        </m:r>
                        <m:sSub>
                          <m:sSubPr>
                            <m:ctrlPr>
                              <a:rPr lang="en-GB" sz="2400" b="1" i="1">
                                <a:solidFill>
                                  <a:schemeClr val="accent4"/>
                                </a:solidFill>
                                <a:latin typeface="Cambria Math" panose="02040503050406030204" pitchFamily="18" charset="0"/>
                              </a:rPr>
                            </m:ctrlPr>
                          </m:sSubPr>
                          <m:e>
                            <m:r>
                              <a:rPr lang="en-GB" sz="2400" b="1">
                                <a:solidFill>
                                  <a:schemeClr val="accent4"/>
                                </a:solidFill>
                                <a:latin typeface="Cambria Math" panose="02040503050406030204" pitchFamily="18" charset="0"/>
                              </a:rPr>
                              <m:t>𝐜</m:t>
                            </m:r>
                          </m:e>
                          <m:sub>
                            <m:r>
                              <a:rPr lang="en-GB" sz="2400">
                                <a:solidFill>
                                  <a:schemeClr val="accent4"/>
                                </a:solidFill>
                                <a:latin typeface="Cambria Math" panose="02040503050406030204" pitchFamily="18" charset="0"/>
                              </a:rPr>
                              <m:t>2</m:t>
                            </m:r>
                          </m:sub>
                        </m:sSub>
                      </m:e>
                    </m:d>
                    <m:r>
                      <a:rPr lang="en-GB" sz="2400" i="1">
                        <a:solidFill>
                          <a:schemeClr val="accent4"/>
                        </a:solidFill>
                        <a:latin typeface="Cambria Math" panose="02040503050406030204" pitchFamily="18" charset="0"/>
                      </a:rPr>
                      <m:t>≤</m:t>
                    </m:r>
                    <m:sSub>
                      <m:sSubPr>
                        <m:ctrlPr>
                          <a:rPr lang="en-GB" sz="2400" i="1">
                            <a:solidFill>
                              <a:schemeClr val="accent4"/>
                            </a:solidFill>
                            <a:latin typeface="Cambria Math" panose="02040503050406030204" pitchFamily="18" charset="0"/>
                          </a:rPr>
                        </m:ctrlPr>
                      </m:sSubPr>
                      <m:e>
                        <m:r>
                          <a:rPr lang="en-GB" sz="2400" i="1">
                            <a:solidFill>
                              <a:schemeClr val="accent4"/>
                            </a:solidFill>
                            <a:latin typeface="Cambria Math" panose="02040503050406030204" pitchFamily="18" charset="0"/>
                          </a:rPr>
                          <m:t>𝑟</m:t>
                        </m:r>
                      </m:e>
                      <m:sub>
                        <m:r>
                          <a:rPr lang="en-GB" sz="2400" i="1">
                            <a:solidFill>
                              <a:schemeClr val="accent4"/>
                            </a:solidFill>
                            <a:latin typeface="Cambria Math" panose="02040503050406030204" pitchFamily="18" charset="0"/>
                          </a:rPr>
                          <m:t>1</m:t>
                        </m:r>
                      </m:sub>
                    </m:sSub>
                    <m:r>
                      <a:rPr lang="en-GB" sz="2400" i="1">
                        <a:solidFill>
                          <a:schemeClr val="accent4"/>
                        </a:solidFill>
                        <a:latin typeface="Cambria Math" panose="02040503050406030204" pitchFamily="18" charset="0"/>
                      </a:rPr>
                      <m:t>+</m:t>
                    </m:r>
                    <m:sSub>
                      <m:sSubPr>
                        <m:ctrlPr>
                          <a:rPr lang="en-GB" sz="2400" i="1">
                            <a:solidFill>
                              <a:schemeClr val="accent4"/>
                            </a:solidFill>
                            <a:latin typeface="Cambria Math" panose="02040503050406030204" pitchFamily="18" charset="0"/>
                          </a:rPr>
                        </m:ctrlPr>
                      </m:sSubPr>
                      <m:e>
                        <m:r>
                          <a:rPr lang="en-GB" sz="2400" i="1">
                            <a:solidFill>
                              <a:schemeClr val="accent4"/>
                            </a:solidFill>
                            <a:latin typeface="Cambria Math" panose="02040503050406030204" pitchFamily="18" charset="0"/>
                          </a:rPr>
                          <m:t>𝑟</m:t>
                        </m:r>
                      </m:e>
                      <m:sub>
                        <m:r>
                          <a:rPr lang="en-GB" sz="2400" i="1">
                            <a:solidFill>
                              <a:schemeClr val="accent4"/>
                            </a:solidFill>
                            <a:latin typeface="Cambria Math" panose="02040503050406030204" pitchFamily="18" charset="0"/>
                          </a:rPr>
                          <m:t>2</m:t>
                        </m:r>
                      </m:sub>
                    </m:sSub>
                  </m:oMath>
                </a14:m>
                <a:endParaRPr lang="en-GB" sz="2400" dirty="0"/>
              </a:p>
              <a:p>
                <a:pPr marL="0" indent="0">
                  <a:buNone/>
                </a:pPr>
                <a:endParaRPr lang="en-GB" sz="2400" dirty="0">
                  <a:latin typeface="Consolas" panose="020B0609020204030204" pitchFamily="49" charset="0"/>
                </a:endParaRPr>
              </a:p>
              <a:p>
                <a:pPr marL="0" indent="0">
                  <a:buNone/>
                </a:pPr>
                <a:r>
                  <a:rPr lang="en-GB" sz="2400" dirty="0">
                    <a:latin typeface="Consolas" panose="020B0609020204030204" pitchFamily="49" charset="0"/>
                  </a:rPr>
                  <a:t>bool </a:t>
                </a:r>
                <a:r>
                  <a:rPr lang="en-GB" sz="2400" dirty="0" err="1">
                    <a:latin typeface="Consolas" panose="020B0609020204030204" pitchFamily="49" charset="0"/>
                  </a:rPr>
                  <a:t>circlesCollide</a:t>
                </a:r>
                <a:r>
                  <a:rPr lang="en-GB" sz="2400" dirty="0">
                    <a:latin typeface="Consolas" panose="020B0609020204030204" pitchFamily="49" charset="0"/>
                  </a:rPr>
                  <a:t>(Vector2 c1, float r1,</a:t>
                </a:r>
                <a:br>
                  <a:rPr lang="en-GB" sz="2400" dirty="0">
                    <a:latin typeface="Consolas" panose="020B0609020204030204" pitchFamily="49" charset="0"/>
                  </a:rPr>
                </a:br>
                <a:r>
                  <a:rPr lang="en-GB" sz="2400" dirty="0">
                    <a:latin typeface="Consolas" panose="020B0609020204030204" pitchFamily="49" charset="0"/>
                  </a:rPr>
                  <a:t>								Vector2 c2, float r2) {</a:t>
                </a:r>
                <a:br>
                  <a:rPr lang="en-GB" sz="2400" dirty="0">
                    <a:latin typeface="Consolas" panose="020B0609020204030204" pitchFamily="49" charset="0"/>
                  </a:rPr>
                </a:br>
                <a:r>
                  <a:rPr lang="en-GB" sz="2400" dirty="0">
                    <a:latin typeface="Consolas" panose="020B0609020204030204" pitchFamily="49" charset="0"/>
                  </a:rPr>
                  <a:t>	return (c2 – c1).magnitude() &lt;= r1 + r2;</a:t>
                </a:r>
                <a:br>
                  <a:rPr lang="en-GB" sz="2400" dirty="0">
                    <a:latin typeface="Consolas" panose="020B0609020204030204" pitchFamily="49" charset="0"/>
                  </a:rPr>
                </a:br>
                <a:r>
                  <a:rPr lang="en-GB" sz="2400" dirty="0">
                    <a:latin typeface="Consolas" panose="020B0609020204030204" pitchFamily="49" charset="0"/>
                  </a:rPr>
                  <a:t>}</a:t>
                </a:r>
              </a:p>
            </p:txBody>
          </p:sp>
        </mc:Choice>
        <mc:Fallback xmlns="">
          <p:sp>
            <p:nvSpPr>
              <p:cNvPr id="3" name="Content Placeholder 2">
                <a:extLst>
                  <a:ext uri="{FF2B5EF4-FFF2-40B4-BE49-F238E27FC236}">
                    <a16:creationId xmlns:a16="http://schemas.microsoft.com/office/drawing/2014/main" id="{8F82F35D-852D-4A6D-B8A8-4B0EF7035A04}"/>
                  </a:ext>
                </a:extLst>
              </p:cNvPr>
              <p:cNvSpPr>
                <a:spLocks noGrp="1" noRot="1" noChangeAspect="1" noMove="1" noResize="1" noEditPoints="1" noAdjustHandles="1" noChangeArrowheads="1" noChangeShapeType="1" noTextEdit="1"/>
              </p:cNvSpPr>
              <p:nvPr>
                <p:ph idx="1"/>
              </p:nvPr>
            </p:nvSpPr>
            <p:spPr>
              <a:xfrm>
                <a:off x="685802" y="2142067"/>
                <a:ext cx="10645344" cy="3085433"/>
              </a:xfrm>
              <a:blipFill>
                <a:blip r:embed="rId3"/>
                <a:stretch>
                  <a:fillRect l="-916" t="-1578"/>
                </a:stretch>
              </a:blipFill>
            </p:spPr>
            <p:txBody>
              <a:bodyPr/>
              <a:lstStyle/>
              <a:p>
                <a:r>
                  <a:rPr lang="en-GB">
                    <a:noFill/>
                  </a:rPr>
                  <a:t> </a:t>
                </a:r>
              </a:p>
            </p:txBody>
          </p:sp>
        </mc:Fallback>
      </mc:AlternateContent>
      <p:grpSp>
        <p:nvGrpSpPr>
          <p:cNvPr id="19" name="Group 18">
            <a:extLst>
              <a:ext uri="{FF2B5EF4-FFF2-40B4-BE49-F238E27FC236}">
                <a16:creationId xmlns:a16="http://schemas.microsoft.com/office/drawing/2014/main" id="{A7B31630-B4A4-44DF-9CBF-99076E2F9690}"/>
              </a:ext>
              <a:ext uri="{C183D7F6-B498-43B3-948B-1728B52AA6E4}">
                <adec:decorative xmlns:adec="http://schemas.microsoft.com/office/drawing/2017/decorative" val="1"/>
              </a:ext>
            </a:extLst>
          </p:cNvPr>
          <p:cNvGrpSpPr/>
          <p:nvPr/>
        </p:nvGrpSpPr>
        <p:grpSpPr>
          <a:xfrm>
            <a:off x="8423783" y="1196586"/>
            <a:ext cx="3340169" cy="2697011"/>
            <a:chOff x="7620595" y="3128551"/>
            <a:chExt cx="3340169" cy="2697011"/>
          </a:xfrm>
        </p:grpSpPr>
        <p:grpSp>
          <p:nvGrpSpPr>
            <p:cNvPr id="4" name="Group 3">
              <a:extLst>
                <a:ext uri="{FF2B5EF4-FFF2-40B4-BE49-F238E27FC236}">
                  <a16:creationId xmlns:a16="http://schemas.microsoft.com/office/drawing/2014/main" id="{3E0CAF02-240E-4CFB-8611-BA0233A2800D}"/>
                </a:ext>
              </a:extLst>
            </p:cNvPr>
            <p:cNvGrpSpPr/>
            <p:nvPr/>
          </p:nvGrpSpPr>
          <p:grpSpPr>
            <a:xfrm>
              <a:off x="7622085" y="3130350"/>
              <a:ext cx="2257678" cy="2257678"/>
              <a:chOff x="7622085" y="2067666"/>
              <a:chExt cx="2257678" cy="2257678"/>
            </a:xfrm>
          </p:grpSpPr>
          <p:sp>
            <p:nvSpPr>
              <p:cNvPr id="5" name="Oval 4">
                <a:extLst>
                  <a:ext uri="{FF2B5EF4-FFF2-40B4-BE49-F238E27FC236}">
                    <a16:creationId xmlns:a16="http://schemas.microsoft.com/office/drawing/2014/main" id="{77A5CEAB-818D-482B-B4BE-362086ED49F9}"/>
                  </a:ext>
                  <a:ext uri="{C183D7F6-B498-43B3-948B-1728B52AA6E4}">
                    <adec:decorative xmlns:adec="http://schemas.microsoft.com/office/drawing/2017/decorative" val="1"/>
                  </a:ext>
                </a:extLst>
              </p:cNvPr>
              <p:cNvSpPr/>
              <p:nvPr/>
            </p:nvSpPr>
            <p:spPr>
              <a:xfrm>
                <a:off x="7622085" y="2067666"/>
                <a:ext cx="2257678" cy="2257678"/>
              </a:xfrm>
              <a:prstGeom prst="ellipse">
                <a:avLst/>
              </a:prstGeom>
              <a:solidFill>
                <a:srgbClr val="FFE6D3">
                  <a:alpha val="74902"/>
                </a:srgbClr>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Multiplication Sign 5">
                <a:extLst>
                  <a:ext uri="{FF2B5EF4-FFF2-40B4-BE49-F238E27FC236}">
                    <a16:creationId xmlns:a16="http://schemas.microsoft.com/office/drawing/2014/main" id="{DBDE93AD-BCCB-4846-95F1-6ACB2A6AF6BE}"/>
                  </a:ext>
                </a:extLst>
              </p:cNvPr>
              <p:cNvSpPr/>
              <p:nvPr/>
            </p:nvSpPr>
            <p:spPr>
              <a:xfrm>
                <a:off x="8661912" y="3107493"/>
                <a:ext cx="178024" cy="178024"/>
              </a:xfrm>
              <a:prstGeom prst="mathMultiply">
                <a:avLst>
                  <a:gd name="adj1" fmla="val 12485"/>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CDFBF17-CDD1-4BA6-B700-F009C11785CC}"/>
                      </a:ext>
                    </a:extLst>
                  </p:cNvPr>
                  <p:cNvSpPr txBox="1"/>
                  <p:nvPr/>
                </p:nvSpPr>
                <p:spPr>
                  <a:xfrm>
                    <a:off x="8321203" y="2668147"/>
                    <a:ext cx="54617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400" b="1" i="1" smtClean="0">
                                  <a:solidFill>
                                    <a:schemeClr val="accent6">
                                      <a:lumMod val="50000"/>
                                    </a:schemeClr>
                                  </a:solidFill>
                                  <a:latin typeface="Cambria Math" panose="02040503050406030204" pitchFamily="18" charset="0"/>
                                </a:rPr>
                              </m:ctrlPr>
                            </m:sSubPr>
                            <m:e>
                              <m:r>
                                <a:rPr lang="en-GB" sz="2400" b="1" i="0" smtClean="0">
                                  <a:solidFill>
                                    <a:schemeClr val="accent6">
                                      <a:lumMod val="50000"/>
                                    </a:schemeClr>
                                  </a:solidFill>
                                  <a:latin typeface="Cambria Math" panose="02040503050406030204" pitchFamily="18" charset="0"/>
                                </a:rPr>
                                <m:t>𝐜</m:t>
                              </m:r>
                            </m:e>
                            <m:sub>
                              <m:r>
                                <a:rPr lang="en-GB" sz="2400" b="0" i="0" smtClean="0">
                                  <a:solidFill>
                                    <a:schemeClr val="accent6">
                                      <a:lumMod val="50000"/>
                                    </a:schemeClr>
                                  </a:solidFill>
                                  <a:latin typeface="Cambria Math" panose="02040503050406030204" pitchFamily="18" charset="0"/>
                                </a:rPr>
                                <m:t>1</m:t>
                              </m:r>
                            </m:sub>
                          </m:sSub>
                        </m:oMath>
                      </m:oMathPara>
                    </a14:m>
                    <a:endParaRPr lang="en-GB" b="1" dirty="0"/>
                  </a:p>
                </p:txBody>
              </p:sp>
            </mc:Choice>
            <mc:Fallback xmlns="">
              <p:sp>
                <p:nvSpPr>
                  <p:cNvPr id="10" name="TextBox 9">
                    <a:extLst>
                      <a:ext uri="{FF2B5EF4-FFF2-40B4-BE49-F238E27FC236}">
                        <a16:creationId xmlns:a16="http://schemas.microsoft.com/office/drawing/2014/main" id="{4969709C-6586-4879-B745-86409AB08A97}"/>
                      </a:ext>
                    </a:extLst>
                  </p:cNvPr>
                  <p:cNvSpPr txBox="1">
                    <a:spLocks noRot="1" noChangeAspect="1" noMove="1" noResize="1" noEditPoints="1" noAdjustHandles="1" noChangeArrowheads="1" noChangeShapeType="1" noTextEdit="1"/>
                  </p:cNvSpPr>
                  <p:nvPr/>
                </p:nvSpPr>
                <p:spPr>
                  <a:xfrm>
                    <a:off x="8321203" y="2668147"/>
                    <a:ext cx="546175" cy="461665"/>
                  </a:xfrm>
                  <a:prstGeom prst="rect">
                    <a:avLst/>
                  </a:prstGeom>
                  <a:blipFill>
                    <a:blip r:embed="rId4"/>
                    <a:stretch>
                      <a:fillRect b="-4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7AF7A14-546A-4FBB-A9EE-2C8EA53CFA9F}"/>
                      </a:ext>
                    </a:extLst>
                  </p:cNvPr>
                  <p:cNvSpPr txBox="1"/>
                  <p:nvPr/>
                </p:nvSpPr>
                <p:spPr>
                  <a:xfrm>
                    <a:off x="9084797" y="2898980"/>
                    <a:ext cx="51719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solidFill>
                                    <a:schemeClr val="accent6">
                                      <a:lumMod val="50000"/>
                                    </a:schemeClr>
                                  </a:solidFill>
                                  <a:latin typeface="Cambria Math" panose="02040503050406030204" pitchFamily="18" charset="0"/>
                                </a:rPr>
                              </m:ctrlPr>
                            </m:sSubPr>
                            <m:e>
                              <m:r>
                                <a:rPr lang="en-GB" sz="2400" b="0" i="1" smtClean="0">
                                  <a:solidFill>
                                    <a:schemeClr val="accent6">
                                      <a:lumMod val="50000"/>
                                    </a:schemeClr>
                                  </a:solidFill>
                                  <a:latin typeface="Cambria Math" panose="02040503050406030204" pitchFamily="18" charset="0"/>
                                </a:rPr>
                                <m:t>𝑟</m:t>
                              </m:r>
                            </m:e>
                            <m:sub>
                              <m:r>
                                <a:rPr lang="en-GB" sz="2400" b="0" i="1" smtClean="0">
                                  <a:solidFill>
                                    <a:schemeClr val="accent6">
                                      <a:lumMod val="50000"/>
                                    </a:schemeClr>
                                  </a:solidFill>
                                  <a:latin typeface="Cambria Math" panose="02040503050406030204" pitchFamily="18" charset="0"/>
                                </a:rPr>
                                <m:t>1</m:t>
                              </m:r>
                            </m:sub>
                          </m:sSub>
                        </m:oMath>
                      </m:oMathPara>
                    </a14:m>
                    <a:endParaRPr lang="en-GB" dirty="0"/>
                  </a:p>
                </p:txBody>
              </p:sp>
            </mc:Choice>
            <mc:Fallback xmlns="">
              <p:sp>
                <p:nvSpPr>
                  <p:cNvPr id="11" name="TextBox 10">
                    <a:extLst>
                      <a:ext uri="{FF2B5EF4-FFF2-40B4-BE49-F238E27FC236}">
                        <a16:creationId xmlns:a16="http://schemas.microsoft.com/office/drawing/2014/main" id="{555D6CF5-54DB-4D46-9603-8EA3718F7DAC}"/>
                      </a:ext>
                    </a:extLst>
                  </p:cNvPr>
                  <p:cNvSpPr txBox="1">
                    <a:spLocks noRot="1" noChangeAspect="1" noMove="1" noResize="1" noEditPoints="1" noAdjustHandles="1" noChangeArrowheads="1" noChangeShapeType="1" noTextEdit="1"/>
                  </p:cNvSpPr>
                  <p:nvPr/>
                </p:nvSpPr>
                <p:spPr>
                  <a:xfrm>
                    <a:off x="9084797" y="2898980"/>
                    <a:ext cx="517193" cy="461665"/>
                  </a:xfrm>
                  <a:prstGeom prst="rect">
                    <a:avLst/>
                  </a:prstGeom>
                  <a:blipFill>
                    <a:blip r:embed="rId5"/>
                    <a:stretch>
                      <a:fillRect b="-4000"/>
                    </a:stretch>
                  </a:blipFill>
                </p:spPr>
                <p:txBody>
                  <a:bodyPr/>
                  <a:lstStyle/>
                  <a:p>
                    <a:r>
                      <a:rPr lang="en-GB">
                        <a:noFill/>
                      </a:rPr>
                      <a:t> </a:t>
                    </a:r>
                  </a:p>
                </p:txBody>
              </p:sp>
            </mc:Fallback>
          </mc:AlternateContent>
        </p:grpSp>
        <p:grpSp>
          <p:nvGrpSpPr>
            <p:cNvPr id="9" name="Group 8">
              <a:extLst>
                <a:ext uri="{FF2B5EF4-FFF2-40B4-BE49-F238E27FC236}">
                  <a16:creationId xmlns:a16="http://schemas.microsoft.com/office/drawing/2014/main" id="{3ADA9B8C-B694-4952-97FB-CC85F766276D}"/>
                </a:ext>
              </a:extLst>
            </p:cNvPr>
            <p:cNvGrpSpPr/>
            <p:nvPr/>
          </p:nvGrpSpPr>
          <p:grpSpPr>
            <a:xfrm>
              <a:off x="9377418" y="4242216"/>
              <a:ext cx="1583346" cy="1583346"/>
              <a:chOff x="9377418" y="3179532"/>
              <a:chExt cx="1583346" cy="1583346"/>
            </a:xfrm>
          </p:grpSpPr>
          <p:sp>
            <p:nvSpPr>
              <p:cNvPr id="10" name="Oval 9">
                <a:extLst>
                  <a:ext uri="{FF2B5EF4-FFF2-40B4-BE49-F238E27FC236}">
                    <a16:creationId xmlns:a16="http://schemas.microsoft.com/office/drawing/2014/main" id="{F6529CD8-B833-431F-B100-4FDCD01A8E31}"/>
                  </a:ext>
                </a:extLst>
              </p:cNvPr>
              <p:cNvSpPr/>
              <p:nvPr/>
            </p:nvSpPr>
            <p:spPr>
              <a:xfrm>
                <a:off x="9377418" y="3179532"/>
                <a:ext cx="1583346" cy="1583346"/>
              </a:xfrm>
              <a:prstGeom prst="ellipse">
                <a:avLst/>
              </a:prstGeom>
              <a:solidFill>
                <a:srgbClr val="DFF5EF">
                  <a:alpha val="74902"/>
                </a:srgbClr>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Multiplication Sign 10">
                <a:extLst>
                  <a:ext uri="{FF2B5EF4-FFF2-40B4-BE49-F238E27FC236}">
                    <a16:creationId xmlns:a16="http://schemas.microsoft.com/office/drawing/2014/main" id="{7833CBDD-C970-44C2-A495-90B339A6BC4B}"/>
                  </a:ext>
                </a:extLst>
              </p:cNvPr>
              <p:cNvSpPr/>
              <p:nvPr/>
            </p:nvSpPr>
            <p:spPr>
              <a:xfrm>
                <a:off x="10080079" y="3882193"/>
                <a:ext cx="178024" cy="178024"/>
              </a:xfrm>
              <a:prstGeom prst="mathMultiply">
                <a:avLst>
                  <a:gd name="adj1" fmla="val 12485"/>
                </a:avLst>
              </a:prstGeom>
              <a:solidFill>
                <a:schemeClr val="tx2">
                  <a:lumMod val="10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36685D7-ABCF-489C-972D-D3DB7E1640B3}"/>
                      </a:ext>
                    </a:extLst>
                  </p:cNvPr>
                  <p:cNvSpPr txBox="1"/>
                  <p:nvPr/>
                </p:nvSpPr>
                <p:spPr>
                  <a:xfrm>
                    <a:off x="10139314" y="3814552"/>
                    <a:ext cx="55329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400" b="1" i="1" smtClean="0">
                                  <a:solidFill>
                                    <a:schemeClr val="tx2">
                                      <a:lumMod val="10000"/>
                                    </a:schemeClr>
                                  </a:solidFill>
                                  <a:latin typeface="Cambria Math" panose="02040503050406030204" pitchFamily="18" charset="0"/>
                                </a:rPr>
                              </m:ctrlPr>
                            </m:sSubPr>
                            <m:e>
                              <m:r>
                                <a:rPr lang="en-GB" sz="2400" b="1" i="0" smtClean="0">
                                  <a:solidFill>
                                    <a:schemeClr val="tx2">
                                      <a:lumMod val="10000"/>
                                    </a:schemeClr>
                                  </a:solidFill>
                                  <a:latin typeface="Cambria Math" panose="02040503050406030204" pitchFamily="18" charset="0"/>
                                </a:rPr>
                                <m:t>𝐜</m:t>
                              </m:r>
                            </m:e>
                            <m:sub>
                              <m:r>
                                <a:rPr lang="en-GB" sz="2400" b="0" i="0" smtClean="0">
                                  <a:solidFill>
                                    <a:schemeClr val="tx2">
                                      <a:lumMod val="10000"/>
                                    </a:schemeClr>
                                  </a:solidFill>
                                  <a:latin typeface="Cambria Math" panose="02040503050406030204" pitchFamily="18" charset="0"/>
                                </a:rPr>
                                <m:t>2</m:t>
                              </m:r>
                            </m:sub>
                          </m:sSub>
                        </m:oMath>
                      </m:oMathPara>
                    </a14:m>
                    <a:endParaRPr lang="en-GB" b="1" dirty="0"/>
                  </a:p>
                </p:txBody>
              </p:sp>
            </mc:Choice>
            <mc:Fallback xmlns="">
              <p:sp>
                <p:nvSpPr>
                  <p:cNvPr id="17" name="TextBox 16">
                    <a:extLst>
                      <a:ext uri="{FF2B5EF4-FFF2-40B4-BE49-F238E27FC236}">
                        <a16:creationId xmlns:a16="http://schemas.microsoft.com/office/drawing/2014/main" id="{36591DC8-D83B-49EB-9AB9-3F4F1E552915}"/>
                      </a:ext>
                    </a:extLst>
                  </p:cNvPr>
                  <p:cNvSpPr txBox="1">
                    <a:spLocks noRot="1" noChangeAspect="1" noMove="1" noResize="1" noEditPoints="1" noAdjustHandles="1" noChangeArrowheads="1" noChangeShapeType="1" noTextEdit="1"/>
                  </p:cNvSpPr>
                  <p:nvPr/>
                </p:nvSpPr>
                <p:spPr>
                  <a:xfrm>
                    <a:off x="10139314" y="3814552"/>
                    <a:ext cx="553293" cy="461665"/>
                  </a:xfrm>
                  <a:prstGeom prst="rect">
                    <a:avLst/>
                  </a:prstGeom>
                  <a:blipFill>
                    <a:blip r:embed="rId6"/>
                    <a:stretch>
                      <a:fillRect b="-4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C2A79C7-58ED-48B8-B869-BC173B0E52ED}"/>
                      </a:ext>
                    </a:extLst>
                  </p:cNvPr>
                  <p:cNvSpPr txBox="1"/>
                  <p:nvPr/>
                </p:nvSpPr>
                <p:spPr>
                  <a:xfrm>
                    <a:off x="9518240" y="3788295"/>
                    <a:ext cx="52431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solidFill>
                                    <a:schemeClr val="tx2">
                                      <a:lumMod val="10000"/>
                                    </a:schemeClr>
                                  </a:solidFill>
                                  <a:latin typeface="Cambria Math" panose="02040503050406030204" pitchFamily="18" charset="0"/>
                                </a:rPr>
                              </m:ctrlPr>
                            </m:sSubPr>
                            <m:e>
                              <m:r>
                                <a:rPr lang="en-GB" sz="2400" b="0" i="1" smtClean="0">
                                  <a:solidFill>
                                    <a:schemeClr val="tx2">
                                      <a:lumMod val="10000"/>
                                    </a:schemeClr>
                                  </a:solidFill>
                                  <a:latin typeface="Cambria Math" panose="02040503050406030204" pitchFamily="18" charset="0"/>
                                </a:rPr>
                                <m:t>𝑟</m:t>
                              </m:r>
                            </m:e>
                            <m:sub>
                              <m:r>
                                <a:rPr lang="en-GB" sz="2400" b="0" i="1" smtClean="0">
                                  <a:solidFill>
                                    <a:schemeClr val="tx2">
                                      <a:lumMod val="10000"/>
                                    </a:schemeClr>
                                  </a:solidFill>
                                  <a:latin typeface="Cambria Math" panose="02040503050406030204" pitchFamily="18" charset="0"/>
                                </a:rPr>
                                <m:t>2</m:t>
                              </m:r>
                            </m:sub>
                          </m:sSub>
                        </m:oMath>
                      </m:oMathPara>
                    </a14:m>
                    <a:endParaRPr lang="en-GB" dirty="0">
                      <a:solidFill>
                        <a:schemeClr val="tx2">
                          <a:lumMod val="10000"/>
                        </a:schemeClr>
                      </a:solidFill>
                    </a:endParaRPr>
                  </a:p>
                </p:txBody>
              </p:sp>
            </mc:Choice>
            <mc:Fallback xmlns="">
              <p:sp>
                <p:nvSpPr>
                  <p:cNvPr id="18" name="TextBox 17">
                    <a:extLst>
                      <a:ext uri="{FF2B5EF4-FFF2-40B4-BE49-F238E27FC236}">
                        <a16:creationId xmlns:a16="http://schemas.microsoft.com/office/drawing/2014/main" id="{7079F963-DE66-431E-AC3B-4EA1B04B0282}"/>
                      </a:ext>
                    </a:extLst>
                  </p:cNvPr>
                  <p:cNvSpPr txBox="1">
                    <a:spLocks noRot="1" noChangeAspect="1" noMove="1" noResize="1" noEditPoints="1" noAdjustHandles="1" noChangeArrowheads="1" noChangeShapeType="1" noTextEdit="1"/>
                  </p:cNvSpPr>
                  <p:nvPr/>
                </p:nvSpPr>
                <p:spPr>
                  <a:xfrm>
                    <a:off x="9518240" y="3788295"/>
                    <a:ext cx="524310" cy="461665"/>
                  </a:xfrm>
                  <a:prstGeom prst="rect">
                    <a:avLst/>
                  </a:prstGeom>
                  <a:blipFill>
                    <a:blip r:embed="rId7"/>
                    <a:stretch>
                      <a:fillRect b="-3947"/>
                    </a:stretch>
                  </a:blipFill>
                </p:spPr>
                <p:txBody>
                  <a:bodyPr/>
                  <a:lstStyle/>
                  <a:p>
                    <a:r>
                      <a:rPr lang="en-GB">
                        <a:noFill/>
                      </a:rPr>
                      <a:t> </a:t>
                    </a:r>
                  </a:p>
                </p:txBody>
              </p:sp>
            </mc:Fallback>
          </mc:AlternateContent>
          <p:cxnSp>
            <p:nvCxnSpPr>
              <p:cNvPr id="14" name="Straight Arrow Connector 13">
                <a:extLst>
                  <a:ext uri="{FF2B5EF4-FFF2-40B4-BE49-F238E27FC236}">
                    <a16:creationId xmlns:a16="http://schemas.microsoft.com/office/drawing/2014/main" id="{AA722512-294B-4D5B-A843-83871D877638}"/>
                  </a:ext>
                </a:extLst>
              </p:cNvPr>
              <p:cNvCxnSpPr>
                <a:cxnSpLocks/>
              </p:cNvCxnSpPr>
              <p:nvPr/>
            </p:nvCxnSpPr>
            <p:spPr>
              <a:xfrm flipH="1" flipV="1">
                <a:off x="9518240" y="3561248"/>
                <a:ext cx="648000" cy="380793"/>
              </a:xfrm>
              <a:prstGeom prst="straightConnector1">
                <a:avLst/>
              </a:prstGeom>
              <a:ln>
                <a:solidFill>
                  <a:schemeClr val="tx2">
                    <a:lumMod val="10000"/>
                  </a:schemeClr>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5" name="Oval 14">
              <a:extLst>
                <a:ext uri="{FF2B5EF4-FFF2-40B4-BE49-F238E27FC236}">
                  <a16:creationId xmlns:a16="http://schemas.microsoft.com/office/drawing/2014/main" id="{268BD4E3-464A-4C7D-AB90-7738117AD781}"/>
                </a:ext>
                <a:ext uri="{C183D7F6-B498-43B3-948B-1728B52AA6E4}">
                  <adec:decorative xmlns:adec="http://schemas.microsoft.com/office/drawing/2017/decorative" val="1"/>
                </a:ext>
              </a:extLst>
            </p:cNvPr>
            <p:cNvSpPr/>
            <p:nvPr/>
          </p:nvSpPr>
          <p:spPr>
            <a:xfrm>
              <a:off x="7620595" y="3128551"/>
              <a:ext cx="2257678" cy="2257678"/>
            </a:xfrm>
            <a:prstGeom prst="ellipse">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6" name="Group 15">
              <a:extLst>
                <a:ext uri="{FF2B5EF4-FFF2-40B4-BE49-F238E27FC236}">
                  <a16:creationId xmlns:a16="http://schemas.microsoft.com/office/drawing/2014/main" id="{F7CC5013-42C3-40C0-A89A-0432A495602E}"/>
                </a:ext>
              </a:extLst>
            </p:cNvPr>
            <p:cNvGrpSpPr/>
            <p:nvPr/>
          </p:nvGrpSpPr>
          <p:grpSpPr>
            <a:xfrm>
              <a:off x="7661835" y="3918983"/>
              <a:ext cx="2157574" cy="689774"/>
              <a:chOff x="7661835" y="2856299"/>
              <a:chExt cx="2157574" cy="689774"/>
            </a:xfrm>
          </p:grpSpPr>
          <p:cxnSp>
            <p:nvCxnSpPr>
              <p:cNvPr id="17" name="Straight Arrow Connector 16">
                <a:extLst>
                  <a:ext uri="{FF2B5EF4-FFF2-40B4-BE49-F238E27FC236}">
                    <a16:creationId xmlns:a16="http://schemas.microsoft.com/office/drawing/2014/main" id="{B7BA400C-98D2-4C05-853B-AA870C180B17}"/>
                  </a:ext>
                  <a:ext uri="{C183D7F6-B498-43B3-948B-1728B52AA6E4}">
                    <adec:decorative xmlns:adec="http://schemas.microsoft.com/office/drawing/2017/decorative" val="1"/>
                  </a:ext>
                </a:extLst>
              </p:cNvPr>
              <p:cNvCxnSpPr>
                <a:cxnSpLocks/>
              </p:cNvCxnSpPr>
              <p:nvPr/>
            </p:nvCxnSpPr>
            <p:spPr>
              <a:xfrm>
                <a:off x="8749434" y="3194707"/>
                <a:ext cx="1069975" cy="351366"/>
              </a:xfrm>
              <a:prstGeom prst="straightConnector1">
                <a:avLst/>
              </a:prstGeom>
              <a:ln>
                <a:solidFill>
                  <a:schemeClr val="accent6">
                    <a:lumMod val="50000"/>
                  </a:schemeClr>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0A2E30-A0FC-408F-846E-0B1181F8AAEB}"/>
                  </a:ext>
                </a:extLst>
              </p:cNvPr>
              <p:cNvCxnSpPr>
                <a:cxnSpLocks/>
              </p:cNvCxnSpPr>
              <p:nvPr/>
            </p:nvCxnSpPr>
            <p:spPr>
              <a:xfrm>
                <a:off x="7661835" y="2856299"/>
                <a:ext cx="1069975" cy="351366"/>
              </a:xfrm>
              <a:prstGeom prst="straightConnector1">
                <a:avLst/>
              </a:prstGeom>
              <a:ln>
                <a:no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
        <p:nvSpPr>
          <p:cNvPr id="21" name="Speech Bubble: Rectangle 20">
            <a:extLst>
              <a:ext uri="{FF2B5EF4-FFF2-40B4-BE49-F238E27FC236}">
                <a16:creationId xmlns:a16="http://schemas.microsoft.com/office/drawing/2014/main" id="{8F448730-533D-4B73-A450-D5B89A408D4C}"/>
              </a:ext>
              <a:ext uri="{C183D7F6-B498-43B3-948B-1728B52AA6E4}">
                <adec:decorative xmlns:adec="http://schemas.microsoft.com/office/drawing/2017/decorative" val="1"/>
              </a:ext>
            </a:extLst>
          </p:cNvPr>
          <p:cNvSpPr/>
          <p:nvPr/>
        </p:nvSpPr>
        <p:spPr>
          <a:xfrm>
            <a:off x="2842054" y="4691010"/>
            <a:ext cx="7673546" cy="1557389"/>
          </a:xfrm>
          <a:prstGeom prst="wedgeRectCallout">
            <a:avLst>
              <a:gd name="adj1" fmla="val -18269"/>
              <a:gd name="adj2" fmla="val -78308"/>
            </a:avLst>
          </a:prstGeom>
          <a:ln/>
        </p:spPr>
        <p:style>
          <a:lnRef idx="0">
            <a:schemeClr val="accent1"/>
          </a:lnRef>
          <a:fillRef idx="3">
            <a:schemeClr val="accent1"/>
          </a:fillRef>
          <a:effectRef idx="3">
            <a:schemeClr val="accent1"/>
          </a:effectRef>
          <a:fontRef idx="minor">
            <a:schemeClr val="lt1"/>
          </a:fontRef>
        </p:style>
        <p:txBody>
          <a:bodyPr rtlCol="0" anchor="ctr"/>
          <a:lstStyle/>
          <a:p>
            <a:pPr algn="l"/>
            <a:r>
              <a:rPr lang="en-GB" sz="2000" dirty="0">
                <a:solidFill>
                  <a:schemeClr val="tx1"/>
                </a:solidFill>
              </a:rPr>
              <a:t>Or avoiding </a:t>
            </a:r>
            <a:r>
              <a:rPr lang="en-GB" sz="2000" dirty="0">
                <a:solidFill>
                  <a:schemeClr val="tx1"/>
                </a:solidFill>
                <a:latin typeface="Consolas" panose="020B0609020204030204" pitchFamily="49" charset="0"/>
              </a:rPr>
              <a:t>sqrt()</a:t>
            </a:r>
            <a:r>
              <a:rPr lang="en-GB" sz="2000" dirty="0">
                <a:solidFill>
                  <a:schemeClr val="tx1"/>
                </a:solidFill>
              </a:rPr>
              <a:t>:</a:t>
            </a:r>
          </a:p>
          <a:p>
            <a:pPr algn="l"/>
            <a:r>
              <a:rPr lang="en-GB" sz="2000" dirty="0">
                <a:solidFill>
                  <a:schemeClr val="tx1"/>
                </a:solidFill>
                <a:latin typeface="Consolas" panose="020B0609020204030204" pitchFamily="49" charset="0"/>
              </a:rPr>
              <a:t>Vector2 </a:t>
            </a:r>
            <a:r>
              <a:rPr lang="en-GB" sz="2000" dirty="0" err="1">
                <a:solidFill>
                  <a:schemeClr val="tx1"/>
                </a:solidFill>
                <a:latin typeface="Consolas" panose="020B0609020204030204" pitchFamily="49" charset="0"/>
              </a:rPr>
              <a:t>centreDiff</a:t>
            </a:r>
            <a:r>
              <a:rPr lang="en-GB" sz="2000" dirty="0">
                <a:solidFill>
                  <a:schemeClr val="tx1"/>
                </a:solidFill>
                <a:latin typeface="Consolas" panose="020B0609020204030204" pitchFamily="49" charset="0"/>
              </a:rPr>
              <a:t> = c2 – c1;</a:t>
            </a:r>
          </a:p>
          <a:p>
            <a:pPr algn="l"/>
            <a:r>
              <a:rPr lang="en-GB" sz="2000" dirty="0">
                <a:solidFill>
                  <a:schemeClr val="tx1"/>
                </a:solidFill>
                <a:latin typeface="Consolas" panose="020B0609020204030204" pitchFamily="49" charset="0"/>
              </a:rPr>
              <a:t>float </a:t>
            </a:r>
            <a:r>
              <a:rPr lang="en-GB" sz="2000" dirty="0" err="1">
                <a:solidFill>
                  <a:schemeClr val="tx1"/>
                </a:solidFill>
                <a:latin typeface="Consolas" panose="020B0609020204030204" pitchFamily="49" charset="0"/>
              </a:rPr>
              <a:t>radSum</a:t>
            </a:r>
            <a:r>
              <a:rPr lang="en-GB" sz="2000" dirty="0">
                <a:solidFill>
                  <a:schemeClr val="tx1"/>
                </a:solidFill>
                <a:latin typeface="Consolas" panose="020B0609020204030204" pitchFamily="49" charset="0"/>
              </a:rPr>
              <a:t> = r1 + r2;</a:t>
            </a:r>
          </a:p>
          <a:p>
            <a:r>
              <a:rPr lang="en-GB" sz="2000" dirty="0">
                <a:solidFill>
                  <a:schemeClr val="tx1"/>
                </a:solidFill>
                <a:latin typeface="Consolas" panose="020B0609020204030204" pitchFamily="49" charset="0"/>
              </a:rPr>
              <a:t>return centreDiff.dot(</a:t>
            </a:r>
            <a:r>
              <a:rPr lang="en-GB" sz="2000" dirty="0" err="1">
                <a:solidFill>
                  <a:schemeClr val="tx1"/>
                </a:solidFill>
                <a:latin typeface="Consolas" panose="020B0609020204030204" pitchFamily="49" charset="0"/>
              </a:rPr>
              <a:t>centreDiff</a:t>
            </a:r>
            <a:r>
              <a:rPr lang="en-GB" sz="2000" dirty="0">
                <a:solidFill>
                  <a:schemeClr val="tx1"/>
                </a:solidFill>
                <a:latin typeface="Consolas" panose="020B0609020204030204" pitchFamily="49" charset="0"/>
              </a:rPr>
              <a:t>) &lt;= </a:t>
            </a:r>
            <a:r>
              <a:rPr lang="en-GB" sz="2000" dirty="0" err="1">
                <a:solidFill>
                  <a:schemeClr val="tx1"/>
                </a:solidFill>
                <a:latin typeface="Consolas" panose="020B0609020204030204" pitchFamily="49" charset="0"/>
              </a:rPr>
              <a:t>radSum</a:t>
            </a:r>
            <a:r>
              <a:rPr lang="en-GB" sz="2000" dirty="0">
                <a:solidFill>
                  <a:schemeClr val="tx1"/>
                </a:solidFill>
                <a:latin typeface="Consolas" panose="020B0609020204030204" pitchFamily="49" charset="0"/>
              </a:rPr>
              <a:t> * </a:t>
            </a:r>
            <a:r>
              <a:rPr lang="en-GB" sz="2000" dirty="0" err="1">
                <a:solidFill>
                  <a:schemeClr val="tx1"/>
                </a:solidFill>
                <a:latin typeface="Consolas" panose="020B0609020204030204" pitchFamily="49" charset="0"/>
              </a:rPr>
              <a:t>radSum</a:t>
            </a:r>
            <a:r>
              <a:rPr lang="en-GB" sz="2000"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3891734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4958B-9B91-4233-931D-DB71A5A37B6B}"/>
              </a:ext>
            </a:extLst>
          </p:cNvPr>
          <p:cNvSpPr>
            <a:spLocks noGrp="1"/>
          </p:cNvSpPr>
          <p:nvPr>
            <p:ph type="title"/>
          </p:nvPr>
        </p:nvSpPr>
        <p:spPr/>
        <p:txBody>
          <a:bodyPr/>
          <a:lstStyle/>
          <a:p>
            <a:r>
              <a:rPr lang="en-GB" dirty="0"/>
              <a:t>Recap: box-box intersection</a:t>
            </a:r>
          </a:p>
        </p:txBody>
      </p:sp>
      <p:sp>
        <p:nvSpPr>
          <p:cNvPr id="3" name="Content Placeholder 2">
            <a:extLst>
              <a:ext uri="{FF2B5EF4-FFF2-40B4-BE49-F238E27FC236}">
                <a16:creationId xmlns:a16="http://schemas.microsoft.com/office/drawing/2014/main" id="{2A744CE5-4A58-4337-89C6-C74D2DC741A0}"/>
              </a:ext>
            </a:extLst>
          </p:cNvPr>
          <p:cNvSpPr>
            <a:spLocks noGrp="1"/>
          </p:cNvSpPr>
          <p:nvPr>
            <p:ph idx="1"/>
          </p:nvPr>
        </p:nvSpPr>
        <p:spPr>
          <a:xfrm>
            <a:off x="685801" y="2142068"/>
            <a:ext cx="10131425" cy="4209306"/>
          </a:xfrm>
        </p:spPr>
        <p:txBody>
          <a:bodyPr>
            <a:normAutofit fontScale="92500" lnSpcReduction="10000"/>
          </a:bodyPr>
          <a:lstStyle/>
          <a:p>
            <a:r>
              <a:rPr lang="en-GB" dirty="0"/>
              <a:t>Collide </a:t>
            </a:r>
            <a:r>
              <a:rPr lang="en-GB" dirty="0" err="1"/>
              <a:t>iff</a:t>
            </a:r>
            <a:r>
              <a:rPr lang="en-GB" dirty="0"/>
              <a:t> the min component of one box is</a:t>
            </a:r>
            <a:br>
              <a:rPr lang="en-GB" dirty="0"/>
            </a:br>
            <a:r>
              <a:rPr lang="en-GB" dirty="0"/>
              <a:t>not greater than the max of the other</a:t>
            </a:r>
          </a:p>
          <a:p>
            <a:pPr marL="0" indent="0">
              <a:buNone/>
            </a:pPr>
            <a:endParaRPr lang="en-GB" dirty="0"/>
          </a:p>
          <a:p>
            <a:pPr marL="0" indent="0">
              <a:buNone/>
            </a:pPr>
            <a:r>
              <a:rPr lang="en-GB" sz="2600" dirty="0">
                <a:latin typeface="Consolas" panose="020B0609020204030204" pitchFamily="49" charset="0"/>
              </a:rPr>
              <a:t>bool</a:t>
            </a:r>
            <a:r>
              <a:rPr lang="en-GB" sz="2600" b="1" dirty="0">
                <a:latin typeface="Consolas" panose="020B0609020204030204" pitchFamily="49" charset="0"/>
              </a:rPr>
              <a:t> </a:t>
            </a:r>
            <a:r>
              <a:rPr lang="en-GB" sz="2600" dirty="0" err="1">
                <a:latin typeface="Consolas" panose="020B0609020204030204" pitchFamily="49" charset="0"/>
              </a:rPr>
              <a:t>boxesCollide</a:t>
            </a:r>
            <a:r>
              <a:rPr lang="en-GB" sz="2600" dirty="0">
                <a:latin typeface="Consolas" panose="020B0609020204030204" pitchFamily="49" charset="0"/>
              </a:rPr>
              <a:t>(Vector2 box1_min, Vector2 box1_max, 							Vector2 box2_min, Vector2 box2_max) {</a:t>
            </a:r>
            <a:br>
              <a:rPr lang="en-GB" sz="2600" dirty="0">
                <a:latin typeface="Consolas" panose="020B0609020204030204" pitchFamily="49" charset="0"/>
              </a:rPr>
            </a:br>
            <a:r>
              <a:rPr lang="en-GB" sz="2600" dirty="0">
                <a:latin typeface="Consolas" panose="020B0609020204030204" pitchFamily="49" charset="0"/>
              </a:rPr>
              <a:t>	if (box1_min.x &gt;= box2.max.x) return false;</a:t>
            </a:r>
            <a:br>
              <a:rPr lang="en-GB" sz="2600" dirty="0">
                <a:latin typeface="Consolas" panose="020B0609020204030204" pitchFamily="49" charset="0"/>
              </a:rPr>
            </a:br>
            <a:r>
              <a:rPr lang="en-GB" sz="2600" dirty="0">
                <a:latin typeface="Consolas" panose="020B0609020204030204" pitchFamily="49" charset="0"/>
              </a:rPr>
              <a:t>	if (box1_max.x &lt;= box2.min.x) return false;</a:t>
            </a:r>
            <a:br>
              <a:rPr lang="en-GB" sz="2600" dirty="0">
                <a:latin typeface="Consolas" panose="020B0609020204030204" pitchFamily="49" charset="0"/>
              </a:rPr>
            </a:br>
            <a:r>
              <a:rPr lang="en-GB" sz="2600" dirty="0">
                <a:latin typeface="Consolas" panose="020B0609020204030204" pitchFamily="49" charset="0"/>
              </a:rPr>
              <a:t>	if (box1_min.y &gt;= box2.max.y) return false;</a:t>
            </a:r>
            <a:br>
              <a:rPr lang="en-GB" sz="2600" dirty="0">
                <a:latin typeface="Consolas" panose="020B0609020204030204" pitchFamily="49" charset="0"/>
              </a:rPr>
            </a:br>
            <a:r>
              <a:rPr lang="en-GB" sz="2600" dirty="0">
                <a:latin typeface="Consolas" panose="020B0609020204030204" pitchFamily="49" charset="0"/>
              </a:rPr>
              <a:t>	if (box1_max.y &lt;= box2.min.y) return false;</a:t>
            </a:r>
            <a:br>
              <a:rPr lang="en-GB" sz="2600" dirty="0">
                <a:latin typeface="Consolas" panose="020B0609020204030204" pitchFamily="49" charset="0"/>
              </a:rPr>
            </a:br>
            <a:r>
              <a:rPr lang="en-GB" sz="2600" dirty="0">
                <a:latin typeface="Consolas" panose="020B0609020204030204" pitchFamily="49" charset="0"/>
              </a:rPr>
              <a:t>	return true;</a:t>
            </a:r>
            <a:br>
              <a:rPr lang="en-GB" sz="2600" dirty="0">
                <a:latin typeface="Consolas" panose="020B0609020204030204" pitchFamily="49" charset="0"/>
              </a:rPr>
            </a:br>
            <a:r>
              <a:rPr lang="en-GB" sz="2600" dirty="0">
                <a:latin typeface="Consolas" panose="020B0609020204030204" pitchFamily="49" charset="0"/>
              </a:rPr>
              <a:t>}</a:t>
            </a:r>
          </a:p>
          <a:p>
            <a:pPr marL="0" indent="0">
              <a:buNone/>
            </a:pPr>
            <a:endParaRPr lang="en-GB" dirty="0"/>
          </a:p>
        </p:txBody>
      </p:sp>
      <p:grpSp>
        <p:nvGrpSpPr>
          <p:cNvPr id="36" name="Group 35">
            <a:extLst>
              <a:ext uri="{FF2B5EF4-FFF2-40B4-BE49-F238E27FC236}">
                <a16:creationId xmlns:a16="http://schemas.microsoft.com/office/drawing/2014/main" id="{CE3D2BC9-175E-4C63-9EF5-AECE9B1CD456}"/>
              </a:ext>
              <a:ext uri="{C183D7F6-B498-43B3-948B-1728B52AA6E4}">
                <adec:decorative xmlns:adec="http://schemas.microsoft.com/office/drawing/2017/decorative" val="1"/>
              </a:ext>
            </a:extLst>
          </p:cNvPr>
          <p:cNvGrpSpPr/>
          <p:nvPr/>
        </p:nvGrpSpPr>
        <p:grpSpPr>
          <a:xfrm>
            <a:off x="8425958" y="390682"/>
            <a:ext cx="3435732" cy="3038318"/>
            <a:chOff x="7943247" y="986710"/>
            <a:chExt cx="4248753" cy="3757298"/>
          </a:xfrm>
        </p:grpSpPr>
        <p:grpSp>
          <p:nvGrpSpPr>
            <p:cNvPr id="20" name="Group 19">
              <a:extLst>
                <a:ext uri="{FF2B5EF4-FFF2-40B4-BE49-F238E27FC236}">
                  <a16:creationId xmlns:a16="http://schemas.microsoft.com/office/drawing/2014/main" id="{D8A37935-A8D6-4BCE-8876-7836EC91763F}"/>
                </a:ext>
              </a:extLst>
            </p:cNvPr>
            <p:cNvGrpSpPr/>
            <p:nvPr/>
          </p:nvGrpSpPr>
          <p:grpSpPr>
            <a:xfrm>
              <a:off x="7943247" y="986710"/>
              <a:ext cx="3667367" cy="2588394"/>
              <a:chOff x="7421058" y="2053510"/>
              <a:chExt cx="3667367" cy="2588394"/>
            </a:xfrm>
          </p:grpSpPr>
          <p:sp>
            <p:nvSpPr>
              <p:cNvPr id="21" name="Rectangle 20">
                <a:extLst>
                  <a:ext uri="{FF2B5EF4-FFF2-40B4-BE49-F238E27FC236}">
                    <a16:creationId xmlns:a16="http://schemas.microsoft.com/office/drawing/2014/main" id="{18A3ABB9-8DFF-4EFC-8102-EB16DD5E483B}"/>
                  </a:ext>
                </a:extLst>
              </p:cNvPr>
              <p:cNvSpPr/>
              <p:nvPr/>
            </p:nvSpPr>
            <p:spPr>
              <a:xfrm>
                <a:off x="8255725" y="2508068"/>
                <a:ext cx="1867989" cy="1841863"/>
              </a:xfrm>
              <a:prstGeom prst="rect">
                <a:avLst/>
              </a:prstGeom>
              <a:solidFill>
                <a:srgbClr val="FFE6D3">
                  <a:alpha val="74902"/>
                </a:srgbClr>
              </a:solidFill>
              <a:ln w="57150">
                <a:solidFill>
                  <a:schemeClr val="accent5"/>
                </a:solidFill>
              </a:ln>
            </p:spPr>
            <p:style>
              <a:lnRef idx="2">
                <a:schemeClr val="dk1"/>
              </a:lnRef>
              <a:fillRef idx="1">
                <a:schemeClr val="lt1"/>
              </a:fillRef>
              <a:effectRef idx="0">
                <a:schemeClr val="dk1"/>
              </a:effectRef>
              <a:fontRef idx="minor">
                <a:schemeClr val="dk1"/>
              </a:fontRef>
            </p:style>
            <p:txBody>
              <a:bodyPr rtlCol="0" anchor="ctr"/>
              <a:lstStyle/>
              <a:p>
                <a:pPr algn="l"/>
                <a:endParaRPr lang="en-GB" dirty="0">
                  <a:solidFill>
                    <a:schemeClr val="tx1"/>
                  </a:solidFill>
                </a:endParaRPr>
              </a:p>
            </p:txBody>
          </p:sp>
          <p:grpSp>
            <p:nvGrpSpPr>
              <p:cNvPr id="22" name="Group 21">
                <a:extLst>
                  <a:ext uri="{FF2B5EF4-FFF2-40B4-BE49-F238E27FC236}">
                    <a16:creationId xmlns:a16="http://schemas.microsoft.com/office/drawing/2014/main" id="{69ACB0DE-CA15-408A-9CB0-C7B0413314A3}"/>
                  </a:ext>
                </a:extLst>
              </p:cNvPr>
              <p:cNvGrpSpPr/>
              <p:nvPr/>
            </p:nvGrpSpPr>
            <p:grpSpPr>
              <a:xfrm>
                <a:off x="7421058" y="2053510"/>
                <a:ext cx="3667367" cy="2588394"/>
                <a:chOff x="8570854" y="3081131"/>
                <a:chExt cx="3667367" cy="2588394"/>
              </a:xfrm>
            </p:grpSpPr>
            <p:sp>
              <p:nvSpPr>
                <p:cNvPr id="23" name="Multiplication Sign 22">
                  <a:extLst>
                    <a:ext uri="{FF2B5EF4-FFF2-40B4-BE49-F238E27FC236}">
                      <a16:creationId xmlns:a16="http://schemas.microsoft.com/office/drawing/2014/main" id="{ABA4625F-A108-4B4F-80F5-734A63BDD08A}"/>
                    </a:ext>
                    <a:ext uri="{C183D7F6-B498-43B3-948B-1728B52AA6E4}">
                      <adec:decorative xmlns:adec="http://schemas.microsoft.com/office/drawing/2017/decorative" val="1"/>
                    </a:ext>
                  </a:extLst>
                </p:cNvPr>
                <p:cNvSpPr/>
                <p:nvPr/>
              </p:nvSpPr>
              <p:spPr>
                <a:xfrm>
                  <a:off x="9315891" y="5298887"/>
                  <a:ext cx="178024" cy="178024"/>
                </a:xfrm>
                <a:prstGeom prst="mathMultiply">
                  <a:avLst>
                    <a:gd name="adj1" fmla="val 1248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BA61987-AF19-4B38-A439-8F3B82303E86}"/>
                        </a:ext>
                        <a:ext uri="{C183D7F6-B498-43B3-948B-1728B52AA6E4}">
                          <adec:decorative xmlns:adec="http://schemas.microsoft.com/office/drawing/2017/decorative" val="1"/>
                        </a:ext>
                      </a:extLst>
                    </p:cNvPr>
                    <p:cNvSpPr txBox="1"/>
                    <p:nvPr/>
                  </p:nvSpPr>
                  <p:spPr>
                    <a:xfrm>
                      <a:off x="8570854" y="5216388"/>
                      <a:ext cx="920445" cy="4531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rgbClr val="FFFF00"/>
                                </a:solidFill>
                                <a:latin typeface="Cambria Math" panose="02040503050406030204" pitchFamily="18" charset="0"/>
                              </a:rPr>
                              <m:t>𝐦𝐢𝐧</m:t>
                            </m:r>
                            <m:r>
                              <a:rPr lang="en-GB" sz="2400" b="0" i="0" baseline="-25000" smtClean="0">
                                <a:solidFill>
                                  <a:srgbClr val="FFFF00"/>
                                </a:solidFill>
                                <a:latin typeface="Cambria Math" panose="02040503050406030204" pitchFamily="18" charset="0"/>
                              </a:rPr>
                              <m:t>1</m:t>
                            </m:r>
                          </m:oMath>
                        </m:oMathPara>
                      </a14:m>
                      <a:endParaRPr lang="en-GB" sz="2400" b="1" baseline="-25000" dirty="0">
                        <a:solidFill>
                          <a:srgbClr val="FFFF00"/>
                        </a:solidFill>
                      </a:endParaRPr>
                    </a:p>
                  </p:txBody>
                </p:sp>
              </mc:Choice>
              <mc:Fallback xmlns="">
                <p:sp>
                  <p:nvSpPr>
                    <p:cNvPr id="25" name="TextBox 24">
                      <a:extLst>
                        <a:ext uri="{FF2B5EF4-FFF2-40B4-BE49-F238E27FC236}">
                          <a16:creationId xmlns:a16="http://schemas.microsoft.com/office/drawing/2014/main" id="{4B66834E-9FD4-42C4-8D8B-5C1DC488A34A}"/>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8570854" y="5216388"/>
                      <a:ext cx="920445" cy="453137"/>
                    </a:xfrm>
                    <a:prstGeom prst="rect">
                      <a:avLst/>
                    </a:prstGeom>
                    <a:blipFill>
                      <a:blip r:embed="rId4"/>
                      <a:stretch>
                        <a:fillRect b="-6757"/>
                      </a:stretch>
                    </a:blipFill>
                  </p:spPr>
                  <p:txBody>
                    <a:bodyPr/>
                    <a:lstStyle/>
                    <a:p>
                      <a:r>
                        <a:rPr lang="en-GB">
                          <a:noFill/>
                        </a:rPr>
                        <a:t> </a:t>
                      </a:r>
                    </a:p>
                  </p:txBody>
                </p:sp>
              </mc:Fallback>
            </mc:AlternateContent>
            <p:grpSp>
              <p:nvGrpSpPr>
                <p:cNvPr id="25" name="Group 24">
                  <a:extLst>
                    <a:ext uri="{FF2B5EF4-FFF2-40B4-BE49-F238E27FC236}">
                      <a16:creationId xmlns:a16="http://schemas.microsoft.com/office/drawing/2014/main" id="{D3E682D0-9FB2-458D-AA14-F4CB7E7D01E9}"/>
                    </a:ext>
                  </a:extLst>
                </p:cNvPr>
                <p:cNvGrpSpPr/>
                <p:nvPr/>
              </p:nvGrpSpPr>
              <p:grpSpPr>
                <a:xfrm>
                  <a:off x="11183880" y="3081131"/>
                  <a:ext cx="1054341" cy="553917"/>
                  <a:chOff x="11183880" y="3081131"/>
                  <a:chExt cx="1054341" cy="553917"/>
                </a:xfrm>
              </p:grpSpPr>
              <p:sp>
                <p:nvSpPr>
                  <p:cNvPr id="26" name="Multiplication Sign 25">
                    <a:extLst>
                      <a:ext uri="{FF2B5EF4-FFF2-40B4-BE49-F238E27FC236}">
                        <a16:creationId xmlns:a16="http://schemas.microsoft.com/office/drawing/2014/main" id="{EACC13E3-1376-4C6E-943C-3DD9481AC24E}"/>
                      </a:ext>
                      <a:ext uri="{C183D7F6-B498-43B3-948B-1728B52AA6E4}">
                        <adec:decorative xmlns:adec="http://schemas.microsoft.com/office/drawing/2017/decorative" val="1"/>
                      </a:ext>
                    </a:extLst>
                  </p:cNvPr>
                  <p:cNvSpPr/>
                  <p:nvPr/>
                </p:nvSpPr>
                <p:spPr>
                  <a:xfrm>
                    <a:off x="11183880" y="3457024"/>
                    <a:ext cx="178024" cy="178024"/>
                  </a:xfrm>
                  <a:prstGeom prst="mathMultiply">
                    <a:avLst>
                      <a:gd name="adj1" fmla="val 1248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1D63049-3FD6-4553-8285-852159E9C131}"/>
                          </a:ext>
                          <a:ext uri="{C183D7F6-B498-43B3-948B-1728B52AA6E4}">
                            <adec:decorative xmlns:adec="http://schemas.microsoft.com/office/drawing/2017/decorative" val="1"/>
                          </a:ext>
                        </a:extLst>
                      </p:cNvPr>
                      <p:cNvSpPr txBox="1"/>
                      <p:nvPr/>
                    </p:nvSpPr>
                    <p:spPr>
                      <a:xfrm>
                        <a:off x="11272892" y="3081131"/>
                        <a:ext cx="965329" cy="461665"/>
                      </a:xfrm>
                      <a:prstGeom prst="rect">
                        <a:avLst/>
                      </a:prstGeom>
                      <a:noFill/>
                    </p:spPr>
                    <p:txBody>
                      <a:bodyPr wrap="none" rtlCol="0">
                        <a:spAutoFit/>
                      </a:bodyPr>
                      <a:lstStyle/>
                      <a:p>
                        <a14:m>
                          <m:oMath xmlns:m="http://schemas.openxmlformats.org/officeDocument/2006/math">
                            <m:r>
                              <a:rPr lang="en-GB" sz="2400" b="1" i="0" smtClean="0">
                                <a:solidFill>
                                  <a:srgbClr val="FFFF00"/>
                                </a:solidFill>
                                <a:latin typeface="Cambria Math" panose="02040503050406030204" pitchFamily="18" charset="0"/>
                              </a:rPr>
                              <m:t>𝐦𝐚𝐱</m:t>
                            </m:r>
                          </m:oMath>
                        </a14:m>
                        <a:r>
                          <a:rPr lang="en-GB" sz="2400" baseline="-25000" dirty="0">
                            <a:solidFill>
                              <a:srgbClr val="FFFF00"/>
                            </a:solidFill>
                          </a:rPr>
                          <a:t> </a:t>
                        </a:r>
                        <a14:m>
                          <m:oMath xmlns:m="http://schemas.openxmlformats.org/officeDocument/2006/math">
                            <m:r>
                              <a:rPr lang="en-GB" sz="2400" baseline="-25000">
                                <a:solidFill>
                                  <a:srgbClr val="FFFF00"/>
                                </a:solidFill>
                                <a:latin typeface="Cambria Math" panose="02040503050406030204" pitchFamily="18" charset="0"/>
                              </a:rPr>
                              <m:t>1</m:t>
                            </m:r>
                          </m:oMath>
                        </a14:m>
                        <a:endParaRPr lang="en-GB" sz="2400" b="1" dirty="0">
                          <a:solidFill>
                            <a:srgbClr val="FFFF00"/>
                          </a:solidFill>
                        </a:endParaRPr>
                      </a:p>
                    </p:txBody>
                  </p:sp>
                </mc:Choice>
                <mc:Fallback xmlns="">
                  <p:sp>
                    <p:nvSpPr>
                      <p:cNvPr id="32" name="TextBox 31">
                        <a:extLst>
                          <a:ext uri="{FF2B5EF4-FFF2-40B4-BE49-F238E27FC236}">
                            <a16:creationId xmlns:a16="http://schemas.microsoft.com/office/drawing/2014/main" id="{AE367AE6-79C3-451B-87F6-101E39EF7CF2}"/>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11272892" y="3081131"/>
                        <a:ext cx="965329" cy="461665"/>
                      </a:xfrm>
                      <a:prstGeom prst="rect">
                        <a:avLst/>
                      </a:prstGeom>
                      <a:blipFill>
                        <a:blip r:embed="rId5"/>
                        <a:stretch>
                          <a:fillRect b="-5263"/>
                        </a:stretch>
                      </a:blipFill>
                    </p:spPr>
                    <p:txBody>
                      <a:bodyPr/>
                      <a:lstStyle/>
                      <a:p>
                        <a:r>
                          <a:rPr lang="en-GB">
                            <a:noFill/>
                          </a:rPr>
                          <a:t> </a:t>
                        </a:r>
                      </a:p>
                    </p:txBody>
                  </p:sp>
                </mc:Fallback>
              </mc:AlternateContent>
            </p:grpSp>
          </p:grpSp>
        </p:grpSp>
        <p:grpSp>
          <p:nvGrpSpPr>
            <p:cNvPr id="28" name="Group 27">
              <a:extLst>
                <a:ext uri="{FF2B5EF4-FFF2-40B4-BE49-F238E27FC236}">
                  <a16:creationId xmlns:a16="http://schemas.microsoft.com/office/drawing/2014/main" id="{2756C46A-E4A4-4D4D-BB9C-EEB217A506F1}"/>
                </a:ext>
              </a:extLst>
            </p:cNvPr>
            <p:cNvGrpSpPr/>
            <p:nvPr/>
          </p:nvGrpSpPr>
          <p:grpSpPr>
            <a:xfrm>
              <a:off x="8877859" y="2531905"/>
              <a:ext cx="3314141" cy="2212103"/>
              <a:chOff x="8355670" y="3598705"/>
              <a:chExt cx="3314141" cy="2212103"/>
            </a:xfrm>
          </p:grpSpPr>
          <p:sp>
            <p:nvSpPr>
              <p:cNvPr id="29" name="Rectangle 28">
                <a:extLst>
                  <a:ext uri="{FF2B5EF4-FFF2-40B4-BE49-F238E27FC236}">
                    <a16:creationId xmlns:a16="http://schemas.microsoft.com/office/drawing/2014/main" id="{E3D11985-7B2A-4165-BDAD-F6A8764BF19E}"/>
                  </a:ext>
                </a:extLst>
              </p:cNvPr>
              <p:cNvSpPr/>
              <p:nvPr/>
            </p:nvSpPr>
            <p:spPr>
              <a:xfrm>
                <a:off x="9189719" y="4063998"/>
                <a:ext cx="1506583" cy="1456268"/>
              </a:xfrm>
              <a:prstGeom prst="rect">
                <a:avLst/>
              </a:prstGeom>
              <a:solidFill>
                <a:schemeClr val="accent4">
                  <a:lumMod val="20000"/>
                  <a:lumOff val="80000"/>
                  <a:alpha val="74902"/>
                </a:schemeClr>
              </a:solidFill>
              <a:ln w="5715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l"/>
                <a:endParaRPr lang="en-GB" dirty="0">
                  <a:solidFill>
                    <a:schemeClr val="tx1"/>
                  </a:solidFill>
                </a:endParaRPr>
              </a:p>
            </p:txBody>
          </p:sp>
          <p:grpSp>
            <p:nvGrpSpPr>
              <p:cNvPr id="30" name="Group 29">
                <a:extLst>
                  <a:ext uri="{FF2B5EF4-FFF2-40B4-BE49-F238E27FC236}">
                    <a16:creationId xmlns:a16="http://schemas.microsoft.com/office/drawing/2014/main" id="{7AC2D5C7-6066-46C4-8E6E-E4D9345CF622}"/>
                  </a:ext>
                </a:extLst>
              </p:cNvPr>
              <p:cNvGrpSpPr/>
              <p:nvPr/>
            </p:nvGrpSpPr>
            <p:grpSpPr>
              <a:xfrm>
                <a:off x="8355670" y="3598705"/>
                <a:ext cx="3314141" cy="2212103"/>
                <a:chOff x="8924080" y="3155273"/>
                <a:chExt cx="3314141" cy="2212103"/>
              </a:xfrm>
            </p:grpSpPr>
            <p:sp>
              <p:nvSpPr>
                <p:cNvPr id="31" name="Multiplication Sign 30">
                  <a:extLst>
                    <a:ext uri="{FF2B5EF4-FFF2-40B4-BE49-F238E27FC236}">
                      <a16:creationId xmlns:a16="http://schemas.microsoft.com/office/drawing/2014/main" id="{6F7E3079-F200-4797-969C-6A7C46F6700E}"/>
                    </a:ext>
                    <a:ext uri="{C183D7F6-B498-43B3-948B-1728B52AA6E4}">
                      <adec:decorative xmlns:adec="http://schemas.microsoft.com/office/drawing/2017/decorative" val="1"/>
                    </a:ext>
                  </a:extLst>
                </p:cNvPr>
                <p:cNvSpPr/>
                <p:nvPr/>
              </p:nvSpPr>
              <p:spPr>
                <a:xfrm>
                  <a:off x="9669117" y="4988210"/>
                  <a:ext cx="178024" cy="178024"/>
                </a:xfrm>
                <a:prstGeom prst="mathMultiply">
                  <a:avLst>
                    <a:gd name="adj1" fmla="val 1248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784D373-6271-4C18-8BA3-5D95DE4CC7D1}"/>
                        </a:ext>
                        <a:ext uri="{C183D7F6-B498-43B3-948B-1728B52AA6E4}">
                          <adec:decorative xmlns:adec="http://schemas.microsoft.com/office/drawing/2017/decorative" val="1"/>
                        </a:ext>
                      </a:extLst>
                    </p:cNvPr>
                    <p:cNvSpPr txBox="1"/>
                    <p:nvPr/>
                  </p:nvSpPr>
                  <p:spPr>
                    <a:xfrm>
                      <a:off x="8924080" y="4905711"/>
                      <a:ext cx="925253" cy="461665"/>
                    </a:xfrm>
                    <a:prstGeom prst="rect">
                      <a:avLst/>
                    </a:prstGeom>
                    <a:noFill/>
                  </p:spPr>
                  <p:txBody>
                    <a:bodyPr wrap="none" rtlCol="0">
                      <a:spAutoFit/>
                    </a:bodyPr>
                    <a:lstStyle/>
                    <a:p>
                      <a14:m>
                        <m:oMath xmlns:m="http://schemas.openxmlformats.org/officeDocument/2006/math">
                          <m:r>
                            <a:rPr lang="en-GB" sz="2400" b="1" i="0" smtClean="0">
                              <a:solidFill>
                                <a:srgbClr val="FFFF00"/>
                              </a:solidFill>
                              <a:latin typeface="Cambria Math" panose="02040503050406030204" pitchFamily="18" charset="0"/>
                            </a:rPr>
                            <m:t>𝐦𝐢𝐧</m:t>
                          </m:r>
                        </m:oMath>
                      </a14:m>
                      <a:r>
                        <a:rPr lang="en-GB" sz="2400" baseline="-25000" dirty="0">
                          <a:solidFill>
                            <a:srgbClr val="FFFF00"/>
                          </a:solidFill>
                        </a:rPr>
                        <a:t> </a:t>
                      </a:r>
                      <a14:m>
                        <m:oMath xmlns:m="http://schemas.openxmlformats.org/officeDocument/2006/math">
                          <m:r>
                            <a:rPr lang="en-GB" sz="2400" baseline="-25000">
                              <a:solidFill>
                                <a:srgbClr val="FFFF00"/>
                              </a:solidFill>
                              <a:latin typeface="Cambria Math" panose="02040503050406030204" pitchFamily="18" charset="0"/>
                            </a:rPr>
                            <m:t>2</m:t>
                          </m:r>
                        </m:oMath>
                      </a14:m>
                      <a:endParaRPr lang="en-GB" sz="2400" b="1" dirty="0">
                        <a:solidFill>
                          <a:srgbClr val="FFFF00"/>
                        </a:solidFill>
                      </a:endParaRPr>
                    </a:p>
                  </p:txBody>
                </p:sp>
              </mc:Choice>
              <mc:Fallback xmlns="">
                <p:sp>
                  <p:nvSpPr>
                    <p:cNvPr id="35" name="TextBox 34">
                      <a:extLst>
                        <a:ext uri="{FF2B5EF4-FFF2-40B4-BE49-F238E27FC236}">
                          <a16:creationId xmlns:a16="http://schemas.microsoft.com/office/drawing/2014/main" id="{F35CFA65-0350-4AE1-90AC-96A2F65B39B4}"/>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8924080" y="4905711"/>
                      <a:ext cx="925253" cy="461665"/>
                    </a:xfrm>
                    <a:prstGeom prst="rect">
                      <a:avLst/>
                    </a:prstGeom>
                    <a:blipFill>
                      <a:blip r:embed="rId6"/>
                      <a:stretch>
                        <a:fillRect l="-1316" b="-5263"/>
                      </a:stretch>
                    </a:blipFill>
                  </p:spPr>
                  <p:txBody>
                    <a:bodyPr/>
                    <a:lstStyle/>
                    <a:p>
                      <a:r>
                        <a:rPr lang="en-GB">
                          <a:noFill/>
                        </a:rPr>
                        <a:t> </a:t>
                      </a:r>
                    </a:p>
                  </p:txBody>
                </p:sp>
              </mc:Fallback>
            </mc:AlternateContent>
            <p:grpSp>
              <p:nvGrpSpPr>
                <p:cNvPr id="33" name="Group 32">
                  <a:extLst>
                    <a:ext uri="{FF2B5EF4-FFF2-40B4-BE49-F238E27FC236}">
                      <a16:creationId xmlns:a16="http://schemas.microsoft.com/office/drawing/2014/main" id="{8A487454-54DC-4FFF-85B8-C4D384356D08}"/>
                    </a:ext>
                  </a:extLst>
                </p:cNvPr>
                <p:cNvGrpSpPr/>
                <p:nvPr/>
              </p:nvGrpSpPr>
              <p:grpSpPr>
                <a:xfrm>
                  <a:off x="11183880" y="3155273"/>
                  <a:ext cx="1054341" cy="553917"/>
                  <a:chOff x="11183880" y="3155273"/>
                  <a:chExt cx="1054341" cy="553917"/>
                </a:xfrm>
              </p:grpSpPr>
              <p:sp>
                <p:nvSpPr>
                  <p:cNvPr id="34" name="Multiplication Sign 33">
                    <a:extLst>
                      <a:ext uri="{FF2B5EF4-FFF2-40B4-BE49-F238E27FC236}">
                        <a16:creationId xmlns:a16="http://schemas.microsoft.com/office/drawing/2014/main" id="{94FD3165-A1A9-43C2-80C9-54D628458731}"/>
                      </a:ext>
                      <a:ext uri="{C183D7F6-B498-43B3-948B-1728B52AA6E4}">
                        <adec:decorative xmlns:adec="http://schemas.microsoft.com/office/drawing/2017/decorative" val="1"/>
                      </a:ext>
                    </a:extLst>
                  </p:cNvPr>
                  <p:cNvSpPr/>
                  <p:nvPr/>
                </p:nvSpPr>
                <p:spPr>
                  <a:xfrm>
                    <a:off x="11183880" y="3531166"/>
                    <a:ext cx="178024" cy="178024"/>
                  </a:xfrm>
                  <a:prstGeom prst="mathMultiply">
                    <a:avLst>
                      <a:gd name="adj1" fmla="val 1248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82C2BA6B-0495-431A-A3C5-0439A258221D}"/>
                          </a:ext>
                          <a:ext uri="{C183D7F6-B498-43B3-948B-1728B52AA6E4}">
                            <adec:decorative xmlns:adec="http://schemas.microsoft.com/office/drawing/2017/decorative" val="1"/>
                          </a:ext>
                        </a:extLst>
                      </p:cNvPr>
                      <p:cNvSpPr txBox="1"/>
                      <p:nvPr/>
                    </p:nvSpPr>
                    <p:spPr>
                      <a:xfrm>
                        <a:off x="11272892" y="3155273"/>
                        <a:ext cx="965329" cy="461665"/>
                      </a:xfrm>
                      <a:prstGeom prst="rect">
                        <a:avLst/>
                      </a:prstGeom>
                      <a:noFill/>
                    </p:spPr>
                    <p:txBody>
                      <a:bodyPr wrap="none" rtlCol="0">
                        <a:spAutoFit/>
                      </a:bodyPr>
                      <a:lstStyle/>
                      <a:p>
                        <a14:m>
                          <m:oMath xmlns:m="http://schemas.openxmlformats.org/officeDocument/2006/math">
                            <m:r>
                              <a:rPr lang="en-GB" sz="2400" b="1" i="0" smtClean="0">
                                <a:solidFill>
                                  <a:srgbClr val="FFFF00"/>
                                </a:solidFill>
                                <a:latin typeface="Cambria Math" panose="02040503050406030204" pitchFamily="18" charset="0"/>
                              </a:rPr>
                              <m:t>𝐦𝐚𝐱</m:t>
                            </m:r>
                          </m:oMath>
                        </a14:m>
                        <a:r>
                          <a:rPr lang="en-GB" sz="2400" baseline="-25000" dirty="0">
                            <a:solidFill>
                              <a:srgbClr val="FFFF00"/>
                            </a:solidFill>
                          </a:rPr>
                          <a:t> </a:t>
                        </a:r>
                        <a14:m>
                          <m:oMath xmlns:m="http://schemas.openxmlformats.org/officeDocument/2006/math">
                            <m:r>
                              <a:rPr lang="en-GB" sz="2400" b="0" i="0" baseline="-25000" smtClean="0">
                                <a:solidFill>
                                  <a:srgbClr val="FFFF00"/>
                                </a:solidFill>
                                <a:latin typeface="Cambria Math" panose="02040503050406030204" pitchFamily="18" charset="0"/>
                              </a:rPr>
                              <m:t>2</m:t>
                            </m:r>
                          </m:oMath>
                        </a14:m>
                        <a:endParaRPr lang="en-GB" sz="2400" b="1" dirty="0">
                          <a:solidFill>
                            <a:srgbClr val="FFFF00"/>
                          </a:solidFill>
                        </a:endParaRPr>
                      </a:p>
                    </p:txBody>
                  </p:sp>
                </mc:Choice>
                <mc:Fallback xmlns="">
                  <p:sp>
                    <p:nvSpPr>
                      <p:cNvPr id="38" name="TextBox 37">
                        <a:extLst>
                          <a:ext uri="{FF2B5EF4-FFF2-40B4-BE49-F238E27FC236}">
                            <a16:creationId xmlns:a16="http://schemas.microsoft.com/office/drawing/2014/main" id="{7A0A91A1-1CE3-4E50-84F2-840789C747F8}"/>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11272892" y="3155273"/>
                        <a:ext cx="965329" cy="461665"/>
                      </a:xfrm>
                      <a:prstGeom prst="rect">
                        <a:avLst/>
                      </a:prstGeom>
                      <a:blipFill>
                        <a:blip r:embed="rId7"/>
                        <a:stretch>
                          <a:fillRect b="-5263"/>
                        </a:stretch>
                      </a:blipFill>
                    </p:spPr>
                    <p:txBody>
                      <a:bodyPr/>
                      <a:lstStyle/>
                      <a:p>
                        <a:r>
                          <a:rPr lang="en-GB">
                            <a:noFill/>
                          </a:rPr>
                          <a:t> </a:t>
                        </a:r>
                      </a:p>
                    </p:txBody>
                  </p:sp>
                </mc:Fallback>
              </mc:AlternateContent>
            </p:grpSp>
          </p:grpSp>
        </p:grpSp>
      </p:grpSp>
    </p:spTree>
    <p:extLst>
      <p:ext uri="{BB962C8B-B14F-4D97-AF65-F5344CB8AC3E}">
        <p14:creationId xmlns:p14="http://schemas.microsoft.com/office/powerpoint/2010/main" val="1020232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860AB-50EA-4031-AA3E-359ED42276C3}"/>
              </a:ext>
            </a:extLst>
          </p:cNvPr>
          <p:cNvSpPr>
            <a:spLocks noGrp="1"/>
          </p:cNvSpPr>
          <p:nvPr>
            <p:ph type="title"/>
          </p:nvPr>
        </p:nvSpPr>
        <p:spPr/>
        <p:txBody>
          <a:bodyPr/>
          <a:lstStyle/>
          <a:p>
            <a:r>
              <a:rPr lang="en-GB" dirty="0"/>
              <a:t>Circle vs. box</a:t>
            </a:r>
          </a:p>
        </p:txBody>
      </p:sp>
      <p:grpSp>
        <p:nvGrpSpPr>
          <p:cNvPr id="56" name="Group 55">
            <a:extLst>
              <a:ext uri="{FF2B5EF4-FFF2-40B4-BE49-F238E27FC236}">
                <a16:creationId xmlns:a16="http://schemas.microsoft.com/office/drawing/2014/main" id="{6C1F6FBD-A8E6-4E6E-A09F-0C6A1C5D08E8}"/>
              </a:ext>
              <a:ext uri="{C183D7F6-B498-43B3-948B-1728B52AA6E4}">
                <adec:decorative xmlns:adec="http://schemas.microsoft.com/office/drawing/2017/decorative" val="1"/>
              </a:ext>
            </a:extLst>
          </p:cNvPr>
          <p:cNvGrpSpPr/>
          <p:nvPr/>
        </p:nvGrpSpPr>
        <p:grpSpPr>
          <a:xfrm>
            <a:off x="1897375" y="2193390"/>
            <a:ext cx="7535277" cy="3059148"/>
            <a:chOff x="1897375" y="2193390"/>
            <a:chExt cx="7535277" cy="3059148"/>
          </a:xfrm>
        </p:grpSpPr>
        <p:sp>
          <p:nvSpPr>
            <p:cNvPr id="7" name="Rectangle 6">
              <a:extLst>
                <a:ext uri="{FF2B5EF4-FFF2-40B4-BE49-F238E27FC236}">
                  <a16:creationId xmlns:a16="http://schemas.microsoft.com/office/drawing/2014/main" id="{9D56445B-FDE8-4D7C-9286-AA4E8A1FD47B}"/>
                </a:ext>
                <a:ext uri="{C183D7F6-B498-43B3-948B-1728B52AA6E4}">
                  <adec:decorative xmlns:adec="http://schemas.microsoft.com/office/drawing/2017/decorative" val="1"/>
                </a:ext>
              </a:extLst>
            </p:cNvPr>
            <p:cNvSpPr/>
            <p:nvPr/>
          </p:nvSpPr>
          <p:spPr>
            <a:xfrm>
              <a:off x="7867542" y="2266697"/>
              <a:ext cx="1565110" cy="2949473"/>
            </a:xfrm>
            <a:prstGeom prst="rect">
              <a:avLst/>
            </a:prstGeom>
            <a:solidFill>
              <a:schemeClr val="accent4">
                <a:lumMod val="20000"/>
                <a:lumOff val="80000"/>
                <a:alpha val="50196"/>
              </a:schemeClr>
            </a:solidFill>
            <a:ln w="57150">
              <a:solidFill>
                <a:schemeClr val="accent3">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l"/>
              <a:endParaRPr lang="en-GB" dirty="0">
                <a:solidFill>
                  <a:schemeClr val="tx1"/>
                </a:solidFill>
              </a:endParaRPr>
            </a:p>
          </p:txBody>
        </p:sp>
        <p:sp>
          <p:nvSpPr>
            <p:cNvPr id="15" name="Oval 14">
              <a:extLst>
                <a:ext uri="{FF2B5EF4-FFF2-40B4-BE49-F238E27FC236}">
                  <a16:creationId xmlns:a16="http://schemas.microsoft.com/office/drawing/2014/main" id="{AE5E6917-E40B-4221-AC29-4438FEF76ED6}"/>
                </a:ext>
                <a:ext uri="{C183D7F6-B498-43B3-948B-1728B52AA6E4}">
                  <adec:decorative xmlns:adec="http://schemas.microsoft.com/office/drawing/2017/decorative" val="1"/>
                </a:ext>
              </a:extLst>
            </p:cNvPr>
            <p:cNvSpPr/>
            <p:nvPr/>
          </p:nvSpPr>
          <p:spPr>
            <a:xfrm>
              <a:off x="1897375" y="2193390"/>
              <a:ext cx="3185774" cy="3059148"/>
            </a:xfrm>
            <a:prstGeom prst="ellipse">
              <a:avLst/>
            </a:prstGeom>
            <a:solidFill>
              <a:schemeClr val="accent4">
                <a:lumMod val="20000"/>
                <a:lumOff val="80000"/>
                <a:alpha val="50196"/>
              </a:schemeClr>
            </a:solidFill>
            <a:ln w="571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Freeform: Shape 13">
              <a:extLst>
                <a:ext uri="{FF2B5EF4-FFF2-40B4-BE49-F238E27FC236}">
                  <a16:creationId xmlns:a16="http://schemas.microsoft.com/office/drawing/2014/main" id="{94778C9B-DA09-4E34-9BB0-004A783CBBDE}"/>
                </a:ext>
                <a:ext uri="{C183D7F6-B498-43B3-948B-1728B52AA6E4}">
                  <adec:decorative xmlns:adec="http://schemas.microsoft.com/office/drawing/2017/decorative" val="1"/>
                </a:ext>
              </a:extLst>
            </p:cNvPr>
            <p:cNvSpPr/>
            <p:nvPr/>
          </p:nvSpPr>
          <p:spPr>
            <a:xfrm rot="20839575">
              <a:off x="7940936" y="2290114"/>
              <a:ext cx="1195908" cy="2829334"/>
            </a:xfrm>
            <a:custGeom>
              <a:avLst/>
              <a:gdLst>
                <a:gd name="connsiteX0" fmla="*/ 0 w 2286000"/>
                <a:gd name="connsiteY0" fmla="*/ 1765300 h 1765300"/>
                <a:gd name="connsiteX1" fmla="*/ 406400 w 2286000"/>
                <a:gd name="connsiteY1" fmla="*/ 25400 h 1765300"/>
                <a:gd name="connsiteX2" fmla="*/ 1045633 w 2286000"/>
                <a:gd name="connsiteY2" fmla="*/ 1075266 h 1765300"/>
                <a:gd name="connsiteX3" fmla="*/ 1756833 w 2286000"/>
                <a:gd name="connsiteY3" fmla="*/ 0 h 1765300"/>
                <a:gd name="connsiteX4" fmla="*/ 2286000 w 2286000"/>
                <a:gd name="connsiteY4" fmla="*/ 1684866 h 1765300"/>
                <a:gd name="connsiteX5" fmla="*/ 0 w 2286000"/>
                <a:gd name="connsiteY5" fmla="*/ 1765300 h 176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000" h="1765300">
                  <a:moveTo>
                    <a:pt x="0" y="1765300"/>
                  </a:moveTo>
                  <a:lnTo>
                    <a:pt x="406400" y="25400"/>
                  </a:lnTo>
                  <a:lnTo>
                    <a:pt x="1045633" y="1075266"/>
                  </a:lnTo>
                  <a:lnTo>
                    <a:pt x="1756833" y="0"/>
                  </a:lnTo>
                  <a:lnTo>
                    <a:pt x="2286000" y="1684866"/>
                  </a:lnTo>
                  <a:lnTo>
                    <a:pt x="0" y="1765300"/>
                  </a:lnTo>
                  <a:close/>
                </a:path>
              </a:pathLst>
            </a:custGeom>
            <a:solidFill>
              <a:srgbClr val="DFF5EF">
                <a:alpha val="74902"/>
              </a:srgbClr>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53" name="Freeform: Shape 52">
              <a:extLst>
                <a:ext uri="{FF2B5EF4-FFF2-40B4-BE49-F238E27FC236}">
                  <a16:creationId xmlns:a16="http://schemas.microsoft.com/office/drawing/2014/main" id="{447B3AEB-61BA-42C0-9073-9AF119E99ADC}"/>
                </a:ext>
                <a:ext uri="{C183D7F6-B498-43B3-948B-1728B52AA6E4}">
                  <adec:decorative xmlns:adec="http://schemas.microsoft.com/office/drawing/2017/decorative" val="1"/>
                </a:ext>
              </a:extLst>
            </p:cNvPr>
            <p:cNvSpPr/>
            <p:nvPr/>
          </p:nvSpPr>
          <p:spPr>
            <a:xfrm rot="20839575">
              <a:off x="2952851" y="2308297"/>
              <a:ext cx="1195908" cy="2829334"/>
            </a:xfrm>
            <a:custGeom>
              <a:avLst/>
              <a:gdLst>
                <a:gd name="connsiteX0" fmla="*/ 0 w 2286000"/>
                <a:gd name="connsiteY0" fmla="*/ 1765300 h 1765300"/>
                <a:gd name="connsiteX1" fmla="*/ 406400 w 2286000"/>
                <a:gd name="connsiteY1" fmla="*/ 25400 h 1765300"/>
                <a:gd name="connsiteX2" fmla="*/ 1045633 w 2286000"/>
                <a:gd name="connsiteY2" fmla="*/ 1075266 h 1765300"/>
                <a:gd name="connsiteX3" fmla="*/ 1756833 w 2286000"/>
                <a:gd name="connsiteY3" fmla="*/ 0 h 1765300"/>
                <a:gd name="connsiteX4" fmla="*/ 2286000 w 2286000"/>
                <a:gd name="connsiteY4" fmla="*/ 1684866 h 1765300"/>
                <a:gd name="connsiteX5" fmla="*/ 0 w 2286000"/>
                <a:gd name="connsiteY5" fmla="*/ 1765300 h 176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000" h="1765300">
                  <a:moveTo>
                    <a:pt x="0" y="1765300"/>
                  </a:moveTo>
                  <a:lnTo>
                    <a:pt x="406400" y="25400"/>
                  </a:lnTo>
                  <a:lnTo>
                    <a:pt x="1045633" y="1075266"/>
                  </a:lnTo>
                  <a:lnTo>
                    <a:pt x="1756833" y="0"/>
                  </a:lnTo>
                  <a:lnTo>
                    <a:pt x="2286000" y="1684866"/>
                  </a:lnTo>
                  <a:lnTo>
                    <a:pt x="0" y="1765300"/>
                  </a:lnTo>
                  <a:close/>
                </a:path>
              </a:pathLst>
            </a:custGeom>
            <a:solidFill>
              <a:srgbClr val="DFF5EF">
                <a:alpha val="74902"/>
              </a:srgbClr>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grpSp>
      <p:grpSp>
        <p:nvGrpSpPr>
          <p:cNvPr id="57" name="Group 56">
            <a:extLst>
              <a:ext uri="{FF2B5EF4-FFF2-40B4-BE49-F238E27FC236}">
                <a16:creationId xmlns:a16="http://schemas.microsoft.com/office/drawing/2014/main" id="{73666109-6245-40E3-97FB-09AE6F63C1E5}"/>
              </a:ext>
              <a:ext uri="{C183D7F6-B498-43B3-948B-1728B52AA6E4}">
                <adec:decorative xmlns:adec="http://schemas.microsoft.com/office/drawing/2017/decorative" val="1"/>
              </a:ext>
            </a:extLst>
          </p:cNvPr>
          <p:cNvGrpSpPr/>
          <p:nvPr/>
        </p:nvGrpSpPr>
        <p:grpSpPr>
          <a:xfrm>
            <a:off x="4810241" y="3199929"/>
            <a:ext cx="5166109" cy="196207"/>
            <a:chOff x="4810241" y="3199929"/>
            <a:chExt cx="5166109" cy="196207"/>
          </a:xfrm>
        </p:grpSpPr>
        <p:sp>
          <p:nvSpPr>
            <p:cNvPr id="52" name="Multiplication Sign 51">
              <a:extLst>
                <a:ext uri="{FF2B5EF4-FFF2-40B4-BE49-F238E27FC236}">
                  <a16:creationId xmlns:a16="http://schemas.microsoft.com/office/drawing/2014/main" id="{39BDE2F1-AB8B-48E7-BB1C-81EEF601494F}"/>
                </a:ext>
                <a:ext uri="{C183D7F6-B498-43B3-948B-1728B52AA6E4}">
                  <adec:decorative xmlns:adec="http://schemas.microsoft.com/office/drawing/2017/decorative" val="1"/>
                </a:ext>
              </a:extLst>
            </p:cNvPr>
            <p:cNvSpPr/>
            <p:nvPr/>
          </p:nvSpPr>
          <p:spPr>
            <a:xfrm>
              <a:off x="9798326" y="3199929"/>
              <a:ext cx="178024" cy="178024"/>
            </a:xfrm>
            <a:prstGeom prst="mathMultiply">
              <a:avLst>
                <a:gd name="adj1" fmla="val 1248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Multiplication Sign 53">
              <a:extLst>
                <a:ext uri="{FF2B5EF4-FFF2-40B4-BE49-F238E27FC236}">
                  <a16:creationId xmlns:a16="http://schemas.microsoft.com/office/drawing/2014/main" id="{2090FC6B-7956-40FE-8610-DF25E55338E0}"/>
                </a:ext>
                <a:ext uri="{C183D7F6-B498-43B3-948B-1728B52AA6E4}">
                  <adec:decorative xmlns:adec="http://schemas.microsoft.com/office/drawing/2017/decorative" val="1"/>
                </a:ext>
              </a:extLst>
            </p:cNvPr>
            <p:cNvSpPr/>
            <p:nvPr/>
          </p:nvSpPr>
          <p:spPr>
            <a:xfrm>
              <a:off x="4810241" y="3218112"/>
              <a:ext cx="178024" cy="178024"/>
            </a:xfrm>
            <a:prstGeom prst="mathMultiply">
              <a:avLst>
                <a:gd name="adj1" fmla="val 1248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359503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fade">
                                      <p:cBhvr>
                                        <p:cTn id="1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8196-0A77-45E4-984D-BBEE81CD557F}"/>
              </a:ext>
            </a:extLst>
          </p:cNvPr>
          <p:cNvSpPr>
            <a:spLocks noGrp="1"/>
          </p:cNvSpPr>
          <p:nvPr>
            <p:ph type="title"/>
          </p:nvPr>
        </p:nvSpPr>
        <p:spPr/>
        <p:txBody>
          <a:bodyPr/>
          <a:lstStyle/>
          <a:p>
            <a:r>
              <a:rPr lang="en-GB" dirty="0"/>
              <a:t>Axis aligned bounding boxes (AABBs)</a:t>
            </a:r>
          </a:p>
        </p:txBody>
      </p:sp>
      <p:sp>
        <p:nvSpPr>
          <p:cNvPr id="3" name="Content Placeholder 2">
            <a:extLst>
              <a:ext uri="{FF2B5EF4-FFF2-40B4-BE49-F238E27FC236}">
                <a16:creationId xmlns:a16="http://schemas.microsoft.com/office/drawing/2014/main" id="{03F143BC-75E2-4EE1-B33C-81E215F88F92}"/>
              </a:ext>
            </a:extLst>
          </p:cNvPr>
          <p:cNvSpPr>
            <a:spLocks noGrp="1"/>
          </p:cNvSpPr>
          <p:nvPr>
            <p:ph sz="half" idx="1"/>
          </p:nvPr>
        </p:nvSpPr>
        <p:spPr>
          <a:xfrm>
            <a:off x="685802" y="2142067"/>
            <a:ext cx="4995334" cy="489922"/>
          </a:xfrm>
        </p:spPr>
        <p:txBody>
          <a:bodyPr/>
          <a:lstStyle/>
          <a:p>
            <a:pPr marL="0" indent="0">
              <a:buNone/>
            </a:pPr>
            <a:r>
              <a:rPr lang="en-GB" dirty="0"/>
              <a:t>Object orientation</a:t>
            </a:r>
          </a:p>
        </p:txBody>
      </p:sp>
      <p:sp>
        <p:nvSpPr>
          <p:cNvPr id="4" name="Content Placeholder 3">
            <a:extLst>
              <a:ext uri="{FF2B5EF4-FFF2-40B4-BE49-F238E27FC236}">
                <a16:creationId xmlns:a16="http://schemas.microsoft.com/office/drawing/2014/main" id="{868E88EB-7275-43C7-9CE3-67E85AE8C9E0}"/>
              </a:ext>
            </a:extLst>
          </p:cNvPr>
          <p:cNvSpPr>
            <a:spLocks noGrp="1"/>
          </p:cNvSpPr>
          <p:nvPr>
            <p:ph sz="half" idx="2"/>
          </p:nvPr>
        </p:nvSpPr>
        <p:spPr>
          <a:xfrm>
            <a:off x="6228295" y="2142068"/>
            <a:ext cx="4995332" cy="489922"/>
          </a:xfrm>
        </p:spPr>
        <p:txBody>
          <a:bodyPr/>
          <a:lstStyle/>
          <a:p>
            <a:pPr marL="0" indent="0">
              <a:buNone/>
            </a:pPr>
            <a:r>
              <a:rPr lang="en-GB" dirty="0"/>
              <a:t>(World) axis aligned</a:t>
            </a:r>
          </a:p>
        </p:txBody>
      </p:sp>
      <p:sp>
        <p:nvSpPr>
          <p:cNvPr id="5" name="Rectangle 4">
            <a:extLst>
              <a:ext uri="{FF2B5EF4-FFF2-40B4-BE49-F238E27FC236}">
                <a16:creationId xmlns:a16="http://schemas.microsoft.com/office/drawing/2014/main" id="{4181B975-C3C8-44FB-AF62-8B5507CF852F}"/>
              </a:ext>
              <a:ext uri="{C183D7F6-B498-43B3-948B-1728B52AA6E4}">
                <adec:decorative xmlns:adec="http://schemas.microsoft.com/office/drawing/2017/decorative" val="1"/>
              </a:ext>
            </a:extLst>
          </p:cNvPr>
          <p:cNvSpPr/>
          <p:nvPr/>
        </p:nvSpPr>
        <p:spPr>
          <a:xfrm rot="20644423">
            <a:off x="1700771" y="2910145"/>
            <a:ext cx="1210211" cy="2775152"/>
          </a:xfrm>
          <a:prstGeom prst="rect">
            <a:avLst/>
          </a:prstGeom>
          <a:solidFill>
            <a:schemeClr val="accent4">
              <a:lumMod val="20000"/>
              <a:lumOff val="80000"/>
              <a:alpha val="50196"/>
            </a:schemeClr>
          </a:solidFill>
          <a:ln w="57150">
            <a:solidFill>
              <a:schemeClr val="accent3">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l"/>
            <a:endParaRPr lang="en-GB" dirty="0">
              <a:solidFill>
                <a:schemeClr val="tx1"/>
              </a:solidFill>
            </a:endParaRPr>
          </a:p>
        </p:txBody>
      </p:sp>
      <p:sp>
        <p:nvSpPr>
          <p:cNvPr id="6" name="Freeform: Shape 5">
            <a:extLst>
              <a:ext uri="{FF2B5EF4-FFF2-40B4-BE49-F238E27FC236}">
                <a16:creationId xmlns:a16="http://schemas.microsoft.com/office/drawing/2014/main" id="{B5E5280F-CDD0-435F-8557-9FC09E9B351F}"/>
              </a:ext>
              <a:ext uri="{C183D7F6-B498-43B3-948B-1728B52AA6E4}">
                <adec:decorative xmlns:adec="http://schemas.microsoft.com/office/drawing/2017/decorative" val="1"/>
              </a:ext>
            </a:extLst>
          </p:cNvPr>
          <p:cNvSpPr/>
          <p:nvPr/>
        </p:nvSpPr>
        <p:spPr>
          <a:xfrm rot="20839575">
            <a:off x="1783629" y="2860020"/>
            <a:ext cx="1195908" cy="2829334"/>
          </a:xfrm>
          <a:custGeom>
            <a:avLst/>
            <a:gdLst>
              <a:gd name="connsiteX0" fmla="*/ 0 w 2286000"/>
              <a:gd name="connsiteY0" fmla="*/ 1765300 h 1765300"/>
              <a:gd name="connsiteX1" fmla="*/ 406400 w 2286000"/>
              <a:gd name="connsiteY1" fmla="*/ 25400 h 1765300"/>
              <a:gd name="connsiteX2" fmla="*/ 1045633 w 2286000"/>
              <a:gd name="connsiteY2" fmla="*/ 1075266 h 1765300"/>
              <a:gd name="connsiteX3" fmla="*/ 1756833 w 2286000"/>
              <a:gd name="connsiteY3" fmla="*/ 0 h 1765300"/>
              <a:gd name="connsiteX4" fmla="*/ 2286000 w 2286000"/>
              <a:gd name="connsiteY4" fmla="*/ 1684866 h 1765300"/>
              <a:gd name="connsiteX5" fmla="*/ 0 w 2286000"/>
              <a:gd name="connsiteY5" fmla="*/ 1765300 h 176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000" h="1765300">
                <a:moveTo>
                  <a:pt x="0" y="1765300"/>
                </a:moveTo>
                <a:lnTo>
                  <a:pt x="406400" y="25400"/>
                </a:lnTo>
                <a:lnTo>
                  <a:pt x="1045633" y="1075266"/>
                </a:lnTo>
                <a:lnTo>
                  <a:pt x="1756833" y="0"/>
                </a:lnTo>
                <a:lnTo>
                  <a:pt x="2286000" y="1684866"/>
                </a:lnTo>
                <a:lnTo>
                  <a:pt x="0" y="1765300"/>
                </a:lnTo>
                <a:close/>
              </a:path>
            </a:pathLst>
          </a:custGeom>
          <a:solidFill>
            <a:srgbClr val="DFF5EF">
              <a:alpha val="74902"/>
            </a:srgbClr>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grpSp>
        <p:nvGrpSpPr>
          <p:cNvPr id="7" name="Group 6">
            <a:extLst>
              <a:ext uri="{FF2B5EF4-FFF2-40B4-BE49-F238E27FC236}">
                <a16:creationId xmlns:a16="http://schemas.microsoft.com/office/drawing/2014/main" id="{23112300-909B-4745-B998-7986CCE470F5}"/>
              </a:ext>
              <a:ext uri="{C183D7F6-B498-43B3-948B-1728B52AA6E4}">
                <adec:decorative xmlns:adec="http://schemas.microsoft.com/office/drawing/2017/decorative" val="1"/>
              </a:ext>
            </a:extLst>
          </p:cNvPr>
          <p:cNvGrpSpPr/>
          <p:nvPr/>
        </p:nvGrpSpPr>
        <p:grpSpPr>
          <a:xfrm rot="18159160">
            <a:off x="1228324" y="5343298"/>
            <a:ext cx="1221897" cy="1810203"/>
            <a:chOff x="6481851" y="3107115"/>
            <a:chExt cx="1221897" cy="1810203"/>
          </a:xfrm>
        </p:grpSpPr>
        <p:grpSp>
          <p:nvGrpSpPr>
            <p:cNvPr id="8" name="Group 7">
              <a:extLst>
                <a:ext uri="{FF2B5EF4-FFF2-40B4-BE49-F238E27FC236}">
                  <a16:creationId xmlns:a16="http://schemas.microsoft.com/office/drawing/2014/main" id="{20A81CC2-EC1F-40CB-9087-3E7AFFA79769}"/>
                </a:ext>
              </a:extLst>
            </p:cNvPr>
            <p:cNvGrpSpPr/>
            <p:nvPr/>
          </p:nvGrpSpPr>
          <p:grpSpPr>
            <a:xfrm>
              <a:off x="6481851" y="3107115"/>
              <a:ext cx="1221897" cy="1091814"/>
              <a:chOff x="6481851" y="3107115"/>
              <a:chExt cx="1221897" cy="1091814"/>
            </a:xfrm>
          </p:grpSpPr>
          <p:cxnSp>
            <p:nvCxnSpPr>
              <p:cNvPr id="11" name="Straight Arrow Connector 10">
                <a:extLst>
                  <a:ext uri="{FF2B5EF4-FFF2-40B4-BE49-F238E27FC236}">
                    <a16:creationId xmlns:a16="http://schemas.microsoft.com/office/drawing/2014/main" id="{1C8AA746-BD51-4225-A212-F7F24525728D}"/>
                  </a:ext>
                </a:extLst>
              </p:cNvPr>
              <p:cNvCxnSpPr>
                <a:cxnSpLocks/>
              </p:cNvCxnSpPr>
              <p:nvPr/>
            </p:nvCxnSpPr>
            <p:spPr>
              <a:xfrm rot="2411354">
                <a:off x="6481851" y="4198929"/>
                <a:ext cx="1221897"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DACEB9E-E365-4EC7-9E0F-8E436809150D}"/>
                  </a:ext>
                </a:extLst>
              </p:cNvPr>
              <p:cNvCxnSpPr>
                <a:cxnSpLocks/>
              </p:cNvCxnSpPr>
              <p:nvPr/>
            </p:nvCxnSpPr>
            <p:spPr>
              <a:xfrm rot="2411354" flipV="1">
                <a:off x="6977927" y="3107115"/>
                <a:ext cx="0" cy="103443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F5D8AC1-BE42-494E-A671-804BF14B864D}"/>
                    </a:ext>
                  </a:extLst>
                </p:cNvPr>
                <p:cNvSpPr txBox="1"/>
                <p:nvPr/>
              </p:nvSpPr>
              <p:spPr>
                <a:xfrm rot="2411354">
                  <a:off x="7206912" y="4455653"/>
                  <a:ext cx="45377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solidFill>
                              <a:schemeClr val="tx2"/>
                            </a:solidFill>
                            <a:latin typeface="Cambria Math" panose="02040503050406030204" pitchFamily="18" charset="0"/>
                          </a:rPr>
                          <m:t>𝑢</m:t>
                        </m:r>
                      </m:oMath>
                    </m:oMathPara>
                  </a14:m>
                  <a:endParaRPr lang="en-US" sz="2400" dirty="0">
                    <a:solidFill>
                      <a:schemeClr val="tx2"/>
                    </a:solidFill>
                  </a:endParaRPr>
                </a:p>
              </p:txBody>
            </p:sp>
          </mc:Choice>
          <mc:Fallback xmlns="">
            <p:sp>
              <p:nvSpPr>
                <p:cNvPr id="18" name="TextBox 17">
                  <a:extLst>
                    <a:ext uri="{FF2B5EF4-FFF2-40B4-BE49-F238E27FC236}">
                      <a16:creationId xmlns:a16="http://schemas.microsoft.com/office/drawing/2014/main" id="{E71B1DD9-8602-A64B-9B49-FFC645D1CDB7}"/>
                    </a:ext>
                  </a:extLst>
                </p:cNvPr>
                <p:cNvSpPr txBox="1">
                  <a:spLocks noRot="1" noChangeAspect="1" noMove="1" noResize="1" noEditPoints="1" noAdjustHandles="1" noChangeArrowheads="1" noChangeShapeType="1" noTextEdit="1"/>
                </p:cNvSpPr>
                <p:nvPr/>
              </p:nvSpPr>
              <p:spPr>
                <a:xfrm rot="2411354">
                  <a:off x="7206912" y="4455653"/>
                  <a:ext cx="453778" cy="461665"/>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9730E7B-F902-428B-B627-1B796A06284A}"/>
                    </a:ext>
                  </a:extLst>
                </p:cNvPr>
                <p:cNvSpPr txBox="1"/>
                <p:nvPr/>
              </p:nvSpPr>
              <p:spPr>
                <a:xfrm rot="2411354">
                  <a:off x="7184211" y="3132645"/>
                  <a:ext cx="44537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0" i="1" smtClean="0">
                            <a:solidFill>
                              <a:schemeClr val="tx2"/>
                            </a:solidFill>
                            <a:latin typeface="Cambria Math" panose="02040503050406030204" pitchFamily="18" charset="0"/>
                          </a:rPr>
                          <m:t>𝑣</m:t>
                        </m:r>
                      </m:oMath>
                    </m:oMathPara>
                  </a14:m>
                  <a:endParaRPr lang="en-US" sz="2400" dirty="0">
                    <a:solidFill>
                      <a:schemeClr val="tx2"/>
                    </a:solidFill>
                  </a:endParaRPr>
                </a:p>
              </p:txBody>
            </p:sp>
          </mc:Choice>
          <mc:Fallback xmlns="">
            <p:sp>
              <p:nvSpPr>
                <p:cNvPr id="19" name="TextBox 18">
                  <a:extLst>
                    <a:ext uri="{FF2B5EF4-FFF2-40B4-BE49-F238E27FC236}">
                      <a16:creationId xmlns:a16="http://schemas.microsoft.com/office/drawing/2014/main" id="{DE29A3A7-FE3E-8240-B18D-2A8B8442A77F}"/>
                    </a:ext>
                  </a:extLst>
                </p:cNvPr>
                <p:cNvSpPr txBox="1">
                  <a:spLocks noRot="1" noChangeAspect="1" noMove="1" noResize="1" noEditPoints="1" noAdjustHandles="1" noChangeArrowheads="1" noChangeShapeType="1" noTextEdit="1"/>
                </p:cNvSpPr>
                <p:nvPr/>
              </p:nvSpPr>
              <p:spPr>
                <a:xfrm rot="2411354">
                  <a:off x="7184211" y="3132645"/>
                  <a:ext cx="445378" cy="461665"/>
                </a:xfrm>
                <a:prstGeom prst="rect">
                  <a:avLst/>
                </a:prstGeom>
                <a:blipFill>
                  <a:blip r:embed="rId5"/>
                  <a:stretch>
                    <a:fillRect/>
                  </a:stretch>
                </a:blipFill>
              </p:spPr>
              <p:txBody>
                <a:bodyPr/>
                <a:lstStyle/>
                <a:p>
                  <a:r>
                    <a:rPr lang="en-GB">
                      <a:noFill/>
                    </a:rPr>
                    <a:t> </a:t>
                  </a:r>
                </a:p>
              </p:txBody>
            </p:sp>
          </mc:Fallback>
        </mc:AlternateContent>
      </p:grpSp>
      <p:grpSp>
        <p:nvGrpSpPr>
          <p:cNvPr id="22" name="Group 21">
            <a:extLst>
              <a:ext uri="{FF2B5EF4-FFF2-40B4-BE49-F238E27FC236}">
                <a16:creationId xmlns:a16="http://schemas.microsoft.com/office/drawing/2014/main" id="{F494137A-5F9C-46F1-96C1-54AEBD37EB27}"/>
              </a:ext>
              <a:ext uri="{C183D7F6-B498-43B3-948B-1728B52AA6E4}">
                <adec:decorative xmlns:adec="http://schemas.microsoft.com/office/drawing/2017/decorative" val="1"/>
              </a:ext>
            </a:extLst>
          </p:cNvPr>
          <p:cNvGrpSpPr/>
          <p:nvPr/>
        </p:nvGrpSpPr>
        <p:grpSpPr>
          <a:xfrm>
            <a:off x="3041469" y="2910588"/>
            <a:ext cx="1945422" cy="3858405"/>
            <a:chOff x="3041469" y="2910588"/>
            <a:chExt cx="1945422" cy="3858405"/>
          </a:xfrm>
        </p:grpSpPr>
        <p:sp>
          <p:nvSpPr>
            <p:cNvPr id="14" name="Rectangle 13">
              <a:extLst>
                <a:ext uri="{FF2B5EF4-FFF2-40B4-BE49-F238E27FC236}">
                  <a16:creationId xmlns:a16="http://schemas.microsoft.com/office/drawing/2014/main" id="{DAA36402-A2D6-4D38-8AA2-5D312E4C1776}"/>
                </a:ext>
                <a:ext uri="{C183D7F6-B498-43B3-948B-1728B52AA6E4}">
                  <adec:decorative xmlns:adec="http://schemas.microsoft.com/office/drawing/2017/decorative" val="1"/>
                </a:ext>
              </a:extLst>
            </p:cNvPr>
            <p:cNvSpPr/>
            <p:nvPr/>
          </p:nvSpPr>
          <p:spPr>
            <a:xfrm rot="801897">
              <a:off x="3041469" y="3185803"/>
              <a:ext cx="1945422" cy="1660886"/>
            </a:xfrm>
            <a:prstGeom prst="rect">
              <a:avLst/>
            </a:prstGeom>
            <a:solidFill>
              <a:schemeClr val="accent5">
                <a:lumMod val="20000"/>
                <a:lumOff val="80000"/>
                <a:alpha val="50196"/>
              </a:schemeClr>
            </a:solidFill>
            <a:ln w="57150">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l"/>
              <a:endParaRPr lang="en-GB" dirty="0">
                <a:solidFill>
                  <a:schemeClr val="tx1"/>
                </a:solidFill>
              </a:endParaRPr>
            </a:p>
          </p:txBody>
        </p:sp>
        <p:sp>
          <p:nvSpPr>
            <p:cNvPr id="13" name="Freeform: Shape 12">
              <a:extLst>
                <a:ext uri="{FF2B5EF4-FFF2-40B4-BE49-F238E27FC236}">
                  <a16:creationId xmlns:a16="http://schemas.microsoft.com/office/drawing/2014/main" id="{FA80AF53-CB06-4B73-AA0C-E37C0EFACDB2}"/>
                </a:ext>
                <a:ext uri="{C183D7F6-B498-43B3-948B-1728B52AA6E4}">
                  <adec:decorative xmlns:adec="http://schemas.microsoft.com/office/drawing/2017/decorative" val="1"/>
                </a:ext>
              </a:extLst>
            </p:cNvPr>
            <p:cNvSpPr/>
            <p:nvPr/>
          </p:nvSpPr>
          <p:spPr>
            <a:xfrm rot="3687983">
              <a:off x="3181534" y="3083971"/>
              <a:ext cx="1941798" cy="1595032"/>
            </a:xfrm>
            <a:custGeom>
              <a:avLst/>
              <a:gdLst>
                <a:gd name="connsiteX0" fmla="*/ 0 w 2413000"/>
                <a:gd name="connsiteY0" fmla="*/ 1121833 h 1947333"/>
                <a:gd name="connsiteX1" fmla="*/ 1278467 w 2413000"/>
                <a:gd name="connsiteY1" fmla="*/ 0 h 1947333"/>
                <a:gd name="connsiteX2" fmla="*/ 2413000 w 2413000"/>
                <a:gd name="connsiteY2" fmla="*/ 596900 h 1947333"/>
                <a:gd name="connsiteX3" fmla="*/ 2099733 w 2413000"/>
                <a:gd name="connsiteY3" fmla="*/ 1820333 h 1947333"/>
                <a:gd name="connsiteX4" fmla="*/ 300567 w 2413000"/>
                <a:gd name="connsiteY4" fmla="*/ 1947333 h 1947333"/>
                <a:gd name="connsiteX5" fmla="*/ 0 w 2413000"/>
                <a:gd name="connsiteY5" fmla="*/ 1121833 h 1947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3000" h="1947333">
                  <a:moveTo>
                    <a:pt x="0" y="1121833"/>
                  </a:moveTo>
                  <a:lnTo>
                    <a:pt x="1278467" y="0"/>
                  </a:lnTo>
                  <a:lnTo>
                    <a:pt x="2413000" y="596900"/>
                  </a:lnTo>
                  <a:lnTo>
                    <a:pt x="2099733" y="1820333"/>
                  </a:lnTo>
                  <a:lnTo>
                    <a:pt x="300567" y="1947333"/>
                  </a:lnTo>
                  <a:lnTo>
                    <a:pt x="0" y="1121833"/>
                  </a:lnTo>
                  <a:close/>
                </a:path>
              </a:pathLst>
            </a:custGeom>
            <a:solidFill>
              <a:srgbClr val="FFE6D3">
                <a:alpha val="74902"/>
              </a:srgbClr>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 name="Group 14">
              <a:extLst>
                <a:ext uri="{FF2B5EF4-FFF2-40B4-BE49-F238E27FC236}">
                  <a16:creationId xmlns:a16="http://schemas.microsoft.com/office/drawing/2014/main" id="{B643EE14-7C89-4F2D-947B-9C45E3F89862}"/>
                </a:ext>
              </a:extLst>
            </p:cNvPr>
            <p:cNvGrpSpPr/>
            <p:nvPr/>
          </p:nvGrpSpPr>
          <p:grpSpPr>
            <a:xfrm rot="19978319">
              <a:off x="3367176" y="4958790"/>
              <a:ext cx="1221897" cy="1810203"/>
              <a:chOff x="6481851" y="3107115"/>
              <a:chExt cx="1221897" cy="1810203"/>
            </a:xfrm>
          </p:grpSpPr>
          <p:grpSp>
            <p:nvGrpSpPr>
              <p:cNvPr id="16" name="Group 15">
                <a:extLst>
                  <a:ext uri="{FF2B5EF4-FFF2-40B4-BE49-F238E27FC236}">
                    <a16:creationId xmlns:a16="http://schemas.microsoft.com/office/drawing/2014/main" id="{2F8FF145-DA1E-49FF-B4F7-477E53EBB1DA}"/>
                  </a:ext>
                </a:extLst>
              </p:cNvPr>
              <p:cNvGrpSpPr/>
              <p:nvPr/>
            </p:nvGrpSpPr>
            <p:grpSpPr>
              <a:xfrm>
                <a:off x="6481851" y="3107115"/>
                <a:ext cx="1221897" cy="1091814"/>
                <a:chOff x="6481851" y="3107115"/>
                <a:chExt cx="1221897" cy="1091814"/>
              </a:xfrm>
            </p:grpSpPr>
            <p:cxnSp>
              <p:nvCxnSpPr>
                <p:cNvPr id="19" name="Straight Arrow Connector 18">
                  <a:extLst>
                    <a:ext uri="{FF2B5EF4-FFF2-40B4-BE49-F238E27FC236}">
                      <a16:creationId xmlns:a16="http://schemas.microsoft.com/office/drawing/2014/main" id="{2335BA68-1F6D-4D69-945F-DDE7BC0BE21E}"/>
                    </a:ext>
                  </a:extLst>
                </p:cNvPr>
                <p:cNvCxnSpPr>
                  <a:cxnSpLocks/>
                </p:cNvCxnSpPr>
                <p:nvPr/>
              </p:nvCxnSpPr>
              <p:spPr>
                <a:xfrm rot="2411354">
                  <a:off x="6481851" y="4198929"/>
                  <a:ext cx="1221897" cy="0"/>
                </a:xfrm>
                <a:prstGeom prst="straightConnector1">
                  <a:avLst/>
                </a:prstGeom>
                <a:ln>
                  <a:solidFill>
                    <a:srgbClr val="FFE6D3"/>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983EDC6-DBE7-4366-BAA5-696EAF3725D4}"/>
                    </a:ext>
                  </a:extLst>
                </p:cNvPr>
                <p:cNvCxnSpPr>
                  <a:cxnSpLocks/>
                </p:cNvCxnSpPr>
                <p:nvPr/>
              </p:nvCxnSpPr>
              <p:spPr>
                <a:xfrm rot="2411354" flipV="1">
                  <a:off x="6977927" y="3107115"/>
                  <a:ext cx="0" cy="1034432"/>
                </a:xfrm>
                <a:prstGeom prst="straightConnector1">
                  <a:avLst/>
                </a:prstGeom>
                <a:ln>
                  <a:solidFill>
                    <a:srgbClr val="FFE6D3"/>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74EA236-2C01-431E-9AC2-66466CF1C828}"/>
                      </a:ext>
                    </a:extLst>
                  </p:cNvPr>
                  <p:cNvSpPr txBox="1"/>
                  <p:nvPr/>
                </p:nvSpPr>
                <p:spPr>
                  <a:xfrm rot="2411354">
                    <a:off x="7170749" y="4455653"/>
                    <a:ext cx="52610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solidFill>
                                <a:srgbClr val="FFE6D3"/>
                              </a:solidFill>
                              <a:latin typeface="Cambria Math" panose="02040503050406030204" pitchFamily="18" charset="0"/>
                            </a:rPr>
                            <m:t>𝑢</m:t>
                          </m:r>
                          <m:r>
                            <a:rPr lang="en-GB" sz="2400" b="0" i="1" dirty="0" smtClean="0">
                              <a:solidFill>
                                <a:srgbClr val="FFE6D3"/>
                              </a:solidFill>
                              <a:latin typeface="Cambria Math" panose="02040503050406030204" pitchFamily="18" charset="0"/>
                            </a:rPr>
                            <m:t>′</m:t>
                          </m:r>
                        </m:oMath>
                      </m:oMathPara>
                    </a14:m>
                    <a:endParaRPr lang="en-US" sz="2400" dirty="0">
                      <a:solidFill>
                        <a:srgbClr val="FFE6D3"/>
                      </a:solidFill>
                    </a:endParaRPr>
                  </a:p>
                </p:txBody>
              </p:sp>
            </mc:Choice>
            <mc:Fallback xmlns="">
              <p:sp>
                <p:nvSpPr>
                  <p:cNvPr id="17" name="TextBox 16">
                    <a:extLst>
                      <a:ext uri="{FF2B5EF4-FFF2-40B4-BE49-F238E27FC236}">
                        <a16:creationId xmlns:a16="http://schemas.microsoft.com/office/drawing/2014/main" id="{F74EA236-2C01-431E-9AC2-66466CF1C828}"/>
                      </a:ext>
                    </a:extLst>
                  </p:cNvPr>
                  <p:cNvSpPr txBox="1">
                    <a:spLocks noRot="1" noChangeAspect="1" noMove="1" noResize="1" noEditPoints="1" noAdjustHandles="1" noChangeArrowheads="1" noChangeShapeType="1" noTextEdit="1"/>
                  </p:cNvSpPr>
                  <p:nvPr/>
                </p:nvSpPr>
                <p:spPr>
                  <a:xfrm rot="2411354">
                    <a:off x="7170749" y="4455653"/>
                    <a:ext cx="526105" cy="461665"/>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4ABECC1-31F9-43B7-BD3E-6B1D8DF11EB4}"/>
                      </a:ext>
                    </a:extLst>
                  </p:cNvPr>
                  <p:cNvSpPr txBox="1"/>
                  <p:nvPr/>
                </p:nvSpPr>
                <p:spPr>
                  <a:xfrm rot="2411354">
                    <a:off x="7158722" y="3140314"/>
                    <a:ext cx="51648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0" i="1" smtClean="0">
                              <a:solidFill>
                                <a:srgbClr val="FFE6D3"/>
                              </a:solidFill>
                              <a:latin typeface="Cambria Math" panose="02040503050406030204" pitchFamily="18" charset="0"/>
                            </a:rPr>
                            <m:t>𝑣</m:t>
                          </m:r>
                          <m:r>
                            <a:rPr lang="en-GB" sz="2400" b="0" i="1" smtClean="0">
                              <a:solidFill>
                                <a:srgbClr val="FFE6D3"/>
                              </a:solidFill>
                              <a:latin typeface="Cambria Math" panose="02040503050406030204" pitchFamily="18" charset="0"/>
                            </a:rPr>
                            <m:t>′</m:t>
                          </m:r>
                        </m:oMath>
                      </m:oMathPara>
                    </a14:m>
                    <a:endParaRPr lang="en-US" sz="2400" dirty="0">
                      <a:solidFill>
                        <a:srgbClr val="FFE6D3"/>
                      </a:solidFill>
                    </a:endParaRPr>
                  </a:p>
                </p:txBody>
              </p:sp>
            </mc:Choice>
            <mc:Fallback xmlns="">
              <p:sp>
                <p:nvSpPr>
                  <p:cNvPr id="18" name="TextBox 17">
                    <a:extLst>
                      <a:ext uri="{FF2B5EF4-FFF2-40B4-BE49-F238E27FC236}">
                        <a16:creationId xmlns:a16="http://schemas.microsoft.com/office/drawing/2014/main" id="{D4ABECC1-31F9-43B7-BD3E-6B1D8DF11EB4}"/>
                      </a:ext>
                    </a:extLst>
                  </p:cNvPr>
                  <p:cNvSpPr txBox="1">
                    <a:spLocks noRot="1" noChangeAspect="1" noMove="1" noResize="1" noEditPoints="1" noAdjustHandles="1" noChangeArrowheads="1" noChangeShapeType="1" noTextEdit="1"/>
                  </p:cNvSpPr>
                  <p:nvPr/>
                </p:nvSpPr>
                <p:spPr>
                  <a:xfrm rot="2411354">
                    <a:off x="7158722" y="3140314"/>
                    <a:ext cx="516487" cy="461665"/>
                  </a:xfrm>
                  <a:prstGeom prst="rect">
                    <a:avLst/>
                  </a:prstGeom>
                  <a:blipFill>
                    <a:blip r:embed="rId7"/>
                    <a:stretch>
                      <a:fillRect b="-1064"/>
                    </a:stretch>
                  </a:blipFill>
                </p:spPr>
                <p:txBody>
                  <a:bodyPr/>
                  <a:lstStyle/>
                  <a:p>
                    <a:r>
                      <a:rPr lang="en-GB">
                        <a:noFill/>
                      </a:rPr>
                      <a:t> </a:t>
                    </a:r>
                  </a:p>
                </p:txBody>
              </p:sp>
            </mc:Fallback>
          </mc:AlternateContent>
        </p:grpSp>
      </p:grpSp>
      <p:grpSp>
        <p:nvGrpSpPr>
          <p:cNvPr id="39" name="Group 38">
            <a:extLst>
              <a:ext uri="{FF2B5EF4-FFF2-40B4-BE49-F238E27FC236}">
                <a16:creationId xmlns:a16="http://schemas.microsoft.com/office/drawing/2014/main" id="{A44060B2-0F94-41F9-8FA9-DEDA91739DA0}"/>
              </a:ext>
              <a:ext uri="{C183D7F6-B498-43B3-948B-1728B52AA6E4}">
                <adec:decorative xmlns:adec="http://schemas.microsoft.com/office/drawing/2017/decorative" val="1"/>
              </a:ext>
            </a:extLst>
          </p:cNvPr>
          <p:cNvGrpSpPr/>
          <p:nvPr/>
        </p:nvGrpSpPr>
        <p:grpSpPr>
          <a:xfrm>
            <a:off x="6096034" y="2812650"/>
            <a:ext cx="4198571" cy="3939732"/>
            <a:chOff x="6096034" y="2812650"/>
            <a:chExt cx="4198571" cy="3939732"/>
          </a:xfrm>
        </p:grpSpPr>
        <p:sp>
          <p:nvSpPr>
            <p:cNvPr id="38" name="Rectangle 37">
              <a:extLst>
                <a:ext uri="{FF2B5EF4-FFF2-40B4-BE49-F238E27FC236}">
                  <a16:creationId xmlns:a16="http://schemas.microsoft.com/office/drawing/2014/main" id="{81C826BD-2827-4C70-B0E7-648AA549C0A1}"/>
                </a:ext>
                <a:ext uri="{C183D7F6-B498-43B3-948B-1728B52AA6E4}">
                  <adec:decorative xmlns:adec="http://schemas.microsoft.com/office/drawing/2017/decorative" val="1"/>
                </a:ext>
              </a:extLst>
            </p:cNvPr>
            <p:cNvSpPr/>
            <p:nvPr/>
          </p:nvSpPr>
          <p:spPr>
            <a:xfrm>
              <a:off x="7022575" y="2812650"/>
              <a:ext cx="1565110" cy="2949473"/>
            </a:xfrm>
            <a:prstGeom prst="rect">
              <a:avLst/>
            </a:prstGeom>
            <a:solidFill>
              <a:schemeClr val="accent4">
                <a:lumMod val="20000"/>
                <a:lumOff val="80000"/>
                <a:alpha val="50196"/>
              </a:schemeClr>
            </a:solidFill>
            <a:ln w="57150">
              <a:solidFill>
                <a:schemeClr val="accent3">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l"/>
              <a:endParaRPr lang="en-GB" dirty="0">
                <a:solidFill>
                  <a:schemeClr val="tx1"/>
                </a:solidFill>
              </a:endParaRPr>
            </a:p>
          </p:txBody>
        </p:sp>
        <p:sp>
          <p:nvSpPr>
            <p:cNvPr id="23" name="Freeform: Shape 22">
              <a:extLst>
                <a:ext uri="{FF2B5EF4-FFF2-40B4-BE49-F238E27FC236}">
                  <a16:creationId xmlns:a16="http://schemas.microsoft.com/office/drawing/2014/main" id="{3BC384D5-F61C-44D9-A0D7-34263E5F883A}"/>
                </a:ext>
                <a:ext uri="{C183D7F6-B498-43B3-948B-1728B52AA6E4}">
                  <adec:decorative xmlns:adec="http://schemas.microsoft.com/office/drawing/2017/decorative" val="1"/>
                </a:ext>
              </a:extLst>
            </p:cNvPr>
            <p:cNvSpPr/>
            <p:nvPr/>
          </p:nvSpPr>
          <p:spPr>
            <a:xfrm rot="20839575">
              <a:off x="7128285" y="2844446"/>
              <a:ext cx="1195908" cy="2829334"/>
            </a:xfrm>
            <a:custGeom>
              <a:avLst/>
              <a:gdLst>
                <a:gd name="connsiteX0" fmla="*/ 0 w 2286000"/>
                <a:gd name="connsiteY0" fmla="*/ 1765300 h 1765300"/>
                <a:gd name="connsiteX1" fmla="*/ 406400 w 2286000"/>
                <a:gd name="connsiteY1" fmla="*/ 25400 h 1765300"/>
                <a:gd name="connsiteX2" fmla="*/ 1045633 w 2286000"/>
                <a:gd name="connsiteY2" fmla="*/ 1075266 h 1765300"/>
                <a:gd name="connsiteX3" fmla="*/ 1756833 w 2286000"/>
                <a:gd name="connsiteY3" fmla="*/ 0 h 1765300"/>
                <a:gd name="connsiteX4" fmla="*/ 2286000 w 2286000"/>
                <a:gd name="connsiteY4" fmla="*/ 1684866 h 1765300"/>
                <a:gd name="connsiteX5" fmla="*/ 0 w 2286000"/>
                <a:gd name="connsiteY5" fmla="*/ 1765300 h 176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000" h="1765300">
                  <a:moveTo>
                    <a:pt x="0" y="1765300"/>
                  </a:moveTo>
                  <a:lnTo>
                    <a:pt x="406400" y="25400"/>
                  </a:lnTo>
                  <a:lnTo>
                    <a:pt x="1045633" y="1075266"/>
                  </a:lnTo>
                  <a:lnTo>
                    <a:pt x="1756833" y="0"/>
                  </a:lnTo>
                  <a:lnTo>
                    <a:pt x="2286000" y="1684866"/>
                  </a:lnTo>
                  <a:lnTo>
                    <a:pt x="0" y="1765300"/>
                  </a:lnTo>
                  <a:close/>
                </a:path>
              </a:pathLst>
            </a:custGeom>
            <a:solidFill>
              <a:srgbClr val="DFF5EF">
                <a:alpha val="74902"/>
              </a:srgbClr>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25" name="Rectangle 24">
              <a:extLst>
                <a:ext uri="{FF2B5EF4-FFF2-40B4-BE49-F238E27FC236}">
                  <a16:creationId xmlns:a16="http://schemas.microsoft.com/office/drawing/2014/main" id="{9617B6E9-3E0A-4664-A789-7E083C1992FF}"/>
                </a:ext>
                <a:ext uri="{C183D7F6-B498-43B3-948B-1728B52AA6E4}">
                  <adec:decorative xmlns:adec="http://schemas.microsoft.com/office/drawing/2017/decorative" val="1"/>
                </a:ext>
              </a:extLst>
            </p:cNvPr>
            <p:cNvSpPr/>
            <p:nvPr/>
          </p:nvSpPr>
          <p:spPr>
            <a:xfrm>
              <a:off x="8436926" y="3073400"/>
              <a:ext cx="1787524" cy="1757715"/>
            </a:xfrm>
            <a:prstGeom prst="rect">
              <a:avLst/>
            </a:prstGeom>
            <a:solidFill>
              <a:schemeClr val="accent5">
                <a:lumMod val="20000"/>
                <a:lumOff val="80000"/>
                <a:alpha val="50196"/>
              </a:schemeClr>
            </a:solidFill>
            <a:ln w="57150">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l"/>
              <a:endParaRPr lang="en-GB" dirty="0">
                <a:solidFill>
                  <a:schemeClr val="tx1"/>
                </a:solidFill>
              </a:endParaRPr>
            </a:p>
          </p:txBody>
        </p:sp>
        <p:sp>
          <p:nvSpPr>
            <p:cNvPr id="26" name="Freeform: Shape 25">
              <a:extLst>
                <a:ext uri="{FF2B5EF4-FFF2-40B4-BE49-F238E27FC236}">
                  <a16:creationId xmlns:a16="http://schemas.microsoft.com/office/drawing/2014/main" id="{70C63842-DC62-4CD3-803F-FDAC210655BE}"/>
                </a:ext>
                <a:ext uri="{C183D7F6-B498-43B3-948B-1728B52AA6E4}">
                  <adec:decorative xmlns:adec="http://schemas.microsoft.com/office/drawing/2017/decorative" val="1"/>
                </a:ext>
              </a:extLst>
            </p:cNvPr>
            <p:cNvSpPr/>
            <p:nvPr/>
          </p:nvSpPr>
          <p:spPr>
            <a:xfrm rot="3687983">
              <a:off x="8526190" y="3068397"/>
              <a:ext cx="1941798" cy="1595032"/>
            </a:xfrm>
            <a:custGeom>
              <a:avLst/>
              <a:gdLst>
                <a:gd name="connsiteX0" fmla="*/ 0 w 2413000"/>
                <a:gd name="connsiteY0" fmla="*/ 1121833 h 1947333"/>
                <a:gd name="connsiteX1" fmla="*/ 1278467 w 2413000"/>
                <a:gd name="connsiteY1" fmla="*/ 0 h 1947333"/>
                <a:gd name="connsiteX2" fmla="*/ 2413000 w 2413000"/>
                <a:gd name="connsiteY2" fmla="*/ 596900 h 1947333"/>
                <a:gd name="connsiteX3" fmla="*/ 2099733 w 2413000"/>
                <a:gd name="connsiteY3" fmla="*/ 1820333 h 1947333"/>
                <a:gd name="connsiteX4" fmla="*/ 300567 w 2413000"/>
                <a:gd name="connsiteY4" fmla="*/ 1947333 h 1947333"/>
                <a:gd name="connsiteX5" fmla="*/ 0 w 2413000"/>
                <a:gd name="connsiteY5" fmla="*/ 1121833 h 1947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3000" h="1947333">
                  <a:moveTo>
                    <a:pt x="0" y="1121833"/>
                  </a:moveTo>
                  <a:lnTo>
                    <a:pt x="1278467" y="0"/>
                  </a:lnTo>
                  <a:lnTo>
                    <a:pt x="2413000" y="596900"/>
                  </a:lnTo>
                  <a:lnTo>
                    <a:pt x="2099733" y="1820333"/>
                  </a:lnTo>
                  <a:lnTo>
                    <a:pt x="300567" y="1947333"/>
                  </a:lnTo>
                  <a:lnTo>
                    <a:pt x="0" y="1121833"/>
                  </a:lnTo>
                  <a:close/>
                </a:path>
              </a:pathLst>
            </a:custGeom>
            <a:solidFill>
              <a:srgbClr val="FFE6D3">
                <a:alpha val="74902"/>
              </a:srgbClr>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3" name="Group 32">
              <a:extLst>
                <a:ext uri="{FF2B5EF4-FFF2-40B4-BE49-F238E27FC236}">
                  <a16:creationId xmlns:a16="http://schemas.microsoft.com/office/drawing/2014/main" id="{3412FE33-C870-4848-ACA3-608C4241C1B3}"/>
                </a:ext>
              </a:extLst>
            </p:cNvPr>
            <p:cNvGrpSpPr/>
            <p:nvPr/>
          </p:nvGrpSpPr>
          <p:grpSpPr>
            <a:xfrm>
              <a:off x="6096034" y="5297408"/>
              <a:ext cx="1440276" cy="1454974"/>
              <a:chOff x="6804424" y="4462124"/>
              <a:chExt cx="1440276" cy="1454974"/>
            </a:xfrm>
          </p:grpSpPr>
          <p:cxnSp>
            <p:nvCxnSpPr>
              <p:cNvPr id="34" name="Straight Arrow Connector 33">
                <a:extLst>
                  <a:ext uri="{FF2B5EF4-FFF2-40B4-BE49-F238E27FC236}">
                    <a16:creationId xmlns:a16="http://schemas.microsoft.com/office/drawing/2014/main" id="{025F6D03-96CC-4B3A-9058-09A544FCB41F}"/>
                  </a:ext>
                </a:extLst>
              </p:cNvPr>
              <p:cNvCxnSpPr>
                <a:cxnSpLocks/>
              </p:cNvCxnSpPr>
              <p:nvPr/>
            </p:nvCxnSpPr>
            <p:spPr>
              <a:xfrm>
                <a:off x="6804424" y="5487699"/>
                <a:ext cx="1221897" cy="0"/>
              </a:xfrm>
              <a:prstGeom prst="straightConnector1">
                <a:avLst/>
              </a:prstGeom>
              <a:ln>
                <a:solidFill>
                  <a:schemeClr val="tx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A649CDA-9C0F-4833-9D1C-9746FA7249F1}"/>
                  </a:ext>
                </a:extLst>
              </p:cNvPr>
              <p:cNvCxnSpPr>
                <a:cxnSpLocks/>
              </p:cNvCxnSpPr>
              <p:nvPr/>
            </p:nvCxnSpPr>
            <p:spPr>
              <a:xfrm flipV="1">
                <a:off x="6956824" y="4605667"/>
                <a:ext cx="0" cy="1034432"/>
              </a:xfrm>
              <a:prstGeom prst="straightConnector1">
                <a:avLst/>
              </a:prstGeom>
              <a:ln>
                <a:solidFill>
                  <a:schemeClr val="tx1">
                    <a:lumMod val="6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BB8A2687-EE5C-4C51-9495-4763C8AAD524}"/>
                      </a:ext>
                    </a:extLst>
                  </p:cNvPr>
                  <p:cNvSpPr txBox="1"/>
                  <p:nvPr/>
                </p:nvSpPr>
                <p:spPr>
                  <a:xfrm>
                    <a:off x="7802271" y="5455433"/>
                    <a:ext cx="44242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0" i="1" dirty="0" smtClean="0">
                              <a:solidFill>
                                <a:schemeClr val="tx1">
                                  <a:lumMod val="65000"/>
                                </a:schemeClr>
                              </a:solidFill>
                              <a:latin typeface="Cambria Math" panose="02040503050406030204" pitchFamily="18" charset="0"/>
                            </a:rPr>
                            <m:t>𝑥</m:t>
                          </m:r>
                        </m:oMath>
                      </m:oMathPara>
                    </a14:m>
                    <a:endParaRPr lang="en-US" sz="2400" dirty="0">
                      <a:solidFill>
                        <a:schemeClr val="tx1">
                          <a:lumMod val="65000"/>
                        </a:schemeClr>
                      </a:solidFill>
                    </a:endParaRPr>
                  </a:p>
                </p:txBody>
              </p:sp>
            </mc:Choice>
            <mc:Fallback xmlns="">
              <p:sp>
                <p:nvSpPr>
                  <p:cNvPr id="21" name="TextBox 20">
                    <a:extLst>
                      <a:ext uri="{FF2B5EF4-FFF2-40B4-BE49-F238E27FC236}">
                        <a16:creationId xmlns:a16="http://schemas.microsoft.com/office/drawing/2014/main" id="{773C1A13-FA81-4092-AE94-F0FAD2017612}"/>
                      </a:ext>
                    </a:extLst>
                  </p:cNvPr>
                  <p:cNvSpPr txBox="1">
                    <a:spLocks noRot="1" noChangeAspect="1" noMove="1" noResize="1" noEditPoints="1" noAdjustHandles="1" noChangeArrowheads="1" noChangeShapeType="1" noTextEdit="1"/>
                  </p:cNvSpPr>
                  <p:nvPr/>
                </p:nvSpPr>
                <p:spPr>
                  <a:xfrm>
                    <a:off x="7802271" y="5455433"/>
                    <a:ext cx="442429" cy="461665"/>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480D18FA-50A2-498A-B628-7A66A19970C1}"/>
                      </a:ext>
                    </a:extLst>
                  </p:cNvPr>
                  <p:cNvSpPr txBox="1"/>
                  <p:nvPr/>
                </p:nvSpPr>
                <p:spPr>
                  <a:xfrm>
                    <a:off x="6931524" y="4462124"/>
                    <a:ext cx="44640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0" i="1" smtClean="0">
                              <a:solidFill>
                                <a:schemeClr val="tx1">
                                  <a:lumMod val="65000"/>
                                </a:schemeClr>
                              </a:solidFill>
                              <a:latin typeface="Cambria Math" panose="02040503050406030204" pitchFamily="18" charset="0"/>
                            </a:rPr>
                            <m:t>𝑦</m:t>
                          </m:r>
                        </m:oMath>
                      </m:oMathPara>
                    </a14:m>
                    <a:endParaRPr lang="en-US" sz="2400" dirty="0">
                      <a:solidFill>
                        <a:schemeClr val="tx1">
                          <a:lumMod val="65000"/>
                        </a:schemeClr>
                      </a:solidFill>
                    </a:endParaRPr>
                  </a:p>
                </p:txBody>
              </p:sp>
            </mc:Choice>
            <mc:Fallback xmlns="">
              <p:sp>
                <p:nvSpPr>
                  <p:cNvPr id="22" name="TextBox 21">
                    <a:extLst>
                      <a:ext uri="{FF2B5EF4-FFF2-40B4-BE49-F238E27FC236}">
                        <a16:creationId xmlns:a16="http://schemas.microsoft.com/office/drawing/2014/main" id="{67BB2FC3-DBE9-41AD-BA97-017C804F780E}"/>
                      </a:ext>
                    </a:extLst>
                  </p:cNvPr>
                  <p:cNvSpPr txBox="1">
                    <a:spLocks noRot="1" noChangeAspect="1" noMove="1" noResize="1" noEditPoints="1" noAdjustHandles="1" noChangeArrowheads="1" noChangeShapeType="1" noTextEdit="1"/>
                  </p:cNvSpPr>
                  <p:nvPr/>
                </p:nvSpPr>
                <p:spPr>
                  <a:xfrm>
                    <a:off x="6931524" y="4462124"/>
                    <a:ext cx="446404" cy="461665"/>
                  </a:xfrm>
                  <a:prstGeom prst="rect">
                    <a:avLst/>
                  </a:prstGeom>
                  <a:blipFill>
                    <a:blip r:embed="rId9"/>
                    <a:stretch>
                      <a:fillRect b="-11842"/>
                    </a:stretch>
                  </a:blipFill>
                </p:spPr>
                <p:txBody>
                  <a:bodyPr/>
                  <a:lstStyle/>
                  <a:p>
                    <a:r>
                      <a:rPr lang="en-GB">
                        <a:noFill/>
                      </a:rPr>
                      <a:t> </a:t>
                    </a:r>
                  </a:p>
                </p:txBody>
              </p:sp>
            </mc:Fallback>
          </mc:AlternateContent>
        </p:grpSp>
      </p:grpSp>
    </p:spTree>
    <p:extLst>
      <p:ext uri="{BB962C8B-B14F-4D97-AF65-F5344CB8AC3E}">
        <p14:creationId xmlns:p14="http://schemas.microsoft.com/office/powerpoint/2010/main" val="2401300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0" end="0"/>
                                            </p:txEl>
                                          </p:spTgt>
                                        </p:tgtEl>
                                        <p:attrNameLst>
                                          <p:attrName>style.visibility</p:attrName>
                                        </p:attrNameLst>
                                      </p:cBhvr>
                                      <p:to>
                                        <p:strVal val="visible"/>
                                      </p:to>
                                    </p:set>
                                    <p:animEffect transition="in" filter="fade">
                                      <p:cBhvr>
                                        <p:cTn id="28"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594BB-4A8C-49D2-9447-303BD5560701}"/>
              </a:ext>
            </a:extLst>
          </p:cNvPr>
          <p:cNvSpPr>
            <a:spLocks noGrp="1"/>
          </p:cNvSpPr>
          <p:nvPr>
            <p:ph type="title"/>
          </p:nvPr>
        </p:nvSpPr>
        <p:spPr/>
        <p:txBody>
          <a:bodyPr/>
          <a:lstStyle/>
          <a:p>
            <a:r>
              <a:rPr lang="en-GB" dirty="0"/>
              <a:t>Dealing with many objects </a:t>
            </a:r>
          </a:p>
        </p:txBody>
      </p:sp>
      <p:grpSp>
        <p:nvGrpSpPr>
          <p:cNvPr id="20" name="Group 19">
            <a:extLst>
              <a:ext uri="{FF2B5EF4-FFF2-40B4-BE49-F238E27FC236}">
                <a16:creationId xmlns:a16="http://schemas.microsoft.com/office/drawing/2014/main" id="{D133EA68-2ADE-47BC-9D6B-998F4BE15F90}"/>
              </a:ext>
              <a:ext uri="{C183D7F6-B498-43B3-948B-1728B52AA6E4}">
                <adec:decorative xmlns:adec="http://schemas.microsoft.com/office/drawing/2017/decorative" val="1"/>
              </a:ext>
            </a:extLst>
          </p:cNvPr>
          <p:cNvGrpSpPr/>
          <p:nvPr/>
        </p:nvGrpSpPr>
        <p:grpSpPr>
          <a:xfrm>
            <a:off x="1623173" y="1719146"/>
            <a:ext cx="8422527" cy="4427655"/>
            <a:chOff x="1623173" y="1719146"/>
            <a:chExt cx="8422527" cy="4427655"/>
          </a:xfrm>
        </p:grpSpPr>
        <p:grpSp>
          <p:nvGrpSpPr>
            <p:cNvPr id="19" name="Group 18">
              <a:extLst>
                <a:ext uri="{FF2B5EF4-FFF2-40B4-BE49-F238E27FC236}">
                  <a16:creationId xmlns:a16="http://schemas.microsoft.com/office/drawing/2014/main" id="{81135067-9C40-4A1F-BA97-7E610619A7AA}"/>
                </a:ext>
              </a:extLst>
            </p:cNvPr>
            <p:cNvGrpSpPr/>
            <p:nvPr/>
          </p:nvGrpSpPr>
          <p:grpSpPr>
            <a:xfrm>
              <a:off x="1623173" y="3926573"/>
              <a:ext cx="1178143" cy="2220228"/>
              <a:chOff x="1623173" y="3926573"/>
              <a:chExt cx="1178143" cy="2220228"/>
            </a:xfrm>
          </p:grpSpPr>
          <p:sp>
            <p:nvSpPr>
              <p:cNvPr id="5" name="Rectangle 4">
                <a:extLst>
                  <a:ext uri="{FF2B5EF4-FFF2-40B4-BE49-F238E27FC236}">
                    <a16:creationId xmlns:a16="http://schemas.microsoft.com/office/drawing/2014/main" id="{6B727586-CF0A-42DD-9FD9-63CE9565F06F}"/>
                  </a:ext>
                </a:extLst>
              </p:cNvPr>
              <p:cNvSpPr/>
              <p:nvPr/>
            </p:nvSpPr>
            <p:spPr>
              <a:xfrm>
                <a:off x="1623173" y="3926573"/>
                <a:ext cx="1178143" cy="2220228"/>
              </a:xfrm>
              <a:prstGeom prst="rect">
                <a:avLst/>
              </a:prstGeom>
              <a:solidFill>
                <a:schemeClr val="accent4">
                  <a:lumMod val="20000"/>
                  <a:lumOff val="80000"/>
                  <a:alpha val="50196"/>
                </a:schemeClr>
              </a:solidFill>
              <a:ln w="57150">
                <a:solidFill>
                  <a:schemeClr val="accent3">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l"/>
                <a:endParaRPr lang="en-GB" dirty="0">
                  <a:solidFill>
                    <a:schemeClr val="tx1"/>
                  </a:solidFill>
                </a:endParaRPr>
              </a:p>
            </p:txBody>
          </p:sp>
          <p:sp>
            <p:nvSpPr>
              <p:cNvPr id="6" name="Freeform: Shape 5">
                <a:extLst>
                  <a:ext uri="{FF2B5EF4-FFF2-40B4-BE49-F238E27FC236}">
                    <a16:creationId xmlns:a16="http://schemas.microsoft.com/office/drawing/2014/main" id="{DE3713A2-C01F-4320-9426-DA8F70E5BB7C}"/>
                  </a:ext>
                </a:extLst>
              </p:cNvPr>
              <p:cNvSpPr/>
              <p:nvPr/>
            </p:nvSpPr>
            <p:spPr>
              <a:xfrm rot="20839575">
                <a:off x="1702747" y="3950508"/>
                <a:ext cx="900225" cy="2129793"/>
              </a:xfrm>
              <a:custGeom>
                <a:avLst/>
                <a:gdLst>
                  <a:gd name="connsiteX0" fmla="*/ 0 w 2286000"/>
                  <a:gd name="connsiteY0" fmla="*/ 1765300 h 1765300"/>
                  <a:gd name="connsiteX1" fmla="*/ 406400 w 2286000"/>
                  <a:gd name="connsiteY1" fmla="*/ 25400 h 1765300"/>
                  <a:gd name="connsiteX2" fmla="*/ 1045633 w 2286000"/>
                  <a:gd name="connsiteY2" fmla="*/ 1075266 h 1765300"/>
                  <a:gd name="connsiteX3" fmla="*/ 1756833 w 2286000"/>
                  <a:gd name="connsiteY3" fmla="*/ 0 h 1765300"/>
                  <a:gd name="connsiteX4" fmla="*/ 2286000 w 2286000"/>
                  <a:gd name="connsiteY4" fmla="*/ 1684866 h 1765300"/>
                  <a:gd name="connsiteX5" fmla="*/ 0 w 2286000"/>
                  <a:gd name="connsiteY5" fmla="*/ 1765300 h 176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000" h="1765300">
                    <a:moveTo>
                      <a:pt x="0" y="1765300"/>
                    </a:moveTo>
                    <a:lnTo>
                      <a:pt x="406400" y="25400"/>
                    </a:lnTo>
                    <a:lnTo>
                      <a:pt x="1045633" y="1075266"/>
                    </a:lnTo>
                    <a:lnTo>
                      <a:pt x="1756833" y="0"/>
                    </a:lnTo>
                    <a:lnTo>
                      <a:pt x="2286000" y="1684866"/>
                    </a:lnTo>
                    <a:lnTo>
                      <a:pt x="0" y="1765300"/>
                    </a:lnTo>
                    <a:close/>
                  </a:path>
                </a:pathLst>
              </a:custGeom>
              <a:solidFill>
                <a:srgbClr val="DFF5EF">
                  <a:alpha val="74902"/>
                </a:srgbClr>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grpSp>
        <p:grpSp>
          <p:nvGrpSpPr>
            <p:cNvPr id="18" name="Group 17">
              <a:extLst>
                <a:ext uri="{FF2B5EF4-FFF2-40B4-BE49-F238E27FC236}">
                  <a16:creationId xmlns:a16="http://schemas.microsoft.com/office/drawing/2014/main" id="{12BF083A-4CDD-4B4D-BAD8-3651B93DCA4D}"/>
                </a:ext>
              </a:extLst>
            </p:cNvPr>
            <p:cNvGrpSpPr/>
            <p:nvPr/>
          </p:nvGrpSpPr>
          <p:grpSpPr>
            <a:xfrm>
              <a:off x="7670800" y="1719146"/>
              <a:ext cx="2374900" cy="1709854"/>
              <a:chOff x="6261100" y="1955800"/>
              <a:chExt cx="2374900" cy="1709854"/>
            </a:xfrm>
          </p:grpSpPr>
          <p:sp>
            <p:nvSpPr>
              <p:cNvPr id="17" name="Rectangle 16">
                <a:extLst>
                  <a:ext uri="{FF2B5EF4-FFF2-40B4-BE49-F238E27FC236}">
                    <a16:creationId xmlns:a16="http://schemas.microsoft.com/office/drawing/2014/main" id="{428DF46F-837D-4926-85D2-71ED29B8383F}"/>
                  </a:ext>
                </a:extLst>
              </p:cNvPr>
              <p:cNvSpPr/>
              <p:nvPr/>
            </p:nvSpPr>
            <p:spPr>
              <a:xfrm>
                <a:off x="6261100" y="1955800"/>
                <a:ext cx="2374900" cy="1709854"/>
              </a:xfrm>
              <a:prstGeom prst="rect">
                <a:avLst/>
              </a:prstGeom>
              <a:solidFill>
                <a:schemeClr val="accent2">
                  <a:lumMod val="20000"/>
                  <a:lumOff val="80000"/>
                  <a:alpha val="50196"/>
                </a:schemeClr>
              </a:solidFill>
              <a:ln w="571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l"/>
                <a:endParaRPr lang="en-GB" dirty="0">
                  <a:solidFill>
                    <a:schemeClr val="tx1"/>
                  </a:solidFill>
                </a:endParaRPr>
              </a:p>
            </p:txBody>
          </p:sp>
          <p:sp>
            <p:nvSpPr>
              <p:cNvPr id="16" name="Dodecagon 15">
                <a:extLst>
                  <a:ext uri="{FF2B5EF4-FFF2-40B4-BE49-F238E27FC236}">
                    <a16:creationId xmlns:a16="http://schemas.microsoft.com/office/drawing/2014/main" id="{083AF6C8-5553-4988-B903-4B652954C161}"/>
                  </a:ext>
                </a:extLst>
              </p:cNvPr>
              <p:cNvSpPr/>
              <p:nvPr/>
            </p:nvSpPr>
            <p:spPr>
              <a:xfrm>
                <a:off x="6261100" y="1955800"/>
                <a:ext cx="2374900" cy="1709854"/>
              </a:xfrm>
              <a:custGeom>
                <a:avLst/>
                <a:gdLst>
                  <a:gd name="connsiteX0" fmla="*/ 0 w 2616200"/>
                  <a:gd name="connsiteY0" fmla="*/ 715859 h 1955800"/>
                  <a:gd name="connsiteX1" fmla="*/ 350522 w 2616200"/>
                  <a:gd name="connsiteY1" fmla="*/ 262041 h 1955800"/>
                  <a:gd name="connsiteX2" fmla="*/ 957578 w 2616200"/>
                  <a:gd name="connsiteY2" fmla="*/ 0 h 1955800"/>
                  <a:gd name="connsiteX3" fmla="*/ 1658622 w 2616200"/>
                  <a:gd name="connsiteY3" fmla="*/ 0 h 1955800"/>
                  <a:gd name="connsiteX4" fmla="*/ 2265678 w 2616200"/>
                  <a:gd name="connsiteY4" fmla="*/ 262041 h 1955800"/>
                  <a:gd name="connsiteX5" fmla="*/ 2616200 w 2616200"/>
                  <a:gd name="connsiteY5" fmla="*/ 715859 h 1955800"/>
                  <a:gd name="connsiteX6" fmla="*/ 2616200 w 2616200"/>
                  <a:gd name="connsiteY6" fmla="*/ 1239941 h 1955800"/>
                  <a:gd name="connsiteX7" fmla="*/ 2265678 w 2616200"/>
                  <a:gd name="connsiteY7" fmla="*/ 1693759 h 1955800"/>
                  <a:gd name="connsiteX8" fmla="*/ 1658622 w 2616200"/>
                  <a:gd name="connsiteY8" fmla="*/ 1955800 h 1955800"/>
                  <a:gd name="connsiteX9" fmla="*/ 957578 w 2616200"/>
                  <a:gd name="connsiteY9" fmla="*/ 1955800 h 1955800"/>
                  <a:gd name="connsiteX10" fmla="*/ 350522 w 2616200"/>
                  <a:gd name="connsiteY10" fmla="*/ 1693759 h 1955800"/>
                  <a:gd name="connsiteX11" fmla="*/ 0 w 2616200"/>
                  <a:gd name="connsiteY11" fmla="*/ 1239941 h 1955800"/>
                  <a:gd name="connsiteX12" fmla="*/ 0 w 2616200"/>
                  <a:gd name="connsiteY12" fmla="*/ 715859 h 1955800"/>
                  <a:gd name="connsiteX0" fmla="*/ 0 w 2616200"/>
                  <a:gd name="connsiteY0" fmla="*/ 715859 h 1955800"/>
                  <a:gd name="connsiteX1" fmla="*/ 350522 w 2616200"/>
                  <a:gd name="connsiteY1" fmla="*/ 262041 h 1955800"/>
                  <a:gd name="connsiteX2" fmla="*/ 957578 w 2616200"/>
                  <a:gd name="connsiteY2" fmla="*/ 0 h 1955800"/>
                  <a:gd name="connsiteX3" fmla="*/ 1607822 w 2616200"/>
                  <a:gd name="connsiteY3" fmla="*/ 495300 h 1955800"/>
                  <a:gd name="connsiteX4" fmla="*/ 2265678 w 2616200"/>
                  <a:gd name="connsiteY4" fmla="*/ 262041 h 1955800"/>
                  <a:gd name="connsiteX5" fmla="*/ 2616200 w 2616200"/>
                  <a:gd name="connsiteY5" fmla="*/ 715859 h 1955800"/>
                  <a:gd name="connsiteX6" fmla="*/ 2616200 w 2616200"/>
                  <a:gd name="connsiteY6" fmla="*/ 1239941 h 1955800"/>
                  <a:gd name="connsiteX7" fmla="*/ 2265678 w 2616200"/>
                  <a:gd name="connsiteY7" fmla="*/ 1693759 h 1955800"/>
                  <a:gd name="connsiteX8" fmla="*/ 1658622 w 2616200"/>
                  <a:gd name="connsiteY8" fmla="*/ 1955800 h 1955800"/>
                  <a:gd name="connsiteX9" fmla="*/ 957578 w 2616200"/>
                  <a:gd name="connsiteY9" fmla="*/ 1955800 h 1955800"/>
                  <a:gd name="connsiteX10" fmla="*/ 350522 w 2616200"/>
                  <a:gd name="connsiteY10" fmla="*/ 1693759 h 1955800"/>
                  <a:gd name="connsiteX11" fmla="*/ 0 w 2616200"/>
                  <a:gd name="connsiteY11" fmla="*/ 1239941 h 1955800"/>
                  <a:gd name="connsiteX12" fmla="*/ 0 w 2616200"/>
                  <a:gd name="connsiteY12" fmla="*/ 715859 h 1955800"/>
                  <a:gd name="connsiteX0" fmla="*/ 0 w 2616200"/>
                  <a:gd name="connsiteY0" fmla="*/ 919059 h 2159000"/>
                  <a:gd name="connsiteX1" fmla="*/ 350522 w 2616200"/>
                  <a:gd name="connsiteY1" fmla="*/ 465241 h 2159000"/>
                  <a:gd name="connsiteX2" fmla="*/ 754378 w 2616200"/>
                  <a:gd name="connsiteY2" fmla="*/ 0 h 2159000"/>
                  <a:gd name="connsiteX3" fmla="*/ 1607822 w 2616200"/>
                  <a:gd name="connsiteY3" fmla="*/ 698500 h 2159000"/>
                  <a:gd name="connsiteX4" fmla="*/ 2265678 w 2616200"/>
                  <a:gd name="connsiteY4" fmla="*/ 465241 h 2159000"/>
                  <a:gd name="connsiteX5" fmla="*/ 2616200 w 2616200"/>
                  <a:gd name="connsiteY5" fmla="*/ 919059 h 2159000"/>
                  <a:gd name="connsiteX6" fmla="*/ 2616200 w 2616200"/>
                  <a:gd name="connsiteY6" fmla="*/ 1443141 h 2159000"/>
                  <a:gd name="connsiteX7" fmla="*/ 2265678 w 2616200"/>
                  <a:gd name="connsiteY7" fmla="*/ 1896959 h 2159000"/>
                  <a:gd name="connsiteX8" fmla="*/ 1658622 w 2616200"/>
                  <a:gd name="connsiteY8" fmla="*/ 2159000 h 2159000"/>
                  <a:gd name="connsiteX9" fmla="*/ 957578 w 2616200"/>
                  <a:gd name="connsiteY9" fmla="*/ 2159000 h 2159000"/>
                  <a:gd name="connsiteX10" fmla="*/ 350522 w 2616200"/>
                  <a:gd name="connsiteY10" fmla="*/ 1896959 h 2159000"/>
                  <a:gd name="connsiteX11" fmla="*/ 0 w 2616200"/>
                  <a:gd name="connsiteY11" fmla="*/ 1443141 h 2159000"/>
                  <a:gd name="connsiteX12" fmla="*/ 0 w 2616200"/>
                  <a:gd name="connsiteY12" fmla="*/ 919059 h 2159000"/>
                  <a:gd name="connsiteX0" fmla="*/ 0 w 2616200"/>
                  <a:gd name="connsiteY0" fmla="*/ 919059 h 2159000"/>
                  <a:gd name="connsiteX1" fmla="*/ 541022 w 2616200"/>
                  <a:gd name="connsiteY1" fmla="*/ 770041 h 2159000"/>
                  <a:gd name="connsiteX2" fmla="*/ 754378 w 2616200"/>
                  <a:gd name="connsiteY2" fmla="*/ 0 h 2159000"/>
                  <a:gd name="connsiteX3" fmla="*/ 1607822 w 2616200"/>
                  <a:gd name="connsiteY3" fmla="*/ 698500 h 2159000"/>
                  <a:gd name="connsiteX4" fmla="*/ 2265678 w 2616200"/>
                  <a:gd name="connsiteY4" fmla="*/ 465241 h 2159000"/>
                  <a:gd name="connsiteX5" fmla="*/ 2616200 w 2616200"/>
                  <a:gd name="connsiteY5" fmla="*/ 919059 h 2159000"/>
                  <a:gd name="connsiteX6" fmla="*/ 2616200 w 2616200"/>
                  <a:gd name="connsiteY6" fmla="*/ 1443141 h 2159000"/>
                  <a:gd name="connsiteX7" fmla="*/ 2265678 w 2616200"/>
                  <a:gd name="connsiteY7" fmla="*/ 1896959 h 2159000"/>
                  <a:gd name="connsiteX8" fmla="*/ 1658622 w 2616200"/>
                  <a:gd name="connsiteY8" fmla="*/ 2159000 h 2159000"/>
                  <a:gd name="connsiteX9" fmla="*/ 957578 w 2616200"/>
                  <a:gd name="connsiteY9" fmla="*/ 2159000 h 2159000"/>
                  <a:gd name="connsiteX10" fmla="*/ 350522 w 2616200"/>
                  <a:gd name="connsiteY10" fmla="*/ 1896959 h 2159000"/>
                  <a:gd name="connsiteX11" fmla="*/ 0 w 2616200"/>
                  <a:gd name="connsiteY11" fmla="*/ 1443141 h 2159000"/>
                  <a:gd name="connsiteX12" fmla="*/ 0 w 2616200"/>
                  <a:gd name="connsiteY12" fmla="*/ 919059 h 2159000"/>
                  <a:gd name="connsiteX0" fmla="*/ 0 w 2616200"/>
                  <a:gd name="connsiteY0" fmla="*/ 919059 h 2159000"/>
                  <a:gd name="connsiteX1" fmla="*/ 541022 w 2616200"/>
                  <a:gd name="connsiteY1" fmla="*/ 770041 h 2159000"/>
                  <a:gd name="connsiteX2" fmla="*/ 754378 w 2616200"/>
                  <a:gd name="connsiteY2" fmla="*/ 0 h 2159000"/>
                  <a:gd name="connsiteX3" fmla="*/ 1607822 w 2616200"/>
                  <a:gd name="connsiteY3" fmla="*/ 698500 h 2159000"/>
                  <a:gd name="connsiteX4" fmla="*/ 2265678 w 2616200"/>
                  <a:gd name="connsiteY4" fmla="*/ 465241 h 2159000"/>
                  <a:gd name="connsiteX5" fmla="*/ 2616200 w 2616200"/>
                  <a:gd name="connsiteY5" fmla="*/ 919059 h 2159000"/>
                  <a:gd name="connsiteX6" fmla="*/ 2616200 w 2616200"/>
                  <a:gd name="connsiteY6" fmla="*/ 1443141 h 2159000"/>
                  <a:gd name="connsiteX7" fmla="*/ 2265678 w 2616200"/>
                  <a:gd name="connsiteY7" fmla="*/ 1896959 h 2159000"/>
                  <a:gd name="connsiteX8" fmla="*/ 1658622 w 2616200"/>
                  <a:gd name="connsiteY8" fmla="*/ 2159000 h 2159000"/>
                  <a:gd name="connsiteX9" fmla="*/ 1046478 w 2616200"/>
                  <a:gd name="connsiteY9" fmla="*/ 1676400 h 2159000"/>
                  <a:gd name="connsiteX10" fmla="*/ 350522 w 2616200"/>
                  <a:gd name="connsiteY10" fmla="*/ 1896959 h 2159000"/>
                  <a:gd name="connsiteX11" fmla="*/ 0 w 2616200"/>
                  <a:gd name="connsiteY11" fmla="*/ 1443141 h 2159000"/>
                  <a:gd name="connsiteX12" fmla="*/ 0 w 2616200"/>
                  <a:gd name="connsiteY12" fmla="*/ 919059 h 2159000"/>
                  <a:gd name="connsiteX0" fmla="*/ 0 w 2616200"/>
                  <a:gd name="connsiteY0" fmla="*/ 919059 h 2159000"/>
                  <a:gd name="connsiteX1" fmla="*/ 541022 w 2616200"/>
                  <a:gd name="connsiteY1" fmla="*/ 770041 h 2159000"/>
                  <a:gd name="connsiteX2" fmla="*/ 754378 w 2616200"/>
                  <a:gd name="connsiteY2" fmla="*/ 0 h 2159000"/>
                  <a:gd name="connsiteX3" fmla="*/ 1607822 w 2616200"/>
                  <a:gd name="connsiteY3" fmla="*/ 698500 h 2159000"/>
                  <a:gd name="connsiteX4" fmla="*/ 2265678 w 2616200"/>
                  <a:gd name="connsiteY4" fmla="*/ 465241 h 2159000"/>
                  <a:gd name="connsiteX5" fmla="*/ 2616200 w 2616200"/>
                  <a:gd name="connsiteY5" fmla="*/ 919059 h 2159000"/>
                  <a:gd name="connsiteX6" fmla="*/ 2616200 w 2616200"/>
                  <a:gd name="connsiteY6" fmla="*/ 1443141 h 2159000"/>
                  <a:gd name="connsiteX7" fmla="*/ 2265678 w 2616200"/>
                  <a:gd name="connsiteY7" fmla="*/ 1896959 h 2159000"/>
                  <a:gd name="connsiteX8" fmla="*/ 1658622 w 2616200"/>
                  <a:gd name="connsiteY8" fmla="*/ 2159000 h 2159000"/>
                  <a:gd name="connsiteX9" fmla="*/ 1046478 w 2616200"/>
                  <a:gd name="connsiteY9" fmla="*/ 1676400 h 2159000"/>
                  <a:gd name="connsiteX10" fmla="*/ 350522 w 2616200"/>
                  <a:gd name="connsiteY10" fmla="*/ 1896959 h 2159000"/>
                  <a:gd name="connsiteX11" fmla="*/ 177800 w 2616200"/>
                  <a:gd name="connsiteY11" fmla="*/ 1481241 h 2159000"/>
                  <a:gd name="connsiteX12" fmla="*/ 0 w 2616200"/>
                  <a:gd name="connsiteY12" fmla="*/ 919059 h 2159000"/>
                  <a:gd name="connsiteX0" fmla="*/ 0 w 2616200"/>
                  <a:gd name="connsiteY0" fmla="*/ 919059 h 2159000"/>
                  <a:gd name="connsiteX1" fmla="*/ 541022 w 2616200"/>
                  <a:gd name="connsiteY1" fmla="*/ 770041 h 2159000"/>
                  <a:gd name="connsiteX2" fmla="*/ 754378 w 2616200"/>
                  <a:gd name="connsiteY2" fmla="*/ 0 h 2159000"/>
                  <a:gd name="connsiteX3" fmla="*/ 1607822 w 2616200"/>
                  <a:gd name="connsiteY3" fmla="*/ 698500 h 2159000"/>
                  <a:gd name="connsiteX4" fmla="*/ 2265678 w 2616200"/>
                  <a:gd name="connsiteY4" fmla="*/ 465241 h 2159000"/>
                  <a:gd name="connsiteX5" fmla="*/ 2616200 w 2616200"/>
                  <a:gd name="connsiteY5" fmla="*/ 919059 h 2159000"/>
                  <a:gd name="connsiteX6" fmla="*/ 2616200 w 2616200"/>
                  <a:gd name="connsiteY6" fmla="*/ 1443141 h 2159000"/>
                  <a:gd name="connsiteX7" fmla="*/ 2062478 w 2616200"/>
                  <a:gd name="connsiteY7" fmla="*/ 1630259 h 2159000"/>
                  <a:gd name="connsiteX8" fmla="*/ 1658622 w 2616200"/>
                  <a:gd name="connsiteY8" fmla="*/ 2159000 h 2159000"/>
                  <a:gd name="connsiteX9" fmla="*/ 1046478 w 2616200"/>
                  <a:gd name="connsiteY9" fmla="*/ 1676400 h 2159000"/>
                  <a:gd name="connsiteX10" fmla="*/ 350522 w 2616200"/>
                  <a:gd name="connsiteY10" fmla="*/ 1896959 h 2159000"/>
                  <a:gd name="connsiteX11" fmla="*/ 177800 w 2616200"/>
                  <a:gd name="connsiteY11" fmla="*/ 1481241 h 2159000"/>
                  <a:gd name="connsiteX12" fmla="*/ 0 w 2616200"/>
                  <a:gd name="connsiteY12" fmla="*/ 919059 h 2159000"/>
                  <a:gd name="connsiteX0" fmla="*/ 0 w 2616200"/>
                  <a:gd name="connsiteY0" fmla="*/ 919059 h 2159000"/>
                  <a:gd name="connsiteX1" fmla="*/ 541022 w 2616200"/>
                  <a:gd name="connsiteY1" fmla="*/ 770041 h 2159000"/>
                  <a:gd name="connsiteX2" fmla="*/ 754378 w 2616200"/>
                  <a:gd name="connsiteY2" fmla="*/ 0 h 2159000"/>
                  <a:gd name="connsiteX3" fmla="*/ 1607822 w 2616200"/>
                  <a:gd name="connsiteY3" fmla="*/ 698500 h 2159000"/>
                  <a:gd name="connsiteX4" fmla="*/ 2265678 w 2616200"/>
                  <a:gd name="connsiteY4" fmla="*/ 465241 h 2159000"/>
                  <a:gd name="connsiteX5" fmla="*/ 2095500 w 2616200"/>
                  <a:gd name="connsiteY5" fmla="*/ 1020659 h 2159000"/>
                  <a:gd name="connsiteX6" fmla="*/ 2616200 w 2616200"/>
                  <a:gd name="connsiteY6" fmla="*/ 1443141 h 2159000"/>
                  <a:gd name="connsiteX7" fmla="*/ 2062478 w 2616200"/>
                  <a:gd name="connsiteY7" fmla="*/ 1630259 h 2159000"/>
                  <a:gd name="connsiteX8" fmla="*/ 1658622 w 2616200"/>
                  <a:gd name="connsiteY8" fmla="*/ 2159000 h 2159000"/>
                  <a:gd name="connsiteX9" fmla="*/ 1046478 w 2616200"/>
                  <a:gd name="connsiteY9" fmla="*/ 1676400 h 2159000"/>
                  <a:gd name="connsiteX10" fmla="*/ 350522 w 2616200"/>
                  <a:gd name="connsiteY10" fmla="*/ 1896959 h 2159000"/>
                  <a:gd name="connsiteX11" fmla="*/ 177800 w 2616200"/>
                  <a:gd name="connsiteY11" fmla="*/ 1481241 h 2159000"/>
                  <a:gd name="connsiteX12" fmla="*/ 0 w 2616200"/>
                  <a:gd name="connsiteY12" fmla="*/ 919059 h 2159000"/>
                  <a:gd name="connsiteX0" fmla="*/ 0 w 2616200"/>
                  <a:gd name="connsiteY0" fmla="*/ 919059 h 2159000"/>
                  <a:gd name="connsiteX1" fmla="*/ 541022 w 2616200"/>
                  <a:gd name="connsiteY1" fmla="*/ 770041 h 2159000"/>
                  <a:gd name="connsiteX2" fmla="*/ 754378 w 2616200"/>
                  <a:gd name="connsiteY2" fmla="*/ 0 h 2159000"/>
                  <a:gd name="connsiteX3" fmla="*/ 1607822 w 2616200"/>
                  <a:gd name="connsiteY3" fmla="*/ 698500 h 2159000"/>
                  <a:gd name="connsiteX4" fmla="*/ 2265678 w 2616200"/>
                  <a:gd name="connsiteY4" fmla="*/ 465241 h 2159000"/>
                  <a:gd name="connsiteX5" fmla="*/ 2095500 w 2616200"/>
                  <a:gd name="connsiteY5" fmla="*/ 1020659 h 2159000"/>
                  <a:gd name="connsiteX6" fmla="*/ 2616200 w 2616200"/>
                  <a:gd name="connsiteY6" fmla="*/ 1443141 h 2159000"/>
                  <a:gd name="connsiteX7" fmla="*/ 2062478 w 2616200"/>
                  <a:gd name="connsiteY7" fmla="*/ 1630259 h 2159000"/>
                  <a:gd name="connsiteX8" fmla="*/ 1658622 w 2616200"/>
                  <a:gd name="connsiteY8" fmla="*/ 2159000 h 2159000"/>
                  <a:gd name="connsiteX9" fmla="*/ 1046478 w 2616200"/>
                  <a:gd name="connsiteY9" fmla="*/ 1676400 h 2159000"/>
                  <a:gd name="connsiteX10" fmla="*/ 350522 w 2616200"/>
                  <a:gd name="connsiteY10" fmla="*/ 1896959 h 2159000"/>
                  <a:gd name="connsiteX11" fmla="*/ 469900 w 2616200"/>
                  <a:gd name="connsiteY11" fmla="*/ 1366941 h 2159000"/>
                  <a:gd name="connsiteX12" fmla="*/ 0 w 2616200"/>
                  <a:gd name="connsiteY12" fmla="*/ 919059 h 215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16200" h="2159000">
                    <a:moveTo>
                      <a:pt x="0" y="919059"/>
                    </a:moveTo>
                    <a:lnTo>
                      <a:pt x="541022" y="770041"/>
                    </a:lnTo>
                    <a:lnTo>
                      <a:pt x="754378" y="0"/>
                    </a:lnTo>
                    <a:lnTo>
                      <a:pt x="1607822" y="698500"/>
                    </a:lnTo>
                    <a:lnTo>
                      <a:pt x="2265678" y="465241"/>
                    </a:lnTo>
                    <a:lnTo>
                      <a:pt x="2095500" y="1020659"/>
                    </a:lnTo>
                    <a:lnTo>
                      <a:pt x="2616200" y="1443141"/>
                    </a:lnTo>
                    <a:lnTo>
                      <a:pt x="2062478" y="1630259"/>
                    </a:lnTo>
                    <a:lnTo>
                      <a:pt x="1658622" y="2159000"/>
                    </a:lnTo>
                    <a:lnTo>
                      <a:pt x="1046478" y="1676400"/>
                    </a:lnTo>
                    <a:lnTo>
                      <a:pt x="350522" y="1896959"/>
                    </a:lnTo>
                    <a:lnTo>
                      <a:pt x="469900" y="1366941"/>
                    </a:lnTo>
                    <a:lnTo>
                      <a:pt x="0" y="919059"/>
                    </a:lnTo>
                    <a:close/>
                  </a:path>
                </a:pathLst>
              </a:custGeom>
              <a:solidFill>
                <a:srgbClr val="DCE1F4">
                  <a:alpha val="74902"/>
                </a:srgbClr>
              </a:solidFill>
              <a:ln w="571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grpSp>
      </p:grpSp>
      <p:grpSp>
        <p:nvGrpSpPr>
          <p:cNvPr id="3" name="Group 2">
            <a:extLst>
              <a:ext uri="{FF2B5EF4-FFF2-40B4-BE49-F238E27FC236}">
                <a16:creationId xmlns:a16="http://schemas.microsoft.com/office/drawing/2014/main" id="{CCC968BE-2513-4F55-8281-172D69C8CC24}"/>
              </a:ext>
              <a:ext uri="{C183D7F6-B498-43B3-948B-1728B52AA6E4}">
                <adec:decorative xmlns:adec="http://schemas.microsoft.com/office/drawing/2017/decorative" val="1"/>
              </a:ext>
            </a:extLst>
          </p:cNvPr>
          <p:cNvGrpSpPr/>
          <p:nvPr/>
        </p:nvGrpSpPr>
        <p:grpSpPr>
          <a:xfrm>
            <a:off x="2706437" y="3389807"/>
            <a:ext cx="8361395" cy="2258455"/>
            <a:chOff x="2706437" y="3389807"/>
            <a:chExt cx="8361395" cy="2258455"/>
          </a:xfrm>
        </p:grpSpPr>
        <p:grpSp>
          <p:nvGrpSpPr>
            <p:cNvPr id="27" name="Group 26">
              <a:extLst>
                <a:ext uri="{FF2B5EF4-FFF2-40B4-BE49-F238E27FC236}">
                  <a16:creationId xmlns:a16="http://schemas.microsoft.com/office/drawing/2014/main" id="{B7EFDDA8-7ACB-436B-8FF9-E9808DBB09B9}"/>
                </a:ext>
              </a:extLst>
            </p:cNvPr>
            <p:cNvGrpSpPr/>
            <p:nvPr/>
          </p:nvGrpSpPr>
          <p:grpSpPr>
            <a:xfrm>
              <a:off x="2706437" y="3389807"/>
              <a:ext cx="8361395" cy="2258455"/>
              <a:chOff x="2706437" y="3389807"/>
              <a:chExt cx="8361395" cy="2258455"/>
            </a:xfrm>
          </p:grpSpPr>
          <p:sp>
            <p:nvSpPr>
              <p:cNvPr id="7" name="Rectangle 6">
                <a:extLst>
                  <a:ext uri="{FF2B5EF4-FFF2-40B4-BE49-F238E27FC236}">
                    <a16:creationId xmlns:a16="http://schemas.microsoft.com/office/drawing/2014/main" id="{2AD8F1D5-EB22-4AD3-97BF-A481E99D74B5}"/>
                  </a:ext>
                  <a:ext uri="{C183D7F6-B498-43B3-948B-1728B52AA6E4}">
                    <adec:decorative xmlns:adec="http://schemas.microsoft.com/office/drawing/2017/decorative" val="1"/>
                  </a:ext>
                </a:extLst>
              </p:cNvPr>
              <p:cNvSpPr/>
              <p:nvPr/>
            </p:nvSpPr>
            <p:spPr>
              <a:xfrm>
                <a:off x="2706437" y="4107240"/>
                <a:ext cx="1345566" cy="1323127"/>
              </a:xfrm>
              <a:prstGeom prst="rect">
                <a:avLst/>
              </a:prstGeom>
              <a:solidFill>
                <a:schemeClr val="accent5">
                  <a:lumMod val="20000"/>
                  <a:lumOff val="80000"/>
                  <a:alpha val="50196"/>
                </a:schemeClr>
              </a:solidFill>
              <a:ln w="57150">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l"/>
                <a:endParaRPr lang="en-GB" dirty="0">
                  <a:solidFill>
                    <a:schemeClr val="tx1"/>
                  </a:solidFill>
                </a:endParaRPr>
              </a:p>
            </p:txBody>
          </p:sp>
          <p:grpSp>
            <p:nvGrpSpPr>
              <p:cNvPr id="23" name="Group 22">
                <a:extLst>
                  <a:ext uri="{FF2B5EF4-FFF2-40B4-BE49-F238E27FC236}">
                    <a16:creationId xmlns:a16="http://schemas.microsoft.com/office/drawing/2014/main" id="{817F537E-B081-4A58-B633-4D8F87329B8D}"/>
                  </a:ext>
                </a:extLst>
              </p:cNvPr>
              <p:cNvGrpSpPr/>
              <p:nvPr/>
            </p:nvGrpSpPr>
            <p:grpSpPr>
              <a:xfrm>
                <a:off x="9536418" y="3389807"/>
                <a:ext cx="1531414" cy="1148739"/>
                <a:chOff x="9536418" y="3389807"/>
                <a:chExt cx="1531414" cy="1148739"/>
              </a:xfrm>
            </p:grpSpPr>
            <p:sp>
              <p:nvSpPr>
                <p:cNvPr id="22" name="Rectangle 21">
                  <a:extLst>
                    <a:ext uri="{FF2B5EF4-FFF2-40B4-BE49-F238E27FC236}">
                      <a16:creationId xmlns:a16="http://schemas.microsoft.com/office/drawing/2014/main" id="{24FB9182-06FB-437F-AD76-DD7A6FCBF662}"/>
                    </a:ext>
                  </a:extLst>
                </p:cNvPr>
                <p:cNvSpPr/>
                <p:nvPr/>
              </p:nvSpPr>
              <p:spPr>
                <a:xfrm>
                  <a:off x="9536418" y="3389807"/>
                  <a:ext cx="1531414" cy="1148739"/>
                </a:xfrm>
                <a:prstGeom prst="rect">
                  <a:avLst/>
                </a:prstGeom>
                <a:solidFill>
                  <a:srgbClr val="FFE1FF">
                    <a:alpha val="49804"/>
                  </a:srgbClr>
                </a:solidFill>
                <a:ln w="57150">
                  <a:solidFill>
                    <a:srgbClr val="FF66FF"/>
                  </a:solidFill>
                </a:ln>
              </p:spPr>
              <p:style>
                <a:lnRef idx="2">
                  <a:schemeClr val="dk1"/>
                </a:lnRef>
                <a:fillRef idx="1">
                  <a:schemeClr val="lt1"/>
                </a:fillRef>
                <a:effectRef idx="0">
                  <a:schemeClr val="dk1"/>
                </a:effectRef>
                <a:fontRef idx="minor">
                  <a:schemeClr val="dk1"/>
                </a:fontRef>
              </p:style>
              <p:txBody>
                <a:bodyPr rtlCol="0" anchor="ctr"/>
                <a:lstStyle/>
                <a:p>
                  <a:pPr algn="l"/>
                  <a:endParaRPr lang="en-GB" dirty="0">
                    <a:solidFill>
                      <a:schemeClr val="tx1"/>
                    </a:solidFill>
                  </a:endParaRPr>
                </a:p>
              </p:txBody>
            </p:sp>
            <p:sp>
              <p:nvSpPr>
                <p:cNvPr id="21" name="Heptagon 20">
                  <a:extLst>
                    <a:ext uri="{FF2B5EF4-FFF2-40B4-BE49-F238E27FC236}">
                      <a16:creationId xmlns:a16="http://schemas.microsoft.com/office/drawing/2014/main" id="{22A96343-0650-4B18-A7EA-8D6293AABEC0}"/>
                    </a:ext>
                  </a:extLst>
                </p:cNvPr>
                <p:cNvSpPr/>
                <p:nvPr/>
              </p:nvSpPr>
              <p:spPr>
                <a:xfrm>
                  <a:off x="9536418" y="3413657"/>
                  <a:ext cx="1531414" cy="1124889"/>
                </a:xfrm>
                <a:custGeom>
                  <a:avLst/>
                  <a:gdLst>
                    <a:gd name="connsiteX0" fmla="*/ -4 w 1397000"/>
                    <a:gd name="connsiteY0" fmla="*/ 504891 h 785081"/>
                    <a:gd name="connsiteX1" fmla="*/ 138346 w 1397000"/>
                    <a:gd name="connsiteY1" fmla="*/ 155496 h 785081"/>
                    <a:gd name="connsiteX2" fmla="*/ 698500 w 1397000"/>
                    <a:gd name="connsiteY2" fmla="*/ 0 h 785081"/>
                    <a:gd name="connsiteX3" fmla="*/ 1258654 w 1397000"/>
                    <a:gd name="connsiteY3" fmla="*/ 155496 h 785081"/>
                    <a:gd name="connsiteX4" fmla="*/ 1397004 w 1397000"/>
                    <a:gd name="connsiteY4" fmla="*/ 504891 h 785081"/>
                    <a:gd name="connsiteX5" fmla="*/ 1009360 w 1397000"/>
                    <a:gd name="connsiteY5" fmla="*/ 785085 h 785081"/>
                    <a:gd name="connsiteX6" fmla="*/ 387640 w 1397000"/>
                    <a:gd name="connsiteY6" fmla="*/ 785085 h 785081"/>
                    <a:gd name="connsiteX7" fmla="*/ -4 w 1397000"/>
                    <a:gd name="connsiteY7" fmla="*/ 504891 h 785081"/>
                    <a:gd name="connsiteX0" fmla="*/ 115650 w 1512658"/>
                    <a:gd name="connsiteY0" fmla="*/ 603395 h 883589"/>
                    <a:gd name="connsiteX1" fmla="*/ 0 w 1512658"/>
                    <a:gd name="connsiteY1" fmla="*/ 0 h 883589"/>
                    <a:gd name="connsiteX2" fmla="*/ 814154 w 1512658"/>
                    <a:gd name="connsiteY2" fmla="*/ 98504 h 883589"/>
                    <a:gd name="connsiteX3" fmla="*/ 1374308 w 1512658"/>
                    <a:gd name="connsiteY3" fmla="*/ 254000 h 883589"/>
                    <a:gd name="connsiteX4" fmla="*/ 1512658 w 1512658"/>
                    <a:gd name="connsiteY4" fmla="*/ 603395 h 883589"/>
                    <a:gd name="connsiteX5" fmla="*/ 1125014 w 1512658"/>
                    <a:gd name="connsiteY5" fmla="*/ 883589 h 883589"/>
                    <a:gd name="connsiteX6" fmla="*/ 503294 w 1512658"/>
                    <a:gd name="connsiteY6" fmla="*/ 883589 h 883589"/>
                    <a:gd name="connsiteX7" fmla="*/ 115650 w 1512658"/>
                    <a:gd name="connsiteY7" fmla="*/ 603395 h 883589"/>
                    <a:gd name="connsiteX0" fmla="*/ 115650 w 1531414"/>
                    <a:gd name="connsiteY0" fmla="*/ 603395 h 1124889"/>
                    <a:gd name="connsiteX1" fmla="*/ 0 w 1531414"/>
                    <a:gd name="connsiteY1" fmla="*/ 0 h 1124889"/>
                    <a:gd name="connsiteX2" fmla="*/ 814154 w 1531414"/>
                    <a:gd name="connsiteY2" fmla="*/ 98504 h 1124889"/>
                    <a:gd name="connsiteX3" fmla="*/ 1374308 w 1531414"/>
                    <a:gd name="connsiteY3" fmla="*/ 254000 h 1124889"/>
                    <a:gd name="connsiteX4" fmla="*/ 1512658 w 1531414"/>
                    <a:gd name="connsiteY4" fmla="*/ 603395 h 1124889"/>
                    <a:gd name="connsiteX5" fmla="*/ 1531414 w 1531414"/>
                    <a:gd name="connsiteY5" fmla="*/ 1124889 h 1124889"/>
                    <a:gd name="connsiteX6" fmla="*/ 503294 w 1531414"/>
                    <a:gd name="connsiteY6" fmla="*/ 883589 h 1124889"/>
                    <a:gd name="connsiteX7" fmla="*/ 115650 w 1531414"/>
                    <a:gd name="connsiteY7" fmla="*/ 603395 h 1124889"/>
                    <a:gd name="connsiteX0" fmla="*/ 115650 w 1531414"/>
                    <a:gd name="connsiteY0" fmla="*/ 603395 h 1124889"/>
                    <a:gd name="connsiteX1" fmla="*/ 0 w 1531414"/>
                    <a:gd name="connsiteY1" fmla="*/ 0 h 1124889"/>
                    <a:gd name="connsiteX2" fmla="*/ 814154 w 1531414"/>
                    <a:gd name="connsiteY2" fmla="*/ 98504 h 1124889"/>
                    <a:gd name="connsiteX3" fmla="*/ 1196508 w 1531414"/>
                    <a:gd name="connsiteY3" fmla="*/ 279400 h 1124889"/>
                    <a:gd name="connsiteX4" fmla="*/ 1512658 w 1531414"/>
                    <a:gd name="connsiteY4" fmla="*/ 603395 h 1124889"/>
                    <a:gd name="connsiteX5" fmla="*/ 1531414 w 1531414"/>
                    <a:gd name="connsiteY5" fmla="*/ 1124889 h 1124889"/>
                    <a:gd name="connsiteX6" fmla="*/ 503294 w 1531414"/>
                    <a:gd name="connsiteY6" fmla="*/ 883589 h 1124889"/>
                    <a:gd name="connsiteX7" fmla="*/ 115650 w 1531414"/>
                    <a:gd name="connsiteY7" fmla="*/ 603395 h 1124889"/>
                    <a:gd name="connsiteX0" fmla="*/ 115650 w 1531414"/>
                    <a:gd name="connsiteY0" fmla="*/ 603395 h 1124889"/>
                    <a:gd name="connsiteX1" fmla="*/ 0 w 1531414"/>
                    <a:gd name="connsiteY1" fmla="*/ 0 h 1124889"/>
                    <a:gd name="connsiteX2" fmla="*/ 712554 w 1531414"/>
                    <a:gd name="connsiteY2" fmla="*/ 98504 h 1124889"/>
                    <a:gd name="connsiteX3" fmla="*/ 1196508 w 1531414"/>
                    <a:gd name="connsiteY3" fmla="*/ 279400 h 1124889"/>
                    <a:gd name="connsiteX4" fmla="*/ 1512658 w 1531414"/>
                    <a:gd name="connsiteY4" fmla="*/ 603395 h 1124889"/>
                    <a:gd name="connsiteX5" fmla="*/ 1531414 w 1531414"/>
                    <a:gd name="connsiteY5" fmla="*/ 1124889 h 1124889"/>
                    <a:gd name="connsiteX6" fmla="*/ 503294 w 1531414"/>
                    <a:gd name="connsiteY6" fmla="*/ 883589 h 1124889"/>
                    <a:gd name="connsiteX7" fmla="*/ 115650 w 1531414"/>
                    <a:gd name="connsiteY7" fmla="*/ 603395 h 1124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1414" h="1124889">
                      <a:moveTo>
                        <a:pt x="115650" y="603395"/>
                      </a:moveTo>
                      <a:lnTo>
                        <a:pt x="0" y="0"/>
                      </a:lnTo>
                      <a:lnTo>
                        <a:pt x="712554" y="98504"/>
                      </a:lnTo>
                      <a:lnTo>
                        <a:pt x="1196508" y="279400"/>
                      </a:lnTo>
                      <a:lnTo>
                        <a:pt x="1512658" y="603395"/>
                      </a:lnTo>
                      <a:lnTo>
                        <a:pt x="1531414" y="1124889"/>
                      </a:lnTo>
                      <a:lnTo>
                        <a:pt x="503294" y="883589"/>
                      </a:lnTo>
                      <a:lnTo>
                        <a:pt x="115650" y="603395"/>
                      </a:lnTo>
                      <a:close/>
                    </a:path>
                  </a:pathLst>
                </a:custGeom>
                <a:solidFill>
                  <a:srgbClr val="E2C5FF">
                    <a:alpha val="74902"/>
                  </a:srgbClr>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grpSp>
          <p:grpSp>
            <p:nvGrpSpPr>
              <p:cNvPr id="26" name="Group 25">
                <a:extLst>
                  <a:ext uri="{FF2B5EF4-FFF2-40B4-BE49-F238E27FC236}">
                    <a16:creationId xmlns:a16="http://schemas.microsoft.com/office/drawing/2014/main" id="{5ED19A4F-7DE0-420D-9C81-D6681C23CF55}"/>
                  </a:ext>
                </a:extLst>
              </p:cNvPr>
              <p:cNvGrpSpPr/>
              <p:nvPr/>
            </p:nvGrpSpPr>
            <p:grpSpPr>
              <a:xfrm>
                <a:off x="5960946" y="3790579"/>
                <a:ext cx="1709854" cy="1857683"/>
                <a:chOff x="6641780" y="4024956"/>
                <a:chExt cx="1709854" cy="1857683"/>
              </a:xfrm>
            </p:grpSpPr>
            <p:sp>
              <p:nvSpPr>
                <p:cNvPr id="25" name="Rectangle 24">
                  <a:extLst>
                    <a:ext uri="{FF2B5EF4-FFF2-40B4-BE49-F238E27FC236}">
                      <a16:creationId xmlns:a16="http://schemas.microsoft.com/office/drawing/2014/main" id="{F65EE2FF-234F-4181-BDA0-A524F216F0EC}"/>
                    </a:ext>
                  </a:extLst>
                </p:cNvPr>
                <p:cNvSpPr/>
                <p:nvPr/>
              </p:nvSpPr>
              <p:spPr>
                <a:xfrm>
                  <a:off x="6680199" y="4024956"/>
                  <a:ext cx="1562101" cy="1857683"/>
                </a:xfrm>
                <a:prstGeom prst="rect">
                  <a:avLst/>
                </a:prstGeom>
                <a:solidFill>
                  <a:schemeClr val="accent6">
                    <a:lumMod val="20000"/>
                    <a:lumOff val="80000"/>
                    <a:alpha val="49804"/>
                  </a:schemeClr>
                </a:solidFill>
                <a:ln w="57150">
                  <a:solidFill>
                    <a:schemeClr val="accent6">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l"/>
                  <a:endParaRPr lang="en-GB" dirty="0">
                    <a:solidFill>
                      <a:schemeClr val="tx1"/>
                    </a:solidFill>
                  </a:endParaRPr>
                </a:p>
              </p:txBody>
            </p:sp>
            <p:sp>
              <p:nvSpPr>
                <p:cNvPr id="24" name="Hexagon 23">
                  <a:extLst>
                    <a:ext uri="{FF2B5EF4-FFF2-40B4-BE49-F238E27FC236}">
                      <a16:creationId xmlns:a16="http://schemas.microsoft.com/office/drawing/2014/main" id="{0DEDF12A-8723-4930-941D-610F8EC6D643}"/>
                    </a:ext>
                  </a:extLst>
                </p:cNvPr>
                <p:cNvSpPr/>
                <p:nvPr/>
              </p:nvSpPr>
              <p:spPr>
                <a:xfrm rot="16811156">
                  <a:off x="6616700" y="4122854"/>
                  <a:ext cx="1760014" cy="1709854"/>
                </a:xfrm>
                <a:custGeom>
                  <a:avLst/>
                  <a:gdLst>
                    <a:gd name="connsiteX0" fmla="*/ 0 w 1531414"/>
                    <a:gd name="connsiteY0" fmla="*/ 854927 h 1709854"/>
                    <a:gd name="connsiteX1" fmla="*/ 382854 w 1531414"/>
                    <a:gd name="connsiteY1" fmla="*/ 0 h 1709854"/>
                    <a:gd name="connsiteX2" fmla="*/ 1148561 w 1531414"/>
                    <a:gd name="connsiteY2" fmla="*/ 0 h 1709854"/>
                    <a:gd name="connsiteX3" fmla="*/ 1531414 w 1531414"/>
                    <a:gd name="connsiteY3" fmla="*/ 854927 h 1709854"/>
                    <a:gd name="connsiteX4" fmla="*/ 1148561 w 1531414"/>
                    <a:gd name="connsiteY4" fmla="*/ 1709854 h 1709854"/>
                    <a:gd name="connsiteX5" fmla="*/ 382854 w 1531414"/>
                    <a:gd name="connsiteY5" fmla="*/ 1709854 h 1709854"/>
                    <a:gd name="connsiteX6" fmla="*/ 0 w 1531414"/>
                    <a:gd name="connsiteY6" fmla="*/ 854927 h 1709854"/>
                    <a:gd name="connsiteX0" fmla="*/ 0 w 1531414"/>
                    <a:gd name="connsiteY0" fmla="*/ 854927 h 1709854"/>
                    <a:gd name="connsiteX1" fmla="*/ 535254 w 1531414"/>
                    <a:gd name="connsiteY1" fmla="*/ 393700 h 1709854"/>
                    <a:gd name="connsiteX2" fmla="*/ 1148561 w 1531414"/>
                    <a:gd name="connsiteY2" fmla="*/ 0 h 1709854"/>
                    <a:gd name="connsiteX3" fmla="*/ 1531414 w 1531414"/>
                    <a:gd name="connsiteY3" fmla="*/ 854927 h 1709854"/>
                    <a:gd name="connsiteX4" fmla="*/ 1148561 w 1531414"/>
                    <a:gd name="connsiteY4" fmla="*/ 1709854 h 1709854"/>
                    <a:gd name="connsiteX5" fmla="*/ 382854 w 1531414"/>
                    <a:gd name="connsiteY5" fmla="*/ 1709854 h 1709854"/>
                    <a:gd name="connsiteX6" fmla="*/ 0 w 1531414"/>
                    <a:gd name="connsiteY6" fmla="*/ 854927 h 1709854"/>
                    <a:gd name="connsiteX0" fmla="*/ 0 w 1760014"/>
                    <a:gd name="connsiteY0" fmla="*/ 854927 h 1709854"/>
                    <a:gd name="connsiteX1" fmla="*/ 535254 w 1760014"/>
                    <a:gd name="connsiteY1" fmla="*/ 393700 h 1709854"/>
                    <a:gd name="connsiteX2" fmla="*/ 1148561 w 1760014"/>
                    <a:gd name="connsiteY2" fmla="*/ 0 h 1709854"/>
                    <a:gd name="connsiteX3" fmla="*/ 1760014 w 1760014"/>
                    <a:gd name="connsiteY3" fmla="*/ 372327 h 1709854"/>
                    <a:gd name="connsiteX4" fmla="*/ 1148561 w 1760014"/>
                    <a:gd name="connsiteY4" fmla="*/ 1709854 h 1709854"/>
                    <a:gd name="connsiteX5" fmla="*/ 382854 w 1760014"/>
                    <a:gd name="connsiteY5" fmla="*/ 1709854 h 1709854"/>
                    <a:gd name="connsiteX6" fmla="*/ 0 w 1760014"/>
                    <a:gd name="connsiteY6" fmla="*/ 854927 h 1709854"/>
                    <a:gd name="connsiteX0" fmla="*/ 0 w 1760014"/>
                    <a:gd name="connsiteY0" fmla="*/ 854927 h 1709854"/>
                    <a:gd name="connsiteX1" fmla="*/ 535254 w 1760014"/>
                    <a:gd name="connsiteY1" fmla="*/ 393700 h 1709854"/>
                    <a:gd name="connsiteX2" fmla="*/ 1148561 w 1760014"/>
                    <a:gd name="connsiteY2" fmla="*/ 0 h 1709854"/>
                    <a:gd name="connsiteX3" fmla="*/ 1760014 w 1760014"/>
                    <a:gd name="connsiteY3" fmla="*/ 372327 h 1709854"/>
                    <a:gd name="connsiteX4" fmla="*/ 818361 w 1760014"/>
                    <a:gd name="connsiteY4" fmla="*/ 706554 h 1709854"/>
                    <a:gd name="connsiteX5" fmla="*/ 382854 w 1760014"/>
                    <a:gd name="connsiteY5" fmla="*/ 1709854 h 1709854"/>
                    <a:gd name="connsiteX6" fmla="*/ 0 w 1760014"/>
                    <a:gd name="connsiteY6" fmla="*/ 854927 h 1709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0014" h="1709854">
                      <a:moveTo>
                        <a:pt x="0" y="854927"/>
                      </a:moveTo>
                      <a:lnTo>
                        <a:pt x="535254" y="393700"/>
                      </a:lnTo>
                      <a:lnTo>
                        <a:pt x="1148561" y="0"/>
                      </a:lnTo>
                      <a:lnTo>
                        <a:pt x="1760014" y="372327"/>
                      </a:lnTo>
                      <a:lnTo>
                        <a:pt x="818361" y="706554"/>
                      </a:lnTo>
                      <a:lnTo>
                        <a:pt x="382854" y="1709854"/>
                      </a:lnTo>
                      <a:lnTo>
                        <a:pt x="0" y="854927"/>
                      </a:lnTo>
                      <a:close/>
                    </a:path>
                  </a:pathLst>
                </a:custGeom>
                <a:solidFill>
                  <a:schemeClr val="accent6">
                    <a:lumMod val="20000"/>
                    <a:lumOff val="80000"/>
                    <a:alpha val="74902"/>
                  </a:schemeClr>
                </a:solidFill>
                <a:ln w="5715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grpSp>
        </p:grpSp>
        <p:sp>
          <p:nvSpPr>
            <p:cNvPr id="8" name="Freeform: Shape 7">
              <a:extLst>
                <a:ext uri="{FF2B5EF4-FFF2-40B4-BE49-F238E27FC236}">
                  <a16:creationId xmlns:a16="http://schemas.microsoft.com/office/drawing/2014/main" id="{8607B2CD-7472-4934-BE2D-2D134B4859AB}"/>
                </a:ext>
              </a:extLst>
            </p:cNvPr>
            <p:cNvSpPr/>
            <p:nvPr/>
          </p:nvSpPr>
          <p:spPr>
            <a:xfrm rot="3687983">
              <a:off x="2755025" y="4119088"/>
              <a:ext cx="1461696" cy="1200667"/>
            </a:xfrm>
            <a:custGeom>
              <a:avLst/>
              <a:gdLst>
                <a:gd name="connsiteX0" fmla="*/ 0 w 2413000"/>
                <a:gd name="connsiteY0" fmla="*/ 1121833 h 1947333"/>
                <a:gd name="connsiteX1" fmla="*/ 1278467 w 2413000"/>
                <a:gd name="connsiteY1" fmla="*/ 0 h 1947333"/>
                <a:gd name="connsiteX2" fmla="*/ 2413000 w 2413000"/>
                <a:gd name="connsiteY2" fmla="*/ 596900 h 1947333"/>
                <a:gd name="connsiteX3" fmla="*/ 2099733 w 2413000"/>
                <a:gd name="connsiteY3" fmla="*/ 1820333 h 1947333"/>
                <a:gd name="connsiteX4" fmla="*/ 300567 w 2413000"/>
                <a:gd name="connsiteY4" fmla="*/ 1947333 h 1947333"/>
                <a:gd name="connsiteX5" fmla="*/ 0 w 2413000"/>
                <a:gd name="connsiteY5" fmla="*/ 1121833 h 1947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3000" h="1947333">
                  <a:moveTo>
                    <a:pt x="0" y="1121833"/>
                  </a:moveTo>
                  <a:lnTo>
                    <a:pt x="1278467" y="0"/>
                  </a:lnTo>
                  <a:lnTo>
                    <a:pt x="2413000" y="596900"/>
                  </a:lnTo>
                  <a:lnTo>
                    <a:pt x="2099733" y="1820333"/>
                  </a:lnTo>
                  <a:lnTo>
                    <a:pt x="300567" y="1947333"/>
                  </a:lnTo>
                  <a:lnTo>
                    <a:pt x="0" y="1121833"/>
                  </a:lnTo>
                  <a:close/>
                </a:path>
              </a:pathLst>
            </a:custGeom>
            <a:solidFill>
              <a:srgbClr val="FFE6D3">
                <a:alpha val="74902"/>
              </a:srgbClr>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29" name="Straight Connector 28">
            <a:extLst>
              <a:ext uri="{FF2B5EF4-FFF2-40B4-BE49-F238E27FC236}">
                <a16:creationId xmlns:a16="http://schemas.microsoft.com/office/drawing/2014/main" id="{4982DD4A-0BB3-421F-A333-14D0BDF532EF}"/>
              </a:ext>
              <a:ext uri="{C183D7F6-B498-43B3-948B-1728B52AA6E4}">
                <adec:decorative xmlns:adec="http://schemas.microsoft.com/office/drawing/2017/decorative" val="1"/>
              </a:ext>
            </a:extLst>
          </p:cNvPr>
          <p:cNvCxnSpPr>
            <a:cxnSpLocks/>
          </p:cNvCxnSpPr>
          <p:nvPr/>
        </p:nvCxnSpPr>
        <p:spPr>
          <a:xfrm>
            <a:off x="4940300" y="0"/>
            <a:ext cx="0" cy="6972300"/>
          </a:xfrm>
          <a:prstGeom prst="line">
            <a:avLst/>
          </a:prstGeom>
          <a:ln>
            <a:solidFill>
              <a:srgbClr val="FFFFCC"/>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21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ustom 1">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ECCF3"/>
      </a:hlink>
      <a:folHlink>
        <a:srgbClr val="5ECCF3"/>
      </a:folHlink>
    </a:clrScheme>
    <a:fontScheme name="Geometry">
      <a:majorFont>
        <a:latin typeface="Arial Nova Light"/>
        <a:ea typeface=""/>
        <a:cs typeface=""/>
      </a:majorFont>
      <a:minorFont>
        <a:latin typeface="Arial Nova"/>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spPr>
      <a:bodyPr rtlCol="0" anchor="ctr"/>
      <a:lstStyle>
        <a:defPPr algn="l">
          <a:defRPr sz="2000" dirty="0" smtClean="0">
            <a:solidFill>
              <a:schemeClr val="tx1"/>
            </a:solidFill>
          </a:defRPr>
        </a:defPPr>
      </a:lstStyle>
      <a:style>
        <a:lnRef idx="0">
          <a:schemeClr val="accent1"/>
        </a:lnRef>
        <a:fillRef idx="3">
          <a:schemeClr val="accent1"/>
        </a:fillRef>
        <a:effectRef idx="3">
          <a:schemeClr val="accent1"/>
        </a:effectRef>
        <a:fontRef idx="minor">
          <a:schemeClr val="lt1"/>
        </a:fontRef>
      </a:style>
    </a:spDef>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6100</TotalTime>
  <Words>2479</Words>
  <Application>Microsoft Office PowerPoint</Application>
  <PresentationFormat>Widescreen</PresentationFormat>
  <Paragraphs>200</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Nova</vt:lpstr>
      <vt:lpstr>Arial Nova Light</vt:lpstr>
      <vt:lpstr>Calibri</vt:lpstr>
      <vt:lpstr>Cambria Math</vt:lpstr>
      <vt:lpstr>Consolas</vt:lpstr>
      <vt:lpstr>Wingdings</vt:lpstr>
      <vt:lpstr>Celestial</vt:lpstr>
      <vt:lpstr>Week 5: Mechanics II Part 4: Simplifying Collisions</vt:lpstr>
      <vt:lpstr>Objectives</vt:lpstr>
      <vt:lpstr>The problem(s)</vt:lpstr>
      <vt:lpstr>Strategy 1: bounding shapes</vt:lpstr>
      <vt:lpstr>Recap: circle-circle intersection</vt:lpstr>
      <vt:lpstr>Recap: box-box intersection</vt:lpstr>
      <vt:lpstr>Circle vs. box</vt:lpstr>
      <vt:lpstr>Axis aligned bounding boxes (AABBs)</vt:lpstr>
      <vt:lpstr>Dealing with many objects </vt:lpstr>
      <vt:lpstr>Spatial data structures: quadtree</vt:lpstr>
      <vt:lpstr>Spatial data structures: K-d tree</vt:lpstr>
      <vt:lpstr>Spatial data structures: BVH</vt:lpstr>
      <vt:lpstr>Summary: simulation tips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COMP270 Week 5 Part 4</dc:title>
  <dc:creator>Bergel, Kate</dc:creator>
  <cp:lastModifiedBy>Bergel, Kate</cp:lastModifiedBy>
  <cp:revision>111</cp:revision>
  <dcterms:created xsi:type="dcterms:W3CDTF">2020-09-04T07:50:32Z</dcterms:created>
  <dcterms:modified xsi:type="dcterms:W3CDTF">2020-10-15T11:16:09Z</dcterms:modified>
</cp:coreProperties>
</file>