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88825"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333333"/>
    <a:srgbClr val="D9D9D9"/>
    <a:srgbClr val="5DCEAF"/>
    <a:srgbClr val="B4DCFA"/>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6" autoAdjust="0"/>
    <p:restoredTop sz="78049" autoAdjust="0"/>
  </p:normalViewPr>
  <p:slideViewPr>
    <p:cSldViewPr showGuides="1">
      <p:cViewPr varScale="1">
        <p:scale>
          <a:sx n="62" d="100"/>
          <a:sy n="62" d="100"/>
        </p:scale>
        <p:origin x="62"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just a short video to introduce the idea of a camera model, which is</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basis of how we can project 3D scenes onto a 2D viewing surface, using the vector operations and intersection tests that we’ve covered so far.</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3</a:t>
            </a:fld>
            <a:endParaRPr lang="en-GB"/>
          </a:p>
        </p:txBody>
      </p:sp>
    </p:spTree>
    <p:extLst>
      <p:ext uri="{BB962C8B-B14F-4D97-AF65-F5344CB8AC3E}">
        <p14:creationId xmlns:p14="http://schemas.microsoft.com/office/powerpoint/2010/main" val="1111602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4</a:t>
            </a:fld>
            <a:endParaRPr lang="en-GB"/>
          </a:p>
        </p:txBody>
      </p:sp>
    </p:spTree>
    <p:extLst>
      <p:ext uri="{BB962C8B-B14F-4D97-AF65-F5344CB8AC3E}">
        <p14:creationId xmlns:p14="http://schemas.microsoft.com/office/powerpoint/2010/main" val="368321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pretty limited way of observing the scene – we’re tied to a particular viewpoint when really we’d like to be able to move around and see the scene from different angles. To do this, we need to use matrices, which we’ll look at next week; before we get to that, the last part of this lecture examines the concept of coordinate spaces, which is something we’ve touched on previously but not really explained, and is crucial to being able to deal with multiple objects moving relative to one another.</a:t>
            </a:r>
          </a:p>
        </p:txBody>
      </p:sp>
      <p:sp>
        <p:nvSpPr>
          <p:cNvPr id="4" name="Slide Number Placeholder 3"/>
          <p:cNvSpPr>
            <a:spLocks noGrp="1"/>
          </p:cNvSpPr>
          <p:nvPr>
            <p:ph type="sldNum" sz="quarter" idx="5"/>
          </p:nvPr>
        </p:nvSpPr>
        <p:spPr/>
        <p:txBody>
          <a:bodyPr/>
          <a:lstStyle/>
          <a:p>
            <a:fld id="{F93199CD-3E1B-4AE6-990F-76F925F5EA9F}" type="slidenum">
              <a:rPr lang="en-GB" smtClean="0"/>
              <a:t>5</a:t>
            </a:fld>
            <a:endParaRPr lang="en-GB"/>
          </a:p>
        </p:txBody>
      </p:sp>
    </p:spTree>
    <p:extLst>
      <p:ext uri="{BB962C8B-B14F-4D97-AF65-F5344CB8AC3E}">
        <p14:creationId xmlns:p14="http://schemas.microsoft.com/office/powerpoint/2010/main" val="1358282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marL="223838" indent="-223838">
              <a:buClr>
                <a:schemeClr val="tx2"/>
              </a:buClr>
              <a:buFont typeface="Wingdings" panose="05000000000000000000" pitchFamily="2" charset="2"/>
              <a:buChar char="§"/>
              <a:defRPr sz="3200"/>
            </a:lvl1pPr>
            <a:lvl2pPr>
              <a:buClr>
                <a:schemeClr val="tx2"/>
              </a:buClr>
              <a:defRPr sz="2600"/>
            </a:lvl2pPr>
            <a:lvl3pPr marL="682625" indent="-219075">
              <a:buClr>
                <a:schemeClr val="tx2"/>
              </a:buClr>
              <a:buFont typeface="Arial Nova" panose="020B0504020202020204" pitchFamily="34" charset="0"/>
              <a:buChar char="–"/>
              <a:defRPr sz="2400"/>
            </a:lvl3pPr>
            <a:lvl4pPr>
              <a:defRPr sz="200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10/23/2020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10/23/2020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10/23/2020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10/23/2020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10/23/2020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10/23/2020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10/23/2020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commons.wikimedia.org/wiki/File:Eye_symbol_lateral.sv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hyperlink" Target="http://commons.wikimedia.org/wiki/File:Eye_symbol_lateral.sv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hyperlink" Target="http://commons.wikimedia.org/wiki/File:Eye_symbol_lateral.sv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621804" y="1964649"/>
            <a:ext cx="7726423" cy="2420833"/>
          </a:xfrm>
        </p:spPr>
        <p:txBody>
          <a:bodyPr>
            <a:noAutofit/>
          </a:bodyPr>
          <a:lstStyle/>
          <a:p>
            <a:r>
              <a:rPr lang="en-US" sz="4800" i="1" dirty="0"/>
              <a:t>Week 7: 3D Geometry I</a:t>
            </a:r>
            <a:br>
              <a:rPr lang="en-US" sz="4800" dirty="0"/>
            </a:br>
            <a:r>
              <a:rPr lang="en-US" sz="4800" b="1" dirty="0"/>
              <a:t>Part 3: A simple camera</a:t>
            </a:r>
            <a:endParaRPr lang="en-US" sz="4800"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621804" y="4385482"/>
            <a:ext cx="6480720" cy="1405101"/>
          </a:xfrm>
        </p:spPr>
        <p:txBody>
          <a:bodyPr>
            <a:normAutofit/>
          </a:bodyPr>
          <a:lstStyle/>
          <a:p>
            <a:r>
              <a:rPr lang="en-US" cap="none" spc="0"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799" b="1" dirty="0">
                <a:solidFill>
                  <a:schemeClr val="accent4"/>
                </a:solidFill>
              </a:rPr>
              <a:t>Apply </a:t>
            </a:r>
            <a:r>
              <a:rPr lang="en-US" sz="2799" dirty="0"/>
              <a:t>vectors and intersection tests in transferring a 3D scene to a 2D screen</a:t>
            </a:r>
          </a:p>
          <a:p>
            <a:pPr lvl="0"/>
            <a:endParaRPr lang="en-GB" dirty="0"/>
          </a:p>
        </p:txBody>
      </p:sp>
    </p:spTree>
    <p:extLst>
      <p:ext uri="{BB962C8B-B14F-4D97-AF65-F5344CB8AC3E}">
        <p14:creationId xmlns:p14="http://schemas.microsoft.com/office/powerpoint/2010/main" val="22120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E967-63F2-4AC1-89BA-264C01AF4CCF}"/>
              </a:ext>
            </a:extLst>
          </p:cNvPr>
          <p:cNvSpPr>
            <a:spLocks noGrp="1"/>
          </p:cNvSpPr>
          <p:nvPr>
            <p:ph type="title"/>
          </p:nvPr>
        </p:nvSpPr>
        <p:spPr/>
        <p:txBody>
          <a:bodyPr/>
          <a:lstStyle/>
          <a:p>
            <a:r>
              <a:rPr lang="en-GB" dirty="0"/>
              <a:t>Vectors as rays</a:t>
            </a:r>
          </a:p>
        </p:txBody>
      </p:sp>
      <p:grpSp>
        <p:nvGrpSpPr>
          <p:cNvPr id="4" name="Group 3">
            <a:extLst>
              <a:ext uri="{FF2B5EF4-FFF2-40B4-BE49-F238E27FC236}">
                <a16:creationId xmlns:a16="http://schemas.microsoft.com/office/drawing/2014/main" id="{959FBEB9-0217-4D97-BCC7-E962973523D2}"/>
              </a:ext>
              <a:ext uri="{C183D7F6-B498-43B3-948B-1728B52AA6E4}">
                <adec:decorative xmlns:adec="http://schemas.microsoft.com/office/drawing/2017/decorative" val="1"/>
              </a:ext>
            </a:extLst>
          </p:cNvPr>
          <p:cNvGrpSpPr/>
          <p:nvPr/>
        </p:nvGrpSpPr>
        <p:grpSpPr>
          <a:xfrm>
            <a:off x="1318296" y="1915774"/>
            <a:ext cx="10130378" cy="4320800"/>
            <a:chOff x="1318296" y="1915774"/>
            <a:chExt cx="10130378" cy="4320800"/>
          </a:xfrm>
        </p:grpSpPr>
        <p:cxnSp>
          <p:nvCxnSpPr>
            <p:cNvPr id="43" name="Straight Arrow Connector 42">
              <a:extLst>
                <a:ext uri="{FF2B5EF4-FFF2-40B4-BE49-F238E27FC236}">
                  <a16:creationId xmlns:a16="http://schemas.microsoft.com/office/drawing/2014/main" id="{F83ADCE9-447D-41C9-A98B-B1E5D88FDF9A}"/>
                </a:ext>
                <a:ext uri="{C183D7F6-B498-43B3-948B-1728B52AA6E4}">
                  <adec:decorative xmlns:adec="http://schemas.microsoft.com/office/drawing/2017/decorative" val="1"/>
                </a:ext>
              </a:extLst>
            </p:cNvPr>
            <p:cNvCxnSpPr>
              <a:cxnSpLocks/>
            </p:cNvCxnSpPr>
            <p:nvPr/>
          </p:nvCxnSpPr>
          <p:spPr>
            <a:xfrm flipH="1">
              <a:off x="1442147" y="4153403"/>
              <a:ext cx="930770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EAAA9F5-A763-4110-85DC-9042939F726B}"/>
                </a:ext>
              </a:extLst>
            </p:cNvPr>
            <p:cNvCxnSpPr>
              <a:cxnSpLocks/>
            </p:cNvCxnSpPr>
            <p:nvPr/>
          </p:nvCxnSpPr>
          <p:spPr>
            <a:xfrm flipV="1">
              <a:off x="9831890" y="2379300"/>
              <a:ext cx="0" cy="37770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224E03A4-CF1F-47A1-AF3E-1D84018647F5}"/>
                    </a:ext>
                  </a:extLst>
                </p:cNvPr>
                <p:cNvSpPr txBox="1"/>
                <p:nvPr/>
              </p:nvSpPr>
              <p:spPr>
                <a:xfrm>
                  <a:off x="9693871" y="1915774"/>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m:oMathPara>
                  </a14:m>
                  <a:endParaRPr lang="en-GB" sz="2400" i="1" dirty="0">
                    <a:latin typeface="Times New Roman" panose="02020603050405020304" pitchFamily="18" charset="0"/>
                    <a:cs typeface="Times New Roman" panose="02020603050405020304" pitchFamily="18" charset="0"/>
                  </a:endParaRPr>
                </a:p>
              </p:txBody>
            </p:sp>
          </mc:Choice>
          <mc:Fallback>
            <p:sp>
              <p:nvSpPr>
                <p:cNvPr id="46" name="TextBox 45">
                  <a:extLst>
                    <a:ext uri="{FF2B5EF4-FFF2-40B4-BE49-F238E27FC236}">
                      <a16:creationId xmlns:a16="http://schemas.microsoft.com/office/drawing/2014/main" id="{224E03A4-CF1F-47A1-AF3E-1D84018647F5}"/>
                    </a:ext>
                  </a:extLst>
                </p:cNvPr>
                <p:cNvSpPr txBox="1">
                  <a:spLocks noRot="1" noChangeAspect="1" noMove="1" noResize="1" noEditPoints="1" noAdjustHandles="1" noChangeArrowheads="1" noChangeShapeType="1" noTextEdit="1"/>
                </p:cNvSpPr>
                <p:nvPr/>
              </p:nvSpPr>
              <p:spPr>
                <a:xfrm>
                  <a:off x="9693871" y="1915774"/>
                  <a:ext cx="276038" cy="461665"/>
                </a:xfrm>
                <a:prstGeom prst="rect">
                  <a:avLst/>
                </a:prstGeom>
                <a:blipFill>
                  <a:blip r:embed="rId3"/>
                  <a:stretch>
                    <a:fillRect l="-35556" r="-6667" b="-1184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B6E855D3-B2D6-4391-B62E-20529DE22B43}"/>
                    </a:ext>
                  </a:extLst>
                </p:cNvPr>
                <p:cNvSpPr txBox="1"/>
                <p:nvPr/>
              </p:nvSpPr>
              <p:spPr>
                <a:xfrm>
                  <a:off x="1318296" y="40923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p:sp>
              <p:nvSpPr>
                <p:cNvPr id="47" name="TextBox 46">
                  <a:extLst>
                    <a:ext uri="{FF2B5EF4-FFF2-40B4-BE49-F238E27FC236}">
                      <a16:creationId xmlns:a16="http://schemas.microsoft.com/office/drawing/2014/main" id="{B6E855D3-B2D6-4391-B62E-20529DE22B43}"/>
                    </a:ext>
                  </a:extLst>
                </p:cNvPr>
                <p:cNvSpPr txBox="1">
                  <a:spLocks noRot="1" noChangeAspect="1" noMove="1" noResize="1" noEditPoints="1" noAdjustHandles="1" noChangeArrowheads="1" noChangeShapeType="1" noTextEdit="1"/>
                </p:cNvSpPr>
                <p:nvPr/>
              </p:nvSpPr>
              <p:spPr>
                <a:xfrm>
                  <a:off x="1318296" y="4092387"/>
                  <a:ext cx="276038" cy="461665"/>
                </a:xfrm>
                <a:prstGeom prst="rect">
                  <a:avLst/>
                </a:prstGeom>
                <a:blipFill>
                  <a:blip r:embed="rId4"/>
                  <a:stretch>
                    <a:fillRect l="-17391"/>
                  </a:stretch>
                </a:blipFill>
              </p:spPr>
              <p:txBody>
                <a:bodyPr/>
                <a:lstStyle/>
                <a:p>
                  <a:r>
                    <a:rPr lang="en-GB">
                      <a:noFill/>
                    </a:rPr>
                    <a:t> </a:t>
                  </a:r>
                </a:p>
              </p:txBody>
            </p:sp>
          </mc:Fallback>
        </mc:AlternateContent>
        <p:cxnSp>
          <p:nvCxnSpPr>
            <p:cNvPr id="48" name="Straight Arrow Connector 47">
              <a:extLst>
                <a:ext uri="{FF2B5EF4-FFF2-40B4-BE49-F238E27FC236}">
                  <a16:creationId xmlns:a16="http://schemas.microsoft.com/office/drawing/2014/main" id="{AF8508B9-7E33-45CD-A911-17937AE0C86B}"/>
                </a:ext>
                <a:ext uri="{C183D7F6-B498-43B3-948B-1728B52AA6E4}">
                  <adec:decorative xmlns:adec="http://schemas.microsoft.com/office/drawing/2017/decorative" val="1"/>
                </a:ext>
              </a:extLst>
            </p:cNvPr>
            <p:cNvCxnSpPr/>
            <p:nvPr/>
          </p:nvCxnSpPr>
          <p:spPr>
            <a:xfrm>
              <a:off x="9056914" y="3243691"/>
              <a:ext cx="2235200" cy="262072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1E432D71-8A09-4306-B817-3ACD59F9745C}"/>
                    </a:ext>
                  </a:extLst>
                </p:cNvPr>
                <p:cNvSpPr txBox="1"/>
                <p:nvPr/>
              </p:nvSpPr>
              <p:spPr>
                <a:xfrm>
                  <a:off x="11172636" y="57749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m:oMathPara>
                  </a14:m>
                  <a:endParaRPr lang="en-GB" sz="2400" i="1" dirty="0">
                    <a:latin typeface="Times New Roman" panose="02020603050405020304" pitchFamily="18" charset="0"/>
                    <a:cs typeface="Times New Roman" panose="02020603050405020304" pitchFamily="18" charset="0"/>
                  </a:endParaRPr>
                </a:p>
              </p:txBody>
            </p:sp>
          </mc:Choice>
          <mc:Fallback>
            <p:sp>
              <p:nvSpPr>
                <p:cNvPr id="49" name="TextBox 48">
                  <a:extLst>
                    <a:ext uri="{FF2B5EF4-FFF2-40B4-BE49-F238E27FC236}">
                      <a16:creationId xmlns:a16="http://schemas.microsoft.com/office/drawing/2014/main" id="{1E432D71-8A09-4306-B817-3ACD59F9745C}"/>
                    </a:ext>
                  </a:extLst>
                </p:cNvPr>
                <p:cNvSpPr txBox="1">
                  <a:spLocks noRot="1" noChangeAspect="1" noMove="1" noResize="1" noEditPoints="1" noAdjustHandles="1" noChangeArrowheads="1" noChangeShapeType="1" noTextEdit="1"/>
                </p:cNvSpPr>
                <p:nvPr/>
              </p:nvSpPr>
              <p:spPr>
                <a:xfrm>
                  <a:off x="11172636" y="5774909"/>
                  <a:ext cx="276038" cy="461665"/>
                </a:xfrm>
                <a:prstGeom prst="rect">
                  <a:avLst/>
                </a:prstGeom>
                <a:blipFill>
                  <a:blip r:embed="rId5"/>
                  <a:stretch>
                    <a:fillRect l="-22222"/>
                  </a:stretch>
                </a:blipFill>
              </p:spPr>
              <p:txBody>
                <a:bodyPr/>
                <a:lstStyle/>
                <a:p>
                  <a:r>
                    <a:rPr lang="en-GB">
                      <a:noFill/>
                    </a:rPr>
                    <a:t> </a:t>
                  </a:r>
                </a:p>
              </p:txBody>
            </p:sp>
          </mc:Fallback>
        </mc:AlternateContent>
      </p:grpSp>
      <p:grpSp>
        <p:nvGrpSpPr>
          <p:cNvPr id="3" name="Group 2">
            <a:extLst>
              <a:ext uri="{FF2B5EF4-FFF2-40B4-BE49-F238E27FC236}">
                <a16:creationId xmlns:a16="http://schemas.microsoft.com/office/drawing/2014/main" id="{241BAA32-DC1E-46BB-9986-ADE56C914541}"/>
              </a:ext>
              <a:ext uri="{C183D7F6-B498-43B3-948B-1728B52AA6E4}">
                <adec:decorative xmlns:adec="http://schemas.microsoft.com/office/drawing/2017/decorative" val="1"/>
              </a:ext>
            </a:extLst>
          </p:cNvPr>
          <p:cNvGrpSpPr/>
          <p:nvPr/>
        </p:nvGrpSpPr>
        <p:grpSpPr>
          <a:xfrm>
            <a:off x="1333426" y="3510211"/>
            <a:ext cx="1677663" cy="1868554"/>
            <a:chOff x="1333426" y="3510211"/>
            <a:chExt cx="1677663" cy="1868554"/>
          </a:xfrm>
        </p:grpSpPr>
        <p:sp>
          <p:nvSpPr>
            <p:cNvPr id="45" name="TextBox 44">
              <a:extLst>
                <a:ext uri="{FF2B5EF4-FFF2-40B4-BE49-F238E27FC236}">
                  <a16:creationId xmlns:a16="http://schemas.microsoft.com/office/drawing/2014/main" id="{AC9A3EF6-BBA3-44DB-A1D5-9A5A1D02E2E5}"/>
                </a:ext>
                <a:ext uri="{C183D7F6-B498-43B3-948B-1728B52AA6E4}">
                  <adec:decorative xmlns:adec="http://schemas.microsoft.com/office/drawing/2017/decorative" val="1"/>
                </a:ext>
              </a:extLst>
            </p:cNvPr>
            <p:cNvSpPr txBox="1"/>
            <p:nvPr/>
          </p:nvSpPr>
          <p:spPr>
            <a:xfrm>
              <a:off x="1333426" y="4455435"/>
              <a:ext cx="1677663" cy="923330"/>
            </a:xfrm>
            <a:prstGeom prst="rect">
              <a:avLst/>
            </a:prstGeom>
            <a:noFill/>
          </p:spPr>
          <p:txBody>
            <a:bodyPr wrap="square" rtlCol="0">
              <a:spAutoFit/>
            </a:bodyPr>
            <a:lstStyle/>
            <a:p>
              <a:pPr algn="ctr"/>
              <a:r>
                <a:rPr lang="en-GB" i="1" dirty="0">
                  <a:cs typeface="Times New Roman" panose="02020603050405020304" pitchFamily="18" charset="0"/>
                </a:rPr>
                <a:t>Centre of Projection (COP)</a:t>
              </a:r>
            </a:p>
          </p:txBody>
        </p:sp>
        <p:pic>
          <p:nvPicPr>
            <p:cNvPr id="42" name="Picture 41">
              <a:extLst>
                <a:ext uri="{FF2B5EF4-FFF2-40B4-BE49-F238E27FC236}">
                  <a16:creationId xmlns:a16="http://schemas.microsoft.com/office/drawing/2014/main" id="{85FA920B-B887-4CF5-ADD4-1702036B766A}"/>
                </a:ext>
                <a:ext uri="{C183D7F6-B498-43B3-948B-1728B52AA6E4}">
                  <adec:decorative xmlns:adec="http://schemas.microsoft.com/office/drawing/2017/decorative" val="1"/>
                </a:ext>
              </a:extLst>
            </p:cNvPr>
            <p:cNvPicPr>
              <a:picLocks noChangeAspect="1"/>
            </p:cNvPicPr>
            <p:nvPr/>
          </p:nvPicPr>
          <p:blipFill>
            <a:blip r:embed="rId6">
              <a:lum bright="70000" contrast="-70000"/>
              <a:extLst>
                <a:ext uri="{837473B0-CC2E-450A-ABE3-18F120FF3D39}">
                  <a1611:picAttrSrcUrl xmlns:a1611="http://schemas.microsoft.com/office/drawing/2016/11/main" r:id="rId7"/>
                </a:ext>
              </a:extLst>
            </a:blip>
            <a:stretch>
              <a:fillRect/>
            </a:stretch>
          </p:blipFill>
          <p:spPr>
            <a:xfrm>
              <a:off x="1770263" y="3510211"/>
              <a:ext cx="803990" cy="1286384"/>
            </a:xfrm>
            <a:prstGeom prst="rect">
              <a:avLst/>
            </a:prstGeom>
          </p:spPr>
        </p:pic>
      </p:grpSp>
      <p:grpSp>
        <p:nvGrpSpPr>
          <p:cNvPr id="5" name="Group 4">
            <a:extLst>
              <a:ext uri="{FF2B5EF4-FFF2-40B4-BE49-F238E27FC236}">
                <a16:creationId xmlns:a16="http://schemas.microsoft.com/office/drawing/2014/main" id="{BF4E04A2-D245-4B1B-BCB7-8194009B8904}"/>
              </a:ext>
              <a:ext uri="{C183D7F6-B498-43B3-948B-1728B52AA6E4}">
                <adec:decorative xmlns:adec="http://schemas.microsoft.com/office/drawing/2017/decorative" val="1"/>
              </a:ext>
            </a:extLst>
          </p:cNvPr>
          <p:cNvGrpSpPr/>
          <p:nvPr/>
        </p:nvGrpSpPr>
        <p:grpSpPr>
          <a:xfrm>
            <a:off x="8737600" y="3438180"/>
            <a:ext cx="1783295" cy="1815374"/>
            <a:chOff x="8737600" y="3438180"/>
            <a:chExt cx="1783295" cy="1815374"/>
          </a:xfrm>
        </p:grpSpPr>
        <p:sp>
          <p:nvSpPr>
            <p:cNvPr id="50" name="Oval 49">
              <a:extLst>
                <a:ext uri="{FF2B5EF4-FFF2-40B4-BE49-F238E27FC236}">
                  <a16:creationId xmlns:a16="http://schemas.microsoft.com/office/drawing/2014/main" id="{8B177A48-4129-4EBC-A415-6ACFD6BCB533}"/>
                </a:ext>
                <a:ext uri="{C183D7F6-B498-43B3-948B-1728B52AA6E4}">
                  <adec:decorative xmlns:adec="http://schemas.microsoft.com/office/drawing/2017/decorative" val="1"/>
                </a:ext>
              </a:extLst>
            </p:cNvPr>
            <p:cNvSpPr/>
            <p:nvPr/>
          </p:nvSpPr>
          <p:spPr>
            <a:xfrm>
              <a:off x="8737600" y="3438180"/>
              <a:ext cx="507996" cy="490929"/>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Cube 38">
              <a:extLst>
                <a:ext uri="{FF2B5EF4-FFF2-40B4-BE49-F238E27FC236}">
                  <a16:creationId xmlns:a16="http://schemas.microsoft.com/office/drawing/2014/main" id="{F313C58D-C5B3-4155-85AD-3B87BF3E3172}"/>
                </a:ext>
                <a:ext uri="{C183D7F6-B498-43B3-948B-1728B52AA6E4}">
                  <adec:decorative xmlns:adec="http://schemas.microsoft.com/office/drawing/2017/decorative" val="1"/>
                </a:ext>
              </a:extLst>
            </p:cNvPr>
            <p:cNvSpPr/>
            <p:nvPr/>
          </p:nvSpPr>
          <p:spPr>
            <a:xfrm rot="20840911">
              <a:off x="9038999" y="4809378"/>
              <a:ext cx="478971" cy="444176"/>
            </a:xfrm>
            <a:prstGeom prst="cube">
              <a:avLst/>
            </a:prstGeom>
            <a:solidFill>
              <a:srgbClr val="CBA9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ylinder 39">
              <a:extLst>
                <a:ext uri="{FF2B5EF4-FFF2-40B4-BE49-F238E27FC236}">
                  <a16:creationId xmlns:a16="http://schemas.microsoft.com/office/drawing/2014/main" id="{68F092B4-353A-4C41-AE37-E4A3133D5415}"/>
                </a:ext>
                <a:ext uri="{C183D7F6-B498-43B3-948B-1728B52AA6E4}">
                  <adec:decorative xmlns:adec="http://schemas.microsoft.com/office/drawing/2017/decorative" val="1"/>
                </a:ext>
              </a:extLst>
            </p:cNvPr>
            <p:cNvSpPr/>
            <p:nvPr/>
          </p:nvSpPr>
          <p:spPr>
            <a:xfrm rot="1319957">
              <a:off x="10117559" y="3685255"/>
              <a:ext cx="403336" cy="626858"/>
            </a:xfrm>
            <a:prstGeom prst="can">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35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a:extLst>
              <a:ext uri="{FF2B5EF4-FFF2-40B4-BE49-F238E27FC236}">
                <a16:creationId xmlns:a16="http://schemas.microsoft.com/office/drawing/2014/main" id="{CE7A0237-BDF7-4271-9274-37723261B12F}"/>
              </a:ext>
              <a:ext uri="{C183D7F6-B498-43B3-948B-1728B52AA6E4}">
                <adec:decorative xmlns:adec="http://schemas.microsoft.com/office/drawing/2017/decorative" val="1"/>
              </a:ext>
            </a:extLst>
          </p:cNvPr>
          <p:cNvGrpSpPr/>
          <p:nvPr/>
        </p:nvGrpSpPr>
        <p:grpSpPr>
          <a:xfrm>
            <a:off x="2749288" y="2643419"/>
            <a:ext cx="1807240" cy="3559644"/>
            <a:chOff x="2749288" y="2643419"/>
            <a:chExt cx="1807240" cy="3559644"/>
          </a:xfrm>
        </p:grpSpPr>
        <p:grpSp>
          <p:nvGrpSpPr>
            <p:cNvPr id="51" name="Group 50">
              <a:extLst>
                <a:ext uri="{FF2B5EF4-FFF2-40B4-BE49-F238E27FC236}">
                  <a16:creationId xmlns:a16="http://schemas.microsoft.com/office/drawing/2014/main" id="{6CC62F1F-066C-4E92-A4FD-1830839AED4D}"/>
                </a:ext>
              </a:extLst>
            </p:cNvPr>
            <p:cNvGrpSpPr/>
            <p:nvPr/>
          </p:nvGrpSpPr>
          <p:grpSpPr>
            <a:xfrm>
              <a:off x="2749288" y="2643419"/>
              <a:ext cx="1807240" cy="3559644"/>
              <a:chOff x="2836135" y="2737199"/>
              <a:chExt cx="1807240" cy="3559644"/>
            </a:xfrm>
            <a:solidFill>
              <a:srgbClr val="333333">
                <a:alpha val="69804"/>
              </a:srgbClr>
            </a:solidFill>
          </p:grpSpPr>
          <p:sp>
            <p:nvSpPr>
              <p:cNvPr id="52" name="TextBox 51">
                <a:extLst>
                  <a:ext uri="{FF2B5EF4-FFF2-40B4-BE49-F238E27FC236}">
                    <a16:creationId xmlns:a16="http://schemas.microsoft.com/office/drawing/2014/main" id="{1DB53B07-EA6C-4DA6-9348-10D9603BE811}"/>
                  </a:ext>
                </a:extLst>
              </p:cNvPr>
              <p:cNvSpPr txBox="1"/>
              <p:nvPr/>
            </p:nvSpPr>
            <p:spPr>
              <a:xfrm>
                <a:off x="2836135" y="5650512"/>
                <a:ext cx="1289777" cy="646331"/>
              </a:xfrm>
              <a:prstGeom prst="rect">
                <a:avLst/>
              </a:prstGeom>
              <a:noFill/>
            </p:spPr>
            <p:txBody>
              <a:bodyPr wrap="none" rtlCol="0">
                <a:spAutoFit/>
              </a:bodyPr>
              <a:lstStyle/>
              <a:p>
                <a:pPr algn="ctr"/>
                <a:r>
                  <a:rPr lang="en-GB" i="1" dirty="0">
                    <a:solidFill>
                      <a:schemeClr val="tx1">
                        <a:lumMod val="95000"/>
                      </a:schemeClr>
                    </a:solidFill>
                    <a:cs typeface="Times New Roman" panose="02020603050405020304" pitchFamily="18" charset="0"/>
                  </a:rPr>
                  <a:t>View plane</a:t>
                </a:r>
                <a:br>
                  <a:rPr lang="en-GB" i="1" dirty="0">
                    <a:solidFill>
                      <a:schemeClr val="tx1">
                        <a:lumMod val="95000"/>
                      </a:schemeClr>
                    </a:solidFill>
                    <a:cs typeface="Times New Roman" panose="02020603050405020304" pitchFamily="18" charset="0"/>
                  </a:rPr>
                </a:br>
                <a:r>
                  <a:rPr lang="en-GB" i="1" dirty="0">
                    <a:solidFill>
                      <a:schemeClr val="tx1">
                        <a:lumMod val="95000"/>
                      </a:schemeClr>
                    </a:solidFill>
                    <a:cs typeface="Times New Roman" panose="02020603050405020304" pitchFamily="18" charset="0"/>
                  </a:rPr>
                  <a:t>(screen)</a:t>
                </a:r>
              </a:p>
            </p:txBody>
          </p:sp>
          <p:sp>
            <p:nvSpPr>
              <p:cNvPr id="53" name="Parallelogram 52">
                <a:extLst>
                  <a:ext uri="{FF2B5EF4-FFF2-40B4-BE49-F238E27FC236}">
                    <a16:creationId xmlns:a16="http://schemas.microsoft.com/office/drawing/2014/main" id="{3F802335-475B-4BF8-A144-2EFCEA1AD4BF}"/>
                  </a:ext>
                </a:extLst>
              </p:cNvPr>
              <p:cNvSpPr/>
              <p:nvPr/>
            </p:nvSpPr>
            <p:spPr>
              <a:xfrm rot="2892141" flipV="1">
                <a:off x="2361774" y="3501259"/>
                <a:ext cx="3045662" cy="1517541"/>
              </a:xfrm>
              <a:prstGeom prst="parallelogram">
                <a:avLst>
                  <a:gd name="adj" fmla="val 111804"/>
                </a:avLst>
              </a:prstGeom>
              <a:solidFill>
                <a:srgbClr val="404040">
                  <a:alpha val="50196"/>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55" name="Straight Connector 54">
              <a:extLst>
                <a:ext uri="{FF2B5EF4-FFF2-40B4-BE49-F238E27FC236}">
                  <a16:creationId xmlns:a16="http://schemas.microsoft.com/office/drawing/2014/main" id="{131C75D1-CE3A-4157-9978-EC798368059B}"/>
                </a:ext>
              </a:extLst>
            </p:cNvPr>
            <p:cNvCxnSpPr>
              <a:cxnSpLocks/>
            </p:cNvCxnSpPr>
            <p:nvPr/>
          </p:nvCxnSpPr>
          <p:spPr>
            <a:xfrm>
              <a:off x="2854052" y="4153403"/>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C2B9F6F8-110C-4FFD-B127-4CB34055B967}"/>
              </a:ext>
              <a:ext uri="{C183D7F6-B498-43B3-948B-1728B52AA6E4}">
                <adec:decorative xmlns:adec="http://schemas.microsoft.com/office/drawing/2017/decorative" val="1"/>
              </a:ext>
            </a:extLst>
          </p:cNvPr>
          <p:cNvGrpSpPr/>
          <p:nvPr/>
        </p:nvGrpSpPr>
        <p:grpSpPr>
          <a:xfrm>
            <a:off x="3329140" y="2699657"/>
            <a:ext cx="957325" cy="2902857"/>
            <a:chOff x="3329140" y="2699657"/>
            <a:chExt cx="957325" cy="2902857"/>
          </a:xfrm>
        </p:grpSpPr>
        <p:cxnSp>
          <p:nvCxnSpPr>
            <p:cNvPr id="62" name="Straight Connector 61">
              <a:extLst>
                <a:ext uri="{FF2B5EF4-FFF2-40B4-BE49-F238E27FC236}">
                  <a16:creationId xmlns:a16="http://schemas.microsoft.com/office/drawing/2014/main" id="{A2196E2F-E9E5-459E-AB63-9A9E874997A1}"/>
                </a:ext>
              </a:extLst>
            </p:cNvPr>
            <p:cNvCxnSpPr/>
            <p:nvPr/>
          </p:nvCxnSpPr>
          <p:spPr>
            <a:xfrm>
              <a:off x="3468914" y="26996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D924A1E-B19F-48ED-B037-747807229762}"/>
                </a:ext>
              </a:extLst>
            </p:cNvPr>
            <p:cNvCxnSpPr/>
            <p:nvPr/>
          </p:nvCxnSpPr>
          <p:spPr>
            <a:xfrm>
              <a:off x="3621314" y="28520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6BF25B-77AC-4B9F-AD95-874012A73101}"/>
                </a:ext>
              </a:extLst>
            </p:cNvPr>
            <p:cNvCxnSpPr/>
            <p:nvPr/>
          </p:nvCxnSpPr>
          <p:spPr>
            <a:xfrm>
              <a:off x="3773714" y="30044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90D265-C071-479E-81D5-3D793E7EED0A}"/>
                </a:ext>
              </a:extLst>
            </p:cNvPr>
            <p:cNvCxnSpPr/>
            <p:nvPr/>
          </p:nvCxnSpPr>
          <p:spPr>
            <a:xfrm>
              <a:off x="3926114" y="31568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4012959-78AB-4D39-A88F-00D85038FB05}"/>
                </a:ext>
              </a:extLst>
            </p:cNvPr>
            <p:cNvCxnSpPr>
              <a:cxnSpLocks/>
            </p:cNvCxnSpPr>
            <p:nvPr/>
          </p:nvCxnSpPr>
          <p:spPr>
            <a:xfrm>
              <a:off x="4078514" y="33092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831B12C-EB43-403C-B964-23F5E98000C0}"/>
                </a:ext>
              </a:extLst>
            </p:cNvPr>
            <p:cNvCxnSpPr>
              <a:cxnSpLocks/>
            </p:cNvCxnSpPr>
            <p:nvPr/>
          </p:nvCxnSpPr>
          <p:spPr>
            <a:xfrm>
              <a:off x="3349229" y="2908230"/>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65A838-CB29-4C80-9430-BBDB21FC70F0}"/>
                </a:ext>
              </a:extLst>
            </p:cNvPr>
            <p:cNvCxnSpPr>
              <a:cxnSpLocks/>
            </p:cNvCxnSpPr>
            <p:nvPr/>
          </p:nvCxnSpPr>
          <p:spPr>
            <a:xfrm>
              <a:off x="3329140" y="3249949"/>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1E7D98-DC13-4DF4-A3A9-E4FC2FC2E368}"/>
                </a:ext>
              </a:extLst>
            </p:cNvPr>
            <p:cNvCxnSpPr>
              <a:cxnSpLocks/>
            </p:cNvCxnSpPr>
            <p:nvPr/>
          </p:nvCxnSpPr>
          <p:spPr>
            <a:xfrm>
              <a:off x="3343542" y="3627038"/>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030C6CF-ECEE-4E27-9940-6DE2616BB4E8}"/>
                </a:ext>
              </a:extLst>
            </p:cNvPr>
            <p:cNvCxnSpPr>
              <a:cxnSpLocks/>
            </p:cNvCxnSpPr>
            <p:nvPr/>
          </p:nvCxnSpPr>
          <p:spPr>
            <a:xfrm>
              <a:off x="3343542" y="4046506"/>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A6A12F9-9EDA-4800-9AD1-52FC136EEB37}"/>
                </a:ext>
              </a:extLst>
            </p:cNvPr>
            <p:cNvCxnSpPr>
              <a:cxnSpLocks/>
            </p:cNvCxnSpPr>
            <p:nvPr/>
          </p:nvCxnSpPr>
          <p:spPr>
            <a:xfrm>
              <a:off x="3343542" y="4395845"/>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72" name="Straight Arrow Connector 71">
            <a:extLst>
              <a:ext uri="{FF2B5EF4-FFF2-40B4-BE49-F238E27FC236}">
                <a16:creationId xmlns:a16="http://schemas.microsoft.com/office/drawing/2014/main" id="{358E94A4-0E3A-4F67-8398-7FF10ED1AD02}"/>
              </a:ext>
              <a:ext uri="{C183D7F6-B498-43B3-948B-1728B52AA6E4}">
                <adec:decorative xmlns:adec="http://schemas.microsoft.com/office/drawing/2017/decorative" val="1"/>
              </a:ext>
            </a:extLst>
          </p:cNvPr>
          <p:cNvCxnSpPr/>
          <p:nvPr/>
        </p:nvCxnSpPr>
        <p:spPr>
          <a:xfrm flipV="1">
            <a:off x="2409371" y="1161143"/>
            <a:ext cx="2148115" cy="2989942"/>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E3E2126-763D-4B72-84E8-C11171DC3AD1}"/>
              </a:ext>
              <a:ext uri="{C183D7F6-B498-43B3-948B-1728B52AA6E4}">
                <adec:decorative xmlns:adec="http://schemas.microsoft.com/office/drawing/2017/decorative" val="1"/>
              </a:ext>
            </a:extLst>
          </p:cNvPr>
          <p:cNvCxnSpPr/>
          <p:nvPr/>
        </p:nvCxnSpPr>
        <p:spPr>
          <a:xfrm flipV="1">
            <a:off x="2360109" y="1282611"/>
            <a:ext cx="2760558" cy="2868474"/>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8F9EDED-E0AD-4F14-8709-5E5FA252CC93}"/>
              </a:ext>
              <a:ext uri="{C183D7F6-B498-43B3-948B-1728B52AA6E4}">
                <adec:decorative xmlns:adec="http://schemas.microsoft.com/office/drawing/2017/decorative" val="1"/>
              </a:ext>
            </a:extLst>
          </p:cNvPr>
          <p:cNvCxnSpPr/>
          <p:nvPr/>
        </p:nvCxnSpPr>
        <p:spPr>
          <a:xfrm flipV="1">
            <a:off x="2360109" y="1667015"/>
            <a:ext cx="3098502" cy="2493339"/>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B95AAAB6-2DD3-470F-BD55-156ABBCCFEAC}"/>
              </a:ext>
              <a:ext uri="{C183D7F6-B498-43B3-948B-1728B52AA6E4}">
                <adec:decorative xmlns:adec="http://schemas.microsoft.com/office/drawing/2017/decorative" val="1"/>
              </a:ext>
            </a:extLst>
          </p:cNvPr>
          <p:cNvGrpSpPr/>
          <p:nvPr/>
        </p:nvGrpSpPr>
        <p:grpSpPr>
          <a:xfrm>
            <a:off x="3654324" y="2845668"/>
            <a:ext cx="677083" cy="523220"/>
            <a:chOff x="6642906" y="4356586"/>
            <a:chExt cx="677083" cy="523220"/>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8152D151-AADB-420E-A8FD-F1499AE4154F}"/>
                    </a:ext>
                  </a:extLst>
                </p:cNvPr>
                <p:cNvSpPr txBox="1"/>
                <p:nvPr/>
              </p:nvSpPr>
              <p:spPr>
                <a:xfrm>
                  <a:off x="6710783" y="4356586"/>
                  <a:ext cx="609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1" smtClean="0">
                                <a:solidFill>
                                  <a:srgbClr val="FFFF00"/>
                                </a:solidFill>
                                <a:latin typeface="Cambria Math" panose="02040503050406030204" pitchFamily="18" charset="0"/>
                              </a:rPr>
                              <m:t>𝑖</m:t>
                            </m:r>
                          </m:sub>
                        </m:sSub>
                      </m:oMath>
                    </m:oMathPara>
                  </a14:m>
                  <a:endParaRPr lang="en-GB" sz="2800" b="1" dirty="0"/>
                </a:p>
              </p:txBody>
            </p:sp>
          </mc:Choice>
          <mc:Fallback xmlns="">
            <p:sp>
              <p:nvSpPr>
                <p:cNvPr id="76" name="TextBox 75">
                  <a:extLst>
                    <a:ext uri="{FF2B5EF4-FFF2-40B4-BE49-F238E27FC236}">
                      <a16:creationId xmlns:a16="http://schemas.microsoft.com/office/drawing/2014/main" id="{8152D151-AADB-420E-A8FD-F1499AE4154F}"/>
                    </a:ext>
                  </a:extLst>
                </p:cNvPr>
                <p:cNvSpPr txBox="1">
                  <a:spLocks noRot="1" noChangeAspect="1" noMove="1" noResize="1" noEditPoints="1" noAdjustHandles="1" noChangeArrowheads="1" noChangeShapeType="1" noTextEdit="1"/>
                </p:cNvSpPr>
                <p:nvPr/>
              </p:nvSpPr>
              <p:spPr>
                <a:xfrm>
                  <a:off x="6710783" y="4356586"/>
                  <a:ext cx="609206" cy="523220"/>
                </a:xfrm>
                <a:prstGeom prst="rect">
                  <a:avLst/>
                </a:prstGeom>
                <a:blipFill>
                  <a:blip r:embed="rId8"/>
                  <a:stretch>
                    <a:fillRect/>
                  </a:stretch>
                </a:blipFill>
              </p:spPr>
              <p:txBody>
                <a:bodyPr/>
                <a:lstStyle/>
                <a:p>
                  <a:r>
                    <a:rPr lang="en-GB">
                      <a:noFill/>
                    </a:rPr>
                    <a:t> </a:t>
                  </a:r>
                </a:p>
              </p:txBody>
            </p:sp>
          </mc:Fallback>
        </mc:AlternateContent>
        <p:sp>
          <p:nvSpPr>
            <p:cNvPr id="77" name="Oval 76">
              <a:extLst>
                <a:ext uri="{FF2B5EF4-FFF2-40B4-BE49-F238E27FC236}">
                  <a16:creationId xmlns:a16="http://schemas.microsoft.com/office/drawing/2014/main" id="{B53E4076-9B8A-4A07-A29F-D71EE5C8D2AF}"/>
                </a:ext>
              </a:extLst>
            </p:cNvPr>
            <p:cNvSpPr/>
            <p:nvPr/>
          </p:nvSpPr>
          <p:spPr>
            <a:xfrm flipV="1">
              <a:off x="6642906" y="4587896"/>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mc:AlternateContent xmlns:mc="http://schemas.openxmlformats.org/markup-compatibility/2006" xmlns:a14="http://schemas.microsoft.com/office/drawing/2010/main">
        <mc:Choice Requires="a14">
          <p:sp>
            <p:nvSpPr>
              <p:cNvPr id="79" name="Speech Bubble: Rectangle 78">
                <a:extLst>
                  <a:ext uri="{FF2B5EF4-FFF2-40B4-BE49-F238E27FC236}">
                    <a16:creationId xmlns:a16="http://schemas.microsoft.com/office/drawing/2014/main" id="{A6C77FEC-0ED6-4747-9CEF-A266FE4ACD9C}"/>
                  </a:ext>
                  <a:ext uri="{C183D7F6-B498-43B3-948B-1728B52AA6E4}">
                    <adec:decorative xmlns:adec="http://schemas.microsoft.com/office/drawing/2017/decorative" val="1"/>
                  </a:ext>
                </a:extLst>
              </p:cNvPr>
              <p:cNvSpPr/>
              <p:nvPr/>
            </p:nvSpPr>
            <p:spPr>
              <a:xfrm>
                <a:off x="6419437" y="562354"/>
                <a:ext cx="4120581" cy="1061458"/>
              </a:xfrm>
              <a:prstGeom prst="wedgeRectCallout">
                <a:avLst>
                  <a:gd name="adj1" fmla="val -76675"/>
                  <a:gd name="adj2" fmla="val 76694"/>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chemeClr val="tx1"/>
                    </a:solidFill>
                  </a:rPr>
                  <a:t>Direction of ray through ‘pixel’ </a:t>
                </a:r>
                <a14:m>
                  <m:oMath xmlns:m="http://schemas.openxmlformats.org/officeDocument/2006/math">
                    <m:r>
                      <a:rPr lang="en-GB" sz="2400" b="0" i="1" smtClean="0">
                        <a:solidFill>
                          <a:schemeClr val="tx1"/>
                        </a:solidFill>
                        <a:latin typeface="Cambria Math" panose="02040503050406030204" pitchFamily="18" charset="0"/>
                      </a:rPr>
                      <m:t>𝑖</m:t>
                    </m:r>
                  </m:oMath>
                </a14:m>
                <a:r>
                  <a:rPr lang="en-GB" sz="2400" dirty="0">
                    <a:solidFill>
                      <a:schemeClr val="tx1"/>
                    </a:solidFill>
                  </a:rPr>
                  <a:t> given by </a:t>
                </a:r>
                <a14:m>
                  <m:oMath xmlns:m="http://schemas.openxmlformats.org/officeDocument/2006/math">
                    <m:sSub>
                      <m:sSubPr>
                        <m:ctrlPr>
                          <a:rPr lang="en-GB" sz="2400" b="1" i="1">
                            <a:solidFill>
                              <a:schemeClr val="tx1"/>
                            </a:solidFill>
                            <a:latin typeface="Cambria Math" panose="02040503050406030204" pitchFamily="18" charset="0"/>
                          </a:rPr>
                        </m:ctrlPr>
                      </m:sSubPr>
                      <m:e>
                        <m:r>
                          <a:rPr lang="en-GB" sz="2400" b="1">
                            <a:solidFill>
                              <a:schemeClr val="tx1"/>
                            </a:solidFill>
                            <a:latin typeface="Cambria Math" panose="02040503050406030204" pitchFamily="18" charset="0"/>
                          </a:rPr>
                          <m:t>𝐩</m:t>
                        </m:r>
                      </m:e>
                      <m:sub>
                        <m:r>
                          <a:rPr lang="en-GB" sz="2400" i="1">
                            <a:solidFill>
                              <a:schemeClr val="tx1"/>
                            </a:solidFill>
                            <a:latin typeface="Cambria Math" panose="02040503050406030204" pitchFamily="18" charset="0"/>
                          </a:rPr>
                          <m:t>𝑖</m:t>
                        </m:r>
                      </m:sub>
                    </m:sSub>
                    <m:r>
                      <a:rPr lang="en-GB" sz="2400" b="1" i="1" smtClean="0">
                        <a:solidFill>
                          <a:schemeClr val="tx1"/>
                        </a:solidFill>
                        <a:latin typeface="Cambria Math" panose="02040503050406030204" pitchFamily="18" charset="0"/>
                      </a:rPr>
                      <m:t>−</m:t>
                    </m:r>
                    <m:r>
                      <a:rPr lang="en-GB" sz="2400" b="1" i="1" smtClean="0">
                        <a:solidFill>
                          <a:schemeClr val="tx1"/>
                        </a:solidFill>
                        <a:latin typeface="Cambria Math" panose="02040503050406030204" pitchFamily="18" charset="0"/>
                      </a:rPr>
                      <m:t>𝑪𝑶𝑷</m:t>
                    </m:r>
                  </m:oMath>
                </a14:m>
                <a:endParaRPr lang="en-GB" sz="2400" dirty="0">
                  <a:solidFill>
                    <a:schemeClr val="tx1"/>
                  </a:solidFill>
                </a:endParaRPr>
              </a:p>
            </p:txBody>
          </p:sp>
        </mc:Choice>
        <mc:Fallback xmlns="">
          <p:sp>
            <p:nvSpPr>
              <p:cNvPr id="79" name="Speech Bubble: Rectangle 78">
                <a:extLst>
                  <a:ext uri="{FF2B5EF4-FFF2-40B4-BE49-F238E27FC236}">
                    <a16:creationId xmlns:a16="http://schemas.microsoft.com/office/drawing/2014/main" id="{A6C77FEC-0ED6-4747-9CEF-A266FE4ACD9C}"/>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6419437" y="562354"/>
                <a:ext cx="4120581" cy="1061458"/>
              </a:xfrm>
              <a:prstGeom prst="wedgeRectCallout">
                <a:avLst>
                  <a:gd name="adj1" fmla="val -76675"/>
                  <a:gd name="adj2" fmla="val 76694"/>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0" name="Speech Bubble: Rectangle 79">
                <a:extLst>
                  <a:ext uri="{FF2B5EF4-FFF2-40B4-BE49-F238E27FC236}">
                    <a16:creationId xmlns:a16="http://schemas.microsoft.com/office/drawing/2014/main" id="{6ACD5D9F-ED32-4B5F-8EC5-4557EA5EDC51}"/>
                  </a:ext>
                  <a:ext uri="{C183D7F6-B498-43B3-948B-1728B52AA6E4}">
                    <adec:decorative xmlns:adec="http://schemas.microsoft.com/office/drawing/2017/decorative" val="1"/>
                  </a:ext>
                </a:extLst>
              </p:cNvPr>
              <p:cNvSpPr/>
              <p:nvPr/>
            </p:nvSpPr>
            <p:spPr>
              <a:xfrm>
                <a:off x="5008532" y="5649206"/>
                <a:ext cx="4120581" cy="1061458"/>
              </a:xfrm>
              <a:prstGeom prst="wedgeRectCallout">
                <a:avLst>
                  <a:gd name="adj1" fmla="val -67165"/>
                  <a:gd name="adj2" fmla="val -54575"/>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chemeClr val="tx1"/>
                    </a:solidFill>
                  </a:rPr>
                  <a:t>Divided into ‘pixels’ with size </a:t>
                </a:r>
                <a14:m>
                  <m:oMath xmlns:m="http://schemas.openxmlformats.org/officeDocument/2006/math">
                    <m:f>
                      <m:fPr>
                        <m:ctrlPr>
                          <a:rPr lang="en-GB" sz="2400" i="1" smtClean="0">
                            <a:solidFill>
                              <a:schemeClr val="tx1"/>
                            </a:solidFill>
                            <a:latin typeface="Cambria Math" panose="02040503050406030204" pitchFamily="18" charset="0"/>
                          </a:rPr>
                        </m:ctrlPr>
                      </m:fPr>
                      <m:num>
                        <m:r>
                          <a:rPr lang="en-GB" sz="2400" b="0" i="1" smtClean="0">
                            <a:solidFill>
                              <a:schemeClr val="tx1"/>
                            </a:solidFill>
                            <a:latin typeface="Cambria Math" panose="02040503050406030204" pitchFamily="18" charset="0"/>
                          </a:rPr>
                          <m:t>𝑟𝑒𝑠𝑜𝑙𝑢𝑡𝑖𝑜𝑛</m:t>
                        </m:r>
                      </m:num>
                      <m:den>
                        <m:r>
                          <a:rPr lang="en-GB" sz="2400" b="0" i="1" smtClean="0">
                            <a:solidFill>
                              <a:schemeClr val="tx1"/>
                            </a:solidFill>
                            <a:latin typeface="Cambria Math" panose="02040503050406030204" pitchFamily="18" charset="0"/>
                          </a:rPr>
                          <m:t>𝑣𝑖𝑒𝑤</m:t>
                        </m:r>
                        <m:r>
                          <a:rPr lang="en-GB" sz="2400" b="0" i="1" smtClean="0">
                            <a:solidFill>
                              <a:schemeClr val="tx1"/>
                            </a:solidFill>
                            <a:latin typeface="Cambria Math" panose="02040503050406030204" pitchFamily="18" charset="0"/>
                          </a:rPr>
                          <m:t> </m:t>
                        </m:r>
                        <m:r>
                          <a:rPr lang="en-GB" sz="2400" b="0" i="1" smtClean="0">
                            <a:solidFill>
                              <a:schemeClr val="tx1"/>
                            </a:solidFill>
                            <a:latin typeface="Cambria Math" panose="02040503050406030204" pitchFamily="18" charset="0"/>
                          </a:rPr>
                          <m:t>𝑝𝑙𝑎𝑛𝑒</m:t>
                        </m:r>
                        <m:r>
                          <a:rPr lang="en-GB" sz="2400" b="0" i="1" smtClean="0">
                            <a:solidFill>
                              <a:schemeClr val="tx1"/>
                            </a:solidFill>
                            <a:latin typeface="Cambria Math" panose="02040503050406030204" pitchFamily="18" charset="0"/>
                          </a:rPr>
                          <m:t> </m:t>
                        </m:r>
                        <m:r>
                          <a:rPr lang="en-GB" sz="2400" b="0" i="1" smtClean="0">
                            <a:solidFill>
                              <a:schemeClr val="tx1"/>
                            </a:solidFill>
                            <a:latin typeface="Cambria Math" panose="02040503050406030204" pitchFamily="18" charset="0"/>
                          </a:rPr>
                          <m:t>𝑑𝑖𝑚𝑒𝑛𝑠𝑖𝑜𝑛</m:t>
                        </m:r>
                      </m:den>
                    </m:f>
                  </m:oMath>
                </a14:m>
                <a:endParaRPr lang="en-GB" sz="2400" dirty="0">
                  <a:solidFill>
                    <a:schemeClr val="tx1"/>
                  </a:solidFill>
                </a:endParaRPr>
              </a:p>
            </p:txBody>
          </p:sp>
        </mc:Choice>
        <mc:Fallback xmlns="">
          <p:sp>
            <p:nvSpPr>
              <p:cNvPr id="80" name="Speech Bubble: Rectangle 79">
                <a:extLst>
                  <a:ext uri="{FF2B5EF4-FFF2-40B4-BE49-F238E27FC236}">
                    <a16:creationId xmlns:a16="http://schemas.microsoft.com/office/drawing/2014/main" id="{6ACD5D9F-ED32-4B5F-8EC5-4557EA5EDC5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008532" y="5649206"/>
                <a:ext cx="4120581" cy="1061458"/>
              </a:xfrm>
              <a:prstGeom prst="wedgeRectCallout">
                <a:avLst>
                  <a:gd name="adj1" fmla="val -67165"/>
                  <a:gd name="adj2" fmla="val -54575"/>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333603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fade">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500"/>
                                        <p:tgtEl>
                                          <p:spTgt spid="7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fade">
                                      <p:cBhvr>
                                        <p:cTn id="6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E967-63F2-4AC1-89BA-264C01AF4CCF}"/>
              </a:ext>
            </a:extLst>
          </p:cNvPr>
          <p:cNvSpPr>
            <a:spLocks noGrp="1"/>
          </p:cNvSpPr>
          <p:nvPr>
            <p:ph type="title"/>
          </p:nvPr>
        </p:nvSpPr>
        <p:spPr/>
        <p:txBody>
          <a:bodyPr/>
          <a:lstStyle/>
          <a:p>
            <a:r>
              <a:rPr lang="en-GB" dirty="0"/>
              <a:t>Colour by numbers</a:t>
            </a:r>
          </a:p>
        </p:txBody>
      </p:sp>
      <p:grpSp>
        <p:nvGrpSpPr>
          <p:cNvPr id="37" name="Group 36">
            <a:extLst>
              <a:ext uri="{FF2B5EF4-FFF2-40B4-BE49-F238E27FC236}">
                <a16:creationId xmlns:a16="http://schemas.microsoft.com/office/drawing/2014/main" id="{138A1D5A-1041-42DC-A208-F9F4D171F47D}"/>
              </a:ext>
              <a:ext uri="{C183D7F6-B498-43B3-948B-1728B52AA6E4}">
                <adec:decorative xmlns:adec="http://schemas.microsoft.com/office/drawing/2017/decorative" val="1"/>
              </a:ext>
            </a:extLst>
          </p:cNvPr>
          <p:cNvGrpSpPr/>
          <p:nvPr/>
        </p:nvGrpSpPr>
        <p:grpSpPr>
          <a:xfrm>
            <a:off x="1318296" y="1915774"/>
            <a:ext cx="10130378" cy="4320800"/>
            <a:chOff x="1318296" y="1915774"/>
            <a:chExt cx="10130378" cy="4320800"/>
          </a:xfrm>
        </p:grpSpPr>
        <p:grpSp>
          <p:nvGrpSpPr>
            <p:cNvPr id="38" name="Group 37">
              <a:extLst>
                <a:ext uri="{FF2B5EF4-FFF2-40B4-BE49-F238E27FC236}">
                  <a16:creationId xmlns:a16="http://schemas.microsoft.com/office/drawing/2014/main" id="{31FF7BD6-1D4E-455C-9EC3-DD00B14A9BF6}"/>
                </a:ext>
              </a:extLst>
            </p:cNvPr>
            <p:cNvGrpSpPr/>
            <p:nvPr/>
          </p:nvGrpSpPr>
          <p:grpSpPr>
            <a:xfrm>
              <a:off x="1318296" y="1915774"/>
              <a:ext cx="10130378" cy="4320800"/>
              <a:chOff x="1318296" y="1915774"/>
              <a:chExt cx="10130378" cy="4320800"/>
            </a:xfrm>
          </p:grpSpPr>
          <p:grpSp>
            <p:nvGrpSpPr>
              <p:cNvPr id="41" name="Group 40">
                <a:extLst>
                  <a:ext uri="{FF2B5EF4-FFF2-40B4-BE49-F238E27FC236}">
                    <a16:creationId xmlns:a16="http://schemas.microsoft.com/office/drawing/2014/main" id="{90E51ECE-A66D-4E86-932C-6B3FF1CF8292}"/>
                  </a:ext>
                </a:extLst>
              </p:cNvPr>
              <p:cNvGrpSpPr/>
              <p:nvPr/>
            </p:nvGrpSpPr>
            <p:grpSpPr>
              <a:xfrm>
                <a:off x="1318296" y="1915774"/>
                <a:ext cx="10130378" cy="4320800"/>
                <a:chOff x="1318296" y="1915774"/>
                <a:chExt cx="10130378" cy="4320800"/>
              </a:xfrm>
            </p:grpSpPr>
            <p:cxnSp>
              <p:nvCxnSpPr>
                <p:cNvPr id="43" name="Straight Arrow Connector 42">
                  <a:extLst>
                    <a:ext uri="{FF2B5EF4-FFF2-40B4-BE49-F238E27FC236}">
                      <a16:creationId xmlns:a16="http://schemas.microsoft.com/office/drawing/2014/main" id="{F83ADCE9-447D-41C9-A98B-B1E5D88FDF9A}"/>
                    </a:ext>
                  </a:extLst>
                </p:cNvPr>
                <p:cNvCxnSpPr>
                  <a:cxnSpLocks/>
                </p:cNvCxnSpPr>
                <p:nvPr/>
              </p:nvCxnSpPr>
              <p:spPr>
                <a:xfrm flipH="1">
                  <a:off x="1442147" y="4153403"/>
                  <a:ext cx="930770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EAAA9F5-A763-4110-85DC-9042939F726B}"/>
                    </a:ext>
                  </a:extLst>
                </p:cNvPr>
                <p:cNvCxnSpPr>
                  <a:cxnSpLocks/>
                </p:cNvCxnSpPr>
                <p:nvPr/>
              </p:nvCxnSpPr>
              <p:spPr>
                <a:xfrm flipV="1">
                  <a:off x="9831890" y="2379300"/>
                  <a:ext cx="0" cy="37770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C9A3EF6-BBA3-44DB-A1D5-9A5A1D02E2E5}"/>
                    </a:ext>
                  </a:extLst>
                </p:cNvPr>
                <p:cNvSpPr txBox="1"/>
                <p:nvPr/>
              </p:nvSpPr>
              <p:spPr>
                <a:xfrm>
                  <a:off x="1333426" y="4455435"/>
                  <a:ext cx="1677663" cy="923330"/>
                </a:xfrm>
                <a:prstGeom prst="rect">
                  <a:avLst/>
                </a:prstGeom>
                <a:noFill/>
              </p:spPr>
              <p:txBody>
                <a:bodyPr wrap="square" rtlCol="0">
                  <a:spAutoFit/>
                </a:bodyPr>
                <a:lstStyle/>
                <a:p>
                  <a:pPr algn="ctr"/>
                  <a:r>
                    <a:rPr lang="en-GB" i="1" dirty="0">
                      <a:cs typeface="Times New Roman" panose="02020603050405020304" pitchFamily="18" charset="0"/>
                    </a:rPr>
                    <a:t>Centre of Projection (COP)</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24E03A4-CF1F-47A1-AF3E-1D84018647F5}"/>
                        </a:ext>
                      </a:extLst>
                    </p:cNvPr>
                    <p:cNvSpPr txBox="1"/>
                    <p:nvPr/>
                  </p:nvSpPr>
                  <p:spPr>
                    <a:xfrm>
                      <a:off x="9693871" y="1915774"/>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6" name="TextBox 45">
                      <a:extLst>
                        <a:ext uri="{FF2B5EF4-FFF2-40B4-BE49-F238E27FC236}">
                          <a16:creationId xmlns:a16="http://schemas.microsoft.com/office/drawing/2014/main" id="{224E03A4-CF1F-47A1-AF3E-1D84018647F5}"/>
                        </a:ext>
                      </a:extLst>
                    </p:cNvPr>
                    <p:cNvSpPr txBox="1">
                      <a:spLocks noRot="1" noChangeAspect="1" noMove="1" noResize="1" noEditPoints="1" noAdjustHandles="1" noChangeArrowheads="1" noChangeShapeType="1" noTextEdit="1"/>
                    </p:cNvSpPr>
                    <p:nvPr/>
                  </p:nvSpPr>
                  <p:spPr>
                    <a:xfrm>
                      <a:off x="9693871" y="1915774"/>
                      <a:ext cx="276038" cy="461665"/>
                    </a:xfrm>
                    <a:prstGeom prst="rect">
                      <a:avLst/>
                    </a:prstGeom>
                    <a:blipFill>
                      <a:blip r:embed="rId3"/>
                      <a:stretch>
                        <a:fillRect l="-35556" r="-6667"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6E855D3-B2D6-4391-B62E-20529DE22B43}"/>
                        </a:ext>
                      </a:extLst>
                    </p:cNvPr>
                    <p:cNvSpPr txBox="1"/>
                    <p:nvPr/>
                  </p:nvSpPr>
                  <p:spPr>
                    <a:xfrm>
                      <a:off x="1318296" y="40923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7" name="TextBox 46">
                      <a:extLst>
                        <a:ext uri="{FF2B5EF4-FFF2-40B4-BE49-F238E27FC236}">
                          <a16:creationId xmlns:a16="http://schemas.microsoft.com/office/drawing/2014/main" id="{B6E855D3-B2D6-4391-B62E-20529DE22B43}"/>
                        </a:ext>
                      </a:extLst>
                    </p:cNvPr>
                    <p:cNvSpPr txBox="1">
                      <a:spLocks noRot="1" noChangeAspect="1" noMove="1" noResize="1" noEditPoints="1" noAdjustHandles="1" noChangeArrowheads="1" noChangeShapeType="1" noTextEdit="1"/>
                    </p:cNvSpPr>
                    <p:nvPr/>
                  </p:nvSpPr>
                  <p:spPr>
                    <a:xfrm>
                      <a:off x="1318296" y="4092387"/>
                      <a:ext cx="276038" cy="461665"/>
                    </a:xfrm>
                    <a:prstGeom prst="rect">
                      <a:avLst/>
                    </a:prstGeom>
                    <a:blipFill>
                      <a:blip r:embed="rId4"/>
                      <a:stretch>
                        <a:fillRect l="-17391"/>
                      </a:stretch>
                    </a:blipFill>
                  </p:spPr>
                  <p:txBody>
                    <a:bodyPr/>
                    <a:lstStyle/>
                    <a:p>
                      <a:r>
                        <a:rPr lang="en-GB">
                          <a:noFill/>
                        </a:rPr>
                        <a:t> </a:t>
                      </a:r>
                    </a:p>
                  </p:txBody>
                </p:sp>
              </mc:Fallback>
            </mc:AlternateContent>
            <p:cxnSp>
              <p:nvCxnSpPr>
                <p:cNvPr id="48" name="Straight Arrow Connector 47">
                  <a:extLst>
                    <a:ext uri="{FF2B5EF4-FFF2-40B4-BE49-F238E27FC236}">
                      <a16:creationId xmlns:a16="http://schemas.microsoft.com/office/drawing/2014/main" id="{AF8508B9-7E33-45CD-A911-17937AE0C86B}"/>
                    </a:ext>
                    <a:ext uri="{C183D7F6-B498-43B3-948B-1728B52AA6E4}">
                      <adec:decorative xmlns:adec="http://schemas.microsoft.com/office/drawing/2017/decorative" val="1"/>
                    </a:ext>
                  </a:extLst>
                </p:cNvPr>
                <p:cNvCxnSpPr/>
                <p:nvPr/>
              </p:nvCxnSpPr>
              <p:spPr>
                <a:xfrm>
                  <a:off x="9056914" y="3243691"/>
                  <a:ext cx="2235200" cy="262072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E432D71-8A09-4306-B817-3ACD59F9745C}"/>
                        </a:ext>
                      </a:extLst>
                    </p:cNvPr>
                    <p:cNvSpPr txBox="1"/>
                    <p:nvPr/>
                  </p:nvSpPr>
                  <p:spPr>
                    <a:xfrm>
                      <a:off x="11172636" y="57749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1E432D71-8A09-4306-B817-3ACD59F9745C}"/>
                        </a:ext>
                      </a:extLst>
                    </p:cNvPr>
                    <p:cNvSpPr txBox="1">
                      <a:spLocks noRot="1" noChangeAspect="1" noMove="1" noResize="1" noEditPoints="1" noAdjustHandles="1" noChangeArrowheads="1" noChangeShapeType="1" noTextEdit="1"/>
                    </p:cNvSpPr>
                    <p:nvPr/>
                  </p:nvSpPr>
                  <p:spPr>
                    <a:xfrm>
                      <a:off x="11172636" y="5774909"/>
                      <a:ext cx="276038" cy="461665"/>
                    </a:xfrm>
                    <a:prstGeom prst="rect">
                      <a:avLst/>
                    </a:prstGeom>
                    <a:blipFill>
                      <a:blip r:embed="rId5"/>
                      <a:stretch>
                        <a:fillRect l="-22222"/>
                      </a:stretch>
                    </a:blipFill>
                  </p:spPr>
                  <p:txBody>
                    <a:bodyPr/>
                    <a:lstStyle/>
                    <a:p>
                      <a:r>
                        <a:rPr lang="en-GB">
                          <a:noFill/>
                        </a:rPr>
                        <a:t> </a:t>
                      </a:r>
                    </a:p>
                  </p:txBody>
                </p:sp>
              </mc:Fallback>
            </mc:AlternateContent>
            <p:sp>
              <p:nvSpPr>
                <p:cNvPr id="50" name="Oval 49">
                  <a:extLst>
                    <a:ext uri="{FF2B5EF4-FFF2-40B4-BE49-F238E27FC236}">
                      <a16:creationId xmlns:a16="http://schemas.microsoft.com/office/drawing/2014/main" id="{8B177A48-4129-4EBC-A415-6ACFD6BCB533}"/>
                    </a:ext>
                  </a:extLst>
                </p:cNvPr>
                <p:cNvSpPr/>
                <p:nvPr/>
              </p:nvSpPr>
              <p:spPr>
                <a:xfrm>
                  <a:off x="8737600" y="3438180"/>
                  <a:ext cx="507996" cy="490929"/>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42" name="Picture 41">
                <a:extLst>
                  <a:ext uri="{FF2B5EF4-FFF2-40B4-BE49-F238E27FC236}">
                    <a16:creationId xmlns:a16="http://schemas.microsoft.com/office/drawing/2014/main" id="{85FA920B-B887-4CF5-ADD4-1702036B766A}"/>
                  </a:ext>
                  <a:ext uri="{C183D7F6-B498-43B3-948B-1728B52AA6E4}">
                    <adec:decorative xmlns:adec="http://schemas.microsoft.com/office/drawing/2017/decorative" val="1"/>
                  </a:ext>
                </a:extLst>
              </p:cNvPr>
              <p:cNvPicPr>
                <a:picLocks noChangeAspect="1"/>
              </p:cNvPicPr>
              <p:nvPr/>
            </p:nvPicPr>
            <p:blipFill>
              <a:blip r:embed="rId6">
                <a:lum bright="70000" contrast="-70000"/>
                <a:extLst>
                  <a:ext uri="{837473B0-CC2E-450A-ABE3-18F120FF3D39}">
                    <a1611:picAttrSrcUrl xmlns:a1611="http://schemas.microsoft.com/office/drawing/2016/11/main" r:id="rId7"/>
                  </a:ext>
                </a:extLst>
              </a:blip>
              <a:stretch>
                <a:fillRect/>
              </a:stretch>
            </p:blipFill>
            <p:spPr>
              <a:xfrm>
                <a:off x="1770263" y="3510211"/>
                <a:ext cx="803990" cy="1286384"/>
              </a:xfrm>
              <a:prstGeom prst="rect">
                <a:avLst/>
              </a:prstGeom>
            </p:spPr>
          </p:pic>
        </p:grpSp>
        <p:sp>
          <p:nvSpPr>
            <p:cNvPr id="39" name="Cube 38">
              <a:extLst>
                <a:ext uri="{FF2B5EF4-FFF2-40B4-BE49-F238E27FC236}">
                  <a16:creationId xmlns:a16="http://schemas.microsoft.com/office/drawing/2014/main" id="{F313C58D-C5B3-4155-85AD-3B87BF3E3172}"/>
                </a:ext>
              </a:extLst>
            </p:cNvPr>
            <p:cNvSpPr/>
            <p:nvPr/>
          </p:nvSpPr>
          <p:spPr>
            <a:xfrm rot="20840911">
              <a:off x="9038999" y="4809378"/>
              <a:ext cx="478971" cy="444176"/>
            </a:xfrm>
            <a:prstGeom prst="cube">
              <a:avLst/>
            </a:prstGeom>
            <a:solidFill>
              <a:srgbClr val="CBA9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ylinder 39">
              <a:extLst>
                <a:ext uri="{FF2B5EF4-FFF2-40B4-BE49-F238E27FC236}">
                  <a16:creationId xmlns:a16="http://schemas.microsoft.com/office/drawing/2014/main" id="{68F092B4-353A-4C41-AE37-E4A3133D5415}"/>
                </a:ext>
              </a:extLst>
            </p:cNvPr>
            <p:cNvSpPr/>
            <p:nvPr/>
          </p:nvSpPr>
          <p:spPr>
            <a:xfrm rot="1319957">
              <a:off x="10117559" y="3685255"/>
              <a:ext cx="403336" cy="626858"/>
            </a:xfrm>
            <a:prstGeom prst="can">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35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8B46EAFC-78A3-45E8-A8D2-950D7CDE008D}"/>
              </a:ext>
              <a:ext uri="{C183D7F6-B498-43B3-948B-1728B52AA6E4}">
                <adec:decorative xmlns:adec="http://schemas.microsoft.com/office/drawing/2017/decorative" val="1"/>
              </a:ext>
            </a:extLst>
          </p:cNvPr>
          <p:cNvGrpSpPr/>
          <p:nvPr/>
        </p:nvGrpSpPr>
        <p:grpSpPr>
          <a:xfrm>
            <a:off x="2749288" y="2643419"/>
            <a:ext cx="1807240" cy="3559644"/>
            <a:chOff x="2749288" y="2643419"/>
            <a:chExt cx="1807240" cy="3559644"/>
          </a:xfrm>
        </p:grpSpPr>
        <p:grpSp>
          <p:nvGrpSpPr>
            <p:cNvPr id="58" name="Group 57">
              <a:extLst>
                <a:ext uri="{FF2B5EF4-FFF2-40B4-BE49-F238E27FC236}">
                  <a16:creationId xmlns:a16="http://schemas.microsoft.com/office/drawing/2014/main" id="{2505591C-3657-462E-90AE-ACF18B39D8DA}"/>
                </a:ext>
              </a:extLst>
            </p:cNvPr>
            <p:cNvGrpSpPr/>
            <p:nvPr/>
          </p:nvGrpSpPr>
          <p:grpSpPr>
            <a:xfrm>
              <a:off x="2749288" y="2643419"/>
              <a:ext cx="1807240" cy="3559644"/>
              <a:chOff x="2749288" y="2643419"/>
              <a:chExt cx="1807240" cy="3559644"/>
            </a:xfrm>
          </p:grpSpPr>
          <p:grpSp>
            <p:nvGrpSpPr>
              <p:cNvPr id="59" name="Group 58">
                <a:extLst>
                  <a:ext uri="{FF2B5EF4-FFF2-40B4-BE49-F238E27FC236}">
                    <a16:creationId xmlns:a16="http://schemas.microsoft.com/office/drawing/2014/main" id="{0798CB81-18DF-4A26-9F8A-2B7448948601}"/>
                  </a:ext>
                </a:extLst>
              </p:cNvPr>
              <p:cNvGrpSpPr/>
              <p:nvPr/>
            </p:nvGrpSpPr>
            <p:grpSpPr>
              <a:xfrm>
                <a:off x="2749288" y="2643419"/>
                <a:ext cx="1807240" cy="3559644"/>
                <a:chOff x="2836135" y="2737199"/>
                <a:chExt cx="1807240" cy="3559644"/>
              </a:xfrm>
              <a:solidFill>
                <a:srgbClr val="333333">
                  <a:alpha val="69804"/>
                </a:srgbClr>
              </a:solidFill>
            </p:grpSpPr>
            <p:sp>
              <p:nvSpPr>
                <p:cNvPr id="61" name="TextBox 60">
                  <a:extLst>
                    <a:ext uri="{FF2B5EF4-FFF2-40B4-BE49-F238E27FC236}">
                      <a16:creationId xmlns:a16="http://schemas.microsoft.com/office/drawing/2014/main" id="{D431B9D6-9011-467D-BA4A-8CD3AEA29119}"/>
                    </a:ext>
                  </a:extLst>
                </p:cNvPr>
                <p:cNvSpPr txBox="1"/>
                <p:nvPr/>
              </p:nvSpPr>
              <p:spPr>
                <a:xfrm>
                  <a:off x="2836135" y="5650512"/>
                  <a:ext cx="1289777" cy="646331"/>
                </a:xfrm>
                <a:prstGeom prst="rect">
                  <a:avLst/>
                </a:prstGeom>
                <a:noFill/>
              </p:spPr>
              <p:txBody>
                <a:bodyPr wrap="none" rtlCol="0">
                  <a:spAutoFit/>
                </a:bodyPr>
                <a:lstStyle/>
                <a:p>
                  <a:pPr algn="ctr"/>
                  <a:r>
                    <a:rPr lang="en-GB" i="1" dirty="0">
                      <a:solidFill>
                        <a:schemeClr val="tx1">
                          <a:lumMod val="95000"/>
                        </a:schemeClr>
                      </a:solidFill>
                      <a:cs typeface="Times New Roman" panose="02020603050405020304" pitchFamily="18" charset="0"/>
                    </a:rPr>
                    <a:t>View plane</a:t>
                  </a:r>
                  <a:br>
                    <a:rPr lang="en-GB" i="1" dirty="0">
                      <a:solidFill>
                        <a:schemeClr val="tx1">
                          <a:lumMod val="95000"/>
                        </a:schemeClr>
                      </a:solidFill>
                      <a:cs typeface="Times New Roman" panose="02020603050405020304" pitchFamily="18" charset="0"/>
                    </a:rPr>
                  </a:br>
                  <a:r>
                    <a:rPr lang="en-GB" i="1" dirty="0">
                      <a:solidFill>
                        <a:schemeClr val="tx1">
                          <a:lumMod val="95000"/>
                        </a:schemeClr>
                      </a:solidFill>
                      <a:cs typeface="Times New Roman" panose="02020603050405020304" pitchFamily="18" charset="0"/>
                    </a:rPr>
                    <a:t>(screen)</a:t>
                  </a:r>
                </a:p>
              </p:txBody>
            </p:sp>
            <p:sp>
              <p:nvSpPr>
                <p:cNvPr id="62" name="Parallelogram 61">
                  <a:extLst>
                    <a:ext uri="{FF2B5EF4-FFF2-40B4-BE49-F238E27FC236}">
                      <a16:creationId xmlns:a16="http://schemas.microsoft.com/office/drawing/2014/main" id="{ECFBB1B8-25FF-4AE8-AE0C-314AA7AB7C7D}"/>
                    </a:ext>
                  </a:extLst>
                </p:cNvPr>
                <p:cNvSpPr/>
                <p:nvPr/>
              </p:nvSpPr>
              <p:spPr>
                <a:xfrm rot="2892141" flipV="1">
                  <a:off x="2361774" y="3501259"/>
                  <a:ext cx="3045662" cy="1517541"/>
                </a:xfrm>
                <a:prstGeom prst="parallelogram">
                  <a:avLst>
                    <a:gd name="adj" fmla="val 111804"/>
                  </a:avLst>
                </a:prstGeom>
                <a:solidFill>
                  <a:srgbClr val="404040">
                    <a:alpha val="50196"/>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0" name="Straight Connector 59">
                <a:extLst>
                  <a:ext uri="{FF2B5EF4-FFF2-40B4-BE49-F238E27FC236}">
                    <a16:creationId xmlns:a16="http://schemas.microsoft.com/office/drawing/2014/main" id="{ED98C67B-8F78-4D99-87AA-E967333DF0D6}"/>
                  </a:ext>
                </a:extLst>
              </p:cNvPr>
              <p:cNvCxnSpPr>
                <a:cxnSpLocks/>
              </p:cNvCxnSpPr>
              <p:nvPr/>
            </p:nvCxnSpPr>
            <p:spPr>
              <a:xfrm>
                <a:off x="2854052" y="4153403"/>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153ACCA9-85EC-4D6A-B0C7-98FD70B10B75}"/>
                </a:ext>
              </a:extLst>
            </p:cNvPr>
            <p:cNvGrpSpPr/>
            <p:nvPr/>
          </p:nvGrpSpPr>
          <p:grpSpPr>
            <a:xfrm>
              <a:off x="3329140" y="2699657"/>
              <a:ext cx="957325" cy="2902857"/>
              <a:chOff x="3329140" y="2699657"/>
              <a:chExt cx="957325" cy="2902857"/>
            </a:xfrm>
          </p:grpSpPr>
          <p:cxnSp>
            <p:nvCxnSpPr>
              <p:cNvPr id="64" name="Straight Connector 63">
                <a:extLst>
                  <a:ext uri="{FF2B5EF4-FFF2-40B4-BE49-F238E27FC236}">
                    <a16:creationId xmlns:a16="http://schemas.microsoft.com/office/drawing/2014/main" id="{027C27B9-33F0-4E5C-872E-FA8510F37BFF}"/>
                  </a:ext>
                </a:extLst>
              </p:cNvPr>
              <p:cNvCxnSpPr/>
              <p:nvPr/>
            </p:nvCxnSpPr>
            <p:spPr>
              <a:xfrm>
                <a:off x="3468914" y="26996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E2E97B-B795-4875-870A-80228558E578}"/>
                  </a:ext>
                </a:extLst>
              </p:cNvPr>
              <p:cNvCxnSpPr/>
              <p:nvPr/>
            </p:nvCxnSpPr>
            <p:spPr>
              <a:xfrm>
                <a:off x="3621314" y="28520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F44307C-04AE-4943-AAAD-53DB1E3147C2}"/>
                  </a:ext>
                </a:extLst>
              </p:cNvPr>
              <p:cNvCxnSpPr/>
              <p:nvPr/>
            </p:nvCxnSpPr>
            <p:spPr>
              <a:xfrm>
                <a:off x="3773714" y="30044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43BFDEF-55C4-49FB-9B2C-5729D1374BC4}"/>
                  </a:ext>
                </a:extLst>
              </p:cNvPr>
              <p:cNvCxnSpPr/>
              <p:nvPr/>
            </p:nvCxnSpPr>
            <p:spPr>
              <a:xfrm>
                <a:off x="3926114" y="31568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2013B34-1B48-4B7D-9A22-69826DDDF685}"/>
                  </a:ext>
                </a:extLst>
              </p:cNvPr>
              <p:cNvCxnSpPr>
                <a:cxnSpLocks/>
              </p:cNvCxnSpPr>
              <p:nvPr/>
            </p:nvCxnSpPr>
            <p:spPr>
              <a:xfrm>
                <a:off x="4078514" y="33092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0060571-E59B-45C4-94E4-5E62B690B07A}"/>
                  </a:ext>
                </a:extLst>
              </p:cNvPr>
              <p:cNvCxnSpPr>
                <a:cxnSpLocks/>
              </p:cNvCxnSpPr>
              <p:nvPr/>
            </p:nvCxnSpPr>
            <p:spPr>
              <a:xfrm>
                <a:off x="3349229" y="2908230"/>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F128D6E-CC1F-4BAD-884B-842CF780814D}"/>
                  </a:ext>
                </a:extLst>
              </p:cNvPr>
              <p:cNvCxnSpPr>
                <a:cxnSpLocks/>
              </p:cNvCxnSpPr>
              <p:nvPr/>
            </p:nvCxnSpPr>
            <p:spPr>
              <a:xfrm>
                <a:off x="3329140" y="3249949"/>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BA28BE-540A-4D8F-AD60-EF486B97419C}"/>
                  </a:ext>
                </a:extLst>
              </p:cNvPr>
              <p:cNvCxnSpPr>
                <a:cxnSpLocks/>
              </p:cNvCxnSpPr>
              <p:nvPr/>
            </p:nvCxnSpPr>
            <p:spPr>
              <a:xfrm>
                <a:off x="3343542" y="3627038"/>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8BD8D5-BE9F-49CE-A3CF-BD633D55FF7E}"/>
                  </a:ext>
                </a:extLst>
              </p:cNvPr>
              <p:cNvCxnSpPr>
                <a:cxnSpLocks/>
              </p:cNvCxnSpPr>
              <p:nvPr/>
            </p:nvCxnSpPr>
            <p:spPr>
              <a:xfrm>
                <a:off x="3343542" y="4046506"/>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0F8B21-FABF-4F71-BA97-9AF5D7B6365F}"/>
                  </a:ext>
                </a:extLst>
              </p:cNvPr>
              <p:cNvCxnSpPr>
                <a:cxnSpLocks/>
              </p:cNvCxnSpPr>
              <p:nvPr/>
            </p:nvCxnSpPr>
            <p:spPr>
              <a:xfrm>
                <a:off x="3343542" y="4395845"/>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cxnSp>
        <p:nvCxnSpPr>
          <p:cNvPr id="85" name="Straight Arrow Connector 84">
            <a:extLst>
              <a:ext uri="{FF2B5EF4-FFF2-40B4-BE49-F238E27FC236}">
                <a16:creationId xmlns:a16="http://schemas.microsoft.com/office/drawing/2014/main" id="{A667382F-E299-40C5-86B2-5E367319D8D2}"/>
              </a:ext>
              <a:ext uri="{C183D7F6-B498-43B3-948B-1728B52AA6E4}">
                <adec:decorative xmlns:adec="http://schemas.microsoft.com/office/drawing/2017/decorative" val="1"/>
              </a:ext>
            </a:extLst>
          </p:cNvPr>
          <p:cNvCxnSpPr>
            <a:cxnSpLocks/>
          </p:cNvCxnSpPr>
          <p:nvPr/>
        </p:nvCxnSpPr>
        <p:spPr>
          <a:xfrm flipV="1">
            <a:off x="2360109" y="3683645"/>
            <a:ext cx="6377491" cy="469758"/>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Parallelogram 85">
            <a:extLst>
              <a:ext uri="{FF2B5EF4-FFF2-40B4-BE49-F238E27FC236}">
                <a16:creationId xmlns:a16="http://schemas.microsoft.com/office/drawing/2014/main" id="{449762CA-0C35-40D1-9FF0-1468A41FA39F}"/>
              </a:ext>
              <a:ext uri="{C183D7F6-B498-43B3-948B-1728B52AA6E4}">
                <adec:decorative xmlns:adec="http://schemas.microsoft.com/office/drawing/2017/decorative" val="1"/>
              </a:ext>
            </a:extLst>
          </p:cNvPr>
          <p:cNvSpPr/>
          <p:nvPr/>
        </p:nvSpPr>
        <p:spPr>
          <a:xfrm rot="5400000" flipH="1" flipV="1">
            <a:off x="3269708" y="3975011"/>
            <a:ext cx="550812" cy="142988"/>
          </a:xfrm>
          <a:prstGeom prst="parallelogram">
            <a:avLst>
              <a:gd name="adj" fmla="val 106425"/>
            </a:avLst>
          </a:prstGeom>
          <a:solidFill>
            <a:srgbClr val="ED7D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7" name="Straight Arrow Connector 86">
            <a:extLst>
              <a:ext uri="{FF2B5EF4-FFF2-40B4-BE49-F238E27FC236}">
                <a16:creationId xmlns:a16="http://schemas.microsoft.com/office/drawing/2014/main" id="{B8DFFF54-D804-4524-9A35-A77415E0D355}"/>
              </a:ext>
              <a:ext uri="{C183D7F6-B498-43B3-948B-1728B52AA6E4}">
                <adec:decorative xmlns:adec="http://schemas.microsoft.com/office/drawing/2017/decorative" val="1"/>
              </a:ext>
            </a:extLst>
          </p:cNvPr>
          <p:cNvCxnSpPr>
            <a:cxnSpLocks/>
          </p:cNvCxnSpPr>
          <p:nvPr/>
        </p:nvCxnSpPr>
        <p:spPr>
          <a:xfrm>
            <a:off x="2360109" y="4153403"/>
            <a:ext cx="6651881" cy="911399"/>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Parallelogram 87">
            <a:extLst>
              <a:ext uri="{FF2B5EF4-FFF2-40B4-BE49-F238E27FC236}">
                <a16:creationId xmlns:a16="http://schemas.microsoft.com/office/drawing/2014/main" id="{1A7D713D-C08D-41FF-97E7-54F1C1DBE276}"/>
              </a:ext>
              <a:ext uri="{C183D7F6-B498-43B3-948B-1728B52AA6E4}">
                <adec:decorative xmlns:adec="http://schemas.microsoft.com/office/drawing/2017/decorative" val="1"/>
              </a:ext>
            </a:extLst>
          </p:cNvPr>
          <p:cNvSpPr/>
          <p:nvPr/>
        </p:nvSpPr>
        <p:spPr>
          <a:xfrm rot="5400000" flipH="1" flipV="1">
            <a:off x="3572874" y="4299894"/>
            <a:ext cx="560747" cy="145736"/>
          </a:xfrm>
          <a:prstGeom prst="parallelogram">
            <a:avLst>
              <a:gd name="adj" fmla="val 105995"/>
            </a:avLst>
          </a:prstGeom>
          <a:solidFill>
            <a:srgbClr val="CBA9E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804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E967-63F2-4AC1-89BA-264C01AF4CCF}"/>
              </a:ext>
            </a:extLst>
          </p:cNvPr>
          <p:cNvSpPr>
            <a:spLocks noGrp="1"/>
          </p:cNvSpPr>
          <p:nvPr>
            <p:ph type="title"/>
          </p:nvPr>
        </p:nvSpPr>
        <p:spPr/>
        <p:txBody>
          <a:bodyPr/>
          <a:lstStyle/>
          <a:p>
            <a:r>
              <a:rPr lang="en-GB" dirty="0"/>
              <a:t>Zoom</a:t>
            </a:r>
          </a:p>
        </p:txBody>
      </p:sp>
      <p:grpSp>
        <p:nvGrpSpPr>
          <p:cNvPr id="37" name="Group 36">
            <a:extLst>
              <a:ext uri="{FF2B5EF4-FFF2-40B4-BE49-F238E27FC236}">
                <a16:creationId xmlns:a16="http://schemas.microsoft.com/office/drawing/2014/main" id="{138A1D5A-1041-42DC-A208-F9F4D171F47D}"/>
              </a:ext>
              <a:ext uri="{C183D7F6-B498-43B3-948B-1728B52AA6E4}">
                <adec:decorative xmlns:adec="http://schemas.microsoft.com/office/drawing/2017/decorative" val="1"/>
              </a:ext>
            </a:extLst>
          </p:cNvPr>
          <p:cNvGrpSpPr/>
          <p:nvPr/>
        </p:nvGrpSpPr>
        <p:grpSpPr>
          <a:xfrm>
            <a:off x="1318296" y="1915774"/>
            <a:ext cx="10130378" cy="4320800"/>
            <a:chOff x="1318296" y="1915774"/>
            <a:chExt cx="10130378" cy="4320800"/>
          </a:xfrm>
        </p:grpSpPr>
        <p:grpSp>
          <p:nvGrpSpPr>
            <p:cNvPr id="38" name="Group 37">
              <a:extLst>
                <a:ext uri="{FF2B5EF4-FFF2-40B4-BE49-F238E27FC236}">
                  <a16:creationId xmlns:a16="http://schemas.microsoft.com/office/drawing/2014/main" id="{31FF7BD6-1D4E-455C-9EC3-DD00B14A9BF6}"/>
                </a:ext>
              </a:extLst>
            </p:cNvPr>
            <p:cNvGrpSpPr/>
            <p:nvPr/>
          </p:nvGrpSpPr>
          <p:grpSpPr>
            <a:xfrm>
              <a:off x="1318296" y="1915774"/>
              <a:ext cx="10130378" cy="4320800"/>
              <a:chOff x="1318296" y="1915774"/>
              <a:chExt cx="10130378" cy="4320800"/>
            </a:xfrm>
          </p:grpSpPr>
          <p:grpSp>
            <p:nvGrpSpPr>
              <p:cNvPr id="41" name="Group 40">
                <a:extLst>
                  <a:ext uri="{FF2B5EF4-FFF2-40B4-BE49-F238E27FC236}">
                    <a16:creationId xmlns:a16="http://schemas.microsoft.com/office/drawing/2014/main" id="{90E51ECE-A66D-4E86-932C-6B3FF1CF8292}"/>
                  </a:ext>
                </a:extLst>
              </p:cNvPr>
              <p:cNvGrpSpPr/>
              <p:nvPr/>
            </p:nvGrpSpPr>
            <p:grpSpPr>
              <a:xfrm>
                <a:off x="1318296" y="1915774"/>
                <a:ext cx="10130378" cy="4320800"/>
                <a:chOff x="1318296" y="1915774"/>
                <a:chExt cx="10130378" cy="4320800"/>
              </a:xfrm>
            </p:grpSpPr>
            <p:cxnSp>
              <p:nvCxnSpPr>
                <p:cNvPr id="43" name="Straight Arrow Connector 42">
                  <a:extLst>
                    <a:ext uri="{FF2B5EF4-FFF2-40B4-BE49-F238E27FC236}">
                      <a16:creationId xmlns:a16="http://schemas.microsoft.com/office/drawing/2014/main" id="{F83ADCE9-447D-41C9-A98B-B1E5D88FDF9A}"/>
                    </a:ext>
                  </a:extLst>
                </p:cNvPr>
                <p:cNvCxnSpPr>
                  <a:cxnSpLocks/>
                </p:cNvCxnSpPr>
                <p:nvPr/>
              </p:nvCxnSpPr>
              <p:spPr>
                <a:xfrm flipH="1">
                  <a:off x="1442147" y="4153403"/>
                  <a:ext cx="930770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EAAA9F5-A763-4110-85DC-9042939F726B}"/>
                    </a:ext>
                  </a:extLst>
                </p:cNvPr>
                <p:cNvCxnSpPr>
                  <a:cxnSpLocks/>
                </p:cNvCxnSpPr>
                <p:nvPr/>
              </p:nvCxnSpPr>
              <p:spPr>
                <a:xfrm flipV="1">
                  <a:off x="9831890" y="2379300"/>
                  <a:ext cx="0" cy="37770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C9A3EF6-BBA3-44DB-A1D5-9A5A1D02E2E5}"/>
                    </a:ext>
                  </a:extLst>
                </p:cNvPr>
                <p:cNvSpPr txBox="1"/>
                <p:nvPr/>
              </p:nvSpPr>
              <p:spPr>
                <a:xfrm>
                  <a:off x="1333426" y="4455435"/>
                  <a:ext cx="1677663" cy="923330"/>
                </a:xfrm>
                <a:prstGeom prst="rect">
                  <a:avLst/>
                </a:prstGeom>
                <a:noFill/>
              </p:spPr>
              <p:txBody>
                <a:bodyPr wrap="square" rtlCol="0">
                  <a:spAutoFit/>
                </a:bodyPr>
                <a:lstStyle/>
                <a:p>
                  <a:pPr algn="ctr"/>
                  <a:r>
                    <a:rPr lang="en-GB" i="1" dirty="0">
                      <a:cs typeface="Times New Roman" panose="02020603050405020304" pitchFamily="18" charset="0"/>
                    </a:rPr>
                    <a:t>Centre of Projection (COP)</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24E03A4-CF1F-47A1-AF3E-1D84018647F5}"/>
                        </a:ext>
                      </a:extLst>
                    </p:cNvPr>
                    <p:cNvSpPr txBox="1"/>
                    <p:nvPr/>
                  </p:nvSpPr>
                  <p:spPr>
                    <a:xfrm>
                      <a:off x="9693871" y="1915774"/>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6" name="TextBox 45">
                      <a:extLst>
                        <a:ext uri="{FF2B5EF4-FFF2-40B4-BE49-F238E27FC236}">
                          <a16:creationId xmlns:a16="http://schemas.microsoft.com/office/drawing/2014/main" id="{224E03A4-CF1F-47A1-AF3E-1D84018647F5}"/>
                        </a:ext>
                      </a:extLst>
                    </p:cNvPr>
                    <p:cNvSpPr txBox="1">
                      <a:spLocks noRot="1" noChangeAspect="1" noMove="1" noResize="1" noEditPoints="1" noAdjustHandles="1" noChangeArrowheads="1" noChangeShapeType="1" noTextEdit="1"/>
                    </p:cNvSpPr>
                    <p:nvPr/>
                  </p:nvSpPr>
                  <p:spPr>
                    <a:xfrm>
                      <a:off x="9693871" y="1915774"/>
                      <a:ext cx="276038" cy="461665"/>
                    </a:xfrm>
                    <a:prstGeom prst="rect">
                      <a:avLst/>
                    </a:prstGeom>
                    <a:blipFill>
                      <a:blip r:embed="rId3"/>
                      <a:stretch>
                        <a:fillRect l="-35556" r="-6667"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6E855D3-B2D6-4391-B62E-20529DE22B43}"/>
                        </a:ext>
                      </a:extLst>
                    </p:cNvPr>
                    <p:cNvSpPr txBox="1"/>
                    <p:nvPr/>
                  </p:nvSpPr>
                  <p:spPr>
                    <a:xfrm>
                      <a:off x="1318296" y="40923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7" name="TextBox 46">
                      <a:extLst>
                        <a:ext uri="{FF2B5EF4-FFF2-40B4-BE49-F238E27FC236}">
                          <a16:creationId xmlns:a16="http://schemas.microsoft.com/office/drawing/2014/main" id="{B6E855D3-B2D6-4391-B62E-20529DE22B43}"/>
                        </a:ext>
                      </a:extLst>
                    </p:cNvPr>
                    <p:cNvSpPr txBox="1">
                      <a:spLocks noRot="1" noChangeAspect="1" noMove="1" noResize="1" noEditPoints="1" noAdjustHandles="1" noChangeArrowheads="1" noChangeShapeType="1" noTextEdit="1"/>
                    </p:cNvSpPr>
                    <p:nvPr/>
                  </p:nvSpPr>
                  <p:spPr>
                    <a:xfrm>
                      <a:off x="1318296" y="4092387"/>
                      <a:ext cx="276038" cy="461665"/>
                    </a:xfrm>
                    <a:prstGeom prst="rect">
                      <a:avLst/>
                    </a:prstGeom>
                    <a:blipFill>
                      <a:blip r:embed="rId4"/>
                      <a:stretch>
                        <a:fillRect l="-17391"/>
                      </a:stretch>
                    </a:blipFill>
                  </p:spPr>
                  <p:txBody>
                    <a:bodyPr/>
                    <a:lstStyle/>
                    <a:p>
                      <a:r>
                        <a:rPr lang="en-GB">
                          <a:noFill/>
                        </a:rPr>
                        <a:t> </a:t>
                      </a:r>
                    </a:p>
                  </p:txBody>
                </p:sp>
              </mc:Fallback>
            </mc:AlternateContent>
            <p:cxnSp>
              <p:nvCxnSpPr>
                <p:cNvPr id="48" name="Straight Arrow Connector 47">
                  <a:extLst>
                    <a:ext uri="{FF2B5EF4-FFF2-40B4-BE49-F238E27FC236}">
                      <a16:creationId xmlns:a16="http://schemas.microsoft.com/office/drawing/2014/main" id="{AF8508B9-7E33-45CD-A911-17937AE0C86B}"/>
                    </a:ext>
                    <a:ext uri="{C183D7F6-B498-43B3-948B-1728B52AA6E4}">
                      <adec:decorative xmlns:adec="http://schemas.microsoft.com/office/drawing/2017/decorative" val="1"/>
                    </a:ext>
                  </a:extLst>
                </p:cNvPr>
                <p:cNvCxnSpPr/>
                <p:nvPr/>
              </p:nvCxnSpPr>
              <p:spPr>
                <a:xfrm>
                  <a:off x="9056914" y="3243691"/>
                  <a:ext cx="2235200" cy="262072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E432D71-8A09-4306-B817-3ACD59F9745C}"/>
                        </a:ext>
                      </a:extLst>
                    </p:cNvPr>
                    <p:cNvSpPr txBox="1"/>
                    <p:nvPr/>
                  </p:nvSpPr>
                  <p:spPr>
                    <a:xfrm>
                      <a:off x="11172636" y="57749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1E432D71-8A09-4306-B817-3ACD59F9745C}"/>
                        </a:ext>
                      </a:extLst>
                    </p:cNvPr>
                    <p:cNvSpPr txBox="1">
                      <a:spLocks noRot="1" noChangeAspect="1" noMove="1" noResize="1" noEditPoints="1" noAdjustHandles="1" noChangeArrowheads="1" noChangeShapeType="1" noTextEdit="1"/>
                    </p:cNvSpPr>
                    <p:nvPr/>
                  </p:nvSpPr>
                  <p:spPr>
                    <a:xfrm>
                      <a:off x="11172636" y="5774909"/>
                      <a:ext cx="276038" cy="461665"/>
                    </a:xfrm>
                    <a:prstGeom prst="rect">
                      <a:avLst/>
                    </a:prstGeom>
                    <a:blipFill>
                      <a:blip r:embed="rId5"/>
                      <a:stretch>
                        <a:fillRect l="-22222"/>
                      </a:stretch>
                    </a:blipFill>
                  </p:spPr>
                  <p:txBody>
                    <a:bodyPr/>
                    <a:lstStyle/>
                    <a:p>
                      <a:r>
                        <a:rPr lang="en-GB">
                          <a:noFill/>
                        </a:rPr>
                        <a:t> </a:t>
                      </a:r>
                    </a:p>
                  </p:txBody>
                </p:sp>
              </mc:Fallback>
            </mc:AlternateContent>
            <p:sp>
              <p:nvSpPr>
                <p:cNvPr id="50" name="Oval 49">
                  <a:extLst>
                    <a:ext uri="{FF2B5EF4-FFF2-40B4-BE49-F238E27FC236}">
                      <a16:creationId xmlns:a16="http://schemas.microsoft.com/office/drawing/2014/main" id="{8B177A48-4129-4EBC-A415-6ACFD6BCB533}"/>
                    </a:ext>
                  </a:extLst>
                </p:cNvPr>
                <p:cNvSpPr/>
                <p:nvPr/>
              </p:nvSpPr>
              <p:spPr>
                <a:xfrm>
                  <a:off x="8737600" y="3438180"/>
                  <a:ext cx="507996" cy="490929"/>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42" name="Picture 41">
                <a:extLst>
                  <a:ext uri="{FF2B5EF4-FFF2-40B4-BE49-F238E27FC236}">
                    <a16:creationId xmlns:a16="http://schemas.microsoft.com/office/drawing/2014/main" id="{85FA920B-B887-4CF5-ADD4-1702036B766A}"/>
                  </a:ext>
                  <a:ext uri="{C183D7F6-B498-43B3-948B-1728B52AA6E4}">
                    <adec:decorative xmlns:adec="http://schemas.microsoft.com/office/drawing/2017/decorative" val="1"/>
                  </a:ext>
                </a:extLst>
              </p:cNvPr>
              <p:cNvPicPr>
                <a:picLocks noChangeAspect="1"/>
              </p:cNvPicPr>
              <p:nvPr/>
            </p:nvPicPr>
            <p:blipFill>
              <a:blip r:embed="rId6">
                <a:lum bright="70000" contrast="-70000"/>
                <a:extLst>
                  <a:ext uri="{837473B0-CC2E-450A-ABE3-18F120FF3D39}">
                    <a1611:picAttrSrcUrl xmlns:a1611="http://schemas.microsoft.com/office/drawing/2016/11/main" r:id="rId7"/>
                  </a:ext>
                </a:extLst>
              </a:blip>
              <a:stretch>
                <a:fillRect/>
              </a:stretch>
            </p:blipFill>
            <p:spPr>
              <a:xfrm>
                <a:off x="1770263" y="3510211"/>
                <a:ext cx="803990" cy="1286384"/>
              </a:xfrm>
              <a:prstGeom prst="rect">
                <a:avLst/>
              </a:prstGeom>
            </p:spPr>
          </p:pic>
        </p:grpSp>
        <p:sp>
          <p:nvSpPr>
            <p:cNvPr id="39" name="Cube 38">
              <a:extLst>
                <a:ext uri="{FF2B5EF4-FFF2-40B4-BE49-F238E27FC236}">
                  <a16:creationId xmlns:a16="http://schemas.microsoft.com/office/drawing/2014/main" id="{F313C58D-C5B3-4155-85AD-3B87BF3E3172}"/>
                </a:ext>
              </a:extLst>
            </p:cNvPr>
            <p:cNvSpPr/>
            <p:nvPr/>
          </p:nvSpPr>
          <p:spPr>
            <a:xfrm rot="20840911">
              <a:off x="9038999" y="4809378"/>
              <a:ext cx="478971" cy="444176"/>
            </a:xfrm>
            <a:prstGeom prst="cube">
              <a:avLst/>
            </a:prstGeom>
            <a:solidFill>
              <a:srgbClr val="CBA9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ylinder 39">
              <a:extLst>
                <a:ext uri="{FF2B5EF4-FFF2-40B4-BE49-F238E27FC236}">
                  <a16:creationId xmlns:a16="http://schemas.microsoft.com/office/drawing/2014/main" id="{68F092B4-353A-4C41-AE37-E4A3133D5415}"/>
                </a:ext>
                <a:ext uri="{C183D7F6-B498-43B3-948B-1728B52AA6E4}">
                  <adec:decorative xmlns:adec="http://schemas.microsoft.com/office/drawing/2017/decorative" val="1"/>
                </a:ext>
              </a:extLst>
            </p:cNvPr>
            <p:cNvSpPr/>
            <p:nvPr/>
          </p:nvSpPr>
          <p:spPr>
            <a:xfrm rot="1319957">
              <a:off x="10117559" y="3685255"/>
              <a:ext cx="403336" cy="626858"/>
            </a:xfrm>
            <a:prstGeom prst="can">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35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55453A63-B46A-4E3D-BD98-6B10B1EE74E1}"/>
              </a:ext>
              <a:ext uri="{C183D7F6-B498-43B3-948B-1728B52AA6E4}">
                <adec:decorative xmlns:adec="http://schemas.microsoft.com/office/drawing/2017/decorative" val="1"/>
              </a:ext>
            </a:extLst>
          </p:cNvPr>
          <p:cNvGrpSpPr/>
          <p:nvPr/>
        </p:nvGrpSpPr>
        <p:grpSpPr>
          <a:xfrm>
            <a:off x="5662364" y="2643419"/>
            <a:ext cx="1807240" cy="3559644"/>
            <a:chOff x="2749288" y="2643419"/>
            <a:chExt cx="1807240" cy="3559644"/>
          </a:xfrm>
        </p:grpSpPr>
        <p:grpSp>
          <p:nvGrpSpPr>
            <p:cNvPr id="58" name="Group 57">
              <a:extLst>
                <a:ext uri="{FF2B5EF4-FFF2-40B4-BE49-F238E27FC236}">
                  <a16:creationId xmlns:a16="http://schemas.microsoft.com/office/drawing/2014/main" id="{2505591C-3657-462E-90AE-ACF18B39D8DA}"/>
                </a:ext>
              </a:extLst>
            </p:cNvPr>
            <p:cNvGrpSpPr/>
            <p:nvPr/>
          </p:nvGrpSpPr>
          <p:grpSpPr>
            <a:xfrm>
              <a:off x="2749288" y="2643419"/>
              <a:ext cx="1807240" cy="3559644"/>
              <a:chOff x="2749288" y="2643419"/>
              <a:chExt cx="1807240" cy="3559644"/>
            </a:xfrm>
          </p:grpSpPr>
          <p:grpSp>
            <p:nvGrpSpPr>
              <p:cNvPr id="59" name="Group 58">
                <a:extLst>
                  <a:ext uri="{FF2B5EF4-FFF2-40B4-BE49-F238E27FC236}">
                    <a16:creationId xmlns:a16="http://schemas.microsoft.com/office/drawing/2014/main" id="{0798CB81-18DF-4A26-9F8A-2B7448948601}"/>
                  </a:ext>
                </a:extLst>
              </p:cNvPr>
              <p:cNvGrpSpPr/>
              <p:nvPr/>
            </p:nvGrpSpPr>
            <p:grpSpPr>
              <a:xfrm>
                <a:off x="2749288" y="2643419"/>
                <a:ext cx="1807240" cy="3559644"/>
                <a:chOff x="2836135" y="2737199"/>
                <a:chExt cx="1807240" cy="3559644"/>
              </a:xfrm>
              <a:solidFill>
                <a:srgbClr val="333333">
                  <a:alpha val="69804"/>
                </a:srgbClr>
              </a:solidFill>
            </p:grpSpPr>
            <p:sp>
              <p:nvSpPr>
                <p:cNvPr id="61" name="TextBox 60">
                  <a:extLst>
                    <a:ext uri="{FF2B5EF4-FFF2-40B4-BE49-F238E27FC236}">
                      <a16:creationId xmlns:a16="http://schemas.microsoft.com/office/drawing/2014/main" id="{D431B9D6-9011-467D-BA4A-8CD3AEA29119}"/>
                    </a:ext>
                  </a:extLst>
                </p:cNvPr>
                <p:cNvSpPr txBox="1"/>
                <p:nvPr/>
              </p:nvSpPr>
              <p:spPr>
                <a:xfrm>
                  <a:off x="2836135" y="5650512"/>
                  <a:ext cx="1289777" cy="646331"/>
                </a:xfrm>
                <a:prstGeom prst="rect">
                  <a:avLst/>
                </a:prstGeom>
                <a:noFill/>
              </p:spPr>
              <p:txBody>
                <a:bodyPr wrap="none" rtlCol="0">
                  <a:spAutoFit/>
                </a:bodyPr>
                <a:lstStyle/>
                <a:p>
                  <a:pPr algn="ctr"/>
                  <a:r>
                    <a:rPr lang="en-GB" i="1" dirty="0">
                      <a:solidFill>
                        <a:schemeClr val="tx1">
                          <a:lumMod val="95000"/>
                        </a:schemeClr>
                      </a:solidFill>
                      <a:cs typeface="Times New Roman" panose="02020603050405020304" pitchFamily="18" charset="0"/>
                    </a:rPr>
                    <a:t>View plane</a:t>
                  </a:r>
                  <a:br>
                    <a:rPr lang="en-GB" i="1" dirty="0">
                      <a:solidFill>
                        <a:schemeClr val="tx1">
                          <a:lumMod val="95000"/>
                        </a:schemeClr>
                      </a:solidFill>
                      <a:cs typeface="Times New Roman" panose="02020603050405020304" pitchFamily="18" charset="0"/>
                    </a:rPr>
                  </a:br>
                  <a:r>
                    <a:rPr lang="en-GB" i="1" dirty="0">
                      <a:solidFill>
                        <a:schemeClr val="tx1">
                          <a:lumMod val="95000"/>
                        </a:schemeClr>
                      </a:solidFill>
                      <a:cs typeface="Times New Roman" panose="02020603050405020304" pitchFamily="18" charset="0"/>
                    </a:rPr>
                    <a:t>(screen)</a:t>
                  </a:r>
                </a:p>
              </p:txBody>
            </p:sp>
            <p:sp>
              <p:nvSpPr>
                <p:cNvPr id="62" name="Parallelogram 61">
                  <a:extLst>
                    <a:ext uri="{FF2B5EF4-FFF2-40B4-BE49-F238E27FC236}">
                      <a16:creationId xmlns:a16="http://schemas.microsoft.com/office/drawing/2014/main" id="{ECFBB1B8-25FF-4AE8-AE0C-314AA7AB7C7D}"/>
                    </a:ext>
                  </a:extLst>
                </p:cNvPr>
                <p:cNvSpPr/>
                <p:nvPr/>
              </p:nvSpPr>
              <p:spPr>
                <a:xfrm rot="2892141" flipV="1">
                  <a:off x="2361774" y="3501259"/>
                  <a:ext cx="3045662" cy="1517541"/>
                </a:xfrm>
                <a:prstGeom prst="parallelogram">
                  <a:avLst>
                    <a:gd name="adj" fmla="val 111804"/>
                  </a:avLst>
                </a:prstGeom>
                <a:solidFill>
                  <a:srgbClr val="404040">
                    <a:alpha val="50196"/>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0" name="Straight Connector 59">
                <a:extLst>
                  <a:ext uri="{FF2B5EF4-FFF2-40B4-BE49-F238E27FC236}">
                    <a16:creationId xmlns:a16="http://schemas.microsoft.com/office/drawing/2014/main" id="{ED98C67B-8F78-4D99-87AA-E967333DF0D6}"/>
                  </a:ext>
                </a:extLst>
              </p:cNvPr>
              <p:cNvCxnSpPr>
                <a:cxnSpLocks/>
              </p:cNvCxnSpPr>
              <p:nvPr/>
            </p:nvCxnSpPr>
            <p:spPr>
              <a:xfrm>
                <a:off x="2854052" y="4153403"/>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153ACCA9-85EC-4D6A-B0C7-98FD70B10B75}"/>
                </a:ext>
              </a:extLst>
            </p:cNvPr>
            <p:cNvGrpSpPr/>
            <p:nvPr/>
          </p:nvGrpSpPr>
          <p:grpSpPr>
            <a:xfrm>
              <a:off x="3329140" y="2699657"/>
              <a:ext cx="957325" cy="2902857"/>
              <a:chOff x="3329140" y="2699657"/>
              <a:chExt cx="957325" cy="2902857"/>
            </a:xfrm>
          </p:grpSpPr>
          <p:cxnSp>
            <p:nvCxnSpPr>
              <p:cNvPr id="64" name="Straight Connector 63">
                <a:extLst>
                  <a:ext uri="{FF2B5EF4-FFF2-40B4-BE49-F238E27FC236}">
                    <a16:creationId xmlns:a16="http://schemas.microsoft.com/office/drawing/2014/main" id="{027C27B9-33F0-4E5C-872E-FA8510F37BFF}"/>
                  </a:ext>
                </a:extLst>
              </p:cNvPr>
              <p:cNvCxnSpPr/>
              <p:nvPr/>
            </p:nvCxnSpPr>
            <p:spPr>
              <a:xfrm>
                <a:off x="3468914" y="26996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E2E97B-B795-4875-870A-80228558E578}"/>
                  </a:ext>
                </a:extLst>
              </p:cNvPr>
              <p:cNvCxnSpPr/>
              <p:nvPr/>
            </p:nvCxnSpPr>
            <p:spPr>
              <a:xfrm>
                <a:off x="3621314" y="28520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F44307C-04AE-4943-AAAD-53DB1E3147C2}"/>
                  </a:ext>
                </a:extLst>
              </p:cNvPr>
              <p:cNvCxnSpPr/>
              <p:nvPr/>
            </p:nvCxnSpPr>
            <p:spPr>
              <a:xfrm>
                <a:off x="3773714" y="30044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43BFDEF-55C4-49FB-9B2C-5729D1374BC4}"/>
                  </a:ext>
                </a:extLst>
              </p:cNvPr>
              <p:cNvCxnSpPr/>
              <p:nvPr/>
            </p:nvCxnSpPr>
            <p:spPr>
              <a:xfrm>
                <a:off x="3926114" y="31568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2013B34-1B48-4B7D-9A22-69826DDDF685}"/>
                  </a:ext>
                </a:extLst>
              </p:cNvPr>
              <p:cNvCxnSpPr>
                <a:cxnSpLocks/>
              </p:cNvCxnSpPr>
              <p:nvPr/>
            </p:nvCxnSpPr>
            <p:spPr>
              <a:xfrm>
                <a:off x="4078514" y="3309257"/>
                <a:ext cx="0" cy="2293257"/>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0060571-E59B-45C4-94E4-5E62B690B07A}"/>
                  </a:ext>
                </a:extLst>
              </p:cNvPr>
              <p:cNvCxnSpPr>
                <a:cxnSpLocks/>
              </p:cNvCxnSpPr>
              <p:nvPr/>
            </p:nvCxnSpPr>
            <p:spPr>
              <a:xfrm>
                <a:off x="3349229" y="2908230"/>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F128D6E-CC1F-4BAD-884B-842CF780814D}"/>
                  </a:ext>
                </a:extLst>
              </p:cNvPr>
              <p:cNvCxnSpPr>
                <a:cxnSpLocks/>
              </p:cNvCxnSpPr>
              <p:nvPr/>
            </p:nvCxnSpPr>
            <p:spPr>
              <a:xfrm>
                <a:off x="3329140" y="3249949"/>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BA28BE-540A-4D8F-AD60-EF486B97419C}"/>
                  </a:ext>
                </a:extLst>
              </p:cNvPr>
              <p:cNvCxnSpPr>
                <a:cxnSpLocks/>
              </p:cNvCxnSpPr>
              <p:nvPr/>
            </p:nvCxnSpPr>
            <p:spPr>
              <a:xfrm>
                <a:off x="3343542" y="3627038"/>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8BD8D5-BE9F-49CE-A3CF-BD633D55FF7E}"/>
                  </a:ext>
                </a:extLst>
              </p:cNvPr>
              <p:cNvCxnSpPr>
                <a:cxnSpLocks/>
              </p:cNvCxnSpPr>
              <p:nvPr/>
            </p:nvCxnSpPr>
            <p:spPr>
              <a:xfrm>
                <a:off x="3343542" y="4046506"/>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0F8B21-FABF-4F71-BA97-9AF5D7B6365F}"/>
                  </a:ext>
                </a:extLst>
              </p:cNvPr>
              <p:cNvCxnSpPr>
                <a:cxnSpLocks/>
              </p:cNvCxnSpPr>
              <p:nvPr/>
            </p:nvCxnSpPr>
            <p:spPr>
              <a:xfrm>
                <a:off x="3343542" y="4395845"/>
                <a:ext cx="937236" cy="984960"/>
              </a:xfrm>
              <a:prstGeom prst="line">
                <a:avLst/>
              </a:prstGeom>
              <a:ln>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cxnSp>
        <p:nvCxnSpPr>
          <p:cNvPr id="85" name="Straight Arrow Connector 84">
            <a:extLst>
              <a:ext uri="{FF2B5EF4-FFF2-40B4-BE49-F238E27FC236}">
                <a16:creationId xmlns:a16="http://schemas.microsoft.com/office/drawing/2014/main" id="{A667382F-E299-40C5-86B2-5E367319D8D2}"/>
              </a:ext>
              <a:ext uri="{C183D7F6-B498-43B3-948B-1728B52AA6E4}">
                <adec:decorative xmlns:adec="http://schemas.microsoft.com/office/drawing/2017/decorative" val="1"/>
              </a:ext>
            </a:extLst>
          </p:cNvPr>
          <p:cNvCxnSpPr>
            <a:cxnSpLocks/>
          </p:cNvCxnSpPr>
          <p:nvPr/>
        </p:nvCxnSpPr>
        <p:spPr>
          <a:xfrm flipV="1">
            <a:off x="2360109" y="3683645"/>
            <a:ext cx="6377491" cy="469758"/>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Parallelogram 85">
            <a:extLst>
              <a:ext uri="{FF2B5EF4-FFF2-40B4-BE49-F238E27FC236}">
                <a16:creationId xmlns:a16="http://schemas.microsoft.com/office/drawing/2014/main" id="{449762CA-0C35-40D1-9FF0-1468A41FA39F}"/>
              </a:ext>
              <a:ext uri="{C183D7F6-B498-43B3-948B-1728B52AA6E4}">
                <adec:decorative xmlns:adec="http://schemas.microsoft.com/office/drawing/2017/decorative" val="1"/>
              </a:ext>
            </a:extLst>
          </p:cNvPr>
          <p:cNvSpPr/>
          <p:nvPr/>
        </p:nvSpPr>
        <p:spPr>
          <a:xfrm rot="5400000" flipH="1" flipV="1">
            <a:off x="6055809" y="3830949"/>
            <a:ext cx="550812" cy="142988"/>
          </a:xfrm>
          <a:prstGeom prst="parallelogram">
            <a:avLst>
              <a:gd name="adj" fmla="val 106425"/>
            </a:avLst>
          </a:prstGeom>
          <a:solidFill>
            <a:srgbClr val="ED7D3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7" name="Straight Arrow Connector 86">
            <a:extLst>
              <a:ext uri="{FF2B5EF4-FFF2-40B4-BE49-F238E27FC236}">
                <a16:creationId xmlns:a16="http://schemas.microsoft.com/office/drawing/2014/main" id="{B8DFFF54-D804-4524-9A35-A77415E0D355}"/>
              </a:ext>
              <a:ext uri="{C183D7F6-B498-43B3-948B-1728B52AA6E4}">
                <adec:decorative xmlns:adec="http://schemas.microsoft.com/office/drawing/2017/decorative" val="1"/>
              </a:ext>
            </a:extLst>
          </p:cNvPr>
          <p:cNvCxnSpPr>
            <a:cxnSpLocks/>
          </p:cNvCxnSpPr>
          <p:nvPr/>
        </p:nvCxnSpPr>
        <p:spPr>
          <a:xfrm>
            <a:off x="2360109" y="4153403"/>
            <a:ext cx="6651881" cy="911399"/>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Parallelogram 87">
            <a:extLst>
              <a:ext uri="{FF2B5EF4-FFF2-40B4-BE49-F238E27FC236}">
                <a16:creationId xmlns:a16="http://schemas.microsoft.com/office/drawing/2014/main" id="{1A7D713D-C08D-41FF-97E7-54F1C1DBE276}"/>
              </a:ext>
              <a:ext uri="{C183D7F6-B498-43B3-948B-1728B52AA6E4}">
                <adec:decorative xmlns:adec="http://schemas.microsoft.com/office/drawing/2017/decorative" val="1"/>
              </a:ext>
            </a:extLst>
          </p:cNvPr>
          <p:cNvSpPr/>
          <p:nvPr/>
        </p:nvSpPr>
        <p:spPr>
          <a:xfrm rot="5400000" flipH="1" flipV="1">
            <a:off x="6798488" y="4603349"/>
            <a:ext cx="560747" cy="145736"/>
          </a:xfrm>
          <a:prstGeom prst="parallelogram">
            <a:avLst>
              <a:gd name="adj" fmla="val 105995"/>
            </a:avLst>
          </a:prstGeom>
          <a:solidFill>
            <a:srgbClr val="CBA9E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6087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260</Words>
  <Application>Microsoft Office PowerPoint</Application>
  <PresentationFormat>Custom</PresentationFormat>
  <Paragraphs>33</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Nova</vt:lpstr>
      <vt:lpstr>Arial Nova Light</vt:lpstr>
      <vt:lpstr>Cambria Math</vt:lpstr>
      <vt:lpstr>Corbel</vt:lpstr>
      <vt:lpstr>Times New Roman</vt:lpstr>
      <vt:lpstr>Wingdings</vt:lpstr>
      <vt:lpstr>Digital Blue Tunnel 16x9</vt:lpstr>
      <vt:lpstr>Week 7: 3D Geometry I Part 3: A simple camera</vt:lpstr>
      <vt:lpstr>Objectives</vt:lpstr>
      <vt:lpstr>Vectors as rays</vt:lpstr>
      <vt:lpstr>Colour by numbers</vt:lpstr>
      <vt:lpstr>Zoom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7 Part 3</dc:title>
  <dc:creator>Bergel, Kate</dc:creator>
  <cp:lastModifiedBy>Bergel, Kate</cp:lastModifiedBy>
  <cp:revision>59</cp:revision>
  <dcterms:created xsi:type="dcterms:W3CDTF">2020-10-21T19:12:24Z</dcterms:created>
  <dcterms:modified xsi:type="dcterms:W3CDTF">2020-10-23T16:55:23Z</dcterms:modified>
</cp:coreProperties>
</file>