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1" r:id="rId6"/>
    <p:sldId id="260" r:id="rId7"/>
    <p:sldId id="262" r:id="rId8"/>
    <p:sldId id="263" r:id="rId9"/>
    <p:sldId id="264" r:id="rId10"/>
    <p:sldId id="265"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EAF"/>
    <a:srgbClr val="9966FF"/>
    <a:srgbClr val="B4DC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6" autoAdjust="0"/>
    <p:restoredTop sz="80945" autoAdjust="0"/>
  </p:normalViewPr>
  <p:slideViewPr>
    <p:cSldViewPr showGuides="1">
      <p:cViewPr varScale="1">
        <p:scale>
          <a:sx n="62" d="100"/>
          <a:sy n="62" d="100"/>
        </p:scale>
        <p:origin x="62" y="115"/>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final part of this week’s lecture, we’re going to clarify what is meant by a coordinate space, which is something we’ve referred to a few times, such as when we were considering collision response, but not fully defined.</a:t>
            </a:r>
          </a:p>
        </p:txBody>
      </p:sp>
      <p:sp>
        <p:nvSpPr>
          <p:cNvPr id="4" name="Slide Number Placeholder 3"/>
          <p:cNvSpPr>
            <a:spLocks noGrp="1"/>
          </p:cNvSpPr>
          <p:nvPr>
            <p:ph type="sldNum" sz="quarter" idx="5"/>
          </p:nvPr>
        </p:nvSpPr>
        <p:spPr/>
        <p:txBody>
          <a:bodyPr/>
          <a:lstStyle/>
          <a:p>
            <a:fld id="{6F178481-FA28-4FA6-B042-ACE270DC45B3}" type="slidenum">
              <a:rPr lang="en-GB" smtClean="0"/>
              <a:t>1</a:t>
            </a:fld>
            <a:endParaRPr lang="en-GB"/>
          </a:p>
        </p:txBody>
      </p:sp>
    </p:spTree>
    <p:extLst>
      <p:ext uri="{BB962C8B-B14F-4D97-AF65-F5344CB8AC3E}">
        <p14:creationId xmlns:p14="http://schemas.microsoft.com/office/powerpoint/2010/main" val="2686156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Left or right handed.</a:t>
            </a:r>
          </a:p>
          <a:p>
            <a:endParaRPr lang="en-GB" dirty="0"/>
          </a:p>
          <a:p>
            <a:r>
              <a:rPr lang="en-GB" dirty="0"/>
              <a:t>In a left-handed system, with the x and y axes pointing horizontally and vertically as we’ve been doing so far, the z axis would point into the page, while in a</a:t>
            </a:r>
          </a:p>
          <a:p>
            <a:endParaRPr lang="en-GB" dirty="0"/>
          </a:p>
          <a:p>
            <a:r>
              <a:rPr lang="en-GB" dirty="0"/>
              <a:t>right-handed system, it would point outwards; the names come from the ‘left hand’ and ‘right hand’ rules, which match the axes to fingers and thumbs to define the relative directions, as explained in the video linked on </a:t>
            </a:r>
            <a:r>
              <a:rPr lang="en-GB" dirty="0" err="1"/>
              <a:t>LearningSpace</a:t>
            </a:r>
            <a:r>
              <a:rPr lang="en-GB" dirty="0"/>
              <a:t>. The same rule as applies to the coordinate systems determines the</a:t>
            </a:r>
          </a:p>
          <a:p>
            <a:endParaRPr lang="en-GB" dirty="0"/>
          </a:p>
          <a:p>
            <a:r>
              <a:rPr lang="en-GB" dirty="0"/>
              <a:t>Direction of the cross product of two vectors, so that the result is numerically the same either way; you’d have to draw the axes to see the difference. Of course, this being virtual 3D space, you can draw them with any orientation you wish, and somewhat frustratingly, you’ll find different configurations in different contexts. For instance,</a:t>
            </a:r>
          </a:p>
          <a:p>
            <a:endParaRPr lang="en-GB" dirty="0"/>
          </a:p>
          <a:p>
            <a:r>
              <a:rPr lang="en-GB" dirty="0"/>
              <a:t>Unity and Unreal both use left-handed coordinate systems, though unity has the y axis pointing upwards while Unreal keeps the </a:t>
            </a:r>
            <a:r>
              <a:rPr lang="en-GB" dirty="0" err="1"/>
              <a:t>xy</a:t>
            </a:r>
            <a:r>
              <a:rPr lang="en-GB" dirty="0"/>
              <a:t> plane on the floor and uses z for height. DirectX also uses a left-handed system by default, though I believe this can be configured.</a:t>
            </a:r>
          </a:p>
          <a:p>
            <a:endParaRPr lang="en-GB" dirty="0"/>
          </a:p>
          <a:p>
            <a:r>
              <a:rPr lang="en-GB" dirty="0"/>
              <a:t>Meanwhile, maths and physics traditionally use a right-handed system. By default, Maya and OpenGL do also, though like DirectX, these are configurable. Plus even if there isn’t a built-in switch to change between coordinate systems, there are ways to transform points from one to another, however different they are, which is what we’ll be looking at next week.</a:t>
            </a:r>
          </a:p>
        </p:txBody>
      </p:sp>
      <p:sp>
        <p:nvSpPr>
          <p:cNvPr id="4" name="Slide Number Placeholder 3"/>
          <p:cNvSpPr>
            <a:spLocks noGrp="1"/>
          </p:cNvSpPr>
          <p:nvPr>
            <p:ph type="sldNum" sz="quarter" idx="5"/>
          </p:nvPr>
        </p:nvSpPr>
        <p:spPr/>
        <p:txBody>
          <a:bodyPr/>
          <a:lstStyle/>
          <a:p>
            <a:fld id="{F93199CD-3E1B-4AE6-990F-76F925F5EA9F}" type="slidenum">
              <a:rPr lang="en-GB" smtClean="0"/>
              <a:t>10</a:t>
            </a:fld>
            <a:endParaRPr lang="en-GB"/>
          </a:p>
        </p:txBody>
      </p:sp>
    </p:spTree>
    <p:extLst>
      <p:ext uri="{BB962C8B-B14F-4D97-AF65-F5344CB8AC3E}">
        <p14:creationId xmlns:p14="http://schemas.microsoft.com/office/powerpoint/2010/main" val="108724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We’re not going to do anything with them this week, just familiarise ourselves with their characteristics, and meet some of the most common ones that you’ve probably already been dealing with. There will be a few definitions and perhaps some terms that are unfamiliar, but the concepts behind them are things that we’ve already met and used, so we’re really just giving them their technical names so that you can recognise them if you come across them in any of your investigations.</a:t>
            </a:r>
          </a:p>
        </p:txBody>
      </p:sp>
      <p:sp>
        <p:nvSpPr>
          <p:cNvPr id="4" name="Slide Number Placeholder 3"/>
          <p:cNvSpPr>
            <a:spLocks noGrp="1"/>
          </p:cNvSpPr>
          <p:nvPr>
            <p:ph type="sldNum" sz="quarter" idx="5"/>
          </p:nvPr>
        </p:nvSpPr>
        <p:spPr/>
        <p:txBody>
          <a:bodyPr/>
          <a:lstStyle/>
          <a:p>
            <a:fld id="{6F178481-FA28-4FA6-B042-ACE270DC45B3}" type="slidenum">
              <a:rPr lang="en-GB" smtClean="0"/>
              <a:t>2</a:t>
            </a:fld>
            <a:endParaRPr lang="en-GB"/>
          </a:p>
        </p:txBody>
      </p:sp>
    </p:spTree>
    <p:extLst>
      <p:ext uri="{BB962C8B-B14F-4D97-AF65-F5344CB8AC3E}">
        <p14:creationId xmlns:p14="http://schemas.microsoft.com/office/powerpoint/2010/main" val="310417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a:p>
            <a:endParaRPr lang="en-GB" dirty="0"/>
          </a:p>
          <a:p>
            <a:r>
              <a:rPr lang="en-GB" dirty="0"/>
              <a:t>Coordinate space is basically just something that has a coordinate system, which is defined by an origin and some axes. The number of axes is determined by the dimensionality of the space – so a 2-dimensional space will have 2 axes, 3D space has 3 axes, and so on. We also need to be able to uniquely identify any point in the space using a linear combination of distances along the axes – </a:t>
            </a:r>
          </a:p>
          <a:p>
            <a:endParaRPr lang="en-GB" dirty="0"/>
          </a:p>
          <a:p>
            <a:r>
              <a:rPr lang="en-GB" dirty="0"/>
              <a:t>Which is just what we’ve doing all along, when we describe a point, or a vector, using the coordinates or components along the axes. If a vector has the same components as another, then they are in fact the same vector.</a:t>
            </a:r>
          </a:p>
          <a:p>
            <a:endParaRPr lang="en-GB" dirty="0"/>
          </a:p>
          <a:p>
            <a:r>
              <a:rPr lang="en-GB" dirty="0"/>
              <a:t>In 3D space, we often use a shorthand for describing points as distances along the axes by denoting the unit vectors along each axis as </a:t>
            </a:r>
            <a:r>
              <a:rPr lang="en-GB" dirty="0" err="1"/>
              <a:t>i</a:t>
            </a:r>
            <a:r>
              <a:rPr lang="en-GB" dirty="0"/>
              <a:t>. j and k as shown, so instead of writing vectors</a:t>
            </a:r>
          </a:p>
          <a:p>
            <a:endParaRPr lang="en-GB" dirty="0"/>
          </a:p>
          <a:p>
            <a:r>
              <a:rPr lang="en-GB" dirty="0"/>
              <a:t>In column format, we can also write them out as the sum of the products of their components with the corresponding unit vector; this is </a:t>
            </a:r>
          </a:p>
          <a:p>
            <a:endParaRPr lang="en-GB" dirty="0"/>
          </a:p>
          <a:p>
            <a:r>
              <a:rPr lang="en-GB" dirty="0"/>
              <a:t>A linear combination of the unit vectors, as they’re just being multiplied by scalar coefficients and added together. We can do this because of something known as</a:t>
            </a:r>
          </a:p>
        </p:txBody>
      </p:sp>
      <p:sp>
        <p:nvSpPr>
          <p:cNvPr id="4" name="Slide Number Placeholder 3"/>
          <p:cNvSpPr>
            <a:spLocks noGrp="1"/>
          </p:cNvSpPr>
          <p:nvPr>
            <p:ph type="sldNum" sz="quarter" idx="5"/>
          </p:nvPr>
        </p:nvSpPr>
        <p:spPr/>
        <p:txBody>
          <a:bodyPr/>
          <a:lstStyle/>
          <a:p>
            <a:fld id="{F93199CD-3E1B-4AE6-990F-76F925F5EA9F}" type="slidenum">
              <a:rPr lang="en-GB" smtClean="0"/>
              <a:t>3</a:t>
            </a:fld>
            <a:endParaRPr lang="en-GB"/>
          </a:p>
        </p:txBody>
      </p:sp>
    </p:spTree>
    <p:extLst>
      <p:ext uri="{BB962C8B-B14F-4D97-AF65-F5344CB8AC3E}">
        <p14:creationId xmlns:p14="http://schemas.microsoft.com/office/powerpoint/2010/main" val="2406999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Basis vectors, which</a:t>
            </a:r>
          </a:p>
          <a:p>
            <a:endParaRPr lang="en-GB" dirty="0"/>
          </a:p>
          <a:p>
            <a:r>
              <a:rPr lang="en-GB" dirty="0"/>
              <a:t>Is defined as a set of vectors with some special properties relating to the space they’re in. Firstly, they have to be linearly independent,</a:t>
            </a:r>
          </a:p>
          <a:p>
            <a:endParaRPr lang="en-GB" dirty="0"/>
          </a:p>
          <a:p>
            <a:r>
              <a:rPr lang="en-GB" dirty="0"/>
              <a:t>Meaning that if any linear combination of the vectors evaluates to zero, that must mean all the coefficients are zero – the vectors don’t ‘cancel each other out’ in any way. This means that there needs to be as many vectors in a basis as there are dimensions in the space: a 2D space will have 2 vectors in any basis, and so on. They’re a little like the axes in that way, as well as in that any vector in the space can be expressed uniquely as a linear combination of the vectors, and we call the coefficients of the linear combination the coordinates relative to that basis. This sounds a lot like the definition for a coordinate space, and the two are closely linked, although a basis is a slightly broader concept that’s used across different areas of mathematics. It’s also slightly looser,</a:t>
            </a:r>
          </a:p>
          <a:p>
            <a:endParaRPr lang="en-GB" dirty="0"/>
          </a:p>
          <a:p>
            <a:r>
              <a:rPr lang="en-GB" dirty="0"/>
              <a:t>As </a:t>
            </a:r>
            <a:r>
              <a:rPr lang="en-GB" i="1" dirty="0"/>
              <a:t>any</a:t>
            </a:r>
            <a:r>
              <a:rPr lang="en-GB" dirty="0"/>
              <a:t> set with the right number of linearly independent vectors in it will form a basis;</a:t>
            </a:r>
          </a:p>
          <a:p>
            <a:endParaRPr lang="en-GB" dirty="0"/>
          </a:p>
          <a:p>
            <a:r>
              <a:rPr lang="en-GB" dirty="0"/>
              <a:t>Clearly, the unit vectors </a:t>
            </a:r>
            <a:r>
              <a:rPr lang="en-GB" dirty="0" err="1"/>
              <a:t>i</a:t>
            </a:r>
            <a:r>
              <a:rPr lang="en-GB" dirty="0"/>
              <a:t>, j and k along the axes do, but there are less obvious ones, too, for instance,</a:t>
            </a:r>
          </a:p>
          <a:p>
            <a:endParaRPr lang="en-GB" dirty="0"/>
          </a:p>
          <a:p>
            <a:r>
              <a:rPr lang="en-GB" dirty="0"/>
              <a:t>The vectors […] also form a basis, for which you can see a proof at the link on the slide if you’re interested. If we look at an example of how this works,</a:t>
            </a:r>
          </a:p>
        </p:txBody>
      </p:sp>
      <p:sp>
        <p:nvSpPr>
          <p:cNvPr id="4" name="Slide Number Placeholder 3"/>
          <p:cNvSpPr>
            <a:spLocks noGrp="1"/>
          </p:cNvSpPr>
          <p:nvPr>
            <p:ph type="sldNum" sz="quarter" idx="5"/>
          </p:nvPr>
        </p:nvSpPr>
        <p:spPr/>
        <p:txBody>
          <a:bodyPr/>
          <a:lstStyle/>
          <a:p>
            <a:fld id="{F93199CD-3E1B-4AE6-990F-76F925F5EA9F}" type="slidenum">
              <a:rPr lang="en-GB" smtClean="0"/>
              <a:t>4</a:t>
            </a:fld>
            <a:endParaRPr lang="en-GB"/>
          </a:p>
        </p:txBody>
      </p:sp>
    </p:spTree>
    <p:extLst>
      <p:ext uri="{BB962C8B-B14F-4D97-AF65-F5344CB8AC3E}">
        <p14:creationId xmlns:p14="http://schemas.microsoft.com/office/powerpoint/2010/main" val="151246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very easily express the</a:t>
            </a:r>
          </a:p>
          <a:p>
            <a:endParaRPr lang="en-GB" dirty="0"/>
          </a:p>
          <a:p>
            <a:r>
              <a:rPr lang="en-GB" dirty="0"/>
              <a:t>vector 1, 2, 3 in terms of our usual basis, </a:t>
            </a:r>
            <a:r>
              <a:rPr lang="en-GB" dirty="0" err="1"/>
              <a:t>ijk</a:t>
            </a:r>
            <a:r>
              <a:rPr lang="en-GB" dirty="0"/>
              <a:t>, simply by multiplying the components by the corresponding basis vector.</a:t>
            </a:r>
          </a:p>
          <a:p>
            <a:endParaRPr lang="en-GB" dirty="0"/>
          </a:p>
          <a:p>
            <a:r>
              <a:rPr lang="en-GB" dirty="0"/>
              <a:t>We can also express the same vector as a linear combination of the other basis vectors, with the coefficients 5, 0, and 2… but what do these values mean? They’re the distances along each of the vectors, as before, but they’re harder to visualise, and if we just</a:t>
            </a:r>
          </a:p>
          <a:p>
            <a:endParaRPr lang="en-GB" dirty="0"/>
          </a:p>
          <a:p>
            <a:r>
              <a:rPr lang="en-GB" dirty="0"/>
              <a:t>Take the coefficients as coordinates, we don’t have any real idea of what’s being represented, so they’re quite tricky to work with. Part of the reason for this is that they’re not</a:t>
            </a:r>
          </a:p>
        </p:txBody>
      </p:sp>
      <p:sp>
        <p:nvSpPr>
          <p:cNvPr id="4" name="Slide Number Placeholder 3"/>
          <p:cNvSpPr>
            <a:spLocks noGrp="1"/>
          </p:cNvSpPr>
          <p:nvPr>
            <p:ph type="sldNum" sz="quarter" idx="5"/>
          </p:nvPr>
        </p:nvSpPr>
        <p:spPr/>
        <p:txBody>
          <a:bodyPr/>
          <a:lstStyle/>
          <a:p>
            <a:fld id="{F93199CD-3E1B-4AE6-990F-76F925F5EA9F}" type="slidenum">
              <a:rPr lang="en-GB" smtClean="0"/>
              <a:t>5</a:t>
            </a:fld>
            <a:endParaRPr lang="en-GB"/>
          </a:p>
        </p:txBody>
      </p:sp>
    </p:spTree>
    <p:extLst>
      <p:ext uri="{BB962C8B-B14F-4D97-AF65-F5344CB8AC3E}">
        <p14:creationId xmlns:p14="http://schemas.microsoft.com/office/powerpoint/2010/main" val="3024500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Orthonormal,</a:t>
            </a:r>
          </a:p>
          <a:p>
            <a:endParaRPr lang="en-GB" dirty="0"/>
          </a:p>
          <a:p>
            <a:r>
              <a:rPr lang="en-GB" dirty="0"/>
              <a:t>Which means being both orthogonal, or mutually perpendicular to each other, and unit length, or normalised.</a:t>
            </a:r>
          </a:p>
          <a:p>
            <a:endParaRPr lang="en-GB" dirty="0"/>
          </a:p>
          <a:p>
            <a:r>
              <a:rPr lang="en-GB" dirty="0"/>
              <a:t>When a basis is orthonormal, if means that some useful things are true:</a:t>
            </a:r>
          </a:p>
          <a:p>
            <a:endParaRPr lang="en-GB" dirty="0"/>
          </a:p>
          <a:p>
            <a:r>
              <a:rPr lang="en-GB" dirty="0"/>
              <a:t>The coordinates (or coefficients in the linear combination) are uncoupled, so there’s no overlap between them, and each component of the resulting vector comes from only one term of the linear combination.</a:t>
            </a:r>
          </a:p>
          <a:p>
            <a:endParaRPr lang="en-GB" dirty="0"/>
          </a:p>
          <a:p>
            <a:r>
              <a:rPr lang="en-GB" dirty="0"/>
              <a:t>Additionally, the fact that there’s no ‘cross-talk’ means that you can</a:t>
            </a:r>
          </a:p>
          <a:p>
            <a:endParaRPr lang="en-GB" dirty="0"/>
          </a:p>
          <a:p>
            <a:r>
              <a:rPr lang="en-GB" dirty="0"/>
              <a:t>change the displacement along one of the basis vectors without it affecting the displacement along the others; we’ve used this when we were separating projectile motion into horizontal and vertical parts, but if the basis vectors weren’t orthogonal, then</a:t>
            </a:r>
          </a:p>
          <a:p>
            <a:endParaRPr lang="en-GB" dirty="0"/>
          </a:p>
          <a:p>
            <a:r>
              <a:rPr lang="en-GB" dirty="0"/>
              <a:t>Moving the point along one axis also changes its displacement along another.</a:t>
            </a:r>
          </a:p>
          <a:p>
            <a:endParaRPr lang="en-GB" dirty="0"/>
          </a:p>
          <a:p>
            <a:r>
              <a:rPr lang="en-GB" dirty="0"/>
              <a:t>Keeping the basis vectors orthogonal essentially means that the individual coordinates are what we’d expect: the only place we have to look to find the displacement along each of the basis vectors. As we’ve seen before, the amount of one vector that’s in the direction of another is given by projection, using the dot product, which is essentially what we’re doing intuitively to find the coefficients when we expand the vectors out into the linear combination as on the previous slide.</a:t>
            </a:r>
          </a:p>
        </p:txBody>
      </p:sp>
      <p:sp>
        <p:nvSpPr>
          <p:cNvPr id="4" name="Slide Number Placeholder 3"/>
          <p:cNvSpPr>
            <a:spLocks noGrp="1"/>
          </p:cNvSpPr>
          <p:nvPr>
            <p:ph type="sldNum" sz="quarter" idx="5"/>
          </p:nvPr>
        </p:nvSpPr>
        <p:spPr/>
        <p:txBody>
          <a:bodyPr/>
          <a:lstStyle/>
          <a:p>
            <a:fld id="{F93199CD-3E1B-4AE6-990F-76F925F5EA9F}" type="slidenum">
              <a:rPr lang="en-GB" smtClean="0"/>
              <a:t>6</a:t>
            </a:fld>
            <a:endParaRPr lang="en-GB"/>
          </a:p>
        </p:txBody>
      </p:sp>
    </p:spTree>
    <p:extLst>
      <p:ext uri="{BB962C8B-B14F-4D97-AF65-F5344CB8AC3E}">
        <p14:creationId xmlns:p14="http://schemas.microsoft.com/office/powerpoint/2010/main" val="3894127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we’ve got through the definitions, let’s recap what it means in practice for coordinate spaces – which is essentially that they have a</a:t>
            </a:r>
          </a:p>
          <a:p>
            <a:endParaRPr lang="en-GB" dirty="0"/>
          </a:p>
          <a:p>
            <a:r>
              <a:rPr lang="en-GB" dirty="0"/>
              <a:t>Sensible coordinate system,</a:t>
            </a:r>
          </a:p>
          <a:p>
            <a:endParaRPr lang="en-GB" dirty="0"/>
          </a:p>
          <a:p>
            <a:r>
              <a:rPr lang="en-GB" dirty="0"/>
              <a:t>With a set of axes defined by an orthonormal basis, so that we can represent the objects in the space in the intuitive way we expect, and</a:t>
            </a:r>
          </a:p>
          <a:p>
            <a:endParaRPr lang="en-GB" dirty="0"/>
          </a:p>
          <a:p>
            <a:r>
              <a:rPr lang="en-GB" dirty="0"/>
              <a:t>define the directions that they move in.</a:t>
            </a:r>
          </a:p>
          <a:p>
            <a:endParaRPr lang="en-GB" dirty="0"/>
          </a:p>
          <a:p>
            <a:r>
              <a:rPr lang="en-GB" dirty="0"/>
              <a:t>We also have an origin, which is where the axes meet and defines where we start measuring the distances along them from,</a:t>
            </a:r>
          </a:p>
          <a:p>
            <a:endParaRPr lang="en-GB" dirty="0"/>
          </a:p>
          <a:p>
            <a:r>
              <a:rPr lang="en-GB" dirty="0"/>
              <a:t>So that we can specify positions. If all our positions within the space are relative to the origin, though,</a:t>
            </a:r>
          </a:p>
          <a:p>
            <a:endParaRPr lang="en-GB" dirty="0"/>
          </a:p>
          <a:p>
            <a:r>
              <a:rPr lang="en-GB" dirty="0"/>
              <a:t>what is the position of the origin relative to? The answer to which depends on what kind of coordinate space we’re in;</a:t>
            </a:r>
          </a:p>
        </p:txBody>
      </p:sp>
      <p:sp>
        <p:nvSpPr>
          <p:cNvPr id="4" name="Slide Number Placeholder 3"/>
          <p:cNvSpPr>
            <a:spLocks noGrp="1"/>
          </p:cNvSpPr>
          <p:nvPr>
            <p:ph type="sldNum" sz="quarter" idx="5"/>
          </p:nvPr>
        </p:nvSpPr>
        <p:spPr/>
        <p:txBody>
          <a:bodyPr/>
          <a:lstStyle/>
          <a:p>
            <a:fld id="{F93199CD-3E1B-4AE6-990F-76F925F5EA9F}" type="slidenum">
              <a:rPr lang="en-GB" smtClean="0"/>
              <a:t>7</a:t>
            </a:fld>
            <a:endParaRPr lang="en-GB"/>
          </a:p>
        </p:txBody>
      </p:sp>
    </p:spTree>
    <p:extLst>
      <p:ext uri="{BB962C8B-B14F-4D97-AF65-F5344CB8AC3E}">
        <p14:creationId xmlns:p14="http://schemas.microsoft.com/office/powerpoint/2010/main" val="293749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some standard ones we use in computer graphics to help us navigate the scenes.</a:t>
            </a:r>
          </a:p>
          <a:p>
            <a:endParaRPr lang="en-GB" dirty="0"/>
          </a:p>
          <a:p>
            <a:r>
              <a:rPr lang="en-GB" dirty="0"/>
              <a:t>The first is the world space, which is a global reference frame for everything else in the scene and allows us to describe where every object is in relation to the other objects by use of fixed directions, similar to compass bearings: north is always north, whichever way you’re facing. This space obviously has to be big enough to contain all the action, and the origin is usually close to the centre of where most of the interesting stuff happens.</a:t>
            </a:r>
          </a:p>
          <a:p>
            <a:endParaRPr lang="en-GB" dirty="0"/>
          </a:p>
          <a:p>
            <a:r>
              <a:rPr lang="en-GB" dirty="0"/>
              <a:t>Within the world space, each object also has its own local coordinate space, where its vertices or dimensions are specified relative to its own origin, which will generally be at the centre of mass, or the root joint of an articulated model. Complex models might even have several nested spaces for their component parts, and each object space has a transform specified relative to its parent space, which at the top level is the world space; by transforming the object spaces within their parent spaces, we can move the objects around without having to apply the transformation to every vertex of the shape. Within the local frame, the directions are relative to the object, the same way that ‘right’ might be any compass direction depending which way you’re facing.</a:t>
            </a:r>
          </a:p>
          <a:p>
            <a:endParaRPr lang="en-GB" dirty="0"/>
          </a:p>
          <a:p>
            <a:r>
              <a:rPr lang="en-GB" dirty="0"/>
              <a:t>Some objects have specially named spaces, in particular the camera that defines the viewpoint for the scene has its own camera space, which by convention has the z-axis pointing in the viewing direction from the camera position and the y-axis ‘up’ towards the top of the screen…</a:t>
            </a:r>
          </a:p>
          <a:p>
            <a:endParaRPr lang="en-GB" dirty="0"/>
          </a:p>
          <a:p>
            <a:r>
              <a:rPr lang="en-GB" dirty="0"/>
              <a:t>Which also has its own coordinate space, this time always in 2 dimensions regardless of how many the others have, meaning that the view must be projected using a technique such as the one we looked at in the last video. Let’s see how all these spaces fit together</a:t>
            </a:r>
          </a:p>
        </p:txBody>
      </p:sp>
      <p:sp>
        <p:nvSpPr>
          <p:cNvPr id="4" name="Slide Number Placeholder 3"/>
          <p:cNvSpPr>
            <a:spLocks noGrp="1"/>
          </p:cNvSpPr>
          <p:nvPr>
            <p:ph type="sldNum" sz="quarter" idx="5"/>
          </p:nvPr>
        </p:nvSpPr>
        <p:spPr/>
        <p:txBody>
          <a:bodyPr/>
          <a:lstStyle/>
          <a:p>
            <a:fld id="{F93199CD-3E1B-4AE6-990F-76F925F5EA9F}" type="slidenum">
              <a:rPr lang="en-GB" smtClean="0"/>
              <a:t>8</a:t>
            </a:fld>
            <a:endParaRPr lang="en-GB"/>
          </a:p>
        </p:txBody>
      </p:sp>
    </p:spTree>
    <p:extLst>
      <p:ext uri="{BB962C8B-B14F-4D97-AF65-F5344CB8AC3E}">
        <p14:creationId xmlns:p14="http://schemas.microsoft.com/office/powerpoint/2010/main" val="679721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 our scene diagram from before; starting with the world space, giving the global frame of reference.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of the objects in the scene has its own space, which could be any position or orientation within the world coordinates and will change as the object moves.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camera space is effectively another object space, though for now we’ve constrained it to lie on the world z-axis, and the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screen space defines a 2D plane within the 3D world space – or it may also be defined in the camera space, since it must always be aligned so that the viewing direction passes through it. It’s quite likely that the screen-space y-axis will point downwards, while the world and camera y-axes might be the ‘up’ direction, although that’s not guaranteed… The fact is that none of these spaces necessarily match any of the others; in particular, since the positive camera z-axis is pointing towards the origin, where the action is, it will most likely be pointing in the negative direction of at least one world axis; placing it on the world z-axis like this is fairly standard as it allows the directions of the other axes to match, with just the z coordinates flipped. This gives the two spaces a different chirality, or mirrored symmetry, which for coordinate spaces is described as being either</a:t>
            </a:r>
          </a:p>
        </p:txBody>
      </p:sp>
      <p:sp>
        <p:nvSpPr>
          <p:cNvPr id="4" name="Slide Number Placeholder 3"/>
          <p:cNvSpPr>
            <a:spLocks noGrp="1"/>
          </p:cNvSpPr>
          <p:nvPr>
            <p:ph type="sldNum" sz="quarter" idx="5"/>
          </p:nvPr>
        </p:nvSpPr>
        <p:spPr/>
        <p:txBody>
          <a:bodyPr/>
          <a:lstStyle/>
          <a:p>
            <a:fld id="{F93199CD-3E1B-4AE6-990F-76F925F5EA9F}" type="slidenum">
              <a:rPr lang="en-GB" smtClean="0"/>
              <a:t>9</a:t>
            </a:fld>
            <a:endParaRPr lang="en-GB"/>
          </a:p>
        </p:txBody>
      </p:sp>
    </p:spTree>
    <p:extLst>
      <p:ext uri="{BB962C8B-B14F-4D97-AF65-F5344CB8AC3E}">
        <p14:creationId xmlns:p14="http://schemas.microsoft.com/office/powerpoint/2010/main" val="1414102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2"/>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marL="223838" indent="-223838">
              <a:buClr>
                <a:schemeClr val="tx2"/>
              </a:buClr>
              <a:buFont typeface="Wingdings" panose="05000000000000000000" pitchFamily="2" charset="2"/>
              <a:buChar char="§"/>
              <a:defRPr sz="3200"/>
            </a:lvl1pPr>
            <a:lvl2pPr>
              <a:buClr>
                <a:schemeClr val="tx2"/>
              </a:buClr>
              <a:defRPr sz="2600"/>
            </a:lvl2pPr>
            <a:lvl3pPr marL="682625" indent="-219075">
              <a:buClr>
                <a:schemeClr val="tx2"/>
              </a:buClr>
              <a:buFont typeface="Arial Nova" panose="020B0504020202020204" pitchFamily="34" charset="0"/>
              <a:buChar char="–"/>
              <a:defRPr sz="2400"/>
            </a:lvl3pPr>
            <a:lvl4pPr>
              <a:defRPr sz="2000"/>
            </a:lvl4pPr>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2"/>
                </a:solidFill>
              </a:defRPr>
            </a:lvl1pPr>
          </a:lstStyle>
          <a:p>
            <a:r>
              <a:rPr lang="en-US" dirty="0"/>
              <a:t>Click to edit Master title style</a:t>
            </a:r>
            <a:endParaRPr dirty="0"/>
          </a:p>
        </p:txBody>
      </p:sp>
      <p:sp>
        <p:nvSpPr>
          <p:cNvPr id="3" name="Content Placeholder 2"/>
          <p:cNvSpPr>
            <a:spLocks noGrp="1"/>
          </p:cNvSpPr>
          <p:nvPr>
            <p:ph sz="half" idx="1"/>
          </p:nvPr>
        </p:nvSpPr>
        <p:spPr>
          <a:xfrm>
            <a:off x="1504781" y="1905001"/>
            <a:ext cx="4419599" cy="4114800"/>
          </a:xfrm>
        </p:spPr>
        <p:txBody>
          <a:bodyPr>
            <a:normAutofit/>
          </a:bodyPr>
          <a:lstStyle>
            <a:lvl1pPr marL="223838" indent="-223838">
              <a:buClr>
                <a:srgbClr val="B4DCFA"/>
              </a:buClr>
              <a:buFont typeface="Wingdings" panose="05000000000000000000" pitchFamily="2" charset="2"/>
              <a:buChar char="§"/>
              <a:defRPr sz="2400"/>
            </a:lvl1pPr>
            <a:lvl2pPr marL="463550" indent="-231775">
              <a:buClr>
                <a:srgbClr val="B4DCFA"/>
              </a:buClr>
              <a:buFont typeface="Arial" panose="020B0604020202020204" pitchFamily="34" charset="0"/>
              <a:buChar char="•"/>
              <a:defRPr sz="2000"/>
            </a:lvl2pPr>
            <a:lvl3pPr marL="682625" indent="-219075">
              <a:buClr>
                <a:srgbClr val="B4DCFA"/>
              </a:buClr>
              <a:buFont typeface="Arial Nova" panose="020B0504020202020204" pitchFamily="34" charset="0"/>
              <a:buChar char="–"/>
              <a:defRPr sz="1800"/>
            </a:lvl3pPr>
            <a:lvl4pPr marL="857250" indent="-174625">
              <a:buClr>
                <a:srgbClr val="B4DCFA"/>
              </a:buClr>
              <a:buFont typeface="Wingdings" panose="05000000000000000000" pitchFamily="2" charset="2"/>
              <a:buChar char="§"/>
              <a:defRPr sz="1600"/>
            </a:lvl4pPr>
            <a:lvl5pPr marL="1030288" indent="-173038">
              <a:buClr>
                <a:srgbClr val="B4DCFA"/>
              </a:buClr>
              <a:buFont typeface="Wingdings" panose="05000000000000000000" pitchFamily="2" charset="2"/>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29183" y="1905001"/>
            <a:ext cx="4419600" cy="4114800"/>
          </a:xfrm>
        </p:spPr>
        <p:txBody>
          <a:bodyPr>
            <a:normAutofit/>
          </a:bodyPr>
          <a:lstStyle>
            <a:lvl1pPr marL="223838" indent="-223838">
              <a:buClr>
                <a:schemeClr val="tx2"/>
              </a:buClr>
              <a:buFont typeface="Wingdings" panose="05000000000000000000" pitchFamily="2" charset="2"/>
              <a:buChar char="§"/>
              <a:defRPr sz="2400"/>
            </a:lvl1pPr>
            <a:lvl2pPr marL="463550" indent="-231775">
              <a:buClr>
                <a:schemeClr val="tx2"/>
              </a:buClr>
              <a:buFont typeface="Arial" panose="020B0604020202020204" pitchFamily="34" charset="0"/>
              <a:buChar char="•"/>
              <a:defRPr sz="2000"/>
            </a:lvl2pPr>
            <a:lvl3pPr marL="682625" indent="-219075">
              <a:buClr>
                <a:schemeClr val="tx2"/>
              </a:buClr>
              <a:buFont typeface="Arial Nova" panose="020B0504020202020204" pitchFamily="34" charset="0"/>
              <a:buChar char="–"/>
              <a:defRPr sz="1800"/>
            </a:lvl3pPr>
            <a:lvl4pPr marL="857250" indent="-174625">
              <a:buClr>
                <a:schemeClr val="tx2"/>
              </a:buClr>
              <a:buFont typeface="Wingdings" panose="05000000000000000000" pitchFamily="2" charset="2"/>
              <a:buChar char="§"/>
              <a:defRPr sz="1600"/>
            </a:lvl4pPr>
            <a:lvl5pPr marL="1030288" indent="-173038">
              <a:buClr>
                <a:schemeClr val="tx2"/>
              </a:buClr>
              <a:buFont typeface="Wingdings" panose="05000000000000000000" pitchFamily="2" charset="2"/>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10/23/2020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10/23/2020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10/23/2020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10/23/2020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10/23/2020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10/23/2020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10/23/2020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mathworld.wolfram.com/Left-HandedCoordinateSystem.html" TargetMode="External"/><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hyperlink" Target="https://mathworld.wolfram.com/Right-HandedCoordinateSystem.html" TargetMode="External"/><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NULL"/><Relationship Id="rId3" Type="http://schemas.openxmlformats.org/officeDocument/2006/relationships/hyperlink" Target="https://math.wikia.org/wiki/Coordinate_space" TargetMode="Externa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5" Type="http://schemas.openxmlformats.org/officeDocument/2006/relationships/image" Target="NULL"/><Relationship Id="rId4" Type="http://schemas.openxmlformats.org/officeDocument/2006/relationships/image" Target="../media/image5.png"/><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mathworld.wolfram.com/VectorBasi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yutsumura.com/determine-whether-each-set-is-a-basis-for-r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athworld.wolfram.com/OrthonormalBasi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NULL"/><Relationship Id="rId7" Type="http://schemas.openxmlformats.org/officeDocument/2006/relationships/hyperlink" Target="http://commons.wikimedia.org/wiki/File:Eye_symbol_lateral.svg" TargetMode="External"/><Relationship Id="rId12"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0.png"/><Relationship Id="rId5" Type="http://schemas.openxmlformats.org/officeDocument/2006/relationships/image" Target="NULL"/><Relationship Id="rId10" Type="http://schemas.openxmlformats.org/officeDocument/2006/relationships/image" Target="../media/image19.png"/><Relationship Id="rId4" Type="http://schemas.openxmlformats.org/officeDocument/2006/relationships/image" Target="NUL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621804" y="1964649"/>
            <a:ext cx="7726423" cy="2420833"/>
          </a:xfrm>
        </p:spPr>
        <p:txBody>
          <a:bodyPr>
            <a:noAutofit/>
          </a:bodyPr>
          <a:lstStyle/>
          <a:p>
            <a:r>
              <a:rPr lang="en-US" sz="4800" i="1" dirty="0"/>
              <a:t>Week 7: 3D Geometry I</a:t>
            </a:r>
            <a:br>
              <a:rPr lang="en-US" sz="4800" dirty="0"/>
            </a:br>
            <a:r>
              <a:rPr lang="en-US" sz="4800" b="1" dirty="0"/>
              <a:t>Part 4: Coordinate spaces</a:t>
            </a:r>
            <a:endParaRPr lang="en-US" sz="4800"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621804" y="4385482"/>
            <a:ext cx="6480720" cy="1405101"/>
          </a:xfrm>
        </p:spPr>
        <p:txBody>
          <a:bodyPr>
            <a:normAutofit/>
          </a:bodyPr>
          <a:lstStyle/>
          <a:p>
            <a:r>
              <a:rPr lang="en-US" cap="none" spc="0"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E9E1-030F-4494-97DD-05D97E201293}"/>
              </a:ext>
            </a:extLst>
          </p:cNvPr>
          <p:cNvSpPr>
            <a:spLocks noGrp="1"/>
          </p:cNvSpPr>
          <p:nvPr>
            <p:ph type="title"/>
          </p:nvPr>
        </p:nvSpPr>
        <p:spPr/>
        <p:txBody>
          <a:bodyPr/>
          <a:lstStyle/>
          <a:p>
            <a:r>
              <a:rPr lang="en-GB" dirty="0"/>
              <a:t>Left or right handed?</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8F59B3A-706F-4760-AD71-E65DA5669F29}"/>
                  </a:ext>
                </a:extLst>
              </p:cNvPr>
              <p:cNvSpPr>
                <a:spLocks noGrp="1"/>
              </p:cNvSpPr>
              <p:nvPr>
                <p:ph sz="half" idx="1"/>
              </p:nvPr>
            </p:nvSpPr>
            <p:spPr/>
            <p:txBody>
              <a:bodyPr>
                <a:normAutofit lnSpcReduction="10000"/>
              </a:bodyPr>
              <a:lstStyle/>
              <a:p>
                <a:r>
                  <a:rPr lang="en-GB" dirty="0">
                    <a:hlinkClick r:id="rId3"/>
                  </a:rPr>
                  <a:t>Left handed</a:t>
                </a:r>
                <a:r>
                  <a:rPr lang="en-GB" dirty="0"/>
                  <a:t>:</a:t>
                </a:r>
              </a:p>
              <a:p>
                <a:endParaRPr lang="en-GB" dirty="0"/>
              </a:p>
              <a:p>
                <a:endParaRPr lang="en-GB" dirty="0"/>
              </a:p>
              <a:p>
                <a:endParaRPr lang="en-GB" dirty="0"/>
              </a:p>
              <a:p>
                <a:endParaRPr lang="en-GB" dirty="0"/>
              </a:p>
              <a:p>
                <a:r>
                  <a:rPr lang="en-GB" dirty="0"/>
                  <a:t>Unity (</a:t>
                </a:r>
                <a14:m>
                  <m:oMath xmlns:m="http://schemas.openxmlformats.org/officeDocument/2006/math">
                    <m:r>
                      <a:rPr lang="en-GB" b="0" i="1" smtClean="0">
                        <a:latin typeface="Cambria Math" panose="02040503050406030204" pitchFamily="18" charset="0"/>
                      </a:rPr>
                      <m:t>𝑦</m:t>
                    </m:r>
                  </m:oMath>
                </a14:m>
                <a:r>
                  <a:rPr lang="en-GB" dirty="0"/>
                  <a:t> up)</a:t>
                </a:r>
              </a:p>
              <a:p>
                <a:r>
                  <a:rPr lang="en-GB" dirty="0"/>
                  <a:t>Unreal (</a:t>
                </a:r>
                <a14:m>
                  <m:oMath xmlns:m="http://schemas.openxmlformats.org/officeDocument/2006/math">
                    <m:r>
                      <a:rPr lang="en-GB" b="0" i="1" smtClean="0">
                        <a:latin typeface="Cambria Math" panose="02040503050406030204" pitchFamily="18" charset="0"/>
                      </a:rPr>
                      <m:t>𝑧</m:t>
                    </m:r>
                  </m:oMath>
                </a14:m>
                <a:r>
                  <a:rPr lang="en-GB" dirty="0"/>
                  <a:t> up)</a:t>
                </a:r>
              </a:p>
              <a:p>
                <a:r>
                  <a:rPr lang="en-GB" dirty="0"/>
                  <a:t>(DirectX)</a:t>
                </a:r>
              </a:p>
            </p:txBody>
          </p:sp>
        </mc:Choice>
        <mc:Fallback xmlns="">
          <p:sp>
            <p:nvSpPr>
              <p:cNvPr id="4" name="Content Placeholder 3">
                <a:extLst>
                  <a:ext uri="{FF2B5EF4-FFF2-40B4-BE49-F238E27FC236}">
                    <a16:creationId xmlns:a16="http://schemas.microsoft.com/office/drawing/2014/main" id="{28F59B3A-706F-4760-AD71-E65DA5669F29}"/>
                  </a:ext>
                </a:extLst>
              </p:cNvPr>
              <p:cNvSpPr>
                <a:spLocks noGrp="1" noRot="1" noChangeAspect="1" noMove="1" noResize="1" noEditPoints="1" noAdjustHandles="1" noChangeArrowheads="1" noChangeShapeType="1" noTextEdit="1"/>
              </p:cNvSpPr>
              <p:nvPr>
                <p:ph sz="half" idx="1"/>
              </p:nvPr>
            </p:nvSpPr>
            <p:spPr>
              <a:blipFill>
                <a:blip r:embed="rId4"/>
                <a:stretch>
                  <a:fillRect l="-1931" t="-2963" b="-1185"/>
                </a:stretch>
              </a:blipFill>
            </p:spPr>
            <p:txBody>
              <a:bodyPr/>
              <a:lstStyle/>
              <a:p>
                <a:r>
                  <a:rPr lang="en-GB">
                    <a:noFill/>
                  </a:rPr>
                  <a:t> </a:t>
                </a:r>
              </a:p>
            </p:txBody>
          </p:sp>
        </mc:Fallback>
      </mc:AlternateContent>
      <p:sp>
        <p:nvSpPr>
          <p:cNvPr id="5" name="Content Placeholder 4">
            <a:extLst>
              <a:ext uri="{FF2B5EF4-FFF2-40B4-BE49-F238E27FC236}">
                <a16:creationId xmlns:a16="http://schemas.microsoft.com/office/drawing/2014/main" id="{6870868D-5FC4-45B0-9363-D112443EB01A}"/>
              </a:ext>
            </a:extLst>
          </p:cNvPr>
          <p:cNvSpPr>
            <a:spLocks noGrp="1"/>
          </p:cNvSpPr>
          <p:nvPr>
            <p:ph sz="half" idx="2"/>
          </p:nvPr>
        </p:nvSpPr>
        <p:spPr/>
        <p:txBody>
          <a:bodyPr>
            <a:normAutofit lnSpcReduction="10000"/>
          </a:bodyPr>
          <a:lstStyle/>
          <a:p>
            <a:r>
              <a:rPr lang="en-GB" dirty="0">
                <a:hlinkClick r:id="rId5"/>
              </a:rPr>
              <a:t>Right handed</a:t>
            </a:r>
            <a:r>
              <a:rPr lang="en-GB" dirty="0"/>
              <a:t>:</a:t>
            </a:r>
          </a:p>
          <a:p>
            <a:endParaRPr lang="en-GB" dirty="0"/>
          </a:p>
          <a:p>
            <a:endParaRPr lang="en-GB" dirty="0"/>
          </a:p>
          <a:p>
            <a:endParaRPr lang="en-GB" dirty="0"/>
          </a:p>
          <a:p>
            <a:endParaRPr lang="en-GB" dirty="0"/>
          </a:p>
          <a:p>
            <a:r>
              <a:rPr lang="en-GB" dirty="0"/>
              <a:t>Maths/physics</a:t>
            </a:r>
          </a:p>
          <a:p>
            <a:r>
              <a:rPr lang="en-GB" dirty="0"/>
              <a:t>(Maya)</a:t>
            </a:r>
          </a:p>
          <a:p>
            <a:r>
              <a:rPr lang="en-GB" dirty="0"/>
              <a:t>(OpenGL)</a:t>
            </a:r>
          </a:p>
        </p:txBody>
      </p:sp>
      <p:grpSp>
        <p:nvGrpSpPr>
          <p:cNvPr id="6" name="Group 5">
            <a:extLst>
              <a:ext uri="{FF2B5EF4-FFF2-40B4-BE49-F238E27FC236}">
                <a16:creationId xmlns:a16="http://schemas.microsoft.com/office/drawing/2014/main" id="{77E1934D-EDC3-4DF3-9329-A8BFD7742019}"/>
              </a:ext>
              <a:ext uri="{C183D7F6-B498-43B3-948B-1728B52AA6E4}">
                <adec:decorative xmlns:adec="http://schemas.microsoft.com/office/drawing/2017/decorative" val="1"/>
              </a:ext>
            </a:extLst>
          </p:cNvPr>
          <p:cNvGrpSpPr/>
          <p:nvPr/>
        </p:nvGrpSpPr>
        <p:grpSpPr>
          <a:xfrm>
            <a:off x="1873506" y="2204864"/>
            <a:ext cx="1836375" cy="1960158"/>
            <a:chOff x="1575279" y="2970715"/>
            <a:chExt cx="1836375" cy="1960158"/>
          </a:xfrm>
        </p:grpSpPr>
        <p:grpSp>
          <p:nvGrpSpPr>
            <p:cNvPr id="7" name="Group 6">
              <a:extLst>
                <a:ext uri="{FF2B5EF4-FFF2-40B4-BE49-F238E27FC236}">
                  <a16:creationId xmlns:a16="http://schemas.microsoft.com/office/drawing/2014/main" id="{F4568700-3757-4E2A-8584-5E99F9555ABF}"/>
                </a:ext>
              </a:extLst>
            </p:cNvPr>
            <p:cNvGrpSpPr/>
            <p:nvPr/>
          </p:nvGrpSpPr>
          <p:grpSpPr>
            <a:xfrm>
              <a:off x="1575279" y="3287806"/>
              <a:ext cx="1698356" cy="1643067"/>
              <a:chOff x="5590356" y="2794045"/>
              <a:chExt cx="1698356" cy="1643067"/>
            </a:xfrm>
          </p:grpSpPr>
          <p:cxnSp>
            <p:nvCxnSpPr>
              <p:cNvPr id="12" name="Straight Arrow Connector 11">
                <a:extLst>
                  <a:ext uri="{FF2B5EF4-FFF2-40B4-BE49-F238E27FC236}">
                    <a16:creationId xmlns:a16="http://schemas.microsoft.com/office/drawing/2014/main" id="{47C8BD2C-3097-42E0-99F8-EBA4A8165A4F}"/>
                  </a:ext>
                </a:extLst>
              </p:cNvPr>
              <p:cNvCxnSpPr>
                <a:cxnSpLocks/>
              </p:cNvCxnSpPr>
              <p:nvPr/>
            </p:nvCxnSpPr>
            <p:spPr>
              <a:xfrm flipH="1">
                <a:off x="5590356" y="3658275"/>
                <a:ext cx="1698356"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B9F8E93-E5E3-4C8D-B32D-D250F81CFA5D}"/>
                  </a:ext>
                </a:extLst>
              </p:cNvPr>
              <p:cNvCxnSpPr>
                <a:cxnSpLocks/>
              </p:cNvCxnSpPr>
              <p:nvPr/>
            </p:nvCxnSpPr>
            <p:spPr>
              <a:xfrm flipV="1">
                <a:off x="6472592" y="2794045"/>
                <a:ext cx="0" cy="164306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A266AB7-C033-4422-8E1E-62354B3B8E8A}"/>
                  </a:ext>
                </a:extLst>
              </p:cNvPr>
              <p:cNvCxnSpPr>
                <a:cxnSpLocks/>
              </p:cNvCxnSpPr>
              <p:nvPr/>
            </p:nvCxnSpPr>
            <p:spPr>
              <a:xfrm flipV="1">
                <a:off x="5736886" y="3276088"/>
                <a:ext cx="1433652" cy="78504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3E48D52-EAD4-49F7-BEE1-6B248C0C03A1}"/>
                    </a:ext>
                  </a:extLst>
                </p:cNvPr>
                <p:cNvSpPr txBox="1"/>
                <p:nvPr/>
              </p:nvSpPr>
              <p:spPr>
                <a:xfrm>
                  <a:off x="2556789" y="2970715"/>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𝑦</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E3E48D52-EAD4-49F7-BEE1-6B248C0C03A1}"/>
                    </a:ext>
                  </a:extLst>
                </p:cNvPr>
                <p:cNvSpPr txBox="1">
                  <a:spLocks noRot="1" noChangeAspect="1" noMove="1" noResize="1" noEditPoints="1" noAdjustHandles="1" noChangeArrowheads="1" noChangeShapeType="1" noTextEdit="1"/>
                </p:cNvSpPr>
                <p:nvPr/>
              </p:nvSpPr>
              <p:spPr>
                <a:xfrm>
                  <a:off x="2556789" y="2970715"/>
                  <a:ext cx="276038" cy="461665"/>
                </a:xfrm>
                <a:prstGeom prst="rect">
                  <a:avLst/>
                </a:prstGeom>
                <a:blipFill>
                  <a:blip r:embed="rId6"/>
                  <a:stretch>
                    <a:fillRect l="-34783" r="-4348" b="-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ECFD983-9D9B-425C-BFC1-6D2BB406A095}"/>
                    </a:ext>
                  </a:extLst>
                </p:cNvPr>
                <p:cNvSpPr txBox="1"/>
                <p:nvPr/>
              </p:nvSpPr>
              <p:spPr>
                <a:xfrm>
                  <a:off x="3135616" y="3346567"/>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𝑧</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7ECFD983-9D9B-425C-BFC1-6D2BB406A095}"/>
                    </a:ext>
                  </a:extLst>
                </p:cNvPr>
                <p:cNvSpPr txBox="1">
                  <a:spLocks noRot="1" noChangeAspect="1" noMove="1" noResize="1" noEditPoints="1" noAdjustHandles="1" noChangeArrowheads="1" noChangeShapeType="1" noTextEdit="1"/>
                </p:cNvSpPr>
                <p:nvPr/>
              </p:nvSpPr>
              <p:spPr>
                <a:xfrm>
                  <a:off x="3135616" y="3346567"/>
                  <a:ext cx="276038" cy="461665"/>
                </a:xfrm>
                <a:prstGeom prst="rect">
                  <a:avLst/>
                </a:prstGeom>
                <a:blipFill>
                  <a:blip r:embed="rId7"/>
                  <a:stretch>
                    <a:fillRect l="-173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B2B1B17-0A8D-4098-95DC-C01890A98C9D}"/>
                    </a:ext>
                  </a:extLst>
                </p:cNvPr>
                <p:cNvSpPr txBox="1"/>
                <p:nvPr/>
              </p:nvSpPr>
              <p:spPr>
                <a:xfrm>
                  <a:off x="3080454" y="4093226"/>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𝑥</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DB2B1B17-0A8D-4098-95DC-C01890A98C9D}"/>
                    </a:ext>
                  </a:extLst>
                </p:cNvPr>
                <p:cNvSpPr txBox="1">
                  <a:spLocks noRot="1" noChangeAspect="1" noMove="1" noResize="1" noEditPoints="1" noAdjustHandles="1" noChangeArrowheads="1" noChangeShapeType="1" noTextEdit="1"/>
                </p:cNvSpPr>
                <p:nvPr/>
              </p:nvSpPr>
              <p:spPr>
                <a:xfrm>
                  <a:off x="3080454" y="4093226"/>
                  <a:ext cx="276038" cy="461665"/>
                </a:xfrm>
                <a:prstGeom prst="rect">
                  <a:avLst/>
                </a:prstGeom>
                <a:blipFill>
                  <a:blip r:embed="rId8"/>
                  <a:stretch>
                    <a:fillRect l="-21739"/>
                  </a:stretch>
                </a:blipFill>
              </p:spPr>
              <p:txBody>
                <a:bodyPr/>
                <a:lstStyle/>
                <a:p>
                  <a:r>
                    <a:rPr lang="en-GB">
                      <a:noFill/>
                    </a:rPr>
                    <a:t> </a:t>
                  </a:r>
                </a:p>
              </p:txBody>
            </p:sp>
          </mc:Fallback>
        </mc:AlternateContent>
      </p:grpSp>
      <p:grpSp>
        <p:nvGrpSpPr>
          <p:cNvPr id="20" name="Group 19">
            <a:extLst>
              <a:ext uri="{FF2B5EF4-FFF2-40B4-BE49-F238E27FC236}">
                <a16:creationId xmlns:a16="http://schemas.microsoft.com/office/drawing/2014/main" id="{439595CA-3F0F-4BCD-9CD0-00B490EDD0A6}"/>
              </a:ext>
              <a:ext uri="{C183D7F6-B498-43B3-948B-1728B52AA6E4}">
                <adec:decorative xmlns:adec="http://schemas.microsoft.com/office/drawing/2017/decorative" val="1"/>
              </a:ext>
            </a:extLst>
          </p:cNvPr>
          <p:cNvGrpSpPr/>
          <p:nvPr/>
        </p:nvGrpSpPr>
        <p:grpSpPr>
          <a:xfrm>
            <a:off x="6814492" y="2204864"/>
            <a:ext cx="1781213" cy="1967409"/>
            <a:chOff x="1575279" y="2970715"/>
            <a:chExt cx="1781213" cy="1967409"/>
          </a:xfrm>
        </p:grpSpPr>
        <p:grpSp>
          <p:nvGrpSpPr>
            <p:cNvPr id="21" name="Group 20">
              <a:extLst>
                <a:ext uri="{FF2B5EF4-FFF2-40B4-BE49-F238E27FC236}">
                  <a16:creationId xmlns:a16="http://schemas.microsoft.com/office/drawing/2014/main" id="{C656472E-1FC6-4FD2-AE20-558F5B6FD283}"/>
                </a:ext>
              </a:extLst>
            </p:cNvPr>
            <p:cNvGrpSpPr/>
            <p:nvPr/>
          </p:nvGrpSpPr>
          <p:grpSpPr>
            <a:xfrm>
              <a:off x="1575279" y="3287806"/>
              <a:ext cx="1698356" cy="1643067"/>
              <a:chOff x="5590356" y="2794045"/>
              <a:chExt cx="1698356" cy="1643067"/>
            </a:xfrm>
          </p:grpSpPr>
          <p:cxnSp>
            <p:nvCxnSpPr>
              <p:cNvPr id="25" name="Straight Arrow Connector 24">
                <a:extLst>
                  <a:ext uri="{FF2B5EF4-FFF2-40B4-BE49-F238E27FC236}">
                    <a16:creationId xmlns:a16="http://schemas.microsoft.com/office/drawing/2014/main" id="{8CBFC113-03DE-49F9-B414-8F5DE8BF12F2}"/>
                  </a:ext>
                </a:extLst>
              </p:cNvPr>
              <p:cNvCxnSpPr>
                <a:cxnSpLocks/>
              </p:cNvCxnSpPr>
              <p:nvPr/>
            </p:nvCxnSpPr>
            <p:spPr>
              <a:xfrm flipH="1">
                <a:off x="5590356" y="3658275"/>
                <a:ext cx="1698356"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E50F48B-575A-4B22-A9AF-90FE9004C11C}"/>
                  </a:ext>
                </a:extLst>
              </p:cNvPr>
              <p:cNvCxnSpPr>
                <a:cxnSpLocks/>
              </p:cNvCxnSpPr>
              <p:nvPr/>
            </p:nvCxnSpPr>
            <p:spPr>
              <a:xfrm flipV="1">
                <a:off x="6472592" y="2794045"/>
                <a:ext cx="0" cy="164306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74E51DD-C8AB-43F5-8502-24547F859FBE}"/>
                  </a:ext>
                </a:extLst>
              </p:cNvPr>
              <p:cNvCxnSpPr>
                <a:cxnSpLocks/>
              </p:cNvCxnSpPr>
              <p:nvPr/>
            </p:nvCxnSpPr>
            <p:spPr>
              <a:xfrm flipV="1">
                <a:off x="5736886" y="3276088"/>
                <a:ext cx="1433652" cy="785042"/>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186402B-6E56-48E2-94FC-B7AD3D74E45F}"/>
                    </a:ext>
                  </a:extLst>
                </p:cNvPr>
                <p:cNvSpPr txBox="1"/>
                <p:nvPr/>
              </p:nvSpPr>
              <p:spPr>
                <a:xfrm>
                  <a:off x="2556789" y="2970715"/>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𝑦</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2" name="TextBox 21">
                  <a:extLst>
                    <a:ext uri="{FF2B5EF4-FFF2-40B4-BE49-F238E27FC236}">
                      <a16:creationId xmlns:a16="http://schemas.microsoft.com/office/drawing/2014/main" id="{8186402B-6E56-48E2-94FC-B7AD3D74E45F}"/>
                    </a:ext>
                  </a:extLst>
                </p:cNvPr>
                <p:cNvSpPr txBox="1">
                  <a:spLocks noRot="1" noChangeAspect="1" noMove="1" noResize="1" noEditPoints="1" noAdjustHandles="1" noChangeArrowheads="1" noChangeShapeType="1" noTextEdit="1"/>
                </p:cNvSpPr>
                <p:nvPr/>
              </p:nvSpPr>
              <p:spPr>
                <a:xfrm>
                  <a:off x="2556789" y="2970715"/>
                  <a:ext cx="276038" cy="461665"/>
                </a:xfrm>
                <a:prstGeom prst="rect">
                  <a:avLst/>
                </a:prstGeom>
                <a:blipFill>
                  <a:blip r:embed="rId9"/>
                  <a:stretch>
                    <a:fillRect l="-35556" r="-6667" b="-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9B3FE85-121D-4938-A9DA-FB15B4419A93}"/>
                    </a:ext>
                  </a:extLst>
                </p:cNvPr>
                <p:cNvSpPr txBox="1"/>
                <p:nvPr/>
              </p:nvSpPr>
              <p:spPr>
                <a:xfrm>
                  <a:off x="1870008" y="4476459"/>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𝑧</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39B3FE85-121D-4938-A9DA-FB15B4419A93}"/>
                    </a:ext>
                  </a:extLst>
                </p:cNvPr>
                <p:cNvSpPr txBox="1">
                  <a:spLocks noRot="1" noChangeAspect="1" noMove="1" noResize="1" noEditPoints="1" noAdjustHandles="1" noChangeArrowheads="1" noChangeShapeType="1" noTextEdit="1"/>
                </p:cNvSpPr>
                <p:nvPr/>
              </p:nvSpPr>
              <p:spPr>
                <a:xfrm>
                  <a:off x="1870008" y="4476459"/>
                  <a:ext cx="276038" cy="461665"/>
                </a:xfrm>
                <a:prstGeom prst="rect">
                  <a:avLst/>
                </a:prstGeom>
                <a:blipFill>
                  <a:blip r:embed="rId10"/>
                  <a:stretch>
                    <a:fillRect l="-1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DA51CBB-DDC3-4D0D-A202-E2F3236A8037}"/>
                    </a:ext>
                  </a:extLst>
                </p:cNvPr>
                <p:cNvSpPr txBox="1"/>
                <p:nvPr/>
              </p:nvSpPr>
              <p:spPr>
                <a:xfrm>
                  <a:off x="3080454" y="4093226"/>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𝑥</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FDA51CBB-DDC3-4D0D-A202-E2F3236A8037}"/>
                    </a:ext>
                  </a:extLst>
                </p:cNvPr>
                <p:cNvSpPr txBox="1">
                  <a:spLocks noRot="1" noChangeAspect="1" noMove="1" noResize="1" noEditPoints="1" noAdjustHandles="1" noChangeArrowheads="1" noChangeShapeType="1" noTextEdit="1"/>
                </p:cNvSpPr>
                <p:nvPr/>
              </p:nvSpPr>
              <p:spPr>
                <a:xfrm>
                  <a:off x="3080454" y="4093226"/>
                  <a:ext cx="276038" cy="461665"/>
                </a:xfrm>
                <a:prstGeom prst="rect">
                  <a:avLst/>
                </a:prstGeom>
                <a:blipFill>
                  <a:blip r:embed="rId11"/>
                  <a:stretch>
                    <a:fillRect l="-22222"/>
                  </a:stretch>
                </a:blipFill>
              </p:spPr>
              <p:txBody>
                <a:bodyPr/>
                <a:lstStyle/>
                <a:p>
                  <a:r>
                    <a:rPr lang="en-GB">
                      <a:noFill/>
                    </a:rPr>
                    <a:t> </a:t>
                  </a:r>
                </a:p>
              </p:txBody>
            </p:sp>
          </mc:Fallback>
        </mc:AlternateContent>
      </p:grpSp>
      <p:sp>
        <p:nvSpPr>
          <p:cNvPr id="28" name="Speech Bubble: Rectangle 27">
            <a:extLst>
              <a:ext uri="{FF2B5EF4-FFF2-40B4-BE49-F238E27FC236}">
                <a16:creationId xmlns:a16="http://schemas.microsoft.com/office/drawing/2014/main" id="{AE7C4670-FD58-42FF-AD0D-1BD9989C4EC7}"/>
              </a:ext>
              <a:ext uri="{C183D7F6-B498-43B3-948B-1728B52AA6E4}">
                <adec:decorative xmlns:adec="http://schemas.microsoft.com/office/drawing/2017/decorative" val="1"/>
              </a:ext>
            </a:extLst>
          </p:cNvPr>
          <p:cNvSpPr/>
          <p:nvPr/>
        </p:nvSpPr>
        <p:spPr>
          <a:xfrm>
            <a:off x="6980305" y="312429"/>
            <a:ext cx="4825236" cy="1195169"/>
          </a:xfrm>
          <a:prstGeom prst="wedgeRectCallout">
            <a:avLst>
              <a:gd name="adj1" fmla="val -67815"/>
              <a:gd name="adj2" fmla="val 59557"/>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400" dirty="0">
                <a:solidFill>
                  <a:schemeClr val="tx1"/>
                </a:solidFill>
              </a:rPr>
              <a:t>Cross product direction follows the same ‘handedness’ as the coordinate system</a:t>
            </a:r>
          </a:p>
        </p:txBody>
      </p:sp>
    </p:spTree>
    <p:extLst>
      <p:ext uri="{BB962C8B-B14F-4D97-AF65-F5344CB8AC3E}">
        <p14:creationId xmlns:p14="http://schemas.microsoft.com/office/powerpoint/2010/main" val="208958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fade">
                                      <p:cBhvr>
                                        <p:cTn id="33" dur="500"/>
                                        <p:tgtEl>
                                          <p:spTgt spid="5">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fade">
                                      <p:cBhvr>
                                        <p:cTn id="36" dur="500"/>
                                        <p:tgtEl>
                                          <p:spTgt spid="5">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799" b="1" dirty="0">
                <a:solidFill>
                  <a:schemeClr val="accent4"/>
                </a:solidFill>
              </a:rPr>
              <a:t>Define</a:t>
            </a:r>
            <a:r>
              <a:rPr lang="en-US" sz="2799" dirty="0"/>
              <a:t> the characteristics of a coordinate space</a:t>
            </a:r>
          </a:p>
          <a:p>
            <a:pPr lvl="0"/>
            <a:r>
              <a:rPr lang="en-US" sz="2799" b="1" dirty="0">
                <a:solidFill>
                  <a:schemeClr val="accent4"/>
                </a:solidFill>
              </a:rPr>
              <a:t>Introduce</a:t>
            </a:r>
            <a:r>
              <a:rPr lang="en-US" sz="2799" dirty="0"/>
              <a:t> some common coordinate spaces</a:t>
            </a:r>
            <a:endParaRPr lang="en-US" sz="2799" dirty="0">
              <a:solidFill>
                <a:schemeClr val="accent2"/>
              </a:solidFill>
            </a:endParaRPr>
          </a:p>
          <a:p>
            <a:pPr lvl="0"/>
            <a:endParaRPr lang="en-US" sz="2799" dirty="0"/>
          </a:p>
          <a:p>
            <a:pPr lvl="0"/>
            <a:endParaRPr lang="en-GB" dirty="0"/>
          </a:p>
        </p:txBody>
      </p:sp>
    </p:spTree>
    <p:extLst>
      <p:ext uri="{BB962C8B-B14F-4D97-AF65-F5344CB8AC3E}">
        <p14:creationId xmlns:p14="http://schemas.microsoft.com/office/powerpoint/2010/main" val="221200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380B-9B57-44FC-AAF5-CE11A93C0FC1}"/>
              </a:ext>
            </a:extLst>
          </p:cNvPr>
          <p:cNvSpPr>
            <a:spLocks noGrp="1"/>
          </p:cNvSpPr>
          <p:nvPr>
            <p:ph type="title"/>
          </p:nvPr>
        </p:nvSpPr>
        <p:spPr/>
        <p:txBody>
          <a:bodyPr/>
          <a:lstStyle/>
          <a:p>
            <a:r>
              <a:rPr lang="en-GB" b="1" dirty="0"/>
              <a:t>What is a coordinate space?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4DE40E-1E9F-4991-B57F-C0F8355D559B}"/>
                  </a:ext>
                </a:extLst>
              </p:cNvPr>
              <p:cNvSpPr>
                <a:spLocks noGrp="1"/>
              </p:cNvSpPr>
              <p:nvPr>
                <p:ph idx="1"/>
              </p:nvPr>
            </p:nvSpPr>
            <p:spPr>
              <a:xfrm>
                <a:off x="1522413" y="1904999"/>
                <a:ext cx="9134391" cy="4404321"/>
              </a:xfrm>
            </p:spPr>
            <p:txBody>
              <a:bodyPr>
                <a:normAutofit fontScale="70000" lnSpcReduction="20000"/>
              </a:bodyPr>
              <a:lstStyle/>
              <a:p>
                <a:pPr>
                  <a:lnSpc>
                    <a:spcPct val="120000"/>
                  </a:lnSpc>
                </a:pPr>
                <a:r>
                  <a:rPr lang="en-GB" dirty="0"/>
                  <a:t>Definition</a:t>
                </a:r>
                <a:r>
                  <a:rPr lang="en-GB" b="1" dirty="0"/>
                  <a:t>: </a:t>
                </a:r>
                <a:r>
                  <a:rPr lang="en-GB" dirty="0"/>
                  <a:t>a </a:t>
                </a:r>
                <a:r>
                  <a:rPr lang="en-GB" b="1" dirty="0">
                    <a:hlinkClick r:id="rId3"/>
                  </a:rPr>
                  <a:t>coordinate space</a:t>
                </a:r>
                <a:r>
                  <a:rPr lang="en-GB" dirty="0"/>
                  <a:t> is a space with a </a:t>
                </a:r>
                <a:r>
                  <a:rPr lang="en-GB" dirty="0">
                    <a:solidFill>
                      <a:schemeClr val="accent4"/>
                    </a:solidFill>
                  </a:rPr>
                  <a:t>coordinate system </a:t>
                </a:r>
                <a:r>
                  <a:rPr lang="en-GB" dirty="0"/>
                  <a:t>defined by an </a:t>
                </a:r>
                <a:r>
                  <a:rPr lang="en-GB" dirty="0">
                    <a:solidFill>
                      <a:schemeClr val="accent4"/>
                    </a:solidFill>
                  </a:rPr>
                  <a:t>origin</a:t>
                </a:r>
                <a:r>
                  <a:rPr lang="en-GB" dirty="0"/>
                  <a:t> and a number of </a:t>
                </a:r>
                <a:r>
                  <a:rPr lang="en-GB" dirty="0">
                    <a:solidFill>
                      <a:schemeClr val="accent4"/>
                    </a:solidFill>
                  </a:rPr>
                  <a:t>axes</a:t>
                </a:r>
                <a:r>
                  <a:rPr lang="en-GB" dirty="0"/>
                  <a:t> equal to the dimension of the space, allowing any point in the space to be </a:t>
                </a:r>
                <a:r>
                  <a:rPr lang="en-GB" dirty="0">
                    <a:solidFill>
                      <a:schemeClr val="accent4"/>
                    </a:solidFill>
                  </a:rPr>
                  <a:t>uniquely identified </a:t>
                </a:r>
                <a:r>
                  <a:rPr lang="en-GB" dirty="0"/>
                  <a:t>as a </a:t>
                </a:r>
                <a:r>
                  <a:rPr lang="en-GB" dirty="0">
                    <a:solidFill>
                      <a:schemeClr val="accent4"/>
                    </a:solidFill>
                  </a:rPr>
                  <a:t>linear combination </a:t>
                </a:r>
                <a:r>
                  <a:rPr lang="en-GB" dirty="0"/>
                  <a:t>of distances along the axes.</a:t>
                </a:r>
              </a:p>
              <a:p>
                <a:pPr>
                  <a:lnSpc>
                    <a:spcPct val="120000"/>
                  </a:lnSpc>
                </a:pPr>
                <a:r>
                  <a:rPr lang="en-GB" dirty="0"/>
                  <a:t>In 3D coordinate space, define the </a:t>
                </a:r>
                <a:r>
                  <a:rPr lang="en-GB" dirty="0">
                    <a:solidFill>
                      <a:schemeClr val="accent4"/>
                    </a:solidFill>
                  </a:rPr>
                  <a:t>unit vectors </a:t>
                </a:r>
                <a:r>
                  <a:rPr lang="en-GB" dirty="0"/>
                  <a:t>along the </a:t>
                </a:r>
                <a14:m>
                  <m:oMath xmlns:m="http://schemas.openxmlformats.org/officeDocument/2006/math">
                    <m:r>
                      <a:rPr lang="en-GB" i="1" dirty="0" smtClean="0">
                        <a:latin typeface="Cambria Math" panose="02040503050406030204" pitchFamily="18" charset="0"/>
                        <a:cs typeface="Times New Roman" panose="02020603050405020304" pitchFamily="18" charset="0"/>
                      </a:rPr>
                      <m:t>𝑥</m:t>
                    </m:r>
                  </m:oMath>
                </a14:m>
                <a:r>
                  <a:rPr lang="en-GB" dirty="0"/>
                  <a:t>, </a:t>
                </a:r>
                <a14:m>
                  <m:oMath xmlns:m="http://schemas.openxmlformats.org/officeDocument/2006/math">
                    <m:r>
                      <a:rPr lang="en-GB" i="1" dirty="0" smtClean="0">
                        <a:latin typeface="Cambria Math" panose="02040503050406030204" pitchFamily="18" charset="0"/>
                        <a:cs typeface="Times New Roman" panose="02020603050405020304" pitchFamily="18" charset="0"/>
                      </a:rPr>
                      <m:t>𝑦</m:t>
                    </m:r>
                  </m:oMath>
                </a14:m>
                <a:r>
                  <a:rPr lang="en-GB" dirty="0"/>
                  <a:t> and </a:t>
                </a:r>
                <a14:m>
                  <m:oMath xmlns:m="http://schemas.openxmlformats.org/officeDocument/2006/math">
                    <m:r>
                      <a:rPr lang="en-GB" i="1" dirty="0" smtClean="0">
                        <a:latin typeface="Cambria Math" panose="02040503050406030204" pitchFamily="18" charset="0"/>
                        <a:cs typeface="Times New Roman" panose="02020603050405020304" pitchFamily="18" charset="0"/>
                      </a:rPr>
                      <m:t>𝑧</m:t>
                    </m:r>
                  </m:oMath>
                </a14:m>
                <a:r>
                  <a:rPr lang="en-GB" dirty="0"/>
                  <a:t> axes to be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𝐢</m:t>
                    </m:r>
                  </m:oMath>
                </a14:m>
                <a:r>
                  <a:rPr lang="en-GB" dirty="0"/>
                  <a:t>,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𝐣</m:t>
                    </m:r>
                  </m:oMath>
                </a14:m>
                <a:r>
                  <a:rPr lang="en-GB" dirty="0"/>
                  <a:t> and </a:t>
                </a:r>
                <a14:m>
                  <m:oMath xmlns:m="http://schemas.openxmlformats.org/officeDocument/2006/math">
                    <m:r>
                      <a:rPr lang="en-GB" b="1" i="0" dirty="0" smtClean="0">
                        <a:latin typeface="Cambria Math" panose="02040503050406030204" pitchFamily="18" charset="0"/>
                        <a:cs typeface="Times New Roman" panose="02020603050405020304" pitchFamily="18" charset="0"/>
                      </a:rPr>
                      <m:t>𝐤</m:t>
                    </m:r>
                  </m:oMath>
                </a14:m>
                <a:r>
                  <a:rPr lang="en-GB" dirty="0"/>
                  <a:t> respectively, i.e.</a:t>
                </a:r>
                <a:br>
                  <a:rPr lang="en-GB" dirty="0"/>
                </a:br>
                <a14:m>
                  <m:oMath xmlns:m="http://schemas.openxmlformats.org/officeDocument/2006/math">
                    <m:r>
                      <a:rPr lang="en-GB" b="1" i="0">
                        <a:latin typeface="Cambria Math" panose="02040503050406030204" pitchFamily="18" charset="0"/>
                      </a:rPr>
                      <m:t>𝐢</m:t>
                    </m:r>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i="1">
                                  <a:latin typeface="Cambria Math" panose="02040503050406030204" pitchFamily="18" charset="0"/>
                                </a:rPr>
                                <m:t>0</m:t>
                              </m:r>
                            </m:e>
                          </m:mr>
                          <m:mr>
                            <m:e>
                              <m:r>
                                <a:rPr lang="en-GB" i="1">
                                  <a:latin typeface="Cambria Math" panose="02040503050406030204" pitchFamily="18" charset="0"/>
                                </a:rPr>
                                <m:t>0</m:t>
                              </m:r>
                            </m:e>
                          </m:mr>
                        </m:m>
                      </m:e>
                    </m:d>
                    <m:r>
                      <a:rPr lang="en-GB" b="1" i="1">
                        <a:latin typeface="Cambria Math" panose="02040503050406030204" pitchFamily="18" charset="0"/>
                      </a:rPr>
                      <m:t>,</m:t>
                    </m:r>
                    <m:r>
                      <a:rPr lang="en-GB" b="1" i="0">
                        <a:latin typeface="Cambria Math" panose="02040503050406030204" pitchFamily="18" charset="0"/>
                      </a:rPr>
                      <m:t>𝐣</m:t>
                    </m:r>
                    <m:r>
                      <a:rPr lang="en-GB" b="1"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1</m:t>
                              </m:r>
                            </m:e>
                          </m:mr>
                          <m:mr>
                            <m:e>
                              <m:r>
                                <a:rPr lang="en-GB" i="1">
                                  <a:latin typeface="Cambria Math" panose="02040503050406030204" pitchFamily="18" charset="0"/>
                                </a:rPr>
                                <m:t>0</m:t>
                              </m:r>
                            </m:e>
                          </m:mr>
                        </m:m>
                      </m:e>
                    </m:d>
                    <m:r>
                      <a:rPr lang="en-GB" b="1">
                        <a:latin typeface="Cambria Math" panose="02040503050406030204" pitchFamily="18" charset="0"/>
                      </a:rPr>
                      <m:t>,</m:t>
                    </m:r>
                    <m:r>
                      <a:rPr lang="en-GB" b="1" i="0">
                        <a:latin typeface="Cambria Math" panose="02040503050406030204" pitchFamily="18" charset="0"/>
                      </a:rPr>
                      <m:t>𝐤</m:t>
                    </m:r>
                    <m:r>
                      <a:rPr lang="en-GB" b="1"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0</m:t>
                              </m:r>
                            </m:e>
                          </m:mr>
                          <m:mr>
                            <m:e>
                              <m:r>
                                <a:rPr lang="en-GB" i="1">
                                  <a:latin typeface="Cambria Math" panose="02040503050406030204" pitchFamily="18" charset="0"/>
                                </a:rPr>
                                <m:t>1</m:t>
                              </m:r>
                            </m:e>
                          </m:mr>
                        </m:m>
                      </m:e>
                    </m:d>
                  </m:oMath>
                </a14:m>
                <a:endParaRPr lang="en-GB" sz="2400" b="1" dirty="0"/>
              </a:p>
              <a:p>
                <a:pPr algn="just">
                  <a:lnSpc>
                    <a:spcPct val="120000"/>
                  </a:lnSpc>
                </a:pPr>
                <a:r>
                  <a:rPr lang="en-GB" dirty="0"/>
                  <a:t>Any vector </a:t>
                </a: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𝑎</m:t>
                              </m:r>
                            </m:e>
                          </m:mr>
                          <m:mr>
                            <m:e>
                              <m:r>
                                <a:rPr lang="en-GB" b="0" i="1" smtClean="0">
                                  <a:latin typeface="Cambria Math" panose="02040503050406030204" pitchFamily="18" charset="0"/>
                                </a:rPr>
                                <m:t>𝑏</m:t>
                              </m:r>
                            </m:e>
                          </m:mr>
                          <m:mr>
                            <m:e>
                              <m:r>
                                <a:rPr lang="en-GB" b="0" i="1" smtClean="0">
                                  <a:latin typeface="Cambria Math" panose="02040503050406030204" pitchFamily="18" charset="0"/>
                                </a:rPr>
                                <m:t>𝑐</m:t>
                              </m:r>
                            </m:e>
                          </m:mr>
                        </m:m>
                      </m:e>
                    </m:d>
                  </m:oMath>
                </a14:m>
                <a:r>
                  <a:rPr lang="en-GB" dirty="0"/>
                  <a:t> in the space can be written as </a:t>
                </a:r>
                <a14:m>
                  <m:oMath xmlns:m="http://schemas.openxmlformats.org/officeDocument/2006/math">
                    <m:r>
                      <a:rPr lang="en-GB" i="1">
                        <a:latin typeface="Cambria Math" panose="02040503050406030204" pitchFamily="18" charset="0"/>
                      </a:rPr>
                      <m:t>𝑎</m:t>
                    </m:r>
                    <m:r>
                      <a:rPr lang="en-GB" b="1" i="0">
                        <a:latin typeface="Cambria Math" panose="02040503050406030204" pitchFamily="18" charset="0"/>
                      </a:rPr>
                      <m:t>𝐢</m:t>
                    </m:r>
                    <m:r>
                      <a:rPr lang="en-GB" i="1">
                        <a:latin typeface="Cambria Math" panose="02040503050406030204" pitchFamily="18" charset="0"/>
                      </a:rPr>
                      <m:t>+</m:t>
                    </m:r>
                    <m:r>
                      <a:rPr lang="en-GB" i="1">
                        <a:latin typeface="Cambria Math" panose="02040503050406030204" pitchFamily="18" charset="0"/>
                      </a:rPr>
                      <m:t>𝑏</m:t>
                    </m:r>
                    <m:r>
                      <a:rPr lang="en-GB" b="1" i="0">
                        <a:latin typeface="Cambria Math" panose="02040503050406030204" pitchFamily="18" charset="0"/>
                      </a:rPr>
                      <m:t>𝐣</m:t>
                    </m:r>
                    <m:r>
                      <a:rPr lang="en-GB" i="1">
                        <a:latin typeface="Cambria Math" panose="02040503050406030204" pitchFamily="18" charset="0"/>
                      </a:rPr>
                      <m:t>+</m:t>
                    </m:r>
                    <m:r>
                      <a:rPr lang="en-GB" i="1">
                        <a:latin typeface="Cambria Math" panose="02040503050406030204" pitchFamily="18" charset="0"/>
                      </a:rPr>
                      <m:t>𝑐</m:t>
                    </m:r>
                    <m:r>
                      <a:rPr lang="en-GB" b="1" i="0">
                        <a:latin typeface="Cambria Math" panose="02040503050406030204" pitchFamily="18" charset="0"/>
                      </a:rPr>
                      <m:t>𝐤</m:t>
                    </m:r>
                  </m:oMath>
                </a14:m>
                <a:endParaRPr lang="en-GB" dirty="0"/>
              </a:p>
            </p:txBody>
          </p:sp>
        </mc:Choice>
        <mc:Fallback>
          <p:sp>
            <p:nvSpPr>
              <p:cNvPr id="3" name="Content Placeholder 2">
                <a:extLst>
                  <a:ext uri="{FF2B5EF4-FFF2-40B4-BE49-F238E27FC236}">
                    <a16:creationId xmlns:a16="http://schemas.microsoft.com/office/drawing/2014/main" id="{CC4DE40E-1E9F-4991-B57F-C0F8355D559B}"/>
                  </a:ext>
                </a:extLst>
              </p:cNvPr>
              <p:cNvSpPr>
                <a:spLocks noGrp="1" noRot="1" noChangeAspect="1" noMove="1" noResize="1" noEditPoints="1" noAdjustHandles="1" noChangeArrowheads="1" noChangeShapeType="1" noTextEdit="1"/>
              </p:cNvSpPr>
              <p:nvPr>
                <p:ph idx="1"/>
              </p:nvPr>
            </p:nvSpPr>
            <p:spPr>
              <a:xfrm>
                <a:off x="1522413" y="1904999"/>
                <a:ext cx="9134391" cy="4404321"/>
              </a:xfrm>
              <a:blipFill>
                <a:blip r:embed="rId4"/>
                <a:stretch>
                  <a:fillRect l="-734" t="-830" r="-1669"/>
                </a:stretch>
              </a:blipFill>
            </p:spPr>
            <p:txBody>
              <a:bodyPr/>
              <a:lstStyle/>
              <a:p>
                <a:r>
                  <a:rPr lang="en-GB">
                    <a:noFill/>
                  </a:rPr>
                  <a:t> </a:t>
                </a:r>
              </a:p>
            </p:txBody>
          </p:sp>
        </mc:Fallback>
      </mc:AlternateContent>
      <p:grpSp>
        <p:nvGrpSpPr>
          <p:cNvPr id="29" name="Group 28">
            <a:extLst>
              <a:ext uri="{FF2B5EF4-FFF2-40B4-BE49-F238E27FC236}">
                <a16:creationId xmlns:a16="http://schemas.microsoft.com/office/drawing/2014/main" id="{FF5BEE98-9C8B-48A0-97D3-4136396E1C75}"/>
              </a:ext>
              <a:ext uri="{C183D7F6-B498-43B3-948B-1728B52AA6E4}">
                <adec:decorative xmlns:adec="http://schemas.microsoft.com/office/drawing/2017/decorative" val="1"/>
              </a:ext>
            </a:extLst>
          </p:cNvPr>
          <p:cNvGrpSpPr/>
          <p:nvPr/>
        </p:nvGrpSpPr>
        <p:grpSpPr>
          <a:xfrm>
            <a:off x="8908823" y="3800912"/>
            <a:ext cx="2607686" cy="2729950"/>
            <a:chOff x="8908823" y="3800912"/>
            <a:chExt cx="2607686" cy="2729950"/>
          </a:xfrm>
        </p:grpSpPr>
        <p:grpSp>
          <p:nvGrpSpPr>
            <p:cNvPr id="5" name="Group 4">
              <a:extLst>
                <a:ext uri="{FF2B5EF4-FFF2-40B4-BE49-F238E27FC236}">
                  <a16:creationId xmlns:a16="http://schemas.microsoft.com/office/drawing/2014/main" id="{633949FC-1C99-4553-BABB-6F7951B071D7}"/>
                </a:ext>
              </a:extLst>
            </p:cNvPr>
            <p:cNvGrpSpPr/>
            <p:nvPr/>
          </p:nvGrpSpPr>
          <p:grpSpPr>
            <a:xfrm>
              <a:off x="8908823" y="3800912"/>
              <a:ext cx="2607686" cy="2444532"/>
              <a:chOff x="6190769" y="2021165"/>
              <a:chExt cx="3727260" cy="3494059"/>
            </a:xfrm>
          </p:grpSpPr>
          <p:cxnSp>
            <p:nvCxnSpPr>
              <p:cNvPr id="16" name="Straight Arrow Connector 15">
                <a:extLst>
                  <a:ext uri="{FF2B5EF4-FFF2-40B4-BE49-F238E27FC236}">
                    <a16:creationId xmlns:a16="http://schemas.microsoft.com/office/drawing/2014/main" id="{44DB8620-831F-42C7-B2F8-CA3114804A85}"/>
                  </a:ext>
                  <a:ext uri="{C183D7F6-B498-43B3-948B-1728B52AA6E4}">
                    <adec:decorative xmlns:adec="http://schemas.microsoft.com/office/drawing/2017/decorative" val="1"/>
                  </a:ext>
                </a:extLst>
              </p:cNvPr>
              <p:cNvCxnSpPr>
                <a:cxnSpLocks/>
              </p:cNvCxnSpPr>
              <p:nvPr/>
            </p:nvCxnSpPr>
            <p:spPr>
              <a:xfrm flipV="1">
                <a:off x="7551227" y="2568061"/>
                <a:ext cx="2366802" cy="2316713"/>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6C25CF4-132B-445C-B197-15FF3FBA3584}"/>
                  </a:ext>
                </a:extLst>
              </p:cNvPr>
              <p:cNvGrpSpPr/>
              <p:nvPr/>
            </p:nvGrpSpPr>
            <p:grpSpPr>
              <a:xfrm>
                <a:off x="6190769" y="2021165"/>
                <a:ext cx="3690780" cy="3494059"/>
                <a:chOff x="6586240" y="1706630"/>
                <a:chExt cx="3691741" cy="3494965"/>
              </a:xfrm>
            </p:grpSpPr>
            <p:cxnSp>
              <p:nvCxnSpPr>
                <p:cNvPr id="9" name="Straight Arrow Connector 8">
                  <a:extLst>
                    <a:ext uri="{FF2B5EF4-FFF2-40B4-BE49-F238E27FC236}">
                      <a16:creationId xmlns:a16="http://schemas.microsoft.com/office/drawing/2014/main" id="{B8001523-63EF-4443-A267-E4B3AB296742}"/>
                    </a:ext>
                  </a:extLst>
                </p:cNvPr>
                <p:cNvCxnSpPr>
                  <a:cxnSpLocks/>
                </p:cNvCxnSpPr>
                <p:nvPr/>
              </p:nvCxnSpPr>
              <p:spPr>
                <a:xfrm>
                  <a:off x="7955608" y="4614400"/>
                  <a:ext cx="1551734" cy="26411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7682F1B-05AE-48C0-9FB5-FB7A5BB5AA6E}"/>
                    </a:ext>
                  </a:extLst>
                </p:cNvPr>
                <p:cNvSpPr txBox="1"/>
                <p:nvPr/>
              </p:nvSpPr>
              <p:spPr>
                <a:xfrm>
                  <a:off x="6586240" y="4319749"/>
                  <a:ext cx="184731" cy="523220"/>
                </a:xfrm>
                <a:prstGeom prst="rect">
                  <a:avLst/>
                </a:prstGeom>
                <a:noFill/>
              </p:spPr>
              <p:txBody>
                <a:bodyPr wrap="none" rtlCol="0">
                  <a:spAutoFit/>
                </a:bodyPr>
                <a:lstStyle/>
                <a:p>
                  <a:endParaRPr lang="en-GB" sz="2799" dirty="0">
                    <a:solidFill>
                      <a:srgbClr val="C00000"/>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B73C7A-978C-402E-92D2-6175130F3145}"/>
                        </a:ext>
                      </a:extLst>
                    </p:cNvPr>
                    <p:cNvSpPr txBox="1"/>
                    <p:nvPr/>
                  </p:nvSpPr>
                  <p:spPr>
                    <a:xfrm>
                      <a:off x="8453543" y="4678367"/>
                      <a:ext cx="493340" cy="5232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799" b="0" i="1" smtClean="0">
                                <a:solidFill>
                                  <a:schemeClr val="accent6">
                                    <a:lumMod val="60000"/>
                                    <a:lumOff val="40000"/>
                                  </a:schemeClr>
                                </a:solidFill>
                                <a:latin typeface="Cambria Math" panose="02040503050406030204" pitchFamily="18" charset="0"/>
                              </a:rPr>
                              <m:t>𝑎</m:t>
                            </m:r>
                          </m:oMath>
                        </m:oMathPara>
                      </a14:m>
                      <a:endParaRPr lang="en-GB" sz="2799" dirty="0">
                        <a:solidFill>
                          <a:schemeClr val="accent6">
                            <a:lumMod val="60000"/>
                            <a:lumOff val="40000"/>
                          </a:schemeClr>
                        </a:solidFill>
                      </a:endParaRPr>
                    </a:p>
                  </p:txBody>
                </p:sp>
              </mc:Choice>
              <mc:Fallback xmlns="">
                <p:sp>
                  <p:nvSpPr>
                    <p:cNvPr id="11" name="TextBox 10">
                      <a:extLst>
                        <a:ext uri="{FF2B5EF4-FFF2-40B4-BE49-F238E27FC236}">
                          <a16:creationId xmlns:a16="http://schemas.microsoft.com/office/drawing/2014/main" id="{89B73C7A-978C-402E-92D2-6175130F3145}"/>
                        </a:ext>
                      </a:extLst>
                    </p:cNvPr>
                    <p:cNvSpPr txBox="1">
                      <a:spLocks noRot="1" noChangeAspect="1" noMove="1" noResize="1" noEditPoints="1" noAdjustHandles="1" noChangeArrowheads="1" noChangeShapeType="1" noTextEdit="1"/>
                    </p:cNvSpPr>
                    <p:nvPr/>
                  </p:nvSpPr>
                  <p:spPr>
                    <a:xfrm>
                      <a:off x="8453543" y="4678367"/>
                      <a:ext cx="493340" cy="523228"/>
                    </a:xfrm>
                    <a:prstGeom prst="rect">
                      <a:avLst/>
                    </a:prstGeom>
                    <a:blipFill>
                      <a:blip r:embed="rId5"/>
                      <a:stretch>
                        <a:fillRect b="-8197"/>
                      </a:stretch>
                    </a:blipFill>
                  </p:spPr>
                  <p:txBody>
                    <a:bodyPr/>
                    <a:lstStyle/>
                    <a:p>
                      <a:r>
                        <a:rPr lang="en-GB">
                          <a:noFill/>
                        </a:rPr>
                        <a:t> </a:t>
                      </a:r>
                    </a:p>
                  </p:txBody>
                </p:sp>
              </mc:Fallback>
            </mc:AlternateContent>
            <p:cxnSp>
              <p:nvCxnSpPr>
                <p:cNvPr id="12" name="Straight Arrow Connector 11">
                  <a:extLst>
                    <a:ext uri="{FF2B5EF4-FFF2-40B4-BE49-F238E27FC236}">
                      <a16:creationId xmlns:a16="http://schemas.microsoft.com/office/drawing/2014/main" id="{55B25EB4-F4BD-4D72-941C-5195504A7FC1}"/>
                    </a:ext>
                  </a:extLst>
                </p:cNvPr>
                <p:cNvCxnSpPr>
                  <a:cxnSpLocks/>
                </p:cNvCxnSpPr>
                <p:nvPr/>
              </p:nvCxnSpPr>
              <p:spPr>
                <a:xfrm flipV="1">
                  <a:off x="9507342" y="2533074"/>
                  <a:ext cx="0" cy="2357461"/>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4AE0513-ADA5-429A-94A1-FCB82B1D9A85}"/>
                        </a:ext>
                      </a:extLst>
                    </p:cNvPr>
                    <p:cNvSpPr txBox="1"/>
                    <p:nvPr/>
                  </p:nvSpPr>
                  <p:spPr>
                    <a:xfrm>
                      <a:off x="9576532" y="3251146"/>
                      <a:ext cx="486029" cy="5232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799" b="0" i="1" smtClean="0">
                                <a:solidFill>
                                  <a:schemeClr val="accent6">
                                    <a:lumMod val="60000"/>
                                    <a:lumOff val="40000"/>
                                  </a:schemeClr>
                                </a:solidFill>
                                <a:latin typeface="Cambria Math" panose="02040503050406030204" pitchFamily="18" charset="0"/>
                              </a:rPr>
                              <m:t>𝑏</m:t>
                            </m:r>
                          </m:oMath>
                        </m:oMathPara>
                      </a14:m>
                      <a:endParaRPr lang="en-GB" sz="2799" dirty="0">
                        <a:solidFill>
                          <a:schemeClr val="accent6">
                            <a:lumMod val="60000"/>
                            <a:lumOff val="40000"/>
                          </a:schemeClr>
                        </a:solidFill>
                      </a:endParaRPr>
                    </a:p>
                  </p:txBody>
                </p:sp>
              </mc:Choice>
              <mc:Fallback xmlns="">
                <p:sp>
                  <p:nvSpPr>
                    <p:cNvPr id="13" name="TextBox 12">
                      <a:extLst>
                        <a:ext uri="{FF2B5EF4-FFF2-40B4-BE49-F238E27FC236}">
                          <a16:creationId xmlns:a16="http://schemas.microsoft.com/office/drawing/2014/main" id="{44AE0513-ADA5-429A-94A1-FCB82B1D9A85}"/>
                        </a:ext>
                      </a:extLst>
                    </p:cNvPr>
                    <p:cNvSpPr txBox="1">
                      <a:spLocks noRot="1" noChangeAspect="1" noMove="1" noResize="1" noEditPoints="1" noAdjustHandles="1" noChangeArrowheads="1" noChangeShapeType="1" noTextEdit="1"/>
                    </p:cNvSpPr>
                    <p:nvPr/>
                  </p:nvSpPr>
                  <p:spPr>
                    <a:xfrm>
                      <a:off x="9576532" y="3251146"/>
                      <a:ext cx="486029" cy="523228"/>
                    </a:xfrm>
                    <a:prstGeom prst="rect">
                      <a:avLst/>
                    </a:prstGeom>
                    <a:blipFill>
                      <a:blip r:embed="rId6"/>
                      <a:stretch>
                        <a:fillRect b="-8333"/>
                      </a:stretch>
                    </a:blipFill>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89895D8C-760C-400F-B391-0092298F6E2A}"/>
                    </a:ext>
                  </a:extLst>
                </p:cNvPr>
                <p:cNvCxnSpPr>
                  <a:cxnSpLocks/>
                </p:cNvCxnSpPr>
                <p:nvPr/>
              </p:nvCxnSpPr>
              <p:spPr>
                <a:xfrm flipV="1">
                  <a:off x="9501202" y="2260851"/>
                  <a:ext cx="776779" cy="30270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743CAF0-21E5-438F-B3DD-C2DE56FC292E}"/>
                        </a:ext>
                      </a:extLst>
                    </p:cNvPr>
                    <p:cNvSpPr txBox="1"/>
                    <p:nvPr/>
                  </p:nvSpPr>
                  <p:spPr>
                    <a:xfrm>
                      <a:off x="9552423" y="1706630"/>
                      <a:ext cx="460693" cy="5232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799" b="0" i="1" smtClean="0">
                                <a:solidFill>
                                  <a:schemeClr val="accent6">
                                    <a:lumMod val="60000"/>
                                    <a:lumOff val="40000"/>
                                  </a:schemeClr>
                                </a:solidFill>
                                <a:latin typeface="Cambria Math" panose="02040503050406030204" pitchFamily="18" charset="0"/>
                              </a:rPr>
                              <m:t>𝑐</m:t>
                            </m:r>
                          </m:oMath>
                        </m:oMathPara>
                      </a14:m>
                      <a:endParaRPr lang="en-GB" sz="2799" dirty="0">
                        <a:solidFill>
                          <a:schemeClr val="accent6">
                            <a:lumMod val="60000"/>
                            <a:lumOff val="40000"/>
                          </a:schemeClr>
                        </a:solidFill>
                      </a:endParaRPr>
                    </a:p>
                  </p:txBody>
                </p:sp>
              </mc:Choice>
              <mc:Fallback xmlns="">
                <p:sp>
                  <p:nvSpPr>
                    <p:cNvPr id="15" name="TextBox 14">
                      <a:extLst>
                        <a:ext uri="{FF2B5EF4-FFF2-40B4-BE49-F238E27FC236}">
                          <a16:creationId xmlns:a16="http://schemas.microsoft.com/office/drawing/2014/main" id="{B743CAF0-21E5-438F-B3DD-C2DE56FC292E}"/>
                        </a:ext>
                      </a:extLst>
                    </p:cNvPr>
                    <p:cNvSpPr txBox="1">
                      <a:spLocks noRot="1" noChangeAspect="1" noMove="1" noResize="1" noEditPoints="1" noAdjustHandles="1" noChangeArrowheads="1" noChangeShapeType="1" noTextEdit="1"/>
                    </p:cNvSpPr>
                    <p:nvPr/>
                  </p:nvSpPr>
                  <p:spPr>
                    <a:xfrm>
                      <a:off x="9552423" y="1706630"/>
                      <a:ext cx="460693" cy="523229"/>
                    </a:xfrm>
                    <a:prstGeom prst="rect">
                      <a:avLst/>
                    </a:prstGeom>
                    <a:blipFill>
                      <a:blip r:embed="rId7"/>
                      <a:stretch>
                        <a:fillRect b="-8333"/>
                      </a:stretch>
                    </a:blipFill>
                  </p:spPr>
                  <p:txBody>
                    <a:bodyPr/>
                    <a:lstStyle/>
                    <a:p>
                      <a:r>
                        <a:rPr lang="en-GB">
                          <a:noFill/>
                        </a:rPr>
                        <a:t> </a:t>
                      </a:r>
                    </a:p>
                  </p:txBody>
                </p:sp>
              </mc:Fallback>
            </mc:AlternateContent>
          </p:grpSp>
        </p:grpSp>
        <p:grpSp>
          <p:nvGrpSpPr>
            <p:cNvPr id="21" name="Group 20">
              <a:extLst>
                <a:ext uri="{FF2B5EF4-FFF2-40B4-BE49-F238E27FC236}">
                  <a16:creationId xmlns:a16="http://schemas.microsoft.com/office/drawing/2014/main" id="{D0CF600F-5BDA-4F0F-9DB4-8CB549505752}"/>
                </a:ext>
              </a:extLst>
            </p:cNvPr>
            <p:cNvGrpSpPr/>
            <p:nvPr/>
          </p:nvGrpSpPr>
          <p:grpSpPr>
            <a:xfrm>
              <a:off x="9212049" y="5659557"/>
              <a:ext cx="1000617" cy="871305"/>
              <a:chOff x="7004284" y="1991715"/>
              <a:chExt cx="3540676" cy="3083111"/>
            </a:xfrm>
          </p:grpSpPr>
          <p:grpSp>
            <p:nvGrpSpPr>
              <p:cNvPr id="22" name="Group 21">
                <a:extLst>
                  <a:ext uri="{FF2B5EF4-FFF2-40B4-BE49-F238E27FC236}">
                    <a16:creationId xmlns:a16="http://schemas.microsoft.com/office/drawing/2014/main" id="{E2E564F2-B490-42F7-BDDB-37EF081D5B80}"/>
                  </a:ext>
                </a:extLst>
              </p:cNvPr>
              <p:cNvGrpSpPr/>
              <p:nvPr/>
            </p:nvGrpSpPr>
            <p:grpSpPr>
              <a:xfrm>
                <a:off x="8110636" y="2592301"/>
                <a:ext cx="2131519" cy="2415195"/>
                <a:chOff x="8614692" y="2068029"/>
                <a:chExt cx="2131519" cy="2415195"/>
              </a:xfrm>
            </p:grpSpPr>
            <p:cxnSp>
              <p:nvCxnSpPr>
                <p:cNvPr id="26" name="Straight Arrow Connector 25">
                  <a:extLst>
                    <a:ext uri="{FF2B5EF4-FFF2-40B4-BE49-F238E27FC236}">
                      <a16:creationId xmlns:a16="http://schemas.microsoft.com/office/drawing/2014/main" id="{EA66F8AB-E0DE-4F8A-8DD7-84989C881BFD}"/>
                    </a:ext>
                  </a:extLst>
                </p:cNvPr>
                <p:cNvCxnSpPr>
                  <a:cxnSpLocks/>
                </p:cNvCxnSpPr>
                <p:nvPr/>
              </p:nvCxnSpPr>
              <p:spPr>
                <a:xfrm flipV="1">
                  <a:off x="8614692" y="2068029"/>
                  <a:ext cx="0" cy="208105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D1A425-BD39-40D9-BF99-6B352C436374}"/>
                    </a:ext>
                  </a:extLst>
                </p:cNvPr>
                <p:cNvCxnSpPr>
                  <a:cxnSpLocks/>
                </p:cNvCxnSpPr>
                <p:nvPr/>
              </p:nvCxnSpPr>
              <p:spPr>
                <a:xfrm>
                  <a:off x="8614692" y="4149080"/>
                  <a:ext cx="2131519" cy="33414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AC5259D-E5F0-49CD-8E62-225FE34A62FF}"/>
                    </a:ext>
                  </a:extLst>
                </p:cNvPr>
                <p:cNvCxnSpPr/>
                <p:nvPr/>
              </p:nvCxnSpPr>
              <p:spPr>
                <a:xfrm flipV="1">
                  <a:off x="8614692" y="3284984"/>
                  <a:ext cx="2069351" cy="86409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038A30E-7A1A-4B57-BCAF-F11FE5ACCAC5}"/>
                      </a:ext>
                    </a:extLst>
                  </p:cNvPr>
                  <p:cNvSpPr txBox="1"/>
                  <p:nvPr/>
                </p:nvSpPr>
                <p:spPr>
                  <a:xfrm>
                    <a:off x="10165753" y="4705495"/>
                    <a:ext cx="379207"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58" name="TextBox 57">
                    <a:extLst>
                      <a:ext uri="{FF2B5EF4-FFF2-40B4-BE49-F238E27FC236}">
                        <a16:creationId xmlns:a16="http://schemas.microsoft.com/office/drawing/2014/main" id="{2D7699BB-5AAB-4E68-9890-2973A0FDFFB6}"/>
                      </a:ext>
                    </a:extLst>
                  </p:cNvPr>
                  <p:cNvSpPr txBox="1">
                    <a:spLocks noRot="1" noChangeAspect="1" noMove="1" noResize="1" noEditPoints="1" noAdjustHandles="1" noChangeArrowheads="1" noChangeShapeType="1" noTextEdit="1"/>
                  </p:cNvSpPr>
                  <p:nvPr/>
                </p:nvSpPr>
                <p:spPr>
                  <a:xfrm>
                    <a:off x="10165753" y="4705495"/>
                    <a:ext cx="379207" cy="369331"/>
                  </a:xfrm>
                  <a:prstGeom prst="rect">
                    <a:avLst/>
                  </a:prstGeom>
                  <a:blipFill>
                    <a:blip r:embed="rId13"/>
                    <a:stretch>
                      <a:fillRect r="-57143" b="-10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7AE756F-C07C-40A1-9F2E-54AE2C299156}"/>
                      </a:ext>
                    </a:extLst>
                  </p:cNvPr>
                  <p:cNvSpPr txBox="1"/>
                  <p:nvPr/>
                </p:nvSpPr>
                <p:spPr>
                  <a:xfrm>
                    <a:off x="7004284" y="1991715"/>
                    <a:ext cx="382607"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xmlns="">
              <p:sp>
                <p:nvSpPr>
                  <p:cNvPr id="24" name="TextBox 23">
                    <a:extLst>
                      <a:ext uri="{FF2B5EF4-FFF2-40B4-BE49-F238E27FC236}">
                        <a16:creationId xmlns:a16="http://schemas.microsoft.com/office/drawing/2014/main" id="{E7AE756F-C07C-40A1-9F2E-54AE2C299156}"/>
                      </a:ext>
                    </a:extLst>
                  </p:cNvPr>
                  <p:cNvSpPr txBox="1">
                    <a:spLocks noRot="1" noChangeAspect="1" noMove="1" noResize="1" noEditPoints="1" noAdjustHandles="1" noChangeArrowheads="1" noChangeShapeType="1" noTextEdit="1"/>
                  </p:cNvSpPr>
                  <p:nvPr/>
                </p:nvSpPr>
                <p:spPr>
                  <a:xfrm>
                    <a:off x="7004284" y="1991715"/>
                    <a:ext cx="382607" cy="369331"/>
                  </a:xfrm>
                  <a:prstGeom prst="rect">
                    <a:avLst/>
                  </a:prstGeom>
                  <a:blipFill>
                    <a:blip r:embed="rId14"/>
                    <a:stretch>
                      <a:fillRect l="-27778" r="-144444" b="-27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5135090-E1C9-407B-867F-0EAB8B310C1A}"/>
                      </a:ext>
                    </a:extLst>
                  </p:cNvPr>
                  <p:cNvSpPr txBox="1"/>
                  <p:nvPr/>
                </p:nvSpPr>
                <p:spPr>
                  <a:xfrm>
                    <a:off x="10059669" y="3176674"/>
                    <a:ext cx="364971"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GB" dirty="0"/>
                  </a:p>
                </p:txBody>
              </p:sp>
            </mc:Choice>
            <mc:Fallback xmlns="">
              <p:sp>
                <p:nvSpPr>
                  <p:cNvPr id="60" name="TextBox 59">
                    <a:extLst>
                      <a:ext uri="{FF2B5EF4-FFF2-40B4-BE49-F238E27FC236}">
                        <a16:creationId xmlns:a16="http://schemas.microsoft.com/office/drawing/2014/main" id="{06848603-C094-45B8-A26F-A7A9A20E9F1D}"/>
                      </a:ext>
                    </a:extLst>
                  </p:cNvPr>
                  <p:cNvSpPr txBox="1">
                    <a:spLocks noRot="1" noChangeAspect="1" noMove="1" noResize="1" noEditPoints="1" noAdjustHandles="1" noChangeArrowheads="1" noChangeShapeType="1" noTextEdit="1"/>
                  </p:cNvSpPr>
                  <p:nvPr/>
                </p:nvSpPr>
                <p:spPr>
                  <a:xfrm>
                    <a:off x="10059669" y="3176674"/>
                    <a:ext cx="364971" cy="369331"/>
                  </a:xfrm>
                  <a:prstGeom prst="rect">
                    <a:avLst/>
                  </a:prstGeom>
                  <a:blipFill>
                    <a:blip r:embed="rId15"/>
                    <a:stretch>
                      <a:fillRect r="-57692" b="-103704"/>
                    </a:stretch>
                  </a:blipFill>
                </p:spPr>
                <p:txBody>
                  <a:bodyPr/>
                  <a:lstStyle/>
                  <a:p>
                    <a:r>
                      <a:rPr lang="en-GB">
                        <a:noFill/>
                      </a:rPr>
                      <a:t> </a:t>
                    </a:r>
                  </a:p>
                </p:txBody>
              </p:sp>
            </mc:Fallback>
          </mc:AlternateContent>
        </p:grpSp>
      </p:grpSp>
      <p:sp>
        <p:nvSpPr>
          <p:cNvPr id="30" name="Speech Bubble: Rectangle 29">
            <a:extLst>
              <a:ext uri="{FF2B5EF4-FFF2-40B4-BE49-F238E27FC236}">
                <a16:creationId xmlns:a16="http://schemas.microsoft.com/office/drawing/2014/main" id="{D3D54CDE-9C08-4BC4-8414-0DC010621598}"/>
              </a:ext>
              <a:ext uri="{C183D7F6-B498-43B3-948B-1728B52AA6E4}">
                <adec:decorative xmlns:adec="http://schemas.microsoft.com/office/drawing/2017/decorative" val="1"/>
              </a:ext>
            </a:extLst>
          </p:cNvPr>
          <p:cNvSpPr/>
          <p:nvPr/>
        </p:nvSpPr>
        <p:spPr>
          <a:xfrm>
            <a:off x="5247569" y="6069325"/>
            <a:ext cx="3254425" cy="555265"/>
          </a:xfrm>
          <a:prstGeom prst="wedgeRectCallout">
            <a:avLst>
              <a:gd name="adj1" fmla="val 33802"/>
              <a:gd name="adj2" fmla="val -71575"/>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400" dirty="0">
                <a:solidFill>
                  <a:schemeClr val="tx1"/>
                </a:solidFill>
              </a:rPr>
              <a:t>A </a:t>
            </a:r>
            <a:r>
              <a:rPr lang="en-GB" sz="2400" dirty="0">
                <a:solidFill>
                  <a:schemeClr val="accent4"/>
                </a:solidFill>
              </a:rPr>
              <a:t>linear combination</a:t>
            </a:r>
          </a:p>
        </p:txBody>
      </p:sp>
    </p:spTree>
    <p:extLst>
      <p:ext uri="{BB962C8B-B14F-4D97-AF65-F5344CB8AC3E}">
        <p14:creationId xmlns:p14="http://schemas.microsoft.com/office/powerpoint/2010/main" val="66154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28CE-444F-4394-8871-963B21768F94}"/>
              </a:ext>
            </a:extLst>
          </p:cNvPr>
          <p:cNvSpPr>
            <a:spLocks noGrp="1"/>
          </p:cNvSpPr>
          <p:nvPr>
            <p:ph type="title"/>
          </p:nvPr>
        </p:nvSpPr>
        <p:spPr/>
        <p:txBody>
          <a:bodyPr/>
          <a:lstStyle/>
          <a:p>
            <a:r>
              <a:rPr lang="en-GB" dirty="0"/>
              <a:t>Basis vectors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FA5EA7-3896-4391-97E3-EBFACD896989}"/>
                  </a:ext>
                </a:extLst>
              </p:cNvPr>
              <p:cNvSpPr>
                <a:spLocks noGrp="1"/>
              </p:cNvSpPr>
              <p:nvPr>
                <p:ph idx="1"/>
              </p:nvPr>
            </p:nvSpPr>
            <p:spPr>
              <a:xfrm>
                <a:off x="1522413" y="1904999"/>
                <a:ext cx="10116615" cy="4953001"/>
              </a:xfrm>
            </p:spPr>
            <p:txBody>
              <a:bodyPr>
                <a:normAutofit lnSpcReduction="10000"/>
              </a:bodyPr>
              <a:lstStyle/>
              <a:p>
                <a:pPr>
                  <a:lnSpc>
                    <a:spcPct val="100000"/>
                  </a:lnSpc>
                </a:pPr>
                <a:r>
                  <a:rPr lang="en-GB" sz="2800" dirty="0"/>
                  <a:t>Definition</a:t>
                </a:r>
                <a:r>
                  <a:rPr lang="en-GB" sz="2800" b="1" dirty="0"/>
                  <a:t>:</a:t>
                </a:r>
                <a:r>
                  <a:rPr lang="en-GB" sz="2800" dirty="0"/>
                  <a:t> a set of </a:t>
                </a:r>
                <a:r>
                  <a:rPr lang="en-GB" sz="2800" dirty="0">
                    <a:solidFill>
                      <a:schemeClr val="accent4"/>
                    </a:solidFill>
                  </a:rPr>
                  <a:t>linearly independent </a:t>
                </a:r>
                <a:r>
                  <a:rPr lang="en-GB" sz="2800" dirty="0"/>
                  <a:t>vectors </a:t>
                </a:r>
                <a:r>
                  <a:rPr lang="en-GB" sz="2800" b="1" dirty="0">
                    <a:latin typeface="Times New Roman" panose="02020603050405020304" pitchFamily="18" charset="0"/>
                    <a:cs typeface="Times New Roman" panose="02020603050405020304" pitchFamily="18" charset="0"/>
                  </a:rPr>
                  <a:t>v</a:t>
                </a:r>
                <a:r>
                  <a:rPr lang="en-GB" sz="2800" i="1" baseline="-25000" dirty="0">
                    <a:latin typeface="Times New Roman" panose="02020603050405020304" pitchFamily="18" charset="0"/>
                    <a:cs typeface="Times New Roman" panose="02020603050405020304" pitchFamily="18" charset="0"/>
                  </a:rPr>
                  <a:t>1</a:t>
                </a:r>
                <a:r>
                  <a:rPr lang="en-GB" sz="2800" i="1" dirty="0">
                    <a:latin typeface="Times New Roman" panose="02020603050405020304" pitchFamily="18" charset="0"/>
                    <a:cs typeface="Times New Roman" panose="02020603050405020304" pitchFamily="18" charset="0"/>
                  </a:rPr>
                  <a:t>…</a:t>
                </a:r>
                <a:r>
                  <a:rPr lang="en-GB" sz="2800" b="1" dirty="0" err="1">
                    <a:latin typeface="Times New Roman" panose="02020603050405020304" pitchFamily="18" charset="0"/>
                    <a:cs typeface="Times New Roman" panose="02020603050405020304" pitchFamily="18" charset="0"/>
                  </a:rPr>
                  <a:t>v</a:t>
                </a:r>
                <a:r>
                  <a:rPr lang="en-GB" sz="2800" i="1" baseline="-25000" dirty="0" err="1">
                    <a:latin typeface="Times New Roman" panose="02020603050405020304" pitchFamily="18" charset="0"/>
                    <a:cs typeface="Times New Roman" panose="02020603050405020304" pitchFamily="18" charset="0"/>
                  </a:rPr>
                  <a:t>n</a:t>
                </a:r>
                <a:r>
                  <a:rPr lang="en-GB" sz="2800" i="1" dirty="0">
                    <a:latin typeface="Times New Roman" panose="02020603050405020304" pitchFamily="18" charset="0"/>
                    <a:cs typeface="Times New Roman" panose="02020603050405020304" pitchFamily="18" charset="0"/>
                  </a:rPr>
                  <a:t> </a:t>
                </a:r>
                <a:r>
                  <a:rPr lang="en-GB" sz="2800" dirty="0"/>
                  <a:t>in </a:t>
                </a:r>
                <a:r>
                  <a:rPr lang="en-GB" sz="2800" i="1" dirty="0">
                    <a:latin typeface="Times New Roman" panose="02020603050405020304" pitchFamily="18" charset="0"/>
                    <a:cs typeface="Times New Roman" panose="02020603050405020304" pitchFamily="18" charset="0"/>
                  </a:rPr>
                  <a:t>n</a:t>
                </a:r>
                <a:r>
                  <a:rPr lang="en-GB" sz="2800" dirty="0"/>
                  <a:t>-dimensional space form a </a:t>
                </a:r>
                <a:r>
                  <a:rPr lang="en-GB" sz="2800" b="1" dirty="0">
                    <a:hlinkClick r:id="rId3"/>
                  </a:rPr>
                  <a:t>basis</a:t>
                </a:r>
                <a:r>
                  <a:rPr lang="en-GB" sz="2800" dirty="0"/>
                  <a:t> for that space if </a:t>
                </a:r>
                <a:r>
                  <a:rPr lang="en-GB" sz="2800" dirty="0">
                    <a:solidFill>
                      <a:schemeClr val="accent4"/>
                    </a:solidFill>
                  </a:rPr>
                  <a:t>any vector </a:t>
                </a:r>
                <a:r>
                  <a:rPr lang="en-GB" sz="2800" dirty="0"/>
                  <a:t>in that space can be expressed </a:t>
                </a:r>
                <a:r>
                  <a:rPr lang="en-GB" sz="2800" dirty="0">
                    <a:solidFill>
                      <a:schemeClr val="accent4"/>
                    </a:solidFill>
                  </a:rPr>
                  <a:t>uniquely</a:t>
                </a:r>
                <a:r>
                  <a:rPr lang="en-GB" sz="2800" dirty="0"/>
                  <a:t> as a </a:t>
                </a:r>
                <a:r>
                  <a:rPr lang="en-GB" sz="2800" dirty="0">
                    <a:solidFill>
                      <a:schemeClr val="accent4"/>
                    </a:solidFill>
                  </a:rPr>
                  <a:t>linear combination </a:t>
                </a:r>
                <a:r>
                  <a:rPr lang="en-GB" sz="2800" dirty="0"/>
                  <a:t>of the vectors </a:t>
                </a:r>
                <a:r>
                  <a:rPr lang="en-GB" sz="2800" b="1" dirty="0">
                    <a:latin typeface="Times New Roman" panose="02020603050405020304" pitchFamily="18" charset="0"/>
                    <a:cs typeface="Times New Roman" panose="02020603050405020304" pitchFamily="18" charset="0"/>
                  </a:rPr>
                  <a:t>v</a:t>
                </a:r>
                <a:r>
                  <a:rPr lang="en-GB" sz="2800" i="1" baseline="-25000" dirty="0">
                    <a:latin typeface="Times New Roman" panose="02020603050405020304" pitchFamily="18" charset="0"/>
                    <a:cs typeface="Times New Roman" panose="02020603050405020304" pitchFamily="18" charset="0"/>
                  </a:rPr>
                  <a:t>i</a:t>
                </a:r>
                <a:r>
                  <a:rPr lang="en-GB" sz="2800" dirty="0"/>
                  <a:t>:</a:t>
                </a:r>
                <a:br>
                  <a:rPr lang="en-GB" sz="2800" dirty="0"/>
                </a:br>
                <a14:m>
                  <m:oMath xmlns:m="http://schemas.openxmlformats.org/officeDocument/2006/math">
                    <m:r>
                      <a:rPr lang="en-GB" sz="2800" b="1" i="0" dirty="0" smtClean="0">
                        <a:latin typeface="Cambria Math" panose="02040503050406030204" pitchFamily="18" charset="0"/>
                        <a:cs typeface="Times New Roman" panose="02020603050405020304" pitchFamily="18" charset="0"/>
                      </a:rPr>
                      <m:t>𝐱</m:t>
                    </m:r>
                    <m:r>
                      <a:rPr lang="en-GB" sz="2800" i="1" dirty="0" smtClean="0">
                        <a:latin typeface="Cambria Math" panose="02040503050406030204" pitchFamily="18" charset="0"/>
                        <a:cs typeface="Times New Roman" panose="02020603050405020304" pitchFamily="18" charset="0"/>
                      </a:rPr>
                      <m:t> </m:t>
                    </m:r>
                    <m:r>
                      <a:rPr lang="en-GB" sz="2800" i="1" dirty="0">
                        <a:latin typeface="Cambria Math" panose="02040503050406030204" pitchFamily="18" charset="0"/>
                        <a:cs typeface="Times New Roman" panose="02020603050405020304" pitchFamily="18" charset="0"/>
                      </a:rPr>
                      <m:t>= </m:t>
                    </m:r>
                    <m:r>
                      <a:rPr lang="en-GB" sz="2800" i="1" dirty="0">
                        <a:latin typeface="Cambria Math" panose="02040503050406030204" pitchFamily="18" charset="0"/>
                        <a:cs typeface="Times New Roman" panose="02020603050405020304" pitchFamily="18" charset="0"/>
                      </a:rPr>
                      <m:t>𝑎</m:t>
                    </m:r>
                    <m:r>
                      <a:rPr lang="en-GB" sz="2800" i="1" baseline="-25000" dirty="0">
                        <a:latin typeface="Cambria Math" panose="02040503050406030204" pitchFamily="18" charset="0"/>
                        <a:cs typeface="Times New Roman" panose="02020603050405020304" pitchFamily="18" charset="0"/>
                      </a:rPr>
                      <m:t>1</m:t>
                    </m:r>
                    <m:r>
                      <a:rPr lang="en-GB" sz="2800" b="1" i="0" dirty="0">
                        <a:latin typeface="Cambria Math" panose="02040503050406030204" pitchFamily="18" charset="0"/>
                        <a:cs typeface="Times New Roman" panose="02020603050405020304" pitchFamily="18" charset="0"/>
                      </a:rPr>
                      <m:t>𝐯</m:t>
                    </m:r>
                    <m:r>
                      <a:rPr lang="en-GB" sz="2800" i="1" baseline="-25000" dirty="0">
                        <a:latin typeface="Cambria Math" panose="02040503050406030204" pitchFamily="18" charset="0"/>
                        <a:cs typeface="Times New Roman" panose="02020603050405020304" pitchFamily="18" charset="0"/>
                      </a:rPr>
                      <m:t>1</m:t>
                    </m:r>
                    <m:r>
                      <a:rPr lang="en-GB" sz="2800" i="1" dirty="0">
                        <a:latin typeface="Cambria Math" panose="02040503050406030204" pitchFamily="18" charset="0"/>
                        <a:cs typeface="Times New Roman" panose="02020603050405020304" pitchFamily="18" charset="0"/>
                      </a:rPr>
                      <m:t> + </m:t>
                    </m:r>
                    <m:r>
                      <a:rPr lang="en-GB" sz="2800" i="1" dirty="0">
                        <a:latin typeface="Cambria Math" panose="02040503050406030204" pitchFamily="18" charset="0"/>
                        <a:cs typeface="Times New Roman" panose="02020603050405020304" pitchFamily="18" charset="0"/>
                      </a:rPr>
                      <m:t>𝑎</m:t>
                    </m:r>
                    <m:r>
                      <a:rPr lang="en-GB" sz="2800" i="1" baseline="-25000" dirty="0">
                        <a:latin typeface="Cambria Math" panose="02040503050406030204" pitchFamily="18" charset="0"/>
                        <a:cs typeface="Times New Roman" panose="02020603050405020304" pitchFamily="18" charset="0"/>
                      </a:rPr>
                      <m:t>2</m:t>
                    </m:r>
                    <m:r>
                      <a:rPr lang="en-GB" sz="2800" b="1" i="0" dirty="0">
                        <a:latin typeface="Cambria Math" panose="02040503050406030204" pitchFamily="18" charset="0"/>
                        <a:cs typeface="Times New Roman" panose="02020603050405020304" pitchFamily="18" charset="0"/>
                      </a:rPr>
                      <m:t>𝐯</m:t>
                    </m:r>
                    <m:r>
                      <a:rPr lang="en-GB" sz="2800" i="1" baseline="-25000" dirty="0">
                        <a:latin typeface="Cambria Math" panose="02040503050406030204" pitchFamily="18" charset="0"/>
                        <a:cs typeface="Times New Roman" panose="02020603050405020304" pitchFamily="18" charset="0"/>
                      </a:rPr>
                      <m:t>2</m:t>
                    </m:r>
                    <m:r>
                      <a:rPr lang="en-GB" sz="2800" i="1" dirty="0">
                        <a:latin typeface="Cambria Math" panose="02040503050406030204" pitchFamily="18" charset="0"/>
                        <a:cs typeface="Times New Roman" panose="02020603050405020304" pitchFamily="18" charset="0"/>
                      </a:rPr>
                      <m:t> + … + </m:t>
                    </m:r>
                    <m:r>
                      <a:rPr lang="en-GB" sz="2800" i="1" dirty="0" err="1" smtClean="0">
                        <a:latin typeface="Cambria Math" panose="02040503050406030204" pitchFamily="18" charset="0"/>
                        <a:cs typeface="Times New Roman" panose="02020603050405020304" pitchFamily="18" charset="0"/>
                      </a:rPr>
                      <m:t>𝑎</m:t>
                    </m:r>
                    <m:r>
                      <a:rPr lang="en-GB" sz="2800" i="1" baseline="-25000" dirty="0" err="1" smtClean="0">
                        <a:latin typeface="Cambria Math" panose="02040503050406030204" pitchFamily="18" charset="0"/>
                        <a:cs typeface="Times New Roman" panose="02020603050405020304" pitchFamily="18" charset="0"/>
                      </a:rPr>
                      <m:t>𝑛</m:t>
                    </m:r>
                    <m:r>
                      <a:rPr lang="en-GB" sz="2800" b="1" i="0" dirty="0" err="1" smtClean="0">
                        <a:latin typeface="Cambria Math" panose="02040503050406030204" pitchFamily="18" charset="0"/>
                        <a:cs typeface="Times New Roman" panose="02020603050405020304" pitchFamily="18" charset="0"/>
                      </a:rPr>
                      <m:t>𝐯</m:t>
                    </m:r>
                    <m:r>
                      <a:rPr lang="en-GB" sz="2800" i="1" baseline="-25000" dirty="0" err="1" smtClean="0">
                        <a:latin typeface="Cambria Math" panose="02040503050406030204" pitchFamily="18" charset="0"/>
                        <a:cs typeface="Times New Roman" panose="02020603050405020304" pitchFamily="18" charset="0"/>
                      </a:rPr>
                      <m:t>𝑛</m:t>
                    </m:r>
                  </m:oMath>
                </a14:m>
                <a:br>
                  <a:rPr lang="en-GB" sz="2800" i="1" baseline="-25000" dirty="0">
                    <a:latin typeface="Times New Roman" panose="02020603050405020304" pitchFamily="18" charset="0"/>
                    <a:cs typeface="Times New Roman" panose="02020603050405020304" pitchFamily="18" charset="0"/>
                  </a:rPr>
                </a:br>
                <a:r>
                  <a:rPr lang="en-GB" sz="2800" dirty="0">
                    <a:cs typeface="Times New Roman" panose="02020603050405020304" pitchFamily="18" charset="0"/>
                  </a:rPr>
                  <a:t>where the coefficients </a:t>
                </a:r>
                <a:r>
                  <a:rPr lang="en-GB" sz="2800" i="1" dirty="0">
                    <a:latin typeface="Times New Roman" panose="02020603050405020304" pitchFamily="18" charset="0"/>
                    <a:cs typeface="Times New Roman" panose="02020603050405020304" pitchFamily="18" charset="0"/>
                  </a:rPr>
                  <a:t>a</a:t>
                </a:r>
                <a:r>
                  <a:rPr lang="en-GB" sz="2800" i="1" baseline="-25000" dirty="0">
                    <a:latin typeface="Times New Roman" panose="02020603050405020304" pitchFamily="18" charset="0"/>
                    <a:cs typeface="Times New Roman" panose="02020603050405020304" pitchFamily="18" charset="0"/>
                  </a:rPr>
                  <a:t>i</a:t>
                </a:r>
                <a:r>
                  <a:rPr lang="en-GB" sz="2800" dirty="0">
                    <a:cs typeface="Times New Roman" panose="02020603050405020304" pitchFamily="18" charset="0"/>
                  </a:rPr>
                  <a:t> are the </a:t>
                </a:r>
                <a:r>
                  <a:rPr lang="en-GB" sz="2800" dirty="0">
                    <a:solidFill>
                      <a:schemeClr val="accent4"/>
                    </a:solidFill>
                    <a:cs typeface="Times New Roman" panose="02020603050405020304" pitchFamily="18" charset="0"/>
                  </a:rPr>
                  <a:t>coordinates</a:t>
                </a:r>
                <a:r>
                  <a:rPr lang="en-GB" sz="2800" dirty="0">
                    <a:cs typeface="Times New Roman" panose="02020603050405020304" pitchFamily="18" charset="0"/>
                  </a:rPr>
                  <a:t> of </a:t>
                </a:r>
                <a:r>
                  <a:rPr lang="en-GB" sz="2800" b="1" dirty="0">
                    <a:latin typeface="Times New Roman" panose="02020603050405020304" pitchFamily="18" charset="0"/>
                    <a:cs typeface="Times New Roman" panose="02020603050405020304" pitchFamily="18" charset="0"/>
                  </a:rPr>
                  <a:t>x</a:t>
                </a:r>
              </a:p>
              <a:p>
                <a:pPr>
                  <a:lnSpc>
                    <a:spcPct val="100000"/>
                  </a:lnSpc>
                </a:pPr>
                <a:r>
                  <a:rPr lang="en-GB" sz="2800" dirty="0">
                    <a:solidFill>
                      <a:schemeClr val="accent4"/>
                    </a:solidFill>
                  </a:rPr>
                  <a:t>Any set </a:t>
                </a:r>
                <a:r>
                  <a:rPr lang="en-GB" sz="2800" dirty="0"/>
                  <a:t>of </a:t>
                </a:r>
                <a14:m>
                  <m:oMath xmlns:m="http://schemas.openxmlformats.org/officeDocument/2006/math">
                    <m:r>
                      <a:rPr lang="en-GB" sz="2800" i="1" dirty="0" smtClean="0">
                        <a:latin typeface="Cambria Math" panose="02040503050406030204" pitchFamily="18" charset="0"/>
                        <a:cs typeface="Times New Roman" panose="02020603050405020304" pitchFamily="18" charset="0"/>
                      </a:rPr>
                      <m:t>𝑛</m:t>
                    </m:r>
                  </m:oMath>
                </a14:m>
                <a:r>
                  <a:rPr lang="en-GB" sz="2800" dirty="0"/>
                  <a:t> linearly independent vectors form a basis…</a:t>
                </a:r>
              </a:p>
              <a:p>
                <a:pPr lvl="1">
                  <a:lnSpc>
                    <a:spcPct val="100000"/>
                  </a:lnSpc>
                </a:pPr>
                <a:r>
                  <a:rPr lang="en-GB" sz="2400" dirty="0"/>
                  <a:t>Therefore, the vectors </a:t>
                </a:r>
                <a14:m>
                  <m:oMath xmlns:m="http://schemas.openxmlformats.org/officeDocument/2006/math">
                    <m:r>
                      <a:rPr lang="en-GB" sz="2400" b="1" i="0" dirty="0" smtClean="0">
                        <a:latin typeface="Cambria Math" panose="02040503050406030204" pitchFamily="18" charset="0"/>
                        <a:cs typeface="Times New Roman" panose="02020603050405020304" pitchFamily="18" charset="0"/>
                      </a:rPr>
                      <m:t>𝐢</m:t>
                    </m:r>
                  </m:oMath>
                </a14:m>
                <a:r>
                  <a:rPr lang="en-GB" sz="2400" dirty="0"/>
                  <a:t>, </a:t>
                </a:r>
                <a14:m>
                  <m:oMath xmlns:m="http://schemas.openxmlformats.org/officeDocument/2006/math">
                    <m:r>
                      <a:rPr lang="en-GB" sz="2400" b="1" i="0" dirty="0" smtClean="0">
                        <a:latin typeface="Cambria Math" panose="02040503050406030204" pitchFamily="18" charset="0"/>
                        <a:cs typeface="Times New Roman" panose="02020603050405020304" pitchFamily="18" charset="0"/>
                      </a:rPr>
                      <m:t>𝐣</m:t>
                    </m:r>
                  </m:oMath>
                </a14:m>
                <a:r>
                  <a:rPr lang="en-GB" sz="2400" dirty="0"/>
                  <a:t> and </a:t>
                </a:r>
                <a14:m>
                  <m:oMath xmlns:m="http://schemas.openxmlformats.org/officeDocument/2006/math">
                    <m:r>
                      <a:rPr lang="en-GB" sz="2400" b="1" i="0" dirty="0" smtClean="0">
                        <a:latin typeface="Cambria Math" panose="02040503050406030204" pitchFamily="18" charset="0"/>
                        <a:cs typeface="Times New Roman" panose="02020603050405020304" pitchFamily="18" charset="0"/>
                      </a:rPr>
                      <m:t>𝐤</m:t>
                    </m:r>
                  </m:oMath>
                </a14:m>
                <a:r>
                  <a:rPr lang="en-GB" sz="2400" dirty="0"/>
                  <a:t> on the previous slide form a basis for 3D space.</a:t>
                </a:r>
              </a:p>
              <a:p>
                <a:pPr lvl="1">
                  <a:lnSpc>
                    <a:spcPct val="100000"/>
                  </a:lnSpc>
                </a:pPr>
                <a:r>
                  <a:rPr lang="en-GB" sz="2400" dirty="0"/>
                  <a:t>So do the vectors </a:t>
                </a:r>
                <a14:m>
                  <m:oMath xmlns:m="http://schemas.openxmlformats.org/officeDocument/2006/math">
                    <m:d>
                      <m:dPr>
                        <m:ctrlPr>
                          <a:rPr lang="en-GB" sz="2400" i="1">
                            <a:latin typeface="Cambria Math" panose="02040503050406030204" pitchFamily="18" charset="0"/>
                          </a:rPr>
                        </m:ctrlPr>
                      </m:dPr>
                      <m:e>
                        <m:m>
                          <m:mPr>
                            <m:mcs>
                              <m:mc>
                                <m:mcPr>
                                  <m:count m:val="1"/>
                                  <m:mcJc m:val="center"/>
                                </m:mcPr>
                              </m:mc>
                            </m:mcs>
                            <m:ctrlPr>
                              <a:rPr lang="en-GB" sz="2400" i="1">
                                <a:latin typeface="Cambria Math" panose="02040503050406030204" pitchFamily="18" charset="0"/>
                              </a:rPr>
                            </m:ctrlPr>
                          </m:mPr>
                          <m:mr>
                            <m:e>
                              <m:r>
                                <m:rPr>
                                  <m:brk m:alnAt="7"/>
                                </m:rPr>
                                <a:rPr lang="en-GB" sz="2400" i="1">
                                  <a:latin typeface="Cambria Math" panose="02040503050406030204" pitchFamily="18" charset="0"/>
                                </a:rPr>
                                <m:t>1</m:t>
                              </m:r>
                            </m:e>
                          </m:mr>
                          <m:mr>
                            <m:e>
                              <m:r>
                                <a:rPr lang="en-GB" sz="2400" i="1">
                                  <a:latin typeface="Cambria Math" panose="02040503050406030204" pitchFamily="18" charset="0"/>
                                </a:rPr>
                                <m:t>0</m:t>
                              </m:r>
                            </m:e>
                          </m:mr>
                          <m:mr>
                            <m:e>
                              <m:r>
                                <a:rPr lang="en-GB" sz="2400" i="1">
                                  <a:latin typeface="Cambria Math" panose="02040503050406030204" pitchFamily="18" charset="0"/>
                                </a:rPr>
                                <m:t>−1</m:t>
                              </m:r>
                            </m:e>
                          </m:mr>
                        </m:m>
                      </m:e>
                    </m:d>
                  </m:oMath>
                </a14:m>
                <a:r>
                  <a:rPr lang="en-GB" sz="2400" dirty="0"/>
                  <a:t>, </a:t>
                </a:r>
                <a14:m>
                  <m:oMath xmlns:m="http://schemas.openxmlformats.org/officeDocument/2006/math">
                    <m:d>
                      <m:dPr>
                        <m:ctrlPr>
                          <a:rPr lang="en-GB" sz="2400" i="1">
                            <a:latin typeface="Cambria Math" panose="02040503050406030204" pitchFamily="18" charset="0"/>
                          </a:rPr>
                        </m:ctrlPr>
                      </m:dPr>
                      <m:e>
                        <m:m>
                          <m:mPr>
                            <m:mcs>
                              <m:mc>
                                <m:mcPr>
                                  <m:count m:val="1"/>
                                  <m:mcJc m:val="center"/>
                                </m:mcPr>
                              </m:mc>
                            </m:mcs>
                            <m:ctrlPr>
                              <a:rPr lang="en-GB" sz="2400" i="1">
                                <a:latin typeface="Cambria Math" panose="02040503050406030204" pitchFamily="18" charset="0"/>
                              </a:rPr>
                            </m:ctrlPr>
                          </m:mPr>
                          <m:mr>
                            <m:e>
                              <m:r>
                                <m:rPr>
                                  <m:brk m:alnAt="7"/>
                                </m:rPr>
                                <a:rPr lang="en-GB" sz="2400" i="1">
                                  <a:latin typeface="Cambria Math" panose="02040503050406030204" pitchFamily="18" charset="0"/>
                                </a:rPr>
                                <m:t>2</m:t>
                              </m:r>
                            </m:e>
                          </m:mr>
                          <m:mr>
                            <m:e>
                              <m:r>
                                <a:rPr lang="en-GB" sz="2400" i="1">
                                  <a:latin typeface="Cambria Math" panose="02040503050406030204" pitchFamily="18" charset="0"/>
                                </a:rPr>
                                <m:t>1</m:t>
                              </m:r>
                            </m:e>
                          </m:mr>
                          <m:mr>
                            <m:e>
                              <m:r>
                                <a:rPr lang="en-GB" sz="2400" i="1">
                                  <a:latin typeface="Cambria Math" panose="02040503050406030204" pitchFamily="18" charset="0"/>
                                </a:rPr>
                                <m:t>−1</m:t>
                              </m:r>
                            </m:e>
                          </m:mr>
                        </m:m>
                      </m:e>
                    </m:d>
                  </m:oMath>
                </a14:m>
                <a:r>
                  <a:rPr lang="en-GB" sz="2400" dirty="0"/>
                  <a:t> and </a:t>
                </a:r>
                <a14:m>
                  <m:oMath xmlns:m="http://schemas.openxmlformats.org/officeDocument/2006/math">
                    <m:d>
                      <m:dPr>
                        <m:ctrlPr>
                          <a:rPr lang="en-GB" sz="2400" i="1">
                            <a:latin typeface="Cambria Math" panose="02040503050406030204" pitchFamily="18" charset="0"/>
                          </a:rPr>
                        </m:ctrlPr>
                      </m:dPr>
                      <m:e>
                        <m:m>
                          <m:mPr>
                            <m:mcs>
                              <m:mc>
                                <m:mcPr>
                                  <m:count m:val="1"/>
                                  <m:mcJc m:val="center"/>
                                </m:mcPr>
                              </m:mc>
                            </m:mcs>
                            <m:ctrlPr>
                              <a:rPr lang="en-GB" sz="2400" i="1">
                                <a:latin typeface="Cambria Math" panose="02040503050406030204" pitchFamily="18" charset="0"/>
                              </a:rPr>
                            </m:ctrlPr>
                          </m:mPr>
                          <m:mr>
                            <m:e>
                              <m:r>
                                <m:rPr>
                                  <m:brk m:alnAt="7"/>
                                </m:rPr>
                                <a:rPr lang="en-GB" sz="2400" i="1">
                                  <a:latin typeface="Cambria Math" panose="02040503050406030204" pitchFamily="18" charset="0"/>
                                </a:rPr>
                                <m:t>−</m:t>
                              </m:r>
                              <m:r>
                                <a:rPr lang="en-GB" sz="2400" i="1">
                                  <a:latin typeface="Cambria Math" panose="02040503050406030204" pitchFamily="18" charset="0"/>
                                </a:rPr>
                                <m:t>2</m:t>
                              </m:r>
                            </m:e>
                          </m:mr>
                          <m:mr>
                            <m:e>
                              <m:r>
                                <a:rPr lang="en-GB" sz="2400" i="1">
                                  <a:latin typeface="Cambria Math" panose="02040503050406030204" pitchFamily="18" charset="0"/>
                                </a:rPr>
                                <m:t>1</m:t>
                              </m:r>
                            </m:e>
                          </m:mr>
                          <m:mr>
                            <m:e>
                              <m:r>
                                <a:rPr lang="en-GB" sz="2400" i="1">
                                  <a:latin typeface="Cambria Math" panose="02040503050406030204" pitchFamily="18" charset="0"/>
                                </a:rPr>
                                <m:t>4</m:t>
                              </m:r>
                            </m:e>
                          </m:mr>
                        </m:m>
                      </m:e>
                    </m:d>
                  </m:oMath>
                </a14:m>
                <a:r>
                  <a:rPr lang="en-GB" sz="2400" dirty="0"/>
                  <a:t> (proof </a:t>
                </a:r>
                <a:r>
                  <a:rPr lang="en-GB" sz="2400" dirty="0">
                    <a:hlinkClick r:id="rId4"/>
                  </a:rPr>
                  <a:t>here</a:t>
                </a:r>
                <a:r>
                  <a:rPr lang="en-GB" sz="2400" dirty="0"/>
                  <a:t>).</a:t>
                </a:r>
              </a:p>
            </p:txBody>
          </p:sp>
        </mc:Choice>
        <mc:Fallback>
          <p:sp>
            <p:nvSpPr>
              <p:cNvPr id="3" name="Content Placeholder 2">
                <a:extLst>
                  <a:ext uri="{FF2B5EF4-FFF2-40B4-BE49-F238E27FC236}">
                    <a16:creationId xmlns:a16="http://schemas.microsoft.com/office/drawing/2014/main" id="{BEFA5EA7-3896-4391-97E3-EBFACD896989}"/>
                  </a:ext>
                </a:extLst>
              </p:cNvPr>
              <p:cNvSpPr>
                <a:spLocks noGrp="1" noRot="1" noChangeAspect="1" noMove="1" noResize="1" noEditPoints="1" noAdjustHandles="1" noChangeArrowheads="1" noChangeShapeType="1" noTextEdit="1"/>
              </p:cNvSpPr>
              <p:nvPr>
                <p:ph idx="1"/>
              </p:nvPr>
            </p:nvSpPr>
            <p:spPr>
              <a:xfrm>
                <a:off x="1522413" y="1904999"/>
                <a:ext cx="10116615" cy="4953001"/>
              </a:xfrm>
              <a:blipFill>
                <a:blip r:embed="rId5"/>
                <a:stretch>
                  <a:fillRect l="-1085" t="-2214" r="-1869"/>
                </a:stretch>
              </a:blipFill>
            </p:spPr>
            <p:txBody>
              <a:bodyPr/>
              <a:lstStyle/>
              <a:p>
                <a:r>
                  <a:rPr lang="en-GB">
                    <a:noFill/>
                  </a:rPr>
                  <a:t> </a:t>
                </a:r>
              </a:p>
            </p:txBody>
          </p:sp>
        </mc:Fallback>
      </mc:AlternateContent>
      <p:sp>
        <p:nvSpPr>
          <p:cNvPr id="5" name="Speech Bubble: Rectangle 4">
            <a:extLst>
              <a:ext uri="{FF2B5EF4-FFF2-40B4-BE49-F238E27FC236}">
                <a16:creationId xmlns:a16="http://schemas.microsoft.com/office/drawing/2014/main" id="{BEE53381-698B-4EF0-B4DC-781B6532C4C0}"/>
              </a:ext>
              <a:ext uri="{C183D7F6-B498-43B3-948B-1728B52AA6E4}">
                <adec:decorative xmlns:adec="http://schemas.microsoft.com/office/drawing/2017/decorative" val="1"/>
              </a:ext>
            </a:extLst>
          </p:cNvPr>
          <p:cNvSpPr/>
          <p:nvPr/>
        </p:nvSpPr>
        <p:spPr>
          <a:xfrm>
            <a:off x="5806380" y="381000"/>
            <a:ext cx="4589622" cy="1061458"/>
          </a:xfrm>
          <a:prstGeom prst="wedgeRectCallout">
            <a:avLst>
              <a:gd name="adj1" fmla="val -42204"/>
              <a:gd name="adj2" fmla="val 93103"/>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400" i="1" dirty="0">
                <a:latin typeface="Times New Roman" panose="02020603050405020304" pitchFamily="18" charset="0"/>
                <a:cs typeface="Times New Roman" panose="02020603050405020304" pitchFamily="18" charset="0"/>
              </a:rPr>
              <a:t>a</a:t>
            </a:r>
            <a:r>
              <a:rPr lang="en-GB" sz="2400" i="1" baseline="-25000" dirty="0">
                <a:latin typeface="Times New Roman" panose="02020603050405020304" pitchFamily="18" charset="0"/>
                <a:cs typeface="Times New Roman" panose="02020603050405020304" pitchFamily="18" charset="0"/>
              </a:rPr>
              <a:t>1</a:t>
            </a:r>
            <a:r>
              <a:rPr lang="en-GB" sz="2400" b="1" dirty="0">
                <a:latin typeface="Times New Roman" panose="02020603050405020304" pitchFamily="18" charset="0"/>
                <a:cs typeface="Times New Roman" panose="02020603050405020304" pitchFamily="18" charset="0"/>
              </a:rPr>
              <a:t>v</a:t>
            </a:r>
            <a:r>
              <a:rPr lang="en-GB" sz="2400" i="1" baseline="-25000" dirty="0">
                <a:latin typeface="Times New Roman" panose="02020603050405020304" pitchFamily="18" charset="0"/>
                <a:cs typeface="Times New Roman" panose="02020603050405020304" pitchFamily="18" charset="0"/>
              </a:rPr>
              <a:t>1</a:t>
            </a:r>
            <a:r>
              <a:rPr lang="en-GB" sz="2400" dirty="0">
                <a:latin typeface="Times New Roman" panose="02020603050405020304" pitchFamily="18" charset="0"/>
                <a:cs typeface="Times New Roman" panose="02020603050405020304" pitchFamily="18" charset="0"/>
              </a:rPr>
              <a:t> + </a:t>
            </a:r>
            <a:r>
              <a:rPr lang="en-GB" sz="2400" i="1" dirty="0">
                <a:latin typeface="Times New Roman" panose="02020603050405020304" pitchFamily="18" charset="0"/>
                <a:cs typeface="Times New Roman" panose="02020603050405020304" pitchFamily="18" charset="0"/>
              </a:rPr>
              <a:t>a</a:t>
            </a:r>
            <a:r>
              <a:rPr lang="en-GB" sz="2400" i="1" baseline="-25000" dirty="0">
                <a:latin typeface="Times New Roman" panose="02020603050405020304" pitchFamily="18" charset="0"/>
                <a:cs typeface="Times New Roman" panose="02020603050405020304" pitchFamily="18" charset="0"/>
              </a:rPr>
              <a:t>2</a:t>
            </a:r>
            <a:r>
              <a:rPr lang="en-GB" sz="2400" b="1" dirty="0">
                <a:latin typeface="Times New Roman" panose="02020603050405020304" pitchFamily="18" charset="0"/>
                <a:cs typeface="Times New Roman" panose="02020603050405020304" pitchFamily="18" charset="0"/>
              </a:rPr>
              <a:t>v</a:t>
            </a:r>
            <a:r>
              <a:rPr lang="en-GB" sz="2400" i="1" baseline="-25000" dirty="0">
                <a:latin typeface="Times New Roman" panose="02020603050405020304" pitchFamily="18" charset="0"/>
                <a:cs typeface="Times New Roman" panose="02020603050405020304" pitchFamily="18" charset="0"/>
              </a:rPr>
              <a:t>2</a:t>
            </a:r>
            <a:r>
              <a:rPr lang="en-GB" sz="2400" dirty="0">
                <a:latin typeface="Times New Roman" panose="02020603050405020304" pitchFamily="18" charset="0"/>
                <a:cs typeface="Times New Roman" panose="02020603050405020304" pitchFamily="18" charset="0"/>
              </a:rPr>
              <a:t> + … + </a:t>
            </a:r>
            <a:r>
              <a:rPr lang="en-GB" sz="2400" i="1" dirty="0" err="1">
                <a:latin typeface="Times New Roman" panose="02020603050405020304" pitchFamily="18" charset="0"/>
                <a:cs typeface="Times New Roman" panose="02020603050405020304" pitchFamily="18" charset="0"/>
              </a:rPr>
              <a:t>a</a:t>
            </a:r>
            <a:r>
              <a:rPr lang="en-GB" sz="2400" i="1" baseline="-25000" dirty="0" err="1">
                <a:latin typeface="Times New Roman" panose="02020603050405020304" pitchFamily="18" charset="0"/>
                <a:cs typeface="Times New Roman" panose="02020603050405020304" pitchFamily="18" charset="0"/>
              </a:rPr>
              <a:t>n</a:t>
            </a:r>
            <a:r>
              <a:rPr lang="en-GB" sz="2400" b="1" dirty="0" err="1">
                <a:latin typeface="Times New Roman" panose="02020603050405020304" pitchFamily="18" charset="0"/>
                <a:cs typeface="Times New Roman" panose="02020603050405020304" pitchFamily="18" charset="0"/>
              </a:rPr>
              <a:t>v</a:t>
            </a:r>
            <a:r>
              <a:rPr lang="en-GB" sz="2400" i="1" baseline="-25000" dirty="0" err="1">
                <a:latin typeface="Times New Roman" panose="02020603050405020304" pitchFamily="18" charset="0"/>
                <a:cs typeface="Times New Roman" panose="02020603050405020304" pitchFamily="18" charset="0"/>
              </a:rPr>
              <a:t>n</a:t>
            </a:r>
            <a:r>
              <a:rPr lang="en-GB" sz="2400" dirty="0">
                <a:latin typeface="Times New Roman" panose="02020603050405020304" pitchFamily="18" charset="0"/>
                <a:cs typeface="Times New Roman" panose="02020603050405020304" pitchFamily="18" charset="0"/>
              </a:rPr>
              <a:t> = </a:t>
            </a:r>
            <a:r>
              <a:rPr lang="en-GB" sz="2400" b="1" dirty="0">
                <a:latin typeface="Times New Roman" panose="02020603050405020304" pitchFamily="18" charset="0"/>
                <a:cs typeface="Times New Roman" panose="02020603050405020304" pitchFamily="18" charset="0"/>
              </a:rPr>
              <a:t>0</a:t>
            </a:r>
            <a:r>
              <a:rPr lang="en-GB" sz="2400" dirty="0">
                <a:latin typeface="Times New Roman" panose="02020603050405020304" pitchFamily="18" charset="0"/>
                <a:cs typeface="Times New Roman" panose="02020603050405020304" pitchFamily="18" charset="0"/>
              </a:rPr>
              <a:t> </a:t>
            </a:r>
            <a:r>
              <a:rPr lang="en-GB" sz="2400" dirty="0"/>
              <a:t>if and only if </a:t>
            </a:r>
            <a:r>
              <a:rPr lang="en-GB" sz="2400" i="1" dirty="0">
                <a:latin typeface="Times New Roman" panose="02020603050405020304" pitchFamily="18" charset="0"/>
                <a:cs typeface="Times New Roman" panose="02020603050405020304" pitchFamily="18" charset="0"/>
              </a:rPr>
              <a:t>a</a:t>
            </a:r>
            <a:r>
              <a:rPr lang="en-GB" sz="2400" i="1" baseline="-25000" dirty="0">
                <a:latin typeface="Times New Roman" panose="02020603050405020304" pitchFamily="18" charset="0"/>
                <a:cs typeface="Times New Roman" panose="02020603050405020304" pitchFamily="18" charset="0"/>
              </a:rPr>
              <a:t>1</a:t>
            </a:r>
            <a:r>
              <a:rPr lang="en-GB" sz="2400" dirty="0">
                <a:latin typeface="Times New Roman" panose="02020603050405020304" pitchFamily="18" charset="0"/>
                <a:cs typeface="Times New Roman" panose="02020603050405020304" pitchFamily="18" charset="0"/>
              </a:rPr>
              <a:t> = </a:t>
            </a:r>
            <a:r>
              <a:rPr lang="en-GB" sz="2400" i="1" dirty="0">
                <a:latin typeface="Times New Roman" panose="02020603050405020304" pitchFamily="18" charset="0"/>
                <a:cs typeface="Times New Roman" panose="02020603050405020304" pitchFamily="18" charset="0"/>
              </a:rPr>
              <a:t>a</a:t>
            </a:r>
            <a:r>
              <a:rPr lang="en-GB" sz="2400" i="1" baseline="-25000" dirty="0">
                <a:latin typeface="Times New Roman" panose="02020603050405020304" pitchFamily="18" charset="0"/>
                <a:cs typeface="Times New Roman" panose="02020603050405020304" pitchFamily="18" charset="0"/>
              </a:rPr>
              <a:t>2</a:t>
            </a:r>
            <a:r>
              <a:rPr lang="en-GB" sz="2400" dirty="0">
                <a:latin typeface="Times New Roman" panose="02020603050405020304" pitchFamily="18" charset="0"/>
                <a:cs typeface="Times New Roman" panose="02020603050405020304" pitchFamily="18" charset="0"/>
              </a:rPr>
              <a:t> = … = </a:t>
            </a:r>
            <a:r>
              <a:rPr lang="en-GB" sz="2400" i="1" dirty="0">
                <a:latin typeface="Times New Roman" panose="02020603050405020304" pitchFamily="18" charset="0"/>
                <a:cs typeface="Times New Roman" panose="02020603050405020304" pitchFamily="18" charset="0"/>
              </a:rPr>
              <a:t>a</a:t>
            </a:r>
            <a:r>
              <a:rPr lang="en-GB" sz="2400" i="1" baseline="-25000" dirty="0">
                <a:latin typeface="Times New Roman" panose="02020603050405020304" pitchFamily="18" charset="0"/>
                <a:cs typeface="Times New Roman" panose="02020603050405020304" pitchFamily="18" charset="0"/>
              </a:rPr>
              <a:t>n</a:t>
            </a:r>
            <a:r>
              <a:rPr lang="en-GB" sz="2400" dirty="0">
                <a:latin typeface="Times New Roman" panose="02020603050405020304" pitchFamily="18" charset="0"/>
                <a:cs typeface="Times New Roman" panose="02020603050405020304" pitchFamily="18" charset="0"/>
              </a:rPr>
              <a:t> = 0</a:t>
            </a:r>
            <a:endParaRPr lang="en-GB" sz="2400" dirty="0">
              <a:solidFill>
                <a:schemeClr val="tx1"/>
              </a:solidFill>
            </a:endParaRPr>
          </a:p>
        </p:txBody>
      </p:sp>
    </p:spTree>
    <p:extLst>
      <p:ext uri="{BB962C8B-B14F-4D97-AF65-F5344CB8AC3E}">
        <p14:creationId xmlns:p14="http://schemas.microsoft.com/office/powerpoint/2010/main" val="179084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78C9-E06A-485F-8369-0092810B1E00}"/>
              </a:ext>
            </a:extLst>
          </p:cNvPr>
          <p:cNvSpPr>
            <a:spLocks noGrp="1"/>
          </p:cNvSpPr>
          <p:nvPr>
            <p:ph type="title"/>
          </p:nvPr>
        </p:nvSpPr>
        <p:spPr/>
        <p:txBody>
          <a:bodyPr/>
          <a:lstStyle/>
          <a:p>
            <a:r>
              <a:rPr lang="en-GB" dirty="0"/>
              <a:t>Basis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8B3EED-DF17-4FBA-B2E5-82AC0122BFC2}"/>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d>
                        <m:dPr>
                          <m:ctrlPr>
                            <a:rPr lang="en-GB" i="1" smtClean="0">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b="0" i="1" smtClean="0">
                                    <a:latin typeface="Cambria Math" panose="02040503050406030204" pitchFamily="18" charset="0"/>
                                  </a:rPr>
                                  <m:t>2</m:t>
                                </m:r>
                              </m:e>
                            </m:mr>
                            <m:mr>
                              <m:e>
                                <m:r>
                                  <a:rPr lang="en-GB" b="0" i="1" smtClean="0">
                                    <a:latin typeface="Cambria Math" panose="02040503050406030204" pitchFamily="18" charset="0"/>
                                  </a:rPr>
                                  <m:t>3</m:t>
                                </m:r>
                              </m:e>
                            </m:mr>
                          </m:m>
                        </m:e>
                      </m:d>
                      <m:r>
                        <a:rPr lang="en-GB" b="0" i="1" smtClean="0">
                          <a:latin typeface="Cambria Math" panose="02040503050406030204" pitchFamily="18" charset="0"/>
                        </a:rPr>
                        <m:t>=1</m:t>
                      </m:r>
                      <m:d>
                        <m:dPr>
                          <m:ctrlPr>
                            <a:rPr lang="en-GB" i="1" smtClean="0">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i="1">
                                    <a:latin typeface="Cambria Math" panose="02040503050406030204" pitchFamily="18" charset="0"/>
                                  </a:rPr>
                                  <m:t>0</m:t>
                                </m:r>
                              </m:e>
                            </m:mr>
                            <m:mr>
                              <m:e>
                                <m:r>
                                  <a:rPr lang="en-GB" i="1">
                                    <a:latin typeface="Cambria Math" panose="02040503050406030204" pitchFamily="18" charset="0"/>
                                  </a:rPr>
                                  <m:t>0</m:t>
                                </m:r>
                              </m:e>
                            </m:mr>
                          </m:m>
                        </m:e>
                      </m:d>
                      <m:r>
                        <a:rPr lang="en-GB" b="0" i="0" smtClean="0">
                          <a:latin typeface="Cambria Math" panose="02040503050406030204" pitchFamily="18" charset="0"/>
                        </a:rPr>
                        <m:t>+2</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0</m:t>
                                </m:r>
                              </m:e>
                            </m:mr>
                            <m:mr>
                              <m:e>
                                <m:r>
                                  <a:rPr lang="en-GB" b="0" i="1" smtClean="0">
                                    <a:latin typeface="Cambria Math" panose="02040503050406030204" pitchFamily="18" charset="0"/>
                                  </a:rPr>
                                  <m:t>1</m:t>
                                </m:r>
                              </m:e>
                            </m:mr>
                            <m:mr>
                              <m:e>
                                <m:r>
                                  <a:rPr lang="en-GB" i="1">
                                    <a:latin typeface="Cambria Math" panose="02040503050406030204" pitchFamily="18" charset="0"/>
                                  </a:rPr>
                                  <m:t>0</m:t>
                                </m:r>
                              </m:e>
                            </m:mr>
                          </m:m>
                        </m:e>
                      </m:d>
                      <m:r>
                        <a:rPr lang="en-GB" b="0" i="1" smtClean="0">
                          <a:latin typeface="Cambria Math" panose="02040503050406030204" pitchFamily="18" charset="0"/>
                        </a:rPr>
                        <m:t>+3</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a:rPr lang="en-GB" b="0" i="1" smtClean="0">
                                    <a:latin typeface="Cambria Math" panose="02040503050406030204" pitchFamily="18" charset="0"/>
                                  </a:rPr>
                                  <m:t>0</m:t>
                                </m:r>
                              </m:e>
                            </m:mr>
                            <m:mr>
                              <m:e>
                                <m:r>
                                  <a:rPr lang="en-GB" i="1">
                                    <a:latin typeface="Cambria Math" panose="02040503050406030204" pitchFamily="18" charset="0"/>
                                  </a:rPr>
                                  <m:t>0</m:t>
                                </m:r>
                              </m:e>
                            </m:mr>
                            <m:mr>
                              <m:e>
                                <m:r>
                                  <a:rPr lang="en-GB" b="0" i="1" smtClean="0">
                                    <a:latin typeface="Cambria Math" panose="02040503050406030204" pitchFamily="18" charset="0"/>
                                  </a:rPr>
                                  <m:t>1</m:t>
                                </m:r>
                              </m:e>
                            </m:mr>
                          </m:m>
                        </m:e>
                      </m:d>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i="1">
                                    <a:latin typeface="Cambria Math" panose="02040503050406030204" pitchFamily="18" charset="0"/>
                                  </a:rPr>
                                  <m:t>2</m:t>
                                </m:r>
                              </m:e>
                            </m:mr>
                            <m:mr>
                              <m:e>
                                <m:r>
                                  <a:rPr lang="en-GB" i="1">
                                    <a:latin typeface="Cambria Math" panose="02040503050406030204" pitchFamily="18" charset="0"/>
                                  </a:rPr>
                                  <m:t>3</m:t>
                                </m:r>
                              </m:e>
                            </m:mr>
                          </m:m>
                        </m:e>
                      </m:d>
                      <m:r>
                        <a:rPr lang="en-GB" i="1">
                          <a:latin typeface="Cambria Math" panose="02040503050406030204" pitchFamily="18" charset="0"/>
                        </a:rPr>
                        <m:t>=</m:t>
                      </m:r>
                      <m:r>
                        <a:rPr lang="en-GB" b="0" i="1" smtClean="0">
                          <a:latin typeface="Cambria Math" panose="02040503050406030204" pitchFamily="18" charset="0"/>
                        </a:rPr>
                        <m:t>5</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i="1">
                                    <a:latin typeface="Cambria Math" panose="02040503050406030204" pitchFamily="18" charset="0"/>
                                  </a:rPr>
                                  <m:t>0</m:t>
                                </m:r>
                              </m:e>
                            </m:mr>
                            <m:mr>
                              <m:e>
                                <m:r>
                                  <a:rPr lang="en-GB" b="0" i="1" smtClean="0">
                                    <a:latin typeface="Cambria Math" panose="02040503050406030204" pitchFamily="18" charset="0"/>
                                  </a:rPr>
                                  <m:t>−1</m:t>
                                </m:r>
                              </m:e>
                            </m:mr>
                          </m:m>
                        </m:e>
                      </m:d>
                      <m:r>
                        <a:rPr lang="en-GB" b="0" i="0" smtClean="0">
                          <a:latin typeface="Cambria Math" panose="02040503050406030204" pitchFamily="18" charset="0"/>
                        </a:rPr>
                        <m:t>+0</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2</m:t>
                                </m:r>
                              </m:e>
                            </m:mr>
                            <m:mr>
                              <m:e>
                                <m:r>
                                  <a:rPr lang="en-GB" i="1">
                                    <a:latin typeface="Cambria Math" panose="02040503050406030204" pitchFamily="18" charset="0"/>
                                  </a:rPr>
                                  <m:t>1</m:t>
                                </m:r>
                              </m:e>
                            </m:mr>
                            <m:mr>
                              <m:e>
                                <m:r>
                                  <a:rPr lang="en-GB" b="0" i="1" smtClean="0">
                                    <a:latin typeface="Cambria Math" panose="02040503050406030204" pitchFamily="18" charset="0"/>
                                  </a:rPr>
                                  <m:t>−1</m:t>
                                </m:r>
                              </m:e>
                            </m:mr>
                          </m:m>
                        </m:e>
                      </m:d>
                      <m:r>
                        <a:rPr lang="en-GB" b="0" i="1" smtClean="0">
                          <a:latin typeface="Cambria Math" panose="02040503050406030204" pitchFamily="18" charset="0"/>
                        </a:rPr>
                        <m:t>+2</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m:t>
                                </m:r>
                                <m:r>
                                  <a:rPr lang="en-GB" b="0" i="1" smtClean="0">
                                    <a:latin typeface="Cambria Math" panose="02040503050406030204" pitchFamily="18" charset="0"/>
                                  </a:rPr>
                                  <m:t>2</m:t>
                                </m:r>
                              </m:e>
                            </m:mr>
                            <m:mr>
                              <m:e>
                                <m:r>
                                  <a:rPr lang="en-GB" b="0" i="1" smtClean="0">
                                    <a:latin typeface="Cambria Math" panose="02040503050406030204" pitchFamily="18" charset="0"/>
                                  </a:rPr>
                                  <m:t>1</m:t>
                                </m:r>
                              </m:e>
                            </m:mr>
                            <m:mr>
                              <m:e>
                                <m:r>
                                  <a:rPr lang="en-GB" b="0" i="1" smtClean="0">
                                    <a:latin typeface="Cambria Math" panose="02040503050406030204" pitchFamily="18" charset="0"/>
                                  </a:rPr>
                                  <m:t>4</m:t>
                                </m:r>
                              </m:e>
                            </m:mr>
                          </m:m>
                        </m:e>
                      </m:d>
                    </m:oMath>
                  </m:oMathPara>
                </a14:m>
                <a:endParaRPr lang="en-GB" dirty="0"/>
              </a:p>
            </p:txBody>
          </p:sp>
        </mc:Choice>
        <mc:Fallback xmlns="">
          <p:sp>
            <p:nvSpPr>
              <p:cNvPr id="3" name="Content Placeholder 2">
                <a:extLst>
                  <a:ext uri="{FF2B5EF4-FFF2-40B4-BE49-F238E27FC236}">
                    <a16:creationId xmlns:a16="http://schemas.microsoft.com/office/drawing/2014/main" id="{6C8B3EED-DF17-4FBA-B2E5-82AC0122BFC2}"/>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FDB33816-2009-454E-BF46-9B8AFD4470DF}"/>
              </a:ext>
              <a:ext uri="{C183D7F6-B498-43B3-948B-1728B52AA6E4}">
                <adec:decorative xmlns:adec="http://schemas.microsoft.com/office/drawing/2017/decorative" val="1"/>
              </a:ext>
            </a:extLst>
          </p:cNvPr>
          <p:cNvSpPr/>
          <p:nvPr/>
        </p:nvSpPr>
        <p:spPr>
          <a:xfrm>
            <a:off x="6598468" y="5517232"/>
            <a:ext cx="4176464" cy="844132"/>
          </a:xfrm>
          <a:prstGeom prst="wedgeRectCallout">
            <a:avLst>
              <a:gd name="adj1" fmla="val -40857"/>
              <a:gd name="adj2" fmla="val -91447"/>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400" dirty="0">
                <a:solidFill>
                  <a:schemeClr val="tx1"/>
                </a:solidFill>
              </a:rPr>
              <a:t>What do coefficients (5, 0, 2) mean?!</a:t>
            </a:r>
          </a:p>
        </p:txBody>
      </p:sp>
    </p:spTree>
    <p:extLst>
      <p:ext uri="{BB962C8B-B14F-4D97-AF65-F5344CB8AC3E}">
        <p14:creationId xmlns:p14="http://schemas.microsoft.com/office/powerpoint/2010/main" val="42949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D74A-5F74-4C14-B446-593D7E577ADD}"/>
              </a:ext>
            </a:extLst>
          </p:cNvPr>
          <p:cNvSpPr>
            <a:spLocks noGrp="1"/>
          </p:cNvSpPr>
          <p:nvPr>
            <p:ph type="title"/>
          </p:nvPr>
        </p:nvSpPr>
        <p:spPr/>
        <p:txBody>
          <a:bodyPr/>
          <a:lstStyle/>
          <a:p>
            <a:r>
              <a:rPr lang="en-GB" dirty="0"/>
              <a:t>Orthonormal basis vectors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87EC0C-5C54-4F41-BB20-6A142A05AFA5}"/>
                  </a:ext>
                </a:extLst>
              </p:cNvPr>
              <p:cNvSpPr>
                <a:spLocks noGrp="1"/>
              </p:cNvSpPr>
              <p:nvPr>
                <p:ph idx="1"/>
              </p:nvPr>
            </p:nvSpPr>
            <p:spPr>
              <a:xfrm>
                <a:off x="1522413" y="1904999"/>
                <a:ext cx="9134391" cy="4692353"/>
              </a:xfrm>
            </p:spPr>
            <p:txBody>
              <a:bodyPr>
                <a:normAutofit lnSpcReduction="10000"/>
              </a:bodyPr>
              <a:lstStyle/>
              <a:p>
                <a:r>
                  <a:rPr lang="en-GB" dirty="0"/>
                  <a:t>Definition</a:t>
                </a:r>
                <a:r>
                  <a:rPr lang="en-GB" b="1" dirty="0"/>
                  <a:t>:</a:t>
                </a:r>
                <a:r>
                  <a:rPr lang="en-GB" dirty="0"/>
                  <a:t> an </a:t>
                </a:r>
                <a:r>
                  <a:rPr lang="en-GB" b="1" dirty="0">
                    <a:solidFill>
                      <a:schemeClr val="accent4"/>
                    </a:solidFill>
                    <a:hlinkClick r:id="rId3"/>
                  </a:rPr>
                  <a:t>orthonormal basis</a:t>
                </a:r>
                <a:r>
                  <a:rPr lang="en-GB" b="1" dirty="0">
                    <a:solidFill>
                      <a:schemeClr val="accent4"/>
                    </a:solidFill>
                  </a:rPr>
                  <a:t> </a:t>
                </a:r>
                <a:r>
                  <a:rPr lang="en-GB" dirty="0"/>
                  <a:t>is a set of basis vectors that are </a:t>
                </a:r>
                <a:r>
                  <a:rPr lang="en-GB" dirty="0">
                    <a:solidFill>
                      <a:schemeClr val="accent4"/>
                    </a:solidFill>
                  </a:rPr>
                  <a:t>orthogonal</a:t>
                </a:r>
                <a:r>
                  <a:rPr lang="en-GB" dirty="0"/>
                  <a:t> and </a:t>
                </a:r>
                <a:r>
                  <a:rPr lang="en-GB" dirty="0">
                    <a:solidFill>
                      <a:schemeClr val="accent4"/>
                    </a:solidFill>
                  </a:rPr>
                  <a:t>unit length</a:t>
                </a:r>
                <a:r>
                  <a:rPr lang="en-GB" i="1" dirty="0"/>
                  <a:t>.</a:t>
                </a:r>
              </a:p>
              <a:p>
                <a:r>
                  <a:rPr lang="en-GB" dirty="0"/>
                  <a:t>This means that:</a:t>
                </a:r>
              </a:p>
              <a:p>
                <a:pPr lvl="1"/>
                <a:r>
                  <a:rPr lang="en-GB" sz="2400" dirty="0"/>
                  <a:t>The coordinates are </a:t>
                </a:r>
                <a:r>
                  <a:rPr lang="en-GB" sz="2400" dirty="0">
                    <a:solidFill>
                      <a:schemeClr val="accent4"/>
                    </a:solidFill>
                  </a:rPr>
                  <a:t>uncoupled</a:t>
                </a:r>
                <a:r>
                  <a:rPr lang="en-GB" sz="2400" dirty="0"/>
                  <a:t>, so that any given coordinate of a vector </a:t>
                </a:r>
                <a14:m>
                  <m:oMath xmlns:m="http://schemas.openxmlformats.org/officeDocument/2006/math">
                    <m:r>
                      <a:rPr lang="en-GB" sz="2400" b="1" i="0" dirty="0" smtClean="0">
                        <a:latin typeface="Cambria Math" panose="02040503050406030204" pitchFamily="18" charset="0"/>
                        <a:cs typeface="Times New Roman" panose="02020603050405020304" pitchFamily="18" charset="0"/>
                      </a:rPr>
                      <m:t>𝐱</m:t>
                    </m:r>
                  </m:oMath>
                </a14:m>
                <a:r>
                  <a:rPr lang="en-GB" sz="2400" dirty="0"/>
                  <a:t> can be determined solely from the </a:t>
                </a:r>
                <a:r>
                  <a:rPr lang="en-GB" sz="2400" dirty="0">
                    <a:solidFill>
                      <a:schemeClr val="accent4"/>
                    </a:solidFill>
                  </a:rPr>
                  <a:t>coefficient</a:t>
                </a:r>
                <a:r>
                  <a:rPr lang="en-GB" sz="2400" dirty="0"/>
                  <a:t> and the corresponding basis vector.</a:t>
                </a:r>
              </a:p>
              <a:p>
                <a:pPr lvl="1"/>
                <a:r>
                  <a:rPr lang="en-GB" sz="2400" dirty="0"/>
                  <a:t>Displacement along one basis vector does not cause any displacement along any of the others.</a:t>
                </a:r>
              </a:p>
              <a:p>
                <a:pPr lvl="1"/>
                <a:r>
                  <a:rPr lang="en-GB" sz="2400" dirty="0"/>
                  <a:t>Each coordinate of </a:t>
                </a:r>
                <a14:m>
                  <m:oMath xmlns:m="http://schemas.openxmlformats.org/officeDocument/2006/math">
                    <m:r>
                      <a:rPr lang="en-GB" sz="2400" b="1" i="0" dirty="0" smtClean="0">
                        <a:latin typeface="Cambria Math" panose="02040503050406030204" pitchFamily="18" charset="0"/>
                        <a:cs typeface="Times New Roman" panose="02020603050405020304" pitchFamily="18" charset="0"/>
                      </a:rPr>
                      <m:t>𝐱</m:t>
                    </m:r>
                  </m:oMath>
                </a14:m>
                <a:r>
                  <a:rPr lang="en-GB" sz="2400" dirty="0"/>
                  <a:t> is the </a:t>
                </a:r>
                <a:r>
                  <a:rPr lang="en-GB" sz="2400" dirty="0">
                    <a:solidFill>
                      <a:schemeClr val="accent4"/>
                    </a:solidFill>
                  </a:rPr>
                  <a:t>signed displacement </a:t>
                </a:r>
                <a:r>
                  <a:rPr lang="en-GB" sz="2400" dirty="0"/>
                  <a:t>in the direction of the corresponding basis vector, which can be computed using the dot product</a:t>
                </a:r>
                <a:r>
                  <a:rPr lang="en-GB" sz="2000" dirty="0"/>
                  <a:t>.</a:t>
                </a:r>
                <a:endParaRPr lang="en-GB" sz="2400" dirty="0"/>
              </a:p>
            </p:txBody>
          </p:sp>
        </mc:Choice>
        <mc:Fallback>
          <p:sp>
            <p:nvSpPr>
              <p:cNvPr id="3" name="Content Placeholder 2">
                <a:extLst>
                  <a:ext uri="{FF2B5EF4-FFF2-40B4-BE49-F238E27FC236}">
                    <a16:creationId xmlns:a16="http://schemas.microsoft.com/office/drawing/2014/main" id="{9987EC0C-5C54-4F41-BB20-6A142A05AFA5}"/>
                  </a:ext>
                </a:extLst>
              </p:cNvPr>
              <p:cNvSpPr>
                <a:spLocks noGrp="1" noRot="1" noChangeAspect="1" noMove="1" noResize="1" noEditPoints="1" noAdjustHandles="1" noChangeArrowheads="1" noChangeShapeType="1" noTextEdit="1"/>
              </p:cNvSpPr>
              <p:nvPr>
                <p:ph idx="1"/>
              </p:nvPr>
            </p:nvSpPr>
            <p:spPr>
              <a:xfrm>
                <a:off x="1522413" y="1904999"/>
                <a:ext cx="9134391" cy="4692353"/>
              </a:xfrm>
              <a:blipFill>
                <a:blip r:embed="rId4"/>
                <a:stretch>
                  <a:fillRect l="-1535" t="-3636" r="-1869" b="-2597"/>
                </a:stretch>
              </a:blipFill>
            </p:spPr>
            <p:txBody>
              <a:bodyPr/>
              <a:lstStyle/>
              <a:p>
                <a:r>
                  <a:rPr lang="en-GB">
                    <a:noFill/>
                  </a:rPr>
                  <a:t> </a:t>
                </a:r>
              </a:p>
            </p:txBody>
          </p:sp>
        </mc:Fallback>
      </mc:AlternateContent>
      <p:grpSp>
        <p:nvGrpSpPr>
          <p:cNvPr id="18" name="Group 17">
            <a:extLst>
              <a:ext uri="{FF2B5EF4-FFF2-40B4-BE49-F238E27FC236}">
                <a16:creationId xmlns:a16="http://schemas.microsoft.com/office/drawing/2014/main" id="{976123D5-9563-46A9-B539-152220EC2748}"/>
              </a:ext>
              <a:ext uri="{C183D7F6-B498-43B3-948B-1728B52AA6E4}">
                <adec:decorative xmlns:adec="http://schemas.microsoft.com/office/drawing/2017/decorative" val="1"/>
              </a:ext>
            </a:extLst>
          </p:cNvPr>
          <p:cNvGrpSpPr/>
          <p:nvPr/>
        </p:nvGrpSpPr>
        <p:grpSpPr>
          <a:xfrm>
            <a:off x="10270876" y="454732"/>
            <a:ext cx="1296144" cy="1275928"/>
            <a:chOff x="10342884" y="1267035"/>
            <a:chExt cx="1296144" cy="1275928"/>
          </a:xfrm>
        </p:grpSpPr>
        <p:grpSp>
          <p:nvGrpSpPr>
            <p:cNvPr id="9" name="Group 8">
              <a:extLst>
                <a:ext uri="{FF2B5EF4-FFF2-40B4-BE49-F238E27FC236}">
                  <a16:creationId xmlns:a16="http://schemas.microsoft.com/office/drawing/2014/main" id="{F8BE04A9-59FA-408E-878D-CE536F24F5C8}"/>
                </a:ext>
              </a:extLst>
            </p:cNvPr>
            <p:cNvGrpSpPr/>
            <p:nvPr/>
          </p:nvGrpSpPr>
          <p:grpSpPr>
            <a:xfrm>
              <a:off x="10342884" y="1267035"/>
              <a:ext cx="1296144" cy="1275928"/>
              <a:chOff x="10342884" y="476672"/>
              <a:chExt cx="1296144" cy="1275928"/>
            </a:xfrm>
          </p:grpSpPr>
          <p:cxnSp>
            <p:nvCxnSpPr>
              <p:cNvPr id="5" name="Straight Arrow Connector 4">
                <a:extLst>
                  <a:ext uri="{FF2B5EF4-FFF2-40B4-BE49-F238E27FC236}">
                    <a16:creationId xmlns:a16="http://schemas.microsoft.com/office/drawing/2014/main" id="{7A4FE2C3-2B42-40AE-9259-899E2AE3D528}"/>
                  </a:ext>
                </a:extLst>
              </p:cNvPr>
              <p:cNvCxnSpPr>
                <a:cxnSpLocks/>
              </p:cNvCxnSpPr>
              <p:nvPr/>
            </p:nvCxnSpPr>
            <p:spPr>
              <a:xfrm flipV="1">
                <a:off x="10342884" y="476672"/>
                <a:ext cx="0" cy="127592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1F7000D-4F62-4B58-A7F1-898C937E8B42}"/>
                  </a:ext>
                </a:extLst>
              </p:cNvPr>
              <p:cNvCxnSpPr/>
              <p:nvPr/>
            </p:nvCxnSpPr>
            <p:spPr>
              <a:xfrm>
                <a:off x="10342884" y="1752600"/>
                <a:ext cx="129614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A773A73B-F7AA-497A-8C49-95C55469DAFF}"/>
                </a:ext>
              </a:extLst>
            </p:cNvPr>
            <p:cNvCxnSpPr>
              <a:cxnSpLocks/>
            </p:cNvCxnSpPr>
            <p:nvPr/>
          </p:nvCxnSpPr>
          <p:spPr>
            <a:xfrm>
              <a:off x="11134236" y="1556792"/>
              <a:ext cx="736" cy="940421"/>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C2FA7AD-93FC-4CF1-8929-70C5B00A58F6}"/>
              </a:ext>
              <a:ext uri="{C183D7F6-B498-43B3-948B-1728B52AA6E4}">
                <adec:decorative xmlns:adec="http://schemas.microsoft.com/office/drawing/2017/decorative" val="1"/>
              </a:ext>
            </a:extLst>
          </p:cNvPr>
          <p:cNvGrpSpPr/>
          <p:nvPr/>
        </p:nvGrpSpPr>
        <p:grpSpPr>
          <a:xfrm>
            <a:off x="10306513" y="1338934"/>
            <a:ext cx="828459" cy="145488"/>
            <a:chOff x="10378521" y="2151237"/>
            <a:chExt cx="828459" cy="145488"/>
          </a:xfrm>
        </p:grpSpPr>
        <p:sp>
          <p:nvSpPr>
            <p:cNvPr id="10" name="Oval 9">
              <a:extLst>
                <a:ext uri="{FF2B5EF4-FFF2-40B4-BE49-F238E27FC236}">
                  <a16:creationId xmlns:a16="http://schemas.microsoft.com/office/drawing/2014/main" id="{CC88ACE1-148F-40DA-9B24-F080B705F466}"/>
                </a:ext>
              </a:extLst>
            </p:cNvPr>
            <p:cNvSpPr/>
            <p:nvPr/>
          </p:nvSpPr>
          <p:spPr>
            <a:xfrm>
              <a:off x="11061492" y="2151237"/>
              <a:ext cx="145488" cy="145488"/>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a:extLst>
                <a:ext uri="{FF2B5EF4-FFF2-40B4-BE49-F238E27FC236}">
                  <a16:creationId xmlns:a16="http://schemas.microsoft.com/office/drawing/2014/main" id="{E9094900-695A-409C-9BC1-A1DF7ACE5F54}"/>
                </a:ext>
              </a:extLst>
            </p:cNvPr>
            <p:cNvCxnSpPr>
              <a:cxnSpLocks/>
              <a:endCxn id="10" idx="2"/>
            </p:cNvCxnSpPr>
            <p:nvPr/>
          </p:nvCxnSpPr>
          <p:spPr>
            <a:xfrm>
              <a:off x="10378521" y="2223981"/>
              <a:ext cx="682971" cy="0"/>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B0481ED-55F8-4643-9C4E-28DDADFABFAE}"/>
              </a:ext>
              <a:ext uri="{C183D7F6-B498-43B3-948B-1728B52AA6E4}">
                <adec:decorative xmlns:adec="http://schemas.microsoft.com/office/drawing/2017/decorative" val="1"/>
              </a:ext>
            </a:extLst>
          </p:cNvPr>
          <p:cNvGrpSpPr/>
          <p:nvPr/>
        </p:nvGrpSpPr>
        <p:grpSpPr>
          <a:xfrm>
            <a:off x="10270876" y="2279355"/>
            <a:ext cx="1296144" cy="1347936"/>
            <a:chOff x="10342884" y="404664"/>
            <a:chExt cx="1296144" cy="1347936"/>
          </a:xfrm>
        </p:grpSpPr>
        <p:cxnSp>
          <p:nvCxnSpPr>
            <p:cNvPr id="23" name="Straight Arrow Connector 22">
              <a:extLst>
                <a:ext uri="{FF2B5EF4-FFF2-40B4-BE49-F238E27FC236}">
                  <a16:creationId xmlns:a16="http://schemas.microsoft.com/office/drawing/2014/main" id="{5C11849C-C4ED-4264-B486-DB1604C6EF64}"/>
                </a:ext>
              </a:extLst>
            </p:cNvPr>
            <p:cNvCxnSpPr>
              <a:cxnSpLocks/>
            </p:cNvCxnSpPr>
            <p:nvPr/>
          </p:nvCxnSpPr>
          <p:spPr>
            <a:xfrm flipV="1">
              <a:off x="10342884" y="404664"/>
              <a:ext cx="505528" cy="134793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31C1A44-1836-44E9-A7B9-2D041770F67C}"/>
                </a:ext>
              </a:extLst>
            </p:cNvPr>
            <p:cNvCxnSpPr/>
            <p:nvPr/>
          </p:nvCxnSpPr>
          <p:spPr>
            <a:xfrm>
              <a:off x="10342884" y="1752600"/>
              <a:ext cx="129614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C92515AF-83DA-47F8-8861-561D93860D3E}"/>
              </a:ext>
              <a:ext uri="{C183D7F6-B498-43B3-948B-1728B52AA6E4}">
                <adec:decorative xmlns:adec="http://schemas.microsoft.com/office/drawing/2017/decorative" val="1"/>
              </a:ext>
            </a:extLst>
          </p:cNvPr>
          <p:cNvCxnSpPr>
            <a:cxnSpLocks/>
          </p:cNvCxnSpPr>
          <p:nvPr/>
        </p:nvCxnSpPr>
        <p:spPr>
          <a:xfrm>
            <a:off x="11061597" y="2634341"/>
            <a:ext cx="0" cy="992950"/>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8600BD00-7FFB-412C-8C10-F80CE98EF3A5}"/>
              </a:ext>
              <a:ext uri="{C183D7F6-B498-43B3-948B-1728B52AA6E4}">
                <adec:decorative xmlns:adec="http://schemas.microsoft.com/office/drawing/2017/decorative" val="1"/>
              </a:ext>
            </a:extLst>
          </p:cNvPr>
          <p:cNvGrpSpPr/>
          <p:nvPr/>
        </p:nvGrpSpPr>
        <p:grpSpPr>
          <a:xfrm rot="1335483">
            <a:off x="10449529" y="3135889"/>
            <a:ext cx="698938" cy="273689"/>
            <a:chOff x="10437384" y="2087786"/>
            <a:chExt cx="698938" cy="273689"/>
          </a:xfrm>
        </p:grpSpPr>
        <p:cxnSp>
          <p:nvCxnSpPr>
            <p:cNvPr id="27" name="Straight Connector 26">
              <a:extLst>
                <a:ext uri="{FF2B5EF4-FFF2-40B4-BE49-F238E27FC236}">
                  <a16:creationId xmlns:a16="http://schemas.microsoft.com/office/drawing/2014/main" id="{DD3AAE85-B61C-4313-9167-7BC7210756CB}"/>
                </a:ext>
              </a:extLst>
            </p:cNvPr>
            <p:cNvCxnSpPr>
              <a:cxnSpLocks/>
              <a:endCxn id="26" idx="6"/>
            </p:cNvCxnSpPr>
            <p:nvPr/>
          </p:nvCxnSpPr>
          <p:spPr>
            <a:xfrm rot="20264517">
              <a:off x="10437384" y="2087786"/>
              <a:ext cx="672146" cy="273689"/>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CB8829BF-A8C3-431D-9068-BB78766247C6}"/>
                </a:ext>
              </a:extLst>
            </p:cNvPr>
            <p:cNvSpPr/>
            <p:nvPr/>
          </p:nvSpPr>
          <p:spPr>
            <a:xfrm>
              <a:off x="10990834" y="2151237"/>
              <a:ext cx="145488" cy="145488"/>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21208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64" presetClass="path" presetSubtype="0" accel="50000" decel="50000" fill="hold" nodeType="clickEffect">
                                  <p:stCondLst>
                                    <p:cond delay="0"/>
                                  </p:stCondLst>
                                  <p:childTnLst>
                                    <p:animMotion origin="layout" path="M 4.08179E-6 2.96296E-6 L 4.08179E-6 -0.11111 " pathEditMode="relative" rAng="0" ptsTypes="AA">
                                      <p:cBhvr>
                                        <p:cTn id="41" dur="1000" fill="hold"/>
                                        <p:tgtEl>
                                          <p:spTgt spid="19"/>
                                        </p:tgtEl>
                                        <p:attrNameLst>
                                          <p:attrName>ppt_x</p:attrName>
                                          <p:attrName>ppt_y</p:attrName>
                                        </p:attrNameLst>
                                      </p:cBhvr>
                                      <p:rCtr x="0" y="-5556"/>
                                    </p:animMotion>
                                  </p:childTnLst>
                                </p:cTn>
                              </p:par>
                            </p:childTnLst>
                          </p:cTn>
                        </p:par>
                      </p:childTnLst>
                    </p:cTn>
                  </p:par>
                  <p:par>
                    <p:cTn id="42" fill="hold">
                      <p:stCondLst>
                        <p:cond delay="indefinite"/>
                      </p:stCondLst>
                      <p:childTnLst>
                        <p:par>
                          <p:cTn id="43" fill="hold">
                            <p:stCondLst>
                              <p:cond delay="0"/>
                            </p:stCondLst>
                            <p:childTnLst>
                              <p:par>
                                <p:cTn id="44" presetID="64" presetClass="path" presetSubtype="0" accel="50000" decel="50000" fill="hold" nodeType="clickEffect">
                                  <p:stCondLst>
                                    <p:cond delay="0"/>
                                  </p:stCondLst>
                                  <p:childTnLst>
                                    <p:animMotion origin="layout" path="M 2.21151E-6 -3.33333E-6 L 0.0237 -0.10764 " pathEditMode="relative" rAng="0" ptsTypes="AA">
                                      <p:cBhvr>
                                        <p:cTn id="45" dur="1000" fill="hold"/>
                                        <p:tgtEl>
                                          <p:spTgt spid="25"/>
                                        </p:tgtEl>
                                        <p:attrNameLst>
                                          <p:attrName>ppt_x</p:attrName>
                                          <p:attrName>ppt_y</p:attrName>
                                        </p:attrNameLst>
                                      </p:cBhvr>
                                      <p:rCtr x="1185" y="-5394"/>
                                    </p:animMotion>
                                  </p:childTnLst>
                                </p:cTn>
                              </p:par>
                              <p:par>
                                <p:cTn id="46" presetID="63" presetClass="path" presetSubtype="0" accel="50000" decel="50000" fill="hold" nodeType="withEffect">
                                  <p:stCondLst>
                                    <p:cond delay="0"/>
                                  </p:stCondLst>
                                  <p:childTnLst>
                                    <p:animMotion origin="layout" path="M 1.99792E-6 -1.48148E-6 L 0.02526 -1.48148E-6 " pathEditMode="relative" rAng="0" ptsTypes="AA">
                                      <p:cBhvr>
                                        <p:cTn id="47" dur="1000" fill="hold"/>
                                        <p:tgtEl>
                                          <p:spTgt spid="22"/>
                                        </p:tgtEl>
                                        <p:attrNameLst>
                                          <p:attrName>ppt_x</p:attrName>
                                          <p:attrName>ppt_y</p:attrName>
                                        </p:attrNameLst>
                                      </p:cBhvr>
                                      <p:rCtr x="1263" y="0"/>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8E82-C0AE-4900-84A3-F02E9D5A2EBD}"/>
              </a:ext>
            </a:extLst>
          </p:cNvPr>
          <p:cNvSpPr>
            <a:spLocks noGrp="1"/>
          </p:cNvSpPr>
          <p:nvPr>
            <p:ph type="title"/>
          </p:nvPr>
        </p:nvSpPr>
        <p:spPr/>
        <p:txBody>
          <a:bodyPr/>
          <a:lstStyle/>
          <a:p>
            <a:r>
              <a:rPr lang="en-GB" b="1" dirty="0">
                <a:solidFill>
                  <a:schemeClr val="tx2"/>
                </a:solidFill>
              </a:rPr>
              <a:t>Properties of a coordinate space</a:t>
            </a:r>
          </a:p>
        </p:txBody>
      </p:sp>
      <p:sp>
        <p:nvSpPr>
          <p:cNvPr id="4" name="Content Placeholder 3">
            <a:extLst>
              <a:ext uri="{FF2B5EF4-FFF2-40B4-BE49-F238E27FC236}">
                <a16:creationId xmlns:a16="http://schemas.microsoft.com/office/drawing/2014/main" id="{067DD1DB-C4DD-42C7-8972-150BA0364998}"/>
              </a:ext>
            </a:extLst>
          </p:cNvPr>
          <p:cNvSpPr>
            <a:spLocks noGrp="1"/>
          </p:cNvSpPr>
          <p:nvPr>
            <p:ph sz="half" idx="1"/>
          </p:nvPr>
        </p:nvSpPr>
        <p:spPr/>
        <p:txBody>
          <a:bodyPr/>
          <a:lstStyle/>
          <a:p>
            <a:pPr marL="0" indent="0">
              <a:buNone/>
            </a:pPr>
            <a:r>
              <a:rPr lang="en-GB" dirty="0"/>
              <a:t>Has a </a:t>
            </a:r>
            <a:r>
              <a:rPr lang="en-GB" dirty="0">
                <a:solidFill>
                  <a:schemeClr val="accent4"/>
                </a:solidFill>
              </a:rPr>
              <a:t>coordinate system</a:t>
            </a:r>
            <a:r>
              <a:rPr lang="en-GB" dirty="0"/>
              <a:t>:</a:t>
            </a:r>
          </a:p>
          <a:p>
            <a:r>
              <a:rPr lang="en-GB" dirty="0"/>
              <a:t>A set of axes (orthonormal basis)</a:t>
            </a:r>
          </a:p>
          <a:p>
            <a:r>
              <a:rPr lang="en-GB" dirty="0"/>
              <a:t>An origin</a:t>
            </a:r>
          </a:p>
          <a:p>
            <a:endParaRPr lang="en-GB" dirty="0"/>
          </a:p>
        </p:txBody>
      </p:sp>
      <p:sp>
        <p:nvSpPr>
          <p:cNvPr id="5" name="Content Placeholder 4">
            <a:extLst>
              <a:ext uri="{FF2B5EF4-FFF2-40B4-BE49-F238E27FC236}">
                <a16:creationId xmlns:a16="http://schemas.microsoft.com/office/drawing/2014/main" id="{9D54B4A0-9F3C-4F9F-B07E-6437D83BF97F}"/>
              </a:ext>
            </a:extLst>
          </p:cNvPr>
          <p:cNvSpPr>
            <a:spLocks noGrp="1"/>
          </p:cNvSpPr>
          <p:nvPr>
            <p:ph sz="half" idx="2"/>
          </p:nvPr>
        </p:nvSpPr>
        <p:spPr/>
        <p:txBody>
          <a:bodyPr/>
          <a:lstStyle/>
          <a:p>
            <a:pPr marL="0" indent="0">
              <a:buNone/>
            </a:pPr>
            <a:endParaRPr lang="en-GB" dirty="0"/>
          </a:p>
          <a:p>
            <a:pPr marL="0" indent="0">
              <a:buNone/>
            </a:pPr>
            <a:r>
              <a:rPr lang="en-GB" dirty="0">
                <a:latin typeface="Century Gothic" panose="020B0502020202020204" pitchFamily="34" charset="0"/>
              </a:rPr>
              <a:t>→ </a:t>
            </a:r>
            <a:r>
              <a:rPr lang="en-GB" dirty="0"/>
              <a:t>directions</a:t>
            </a:r>
            <a:br>
              <a:rPr lang="en-GB" dirty="0"/>
            </a:br>
            <a:endParaRPr lang="en-GB" dirty="0"/>
          </a:p>
          <a:p>
            <a:pPr marL="0" indent="0">
              <a:buNone/>
            </a:pPr>
            <a:r>
              <a:rPr lang="en-GB" dirty="0">
                <a:latin typeface="Century Gothic" panose="020B0502020202020204" pitchFamily="34" charset="0"/>
              </a:rPr>
              <a:t>→ </a:t>
            </a:r>
            <a:r>
              <a:rPr lang="en-GB" dirty="0"/>
              <a:t>position</a:t>
            </a:r>
          </a:p>
          <a:p>
            <a:pPr marL="0" indent="0">
              <a:buNone/>
            </a:pPr>
            <a:endParaRPr lang="en-GB" dirty="0"/>
          </a:p>
          <a:p>
            <a:pPr marL="0" indent="0">
              <a:buNone/>
            </a:pPr>
            <a:r>
              <a:rPr lang="en-GB" dirty="0"/>
              <a:t>… relative to what?!</a:t>
            </a:r>
          </a:p>
          <a:p>
            <a:pPr marL="0" indent="0">
              <a:buNone/>
            </a:pPr>
            <a:endParaRPr lang="en-GB" dirty="0"/>
          </a:p>
        </p:txBody>
      </p:sp>
    </p:spTree>
    <p:extLst>
      <p:ext uri="{BB962C8B-B14F-4D97-AF65-F5344CB8AC3E}">
        <p14:creationId xmlns:p14="http://schemas.microsoft.com/office/powerpoint/2010/main" val="47688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06BEA3-1EAD-4214-B9DA-1AB7D7F8205D}"/>
              </a:ext>
            </a:extLst>
          </p:cNvPr>
          <p:cNvSpPr>
            <a:spLocks noGrp="1"/>
          </p:cNvSpPr>
          <p:nvPr>
            <p:ph type="title"/>
          </p:nvPr>
        </p:nvSpPr>
        <p:spPr/>
        <p:txBody>
          <a:bodyPr/>
          <a:lstStyle/>
          <a:p>
            <a:r>
              <a:rPr lang="en-GB" dirty="0"/>
              <a:t>Some common coordinate spaces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62B66DCD-3AD6-4034-BCCF-01E492ACED96}"/>
                  </a:ext>
                </a:extLst>
              </p:cNvPr>
              <p:cNvSpPr>
                <a:spLocks noGrp="1"/>
              </p:cNvSpPr>
              <p:nvPr>
                <p:ph idx="1"/>
              </p:nvPr>
            </p:nvSpPr>
            <p:spPr>
              <a:xfrm>
                <a:off x="1522413" y="1904999"/>
                <a:ext cx="9684567" cy="4572001"/>
              </a:xfrm>
            </p:spPr>
            <p:txBody>
              <a:bodyPr>
                <a:noAutofit/>
              </a:bodyPr>
              <a:lstStyle/>
              <a:p>
                <a:pPr>
                  <a:lnSpc>
                    <a:spcPct val="120000"/>
                  </a:lnSpc>
                  <a:spcBef>
                    <a:spcPts val="0"/>
                  </a:spcBef>
                </a:pPr>
                <a:r>
                  <a:rPr lang="en-GB" sz="2000" b="1" dirty="0">
                    <a:solidFill>
                      <a:schemeClr val="accent2"/>
                    </a:solidFill>
                  </a:rPr>
                  <a:t>World space</a:t>
                </a:r>
                <a:r>
                  <a:rPr lang="en-GB" sz="2000" b="1" dirty="0"/>
                  <a:t>: </a:t>
                </a:r>
                <a:r>
                  <a:rPr lang="en-GB" sz="2000" dirty="0"/>
                  <a:t>establishes a </a:t>
                </a:r>
                <a:r>
                  <a:rPr lang="en-GB" sz="2000" dirty="0">
                    <a:solidFill>
                      <a:schemeClr val="accent4"/>
                    </a:solidFill>
                  </a:rPr>
                  <a:t>global</a:t>
                </a:r>
                <a:r>
                  <a:rPr lang="en-GB" sz="2000" dirty="0"/>
                  <a:t> </a:t>
                </a:r>
                <a:r>
                  <a:rPr lang="en-GB" sz="2000" dirty="0">
                    <a:solidFill>
                      <a:schemeClr val="accent4"/>
                    </a:solidFill>
                  </a:rPr>
                  <a:t>reference frame </a:t>
                </a:r>
                <a:r>
                  <a:rPr lang="en-GB" sz="2000" dirty="0"/>
                  <a:t>for all other coordinate reference frames.</a:t>
                </a:r>
              </a:p>
              <a:p>
                <a:pPr lvl="1">
                  <a:lnSpc>
                    <a:spcPct val="120000"/>
                  </a:lnSpc>
                  <a:spcBef>
                    <a:spcPts val="0"/>
                  </a:spcBef>
                </a:pPr>
                <a:r>
                  <a:rPr lang="en-GB" sz="1800" dirty="0"/>
                  <a:t>Covers the whole area/volume in which the action is currently taking place</a:t>
                </a:r>
              </a:p>
              <a:p>
                <a:pPr lvl="1">
                  <a:lnSpc>
                    <a:spcPct val="120000"/>
                  </a:lnSpc>
                  <a:spcBef>
                    <a:spcPts val="0"/>
                  </a:spcBef>
                </a:pPr>
                <a:r>
                  <a:rPr lang="en-GB" sz="1800" dirty="0">
                    <a:solidFill>
                      <a:schemeClr val="accent4"/>
                    </a:solidFill>
                  </a:rPr>
                  <a:t>Directions are fixed </a:t>
                </a:r>
                <a:r>
                  <a:rPr lang="en-GB" sz="1800" dirty="0"/>
                  <a:t>for all objects: e.g. north, south, east, west</a:t>
                </a:r>
              </a:p>
              <a:p>
                <a:pPr>
                  <a:lnSpc>
                    <a:spcPct val="120000"/>
                  </a:lnSpc>
                  <a:spcBef>
                    <a:spcPts val="0"/>
                  </a:spcBef>
                </a:pPr>
                <a:r>
                  <a:rPr lang="en-GB" sz="2000" b="1" dirty="0">
                    <a:solidFill>
                      <a:schemeClr val="accent2"/>
                    </a:solidFill>
                  </a:rPr>
                  <a:t>Object space</a:t>
                </a:r>
                <a:r>
                  <a:rPr lang="en-GB" sz="2000" b="1" dirty="0"/>
                  <a:t>:</a:t>
                </a:r>
                <a:r>
                  <a:rPr lang="en-GB" sz="2000" dirty="0"/>
                  <a:t> the </a:t>
                </a:r>
                <a:r>
                  <a:rPr lang="en-GB" sz="2000" dirty="0">
                    <a:solidFill>
                      <a:schemeClr val="accent4"/>
                    </a:solidFill>
                  </a:rPr>
                  <a:t>local</a:t>
                </a:r>
                <a:r>
                  <a:rPr lang="en-GB" sz="2000" i="1" dirty="0"/>
                  <a:t> </a:t>
                </a:r>
                <a:r>
                  <a:rPr lang="en-GB" sz="2000" dirty="0"/>
                  <a:t>coordinate space associated with a </a:t>
                </a:r>
                <a:r>
                  <a:rPr lang="en-GB" sz="2000" dirty="0">
                    <a:solidFill>
                      <a:schemeClr val="accent4"/>
                    </a:solidFill>
                  </a:rPr>
                  <a:t>particular object</a:t>
                </a:r>
                <a:r>
                  <a:rPr lang="en-GB" sz="2000" dirty="0"/>
                  <a:t>.</a:t>
                </a:r>
              </a:p>
              <a:p>
                <a:pPr lvl="1">
                  <a:lnSpc>
                    <a:spcPct val="120000"/>
                  </a:lnSpc>
                  <a:spcBef>
                    <a:spcPts val="0"/>
                  </a:spcBef>
                </a:pPr>
                <a:r>
                  <a:rPr lang="en-GB" sz="1800" dirty="0"/>
                  <a:t>Origin is the object’s centre of mass, root joint etc.</a:t>
                </a:r>
              </a:p>
              <a:p>
                <a:pPr lvl="2">
                  <a:lnSpc>
                    <a:spcPct val="120000"/>
                  </a:lnSpc>
                  <a:spcBef>
                    <a:spcPts val="0"/>
                  </a:spcBef>
                </a:pPr>
                <a:r>
                  <a:rPr lang="en-GB" sz="1600" dirty="0"/>
                  <a:t>May have several nested/hierarchical spaces for different components of the model</a:t>
                </a:r>
              </a:p>
              <a:p>
                <a:pPr lvl="1">
                  <a:lnSpc>
                    <a:spcPct val="120000"/>
                  </a:lnSpc>
                  <a:spcBef>
                    <a:spcPts val="0"/>
                  </a:spcBef>
                </a:pPr>
                <a:r>
                  <a:rPr lang="en-GB" sz="1800" dirty="0"/>
                  <a:t>Origin and axes specified in parent/world space</a:t>
                </a:r>
              </a:p>
              <a:p>
                <a:pPr lvl="1">
                  <a:lnSpc>
                    <a:spcPct val="120000"/>
                  </a:lnSpc>
                  <a:spcBef>
                    <a:spcPts val="0"/>
                  </a:spcBef>
                </a:pPr>
                <a:r>
                  <a:rPr lang="en-GB" sz="1800" dirty="0">
                    <a:solidFill>
                      <a:schemeClr val="accent4"/>
                    </a:solidFill>
                  </a:rPr>
                  <a:t>Directions are relative </a:t>
                </a:r>
                <a:r>
                  <a:rPr lang="en-GB" sz="1800" dirty="0"/>
                  <a:t>to each object: e.g. left, right, up, down</a:t>
                </a:r>
              </a:p>
              <a:p>
                <a:pPr>
                  <a:lnSpc>
                    <a:spcPct val="120000"/>
                  </a:lnSpc>
                  <a:spcBef>
                    <a:spcPts val="0"/>
                  </a:spcBef>
                </a:pPr>
                <a:r>
                  <a:rPr lang="en-GB" sz="2000" b="1" dirty="0">
                    <a:solidFill>
                      <a:schemeClr val="accent2"/>
                    </a:solidFill>
                  </a:rPr>
                  <a:t>Camera space</a:t>
                </a:r>
                <a:r>
                  <a:rPr lang="en-GB" sz="2000" b="1" dirty="0"/>
                  <a:t>:</a:t>
                </a:r>
                <a:r>
                  <a:rPr lang="en-GB" sz="2000" dirty="0"/>
                  <a:t> the object space associated with the </a:t>
                </a:r>
                <a:r>
                  <a:rPr lang="en-GB" sz="2000" dirty="0">
                    <a:solidFill>
                      <a:schemeClr val="accent4"/>
                    </a:solidFill>
                  </a:rPr>
                  <a:t>viewpoint used for rendering</a:t>
                </a:r>
                <a:r>
                  <a:rPr lang="en-GB" sz="2000" dirty="0"/>
                  <a:t>.</a:t>
                </a:r>
              </a:p>
              <a:p>
                <a:pPr lvl="1">
                  <a:lnSpc>
                    <a:spcPct val="120000"/>
                  </a:lnSpc>
                  <a:spcBef>
                    <a:spcPts val="0"/>
                  </a:spcBef>
                </a:pPr>
                <a:r>
                  <a:rPr lang="en-GB" sz="1800" dirty="0"/>
                  <a:t>Convention: </a:t>
                </a:r>
                <a:r>
                  <a:rPr lang="en-GB" sz="1800" dirty="0">
                    <a:solidFill>
                      <a:schemeClr val="accent4"/>
                    </a:solidFill>
                  </a:rPr>
                  <a:t>left-handed</a:t>
                </a:r>
                <a:r>
                  <a:rPr lang="en-GB" sz="1800" dirty="0"/>
                  <a:t> with viewing direction along the positive </a:t>
                </a:r>
                <a14:m>
                  <m:oMath xmlns:m="http://schemas.openxmlformats.org/officeDocument/2006/math">
                    <m:r>
                      <a:rPr lang="en-GB" sz="1800" i="1" dirty="0" smtClean="0">
                        <a:latin typeface="Cambria Math" panose="02040503050406030204" pitchFamily="18" charset="0"/>
                        <a:cs typeface="Times New Roman" panose="02020603050405020304" pitchFamily="18" charset="0"/>
                      </a:rPr>
                      <m:t>𝑧</m:t>
                    </m:r>
                  </m:oMath>
                </a14:m>
                <a:r>
                  <a:rPr lang="en-GB" sz="1800" dirty="0"/>
                  <a:t> axis from the origin (camera position).</a:t>
                </a:r>
              </a:p>
              <a:p>
                <a:pPr>
                  <a:lnSpc>
                    <a:spcPct val="120000"/>
                  </a:lnSpc>
                  <a:spcBef>
                    <a:spcPts val="0"/>
                  </a:spcBef>
                </a:pPr>
                <a:r>
                  <a:rPr lang="en-GB" sz="2000" b="1" dirty="0">
                    <a:solidFill>
                      <a:schemeClr val="accent2"/>
                    </a:solidFill>
                  </a:rPr>
                  <a:t>Screen space</a:t>
                </a:r>
                <a:r>
                  <a:rPr lang="en-GB" sz="2000" b="1" dirty="0"/>
                  <a:t>: </a:t>
                </a:r>
                <a:r>
                  <a:rPr lang="en-GB" sz="2000" dirty="0"/>
                  <a:t>the </a:t>
                </a:r>
                <a:r>
                  <a:rPr lang="en-GB" sz="2000" dirty="0">
                    <a:solidFill>
                      <a:schemeClr val="accent4"/>
                    </a:solidFill>
                  </a:rPr>
                  <a:t>2D space </a:t>
                </a:r>
                <a:r>
                  <a:rPr lang="en-GB" sz="2000" dirty="0"/>
                  <a:t>onto which the camera space view is </a:t>
                </a:r>
                <a:r>
                  <a:rPr lang="en-GB" sz="2000" dirty="0">
                    <a:solidFill>
                      <a:schemeClr val="accent4"/>
                    </a:solidFill>
                  </a:rPr>
                  <a:t>projected</a:t>
                </a:r>
                <a:r>
                  <a:rPr lang="en-GB" sz="2000" dirty="0"/>
                  <a:t>.</a:t>
                </a:r>
                <a:endParaRPr lang="en-GB" sz="2000" b="1" dirty="0"/>
              </a:p>
            </p:txBody>
          </p:sp>
        </mc:Choice>
        <mc:Fallback>
          <p:sp>
            <p:nvSpPr>
              <p:cNvPr id="6" name="Content Placeholder 5">
                <a:extLst>
                  <a:ext uri="{FF2B5EF4-FFF2-40B4-BE49-F238E27FC236}">
                    <a16:creationId xmlns:a16="http://schemas.microsoft.com/office/drawing/2014/main" id="{62B66DCD-3AD6-4034-BCCF-01E492ACED96}"/>
                  </a:ext>
                </a:extLst>
              </p:cNvPr>
              <p:cNvSpPr>
                <a:spLocks noGrp="1" noRot="1" noChangeAspect="1" noMove="1" noResize="1" noEditPoints="1" noAdjustHandles="1" noChangeArrowheads="1" noChangeShapeType="1" noTextEdit="1"/>
              </p:cNvSpPr>
              <p:nvPr>
                <p:ph idx="1"/>
              </p:nvPr>
            </p:nvSpPr>
            <p:spPr>
              <a:xfrm>
                <a:off x="1522413" y="1904999"/>
                <a:ext cx="9684567" cy="4572001"/>
              </a:xfrm>
              <a:blipFill>
                <a:blip r:embed="rId3"/>
                <a:stretch>
                  <a:fillRect l="-567" r="-504" b="-399"/>
                </a:stretch>
              </a:blipFill>
            </p:spPr>
            <p:txBody>
              <a:bodyPr/>
              <a:lstStyle/>
              <a:p>
                <a:r>
                  <a:rPr lang="en-GB">
                    <a:noFill/>
                  </a:rPr>
                  <a:t> </a:t>
                </a:r>
              </a:p>
            </p:txBody>
          </p:sp>
        </mc:Fallback>
      </mc:AlternateContent>
    </p:spTree>
    <p:extLst>
      <p:ext uri="{BB962C8B-B14F-4D97-AF65-F5344CB8AC3E}">
        <p14:creationId xmlns:p14="http://schemas.microsoft.com/office/powerpoint/2010/main" val="210405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500"/>
                                        <p:tgtEl>
                                          <p:spTgt spid="6">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fade">
                                      <p:cBhvr>
                                        <p:cTn id="38" dur="500"/>
                                        <p:tgtEl>
                                          <p:spTgt spid="6">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Effect transition="in" filter="fade">
                                      <p:cBhvr>
                                        <p:cTn id="43"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2A42-008F-4FE0-9461-417B41CE4A9E}"/>
              </a:ext>
            </a:extLst>
          </p:cNvPr>
          <p:cNvSpPr>
            <a:spLocks noGrp="1"/>
          </p:cNvSpPr>
          <p:nvPr>
            <p:ph type="title"/>
          </p:nvPr>
        </p:nvSpPr>
        <p:spPr/>
        <p:txBody>
          <a:bodyPr/>
          <a:lstStyle/>
          <a:p>
            <a:r>
              <a:rPr lang="en-GB" dirty="0"/>
              <a:t>Relative spaces</a:t>
            </a:r>
          </a:p>
        </p:txBody>
      </p:sp>
      <p:grpSp>
        <p:nvGrpSpPr>
          <p:cNvPr id="4" name="Group 3">
            <a:extLst>
              <a:ext uri="{FF2B5EF4-FFF2-40B4-BE49-F238E27FC236}">
                <a16:creationId xmlns:a16="http://schemas.microsoft.com/office/drawing/2014/main" id="{CFE1A743-37B5-4358-B953-0C2ADE0FB9CD}"/>
              </a:ext>
              <a:ext uri="{C183D7F6-B498-43B3-948B-1728B52AA6E4}">
                <adec:decorative xmlns:adec="http://schemas.microsoft.com/office/drawing/2017/decorative" val="1"/>
              </a:ext>
            </a:extLst>
          </p:cNvPr>
          <p:cNvGrpSpPr/>
          <p:nvPr/>
        </p:nvGrpSpPr>
        <p:grpSpPr>
          <a:xfrm>
            <a:off x="1318296" y="1915774"/>
            <a:ext cx="10130378" cy="4320800"/>
            <a:chOff x="1318296" y="1915774"/>
            <a:chExt cx="10130378" cy="4320800"/>
          </a:xfrm>
        </p:grpSpPr>
        <p:grpSp>
          <p:nvGrpSpPr>
            <p:cNvPr id="5" name="Group 4">
              <a:extLst>
                <a:ext uri="{FF2B5EF4-FFF2-40B4-BE49-F238E27FC236}">
                  <a16:creationId xmlns:a16="http://schemas.microsoft.com/office/drawing/2014/main" id="{D76E4F1A-942F-4A12-990B-601C00662878}"/>
                </a:ext>
              </a:extLst>
            </p:cNvPr>
            <p:cNvGrpSpPr/>
            <p:nvPr/>
          </p:nvGrpSpPr>
          <p:grpSpPr>
            <a:xfrm>
              <a:off x="1318296" y="1915774"/>
              <a:ext cx="10130378" cy="4320800"/>
              <a:chOff x="1318296" y="1915774"/>
              <a:chExt cx="10130378" cy="4320800"/>
            </a:xfrm>
          </p:grpSpPr>
          <p:grpSp>
            <p:nvGrpSpPr>
              <p:cNvPr id="8" name="Group 7">
                <a:extLst>
                  <a:ext uri="{FF2B5EF4-FFF2-40B4-BE49-F238E27FC236}">
                    <a16:creationId xmlns:a16="http://schemas.microsoft.com/office/drawing/2014/main" id="{C01FD0FC-C4F1-4684-BB14-F9FFC189332E}"/>
                  </a:ext>
                </a:extLst>
              </p:cNvPr>
              <p:cNvGrpSpPr/>
              <p:nvPr/>
            </p:nvGrpSpPr>
            <p:grpSpPr>
              <a:xfrm>
                <a:off x="1318296" y="1915774"/>
                <a:ext cx="10130378" cy="4320800"/>
                <a:chOff x="1318296" y="1915774"/>
                <a:chExt cx="10130378" cy="4320800"/>
              </a:xfrm>
            </p:grpSpPr>
            <p:cxnSp>
              <p:nvCxnSpPr>
                <p:cNvPr id="10" name="Straight Arrow Connector 9">
                  <a:extLst>
                    <a:ext uri="{FF2B5EF4-FFF2-40B4-BE49-F238E27FC236}">
                      <a16:creationId xmlns:a16="http://schemas.microsoft.com/office/drawing/2014/main" id="{BAA650B0-F341-44CF-AE28-149B884ADD1E}"/>
                    </a:ext>
                  </a:extLst>
                </p:cNvPr>
                <p:cNvCxnSpPr>
                  <a:cxnSpLocks/>
                </p:cNvCxnSpPr>
                <p:nvPr/>
              </p:nvCxnSpPr>
              <p:spPr>
                <a:xfrm flipH="1">
                  <a:off x="1442147" y="4153403"/>
                  <a:ext cx="930770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19D6453-B70E-4BB3-9F73-15BA39F887CF}"/>
                    </a:ext>
                  </a:extLst>
                </p:cNvPr>
                <p:cNvCxnSpPr>
                  <a:cxnSpLocks/>
                </p:cNvCxnSpPr>
                <p:nvPr/>
              </p:nvCxnSpPr>
              <p:spPr>
                <a:xfrm flipV="1">
                  <a:off x="9831890" y="2379300"/>
                  <a:ext cx="0" cy="377707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BCAF263-34F2-46B1-B99D-63FF8670E998}"/>
                    </a:ext>
                  </a:extLst>
                </p:cNvPr>
                <p:cNvSpPr txBox="1"/>
                <p:nvPr/>
              </p:nvSpPr>
              <p:spPr>
                <a:xfrm>
                  <a:off x="1333426" y="4455435"/>
                  <a:ext cx="1677663" cy="923330"/>
                </a:xfrm>
                <a:prstGeom prst="rect">
                  <a:avLst/>
                </a:prstGeom>
                <a:noFill/>
              </p:spPr>
              <p:txBody>
                <a:bodyPr wrap="square" rtlCol="0">
                  <a:spAutoFit/>
                </a:bodyPr>
                <a:lstStyle/>
                <a:p>
                  <a:pPr algn="ctr"/>
                  <a:r>
                    <a:rPr lang="en-GB" i="1" dirty="0">
                      <a:cs typeface="Times New Roman" panose="02020603050405020304" pitchFamily="18" charset="0"/>
                    </a:rPr>
                    <a:t>Centre of Projection (COP)</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67F2D4F-0904-4FE3-BEFD-19A5DD24EBEA}"/>
                        </a:ext>
                      </a:extLst>
                    </p:cNvPr>
                    <p:cNvSpPr txBox="1"/>
                    <p:nvPr/>
                  </p:nvSpPr>
                  <p:spPr>
                    <a:xfrm>
                      <a:off x="9693871" y="1915774"/>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𝑦</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46" name="TextBox 45">
                      <a:extLst>
                        <a:ext uri="{FF2B5EF4-FFF2-40B4-BE49-F238E27FC236}">
                          <a16:creationId xmlns:a16="http://schemas.microsoft.com/office/drawing/2014/main" id="{224E03A4-CF1F-47A1-AF3E-1D84018647F5}"/>
                        </a:ext>
                      </a:extLst>
                    </p:cNvPr>
                    <p:cNvSpPr txBox="1">
                      <a:spLocks noRot="1" noChangeAspect="1" noMove="1" noResize="1" noEditPoints="1" noAdjustHandles="1" noChangeArrowheads="1" noChangeShapeType="1" noTextEdit="1"/>
                    </p:cNvSpPr>
                    <p:nvPr/>
                  </p:nvSpPr>
                  <p:spPr>
                    <a:xfrm>
                      <a:off x="9693871" y="1915774"/>
                      <a:ext cx="276038" cy="461665"/>
                    </a:xfrm>
                    <a:prstGeom prst="rect">
                      <a:avLst/>
                    </a:prstGeom>
                    <a:blipFill>
                      <a:blip r:embed="rId3"/>
                      <a:stretch>
                        <a:fillRect l="-35556" r="-6667" b="-118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818BD3-E428-4C34-8A64-791BF441D20A}"/>
                        </a:ext>
                      </a:extLst>
                    </p:cNvPr>
                    <p:cNvSpPr txBox="1"/>
                    <p:nvPr/>
                  </p:nvSpPr>
                  <p:spPr>
                    <a:xfrm>
                      <a:off x="1318296" y="4092387"/>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solidFill>
                                <a:latin typeface="Cambria Math" panose="02040503050406030204" pitchFamily="18" charset="0"/>
                                <a:cs typeface="Times New Roman" panose="02020603050405020304" pitchFamily="18" charset="0"/>
                              </a:rPr>
                              <m:t>𝑧</m:t>
                            </m:r>
                          </m:oMath>
                        </m:oMathPara>
                      </a14:m>
                      <a:endParaRPr lang="en-GB" sz="24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7" name="TextBox 46">
                      <a:extLst>
                        <a:ext uri="{FF2B5EF4-FFF2-40B4-BE49-F238E27FC236}">
                          <a16:creationId xmlns:a16="http://schemas.microsoft.com/office/drawing/2014/main" id="{B6E855D3-B2D6-4391-B62E-20529DE22B43}"/>
                        </a:ext>
                      </a:extLst>
                    </p:cNvPr>
                    <p:cNvSpPr txBox="1">
                      <a:spLocks noRot="1" noChangeAspect="1" noMove="1" noResize="1" noEditPoints="1" noAdjustHandles="1" noChangeArrowheads="1" noChangeShapeType="1" noTextEdit="1"/>
                    </p:cNvSpPr>
                    <p:nvPr/>
                  </p:nvSpPr>
                  <p:spPr>
                    <a:xfrm>
                      <a:off x="1318296" y="4092387"/>
                      <a:ext cx="276038" cy="461665"/>
                    </a:xfrm>
                    <a:prstGeom prst="rect">
                      <a:avLst/>
                    </a:prstGeom>
                    <a:blipFill>
                      <a:blip r:embed="rId4"/>
                      <a:stretch>
                        <a:fillRect l="-17391"/>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A02B37CA-D486-4777-BD73-D2DEA2D22E93}"/>
                    </a:ext>
                    <a:ext uri="{C183D7F6-B498-43B3-948B-1728B52AA6E4}">
                      <adec:decorative xmlns:adec="http://schemas.microsoft.com/office/drawing/2017/decorative" val="1"/>
                    </a:ext>
                  </a:extLst>
                </p:cNvPr>
                <p:cNvCxnSpPr/>
                <p:nvPr/>
              </p:nvCxnSpPr>
              <p:spPr>
                <a:xfrm>
                  <a:off x="9056914" y="3243691"/>
                  <a:ext cx="2235200" cy="262072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651BF5E-8889-4C3F-88C7-D2224D6F20CF}"/>
                        </a:ext>
                      </a:extLst>
                    </p:cNvPr>
                    <p:cNvSpPr txBox="1"/>
                    <p:nvPr/>
                  </p:nvSpPr>
                  <p:spPr>
                    <a:xfrm>
                      <a:off x="11172636" y="5774909"/>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cs typeface="Times New Roman" panose="02020603050405020304" pitchFamily="18" charset="0"/>
                              </a:rPr>
                              <m:t>𝑥</m:t>
                            </m:r>
                          </m:oMath>
                        </m:oMathPara>
                      </a14:m>
                      <a:endParaRPr lang="en-GB" sz="2400" i="1" dirty="0">
                        <a:latin typeface="Times New Roman" panose="02020603050405020304" pitchFamily="18" charset="0"/>
                        <a:cs typeface="Times New Roman" panose="02020603050405020304" pitchFamily="18" charset="0"/>
                      </a:endParaRPr>
                    </a:p>
                  </p:txBody>
                </p:sp>
              </mc:Choice>
              <mc:Fallback xmlns="">
                <p:sp>
                  <p:nvSpPr>
                    <p:cNvPr id="49" name="TextBox 48">
                      <a:extLst>
                        <a:ext uri="{FF2B5EF4-FFF2-40B4-BE49-F238E27FC236}">
                          <a16:creationId xmlns:a16="http://schemas.microsoft.com/office/drawing/2014/main" id="{1E432D71-8A09-4306-B817-3ACD59F9745C}"/>
                        </a:ext>
                      </a:extLst>
                    </p:cNvPr>
                    <p:cNvSpPr txBox="1">
                      <a:spLocks noRot="1" noChangeAspect="1" noMove="1" noResize="1" noEditPoints="1" noAdjustHandles="1" noChangeArrowheads="1" noChangeShapeType="1" noTextEdit="1"/>
                    </p:cNvSpPr>
                    <p:nvPr/>
                  </p:nvSpPr>
                  <p:spPr>
                    <a:xfrm>
                      <a:off x="11172636" y="5774909"/>
                      <a:ext cx="276038" cy="461665"/>
                    </a:xfrm>
                    <a:prstGeom prst="rect">
                      <a:avLst/>
                    </a:prstGeom>
                    <a:blipFill>
                      <a:blip r:embed="rId5"/>
                      <a:stretch>
                        <a:fillRect l="-22222"/>
                      </a:stretch>
                    </a:blipFill>
                  </p:spPr>
                  <p:txBody>
                    <a:bodyPr/>
                    <a:lstStyle/>
                    <a:p>
                      <a:r>
                        <a:rPr lang="en-GB">
                          <a:noFill/>
                        </a:rPr>
                        <a:t> </a:t>
                      </a:r>
                    </a:p>
                  </p:txBody>
                </p:sp>
              </mc:Fallback>
            </mc:AlternateContent>
            <p:sp>
              <p:nvSpPr>
                <p:cNvPr id="17" name="Oval 16">
                  <a:extLst>
                    <a:ext uri="{FF2B5EF4-FFF2-40B4-BE49-F238E27FC236}">
                      <a16:creationId xmlns:a16="http://schemas.microsoft.com/office/drawing/2014/main" id="{A2F76FE3-793F-4E69-819E-7D4A86EC1494}"/>
                    </a:ext>
                  </a:extLst>
                </p:cNvPr>
                <p:cNvSpPr/>
                <p:nvPr/>
              </p:nvSpPr>
              <p:spPr>
                <a:xfrm>
                  <a:off x="8737600" y="3438180"/>
                  <a:ext cx="507996" cy="490929"/>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9" name="Picture 8">
                <a:extLst>
                  <a:ext uri="{FF2B5EF4-FFF2-40B4-BE49-F238E27FC236}">
                    <a16:creationId xmlns:a16="http://schemas.microsoft.com/office/drawing/2014/main" id="{3EDB6E69-916C-405A-9EEC-746C332231C9}"/>
                  </a:ext>
                  <a:ext uri="{C183D7F6-B498-43B3-948B-1728B52AA6E4}">
                    <adec:decorative xmlns:adec="http://schemas.microsoft.com/office/drawing/2017/decorative" val="1"/>
                  </a:ext>
                </a:extLst>
              </p:cNvPr>
              <p:cNvPicPr>
                <a:picLocks noChangeAspect="1"/>
              </p:cNvPicPr>
              <p:nvPr/>
            </p:nvPicPr>
            <p:blipFill>
              <a:blip r:embed="rId6">
                <a:lum bright="70000" contrast="-70000"/>
                <a:extLst>
                  <a:ext uri="{837473B0-CC2E-450A-ABE3-18F120FF3D39}">
                    <a1611:picAttrSrcUrl xmlns:a1611="http://schemas.microsoft.com/office/drawing/2016/11/main" r:id="rId7"/>
                  </a:ext>
                </a:extLst>
              </a:blip>
              <a:stretch>
                <a:fillRect/>
              </a:stretch>
            </p:blipFill>
            <p:spPr>
              <a:xfrm>
                <a:off x="1770263" y="3510211"/>
                <a:ext cx="803990" cy="1286384"/>
              </a:xfrm>
              <a:prstGeom prst="rect">
                <a:avLst/>
              </a:prstGeom>
            </p:spPr>
          </p:pic>
        </p:grpSp>
        <p:sp>
          <p:nvSpPr>
            <p:cNvPr id="6" name="Cube 5">
              <a:extLst>
                <a:ext uri="{FF2B5EF4-FFF2-40B4-BE49-F238E27FC236}">
                  <a16:creationId xmlns:a16="http://schemas.microsoft.com/office/drawing/2014/main" id="{EB13505E-23EA-475C-A0AD-66BBA129F98B}"/>
                </a:ext>
              </a:extLst>
            </p:cNvPr>
            <p:cNvSpPr/>
            <p:nvPr/>
          </p:nvSpPr>
          <p:spPr>
            <a:xfrm rot="20840911">
              <a:off x="9038999" y="4809378"/>
              <a:ext cx="478971" cy="444176"/>
            </a:xfrm>
            <a:prstGeom prst="cube">
              <a:avLst/>
            </a:prstGeom>
            <a:solidFill>
              <a:srgbClr val="CBA9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ylinder 6">
              <a:extLst>
                <a:ext uri="{FF2B5EF4-FFF2-40B4-BE49-F238E27FC236}">
                  <a16:creationId xmlns:a16="http://schemas.microsoft.com/office/drawing/2014/main" id="{F188C632-6CBF-4781-AB19-B065ABA599F1}"/>
                </a:ext>
              </a:extLst>
            </p:cNvPr>
            <p:cNvSpPr/>
            <p:nvPr/>
          </p:nvSpPr>
          <p:spPr>
            <a:xfrm rot="1319957">
              <a:off x="10117559" y="3685255"/>
              <a:ext cx="403336" cy="626858"/>
            </a:xfrm>
            <a:prstGeom prst="can">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35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9AA138E5-98FA-47A0-967A-78CFE325AE15}"/>
              </a:ext>
              <a:ext uri="{C183D7F6-B498-43B3-948B-1728B52AA6E4}">
                <adec:decorative xmlns:adec="http://schemas.microsoft.com/office/drawing/2017/decorative" val="1"/>
              </a:ext>
            </a:extLst>
          </p:cNvPr>
          <p:cNvGrpSpPr/>
          <p:nvPr/>
        </p:nvGrpSpPr>
        <p:grpSpPr>
          <a:xfrm>
            <a:off x="2749288" y="2643419"/>
            <a:ext cx="1807240" cy="3559644"/>
            <a:chOff x="2749288" y="2643419"/>
            <a:chExt cx="1807240" cy="3559644"/>
          </a:xfrm>
        </p:grpSpPr>
        <p:grpSp>
          <p:nvGrpSpPr>
            <p:cNvPr id="31" name="Group 30">
              <a:extLst>
                <a:ext uri="{FF2B5EF4-FFF2-40B4-BE49-F238E27FC236}">
                  <a16:creationId xmlns:a16="http://schemas.microsoft.com/office/drawing/2014/main" id="{F2B8EA3A-824B-4E8F-B5E5-30BB32080171}"/>
                </a:ext>
              </a:extLst>
            </p:cNvPr>
            <p:cNvGrpSpPr/>
            <p:nvPr/>
          </p:nvGrpSpPr>
          <p:grpSpPr>
            <a:xfrm>
              <a:off x="2749288" y="2643419"/>
              <a:ext cx="1807240" cy="3559644"/>
              <a:chOff x="2836135" y="2737199"/>
              <a:chExt cx="1807240" cy="3559644"/>
            </a:xfrm>
            <a:solidFill>
              <a:srgbClr val="333333">
                <a:alpha val="69804"/>
              </a:srgbClr>
            </a:solidFill>
          </p:grpSpPr>
          <p:sp>
            <p:nvSpPr>
              <p:cNvPr id="33" name="TextBox 32">
                <a:extLst>
                  <a:ext uri="{FF2B5EF4-FFF2-40B4-BE49-F238E27FC236}">
                    <a16:creationId xmlns:a16="http://schemas.microsoft.com/office/drawing/2014/main" id="{39283F31-24EF-4D54-B8ED-A25F8317C8B6}"/>
                  </a:ext>
                </a:extLst>
              </p:cNvPr>
              <p:cNvSpPr txBox="1"/>
              <p:nvPr/>
            </p:nvSpPr>
            <p:spPr>
              <a:xfrm>
                <a:off x="2836135" y="5650512"/>
                <a:ext cx="1289777" cy="646331"/>
              </a:xfrm>
              <a:prstGeom prst="rect">
                <a:avLst/>
              </a:prstGeom>
              <a:noFill/>
            </p:spPr>
            <p:txBody>
              <a:bodyPr wrap="none" rtlCol="0">
                <a:spAutoFit/>
              </a:bodyPr>
              <a:lstStyle/>
              <a:p>
                <a:pPr algn="ctr"/>
                <a:r>
                  <a:rPr lang="en-GB" i="1" dirty="0">
                    <a:solidFill>
                      <a:schemeClr val="tx1">
                        <a:lumMod val="95000"/>
                      </a:schemeClr>
                    </a:solidFill>
                    <a:cs typeface="Times New Roman" panose="02020603050405020304" pitchFamily="18" charset="0"/>
                  </a:rPr>
                  <a:t>View plane</a:t>
                </a:r>
                <a:br>
                  <a:rPr lang="en-GB" i="1" dirty="0">
                    <a:solidFill>
                      <a:schemeClr val="tx1">
                        <a:lumMod val="95000"/>
                      </a:schemeClr>
                    </a:solidFill>
                    <a:cs typeface="Times New Roman" panose="02020603050405020304" pitchFamily="18" charset="0"/>
                  </a:rPr>
                </a:br>
                <a:r>
                  <a:rPr lang="en-GB" i="1" dirty="0">
                    <a:solidFill>
                      <a:schemeClr val="tx1">
                        <a:lumMod val="95000"/>
                      </a:schemeClr>
                    </a:solidFill>
                    <a:cs typeface="Times New Roman" panose="02020603050405020304" pitchFamily="18" charset="0"/>
                  </a:rPr>
                  <a:t>(screen)</a:t>
                </a:r>
              </a:p>
            </p:txBody>
          </p:sp>
          <p:sp>
            <p:nvSpPr>
              <p:cNvPr id="34" name="Parallelogram 33">
                <a:extLst>
                  <a:ext uri="{FF2B5EF4-FFF2-40B4-BE49-F238E27FC236}">
                    <a16:creationId xmlns:a16="http://schemas.microsoft.com/office/drawing/2014/main" id="{5238A0F6-64D7-4323-A870-0745D717382C}"/>
                  </a:ext>
                </a:extLst>
              </p:cNvPr>
              <p:cNvSpPr/>
              <p:nvPr/>
            </p:nvSpPr>
            <p:spPr>
              <a:xfrm rot="2892141" flipV="1">
                <a:off x="2361774" y="3501259"/>
                <a:ext cx="3045662" cy="1517541"/>
              </a:xfrm>
              <a:prstGeom prst="parallelogram">
                <a:avLst>
                  <a:gd name="adj" fmla="val 111804"/>
                </a:avLst>
              </a:prstGeom>
              <a:solidFill>
                <a:srgbClr val="404040">
                  <a:alpha val="50196"/>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32" name="Straight Connector 31">
              <a:extLst>
                <a:ext uri="{FF2B5EF4-FFF2-40B4-BE49-F238E27FC236}">
                  <a16:creationId xmlns:a16="http://schemas.microsoft.com/office/drawing/2014/main" id="{F77B6B5E-7C3B-4C04-BD95-62D43D5BD789}"/>
                </a:ext>
              </a:extLst>
            </p:cNvPr>
            <p:cNvCxnSpPr>
              <a:cxnSpLocks/>
            </p:cNvCxnSpPr>
            <p:nvPr/>
          </p:nvCxnSpPr>
          <p:spPr>
            <a:xfrm>
              <a:off x="2854052" y="4153403"/>
              <a:ext cx="864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B2254069-B6E6-4A25-AF68-42B400D2883F}"/>
              </a:ext>
            </a:extLst>
          </p:cNvPr>
          <p:cNvSpPr txBox="1"/>
          <p:nvPr/>
        </p:nvSpPr>
        <p:spPr>
          <a:xfrm>
            <a:off x="9969909" y="2394856"/>
            <a:ext cx="1637434" cy="369332"/>
          </a:xfrm>
          <a:prstGeom prst="rect">
            <a:avLst/>
          </a:prstGeom>
          <a:noFill/>
        </p:spPr>
        <p:txBody>
          <a:bodyPr wrap="square" rtlCol="0">
            <a:spAutoFit/>
          </a:bodyPr>
          <a:lstStyle/>
          <a:p>
            <a:pPr algn="ctr"/>
            <a:r>
              <a:rPr lang="en-GB" b="1" dirty="0">
                <a:cs typeface="Times New Roman" panose="02020603050405020304" pitchFamily="18" charset="0"/>
              </a:rPr>
              <a:t>World space</a:t>
            </a:r>
          </a:p>
        </p:txBody>
      </p:sp>
      <p:grpSp>
        <p:nvGrpSpPr>
          <p:cNvPr id="58" name="Group 57">
            <a:extLst>
              <a:ext uri="{FF2B5EF4-FFF2-40B4-BE49-F238E27FC236}">
                <a16:creationId xmlns:a16="http://schemas.microsoft.com/office/drawing/2014/main" id="{605786DD-B46A-4569-AB1B-7A9A6ED61578}"/>
              </a:ext>
              <a:ext uri="{C183D7F6-B498-43B3-948B-1728B52AA6E4}">
                <adec:decorative xmlns:adec="http://schemas.microsoft.com/office/drawing/2017/decorative" val="1"/>
              </a:ext>
            </a:extLst>
          </p:cNvPr>
          <p:cNvGrpSpPr/>
          <p:nvPr/>
        </p:nvGrpSpPr>
        <p:grpSpPr>
          <a:xfrm>
            <a:off x="7287064" y="3072665"/>
            <a:ext cx="3669124" cy="2601538"/>
            <a:chOff x="7287064" y="3072665"/>
            <a:chExt cx="3669124" cy="2601538"/>
          </a:xfrm>
        </p:grpSpPr>
        <p:grpSp>
          <p:nvGrpSpPr>
            <p:cNvPr id="56" name="Group 55">
              <a:extLst>
                <a:ext uri="{FF2B5EF4-FFF2-40B4-BE49-F238E27FC236}">
                  <a16:creationId xmlns:a16="http://schemas.microsoft.com/office/drawing/2014/main" id="{306918A1-8BE8-4D5B-8744-8835FF7780A0}"/>
                </a:ext>
              </a:extLst>
            </p:cNvPr>
            <p:cNvGrpSpPr/>
            <p:nvPr/>
          </p:nvGrpSpPr>
          <p:grpSpPr>
            <a:xfrm>
              <a:off x="8413937" y="3072665"/>
              <a:ext cx="2542251" cy="2601538"/>
              <a:chOff x="8413937" y="3072665"/>
              <a:chExt cx="2542251" cy="2601538"/>
            </a:xfrm>
          </p:grpSpPr>
          <p:grpSp>
            <p:nvGrpSpPr>
              <p:cNvPr id="43" name="Group 42">
                <a:extLst>
                  <a:ext uri="{FF2B5EF4-FFF2-40B4-BE49-F238E27FC236}">
                    <a16:creationId xmlns:a16="http://schemas.microsoft.com/office/drawing/2014/main" id="{289A9032-70A1-4011-807E-F5849D02EE50}"/>
                  </a:ext>
                </a:extLst>
              </p:cNvPr>
              <p:cNvGrpSpPr/>
              <p:nvPr/>
            </p:nvGrpSpPr>
            <p:grpSpPr>
              <a:xfrm rot="20827137">
                <a:off x="8649606" y="4470710"/>
                <a:ext cx="1257756" cy="1203493"/>
                <a:chOff x="5556736" y="3717032"/>
                <a:chExt cx="1257756" cy="1203493"/>
              </a:xfrm>
            </p:grpSpPr>
            <p:cxnSp>
              <p:nvCxnSpPr>
                <p:cNvPr id="40" name="Straight Arrow Connector 39">
                  <a:extLst>
                    <a:ext uri="{FF2B5EF4-FFF2-40B4-BE49-F238E27FC236}">
                      <a16:creationId xmlns:a16="http://schemas.microsoft.com/office/drawing/2014/main" id="{B84BDC68-0FE0-4AB6-AC58-D939A5586E73}"/>
                    </a:ext>
                  </a:extLst>
                </p:cNvPr>
                <p:cNvCxnSpPr>
                  <a:cxnSpLocks/>
                </p:cNvCxnSpPr>
                <p:nvPr/>
              </p:nvCxnSpPr>
              <p:spPr>
                <a:xfrm flipH="1">
                  <a:off x="5556736" y="4305803"/>
                  <a:ext cx="1257756" cy="0"/>
                </a:xfrm>
                <a:prstGeom prst="straightConnector1">
                  <a:avLst/>
                </a:prstGeom>
                <a:ln>
                  <a:solidFill>
                    <a:srgbClr val="9966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31F5673-E3DD-42DC-B1C4-F0DF0E95FA0A}"/>
                    </a:ext>
                  </a:extLst>
                </p:cNvPr>
                <p:cNvCxnSpPr>
                  <a:cxnSpLocks/>
                </p:cNvCxnSpPr>
                <p:nvPr/>
              </p:nvCxnSpPr>
              <p:spPr>
                <a:xfrm flipV="1">
                  <a:off x="6166420" y="3717032"/>
                  <a:ext cx="0" cy="1203493"/>
                </a:xfrm>
                <a:prstGeom prst="straightConnector1">
                  <a:avLst/>
                </a:prstGeom>
                <a:ln>
                  <a:solidFill>
                    <a:srgbClr val="9966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9310721-2509-4212-AAC8-33A16E7B29C0}"/>
                    </a:ext>
                  </a:extLst>
                </p:cNvPr>
                <p:cNvCxnSpPr>
                  <a:cxnSpLocks/>
                </p:cNvCxnSpPr>
                <p:nvPr/>
              </p:nvCxnSpPr>
              <p:spPr>
                <a:xfrm>
                  <a:off x="5853126" y="3938473"/>
                  <a:ext cx="727284" cy="852725"/>
                </a:xfrm>
                <a:prstGeom prst="straightConnector1">
                  <a:avLst/>
                </a:prstGeom>
                <a:ln>
                  <a:solidFill>
                    <a:srgbClr val="9966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EFE3C44-C509-47B0-B449-71F99CE286D6}"/>
                  </a:ext>
                </a:extLst>
              </p:cNvPr>
              <p:cNvGrpSpPr/>
              <p:nvPr/>
            </p:nvGrpSpPr>
            <p:grpSpPr>
              <a:xfrm rot="18236141">
                <a:off x="8386806" y="3099796"/>
                <a:ext cx="1257756" cy="1203493"/>
                <a:chOff x="5556736" y="3717032"/>
                <a:chExt cx="1257756" cy="1203493"/>
              </a:xfrm>
            </p:grpSpPr>
            <p:cxnSp>
              <p:nvCxnSpPr>
                <p:cNvPr id="49" name="Straight Arrow Connector 48">
                  <a:extLst>
                    <a:ext uri="{FF2B5EF4-FFF2-40B4-BE49-F238E27FC236}">
                      <a16:creationId xmlns:a16="http://schemas.microsoft.com/office/drawing/2014/main" id="{E2EE8B3E-3FAC-4919-A8E8-BA0E8DC698ED}"/>
                    </a:ext>
                  </a:extLst>
                </p:cNvPr>
                <p:cNvCxnSpPr>
                  <a:cxnSpLocks/>
                </p:cNvCxnSpPr>
                <p:nvPr/>
              </p:nvCxnSpPr>
              <p:spPr>
                <a:xfrm flipH="1">
                  <a:off x="5556736" y="4305803"/>
                  <a:ext cx="1257756" cy="0"/>
                </a:xfrm>
                <a:prstGeom prst="straightConnector1">
                  <a:avLst/>
                </a:prstGeom>
                <a:ln>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CFE1666-EA1C-4F25-AC4B-95BB0CB426DA}"/>
                    </a:ext>
                  </a:extLst>
                </p:cNvPr>
                <p:cNvCxnSpPr>
                  <a:cxnSpLocks/>
                </p:cNvCxnSpPr>
                <p:nvPr/>
              </p:nvCxnSpPr>
              <p:spPr>
                <a:xfrm flipV="1">
                  <a:off x="6166420" y="3717032"/>
                  <a:ext cx="0" cy="1203493"/>
                </a:xfrm>
                <a:prstGeom prst="straightConnector1">
                  <a:avLst/>
                </a:prstGeom>
                <a:ln>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C39F82B-BE5B-4109-8909-29CE5C38E44E}"/>
                    </a:ext>
                  </a:extLst>
                </p:cNvPr>
                <p:cNvCxnSpPr>
                  <a:cxnSpLocks/>
                </p:cNvCxnSpPr>
                <p:nvPr/>
              </p:nvCxnSpPr>
              <p:spPr>
                <a:xfrm>
                  <a:off x="5853126" y="3938473"/>
                  <a:ext cx="727284" cy="852725"/>
                </a:xfrm>
                <a:prstGeom prst="straightConnector1">
                  <a:avLst/>
                </a:prstGeom>
                <a:ln>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B3E531E-FF7C-4EBF-95B5-42FFD1505329}"/>
                  </a:ext>
                </a:extLst>
              </p:cNvPr>
              <p:cNvGrpSpPr/>
              <p:nvPr/>
            </p:nvGrpSpPr>
            <p:grpSpPr>
              <a:xfrm rot="1370788">
                <a:off x="9698432" y="3453054"/>
                <a:ext cx="1257756" cy="1203493"/>
                <a:chOff x="5556736" y="3717032"/>
                <a:chExt cx="1257756" cy="1203493"/>
              </a:xfrm>
            </p:grpSpPr>
            <p:cxnSp>
              <p:nvCxnSpPr>
                <p:cNvPr id="53" name="Straight Arrow Connector 52">
                  <a:extLst>
                    <a:ext uri="{FF2B5EF4-FFF2-40B4-BE49-F238E27FC236}">
                      <a16:creationId xmlns:a16="http://schemas.microsoft.com/office/drawing/2014/main" id="{640A7CE4-E0B7-475B-8A8B-62938706BCE3}"/>
                    </a:ext>
                  </a:extLst>
                </p:cNvPr>
                <p:cNvCxnSpPr>
                  <a:cxnSpLocks/>
                </p:cNvCxnSpPr>
                <p:nvPr/>
              </p:nvCxnSpPr>
              <p:spPr>
                <a:xfrm flipH="1">
                  <a:off x="5556736" y="4305803"/>
                  <a:ext cx="1257756" cy="0"/>
                </a:xfrm>
                <a:prstGeom prst="straightConnector1">
                  <a:avLst/>
                </a:prstGeom>
                <a:ln>
                  <a:solidFill>
                    <a:schemeClr val="accent3">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9758F9D-950A-4F93-A8B9-33D409F311AF}"/>
                    </a:ext>
                  </a:extLst>
                </p:cNvPr>
                <p:cNvCxnSpPr>
                  <a:cxnSpLocks/>
                </p:cNvCxnSpPr>
                <p:nvPr/>
              </p:nvCxnSpPr>
              <p:spPr>
                <a:xfrm flipV="1">
                  <a:off x="6166420" y="3717032"/>
                  <a:ext cx="0" cy="1203493"/>
                </a:xfrm>
                <a:prstGeom prst="straightConnector1">
                  <a:avLst/>
                </a:prstGeom>
                <a:ln>
                  <a:solidFill>
                    <a:schemeClr val="accent3">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79D7EFC-0641-482B-9F82-14B6F3A96B08}"/>
                    </a:ext>
                  </a:extLst>
                </p:cNvPr>
                <p:cNvCxnSpPr>
                  <a:cxnSpLocks/>
                </p:cNvCxnSpPr>
                <p:nvPr/>
              </p:nvCxnSpPr>
              <p:spPr>
                <a:xfrm>
                  <a:off x="5853126" y="3938473"/>
                  <a:ext cx="727284" cy="852725"/>
                </a:xfrm>
                <a:prstGeom prst="straightConnector1">
                  <a:avLst/>
                </a:prstGeom>
                <a:ln>
                  <a:solidFill>
                    <a:schemeClr val="accent3">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57" name="TextBox 56">
              <a:extLst>
                <a:ext uri="{FF2B5EF4-FFF2-40B4-BE49-F238E27FC236}">
                  <a16:creationId xmlns:a16="http://schemas.microsoft.com/office/drawing/2014/main" id="{C30FFB37-C918-47B1-BCF3-EEC36BE8A82C}"/>
                </a:ext>
              </a:extLst>
            </p:cNvPr>
            <p:cNvSpPr txBox="1"/>
            <p:nvPr/>
          </p:nvSpPr>
          <p:spPr>
            <a:xfrm>
              <a:off x="7287064" y="4230886"/>
              <a:ext cx="1637434" cy="646331"/>
            </a:xfrm>
            <a:prstGeom prst="rect">
              <a:avLst/>
            </a:prstGeom>
            <a:noFill/>
          </p:spPr>
          <p:txBody>
            <a:bodyPr wrap="square" rtlCol="0">
              <a:spAutoFit/>
            </a:bodyPr>
            <a:lstStyle/>
            <a:p>
              <a:pPr algn="ctr"/>
              <a:r>
                <a:rPr lang="en-GB" b="1" dirty="0">
                  <a:solidFill>
                    <a:srgbClr val="5DCEAF"/>
                  </a:solidFill>
                  <a:cs typeface="Times New Roman" panose="02020603050405020304" pitchFamily="18" charset="0"/>
                </a:rPr>
                <a:t>Object spaces</a:t>
              </a:r>
            </a:p>
          </p:txBody>
        </p:sp>
      </p:grpSp>
      <p:grpSp>
        <p:nvGrpSpPr>
          <p:cNvPr id="81" name="Group 80">
            <a:extLst>
              <a:ext uri="{FF2B5EF4-FFF2-40B4-BE49-F238E27FC236}">
                <a16:creationId xmlns:a16="http://schemas.microsoft.com/office/drawing/2014/main" id="{B004D078-F007-4A84-A76A-B10CF39A4446}"/>
              </a:ext>
              <a:ext uri="{C183D7F6-B498-43B3-948B-1728B52AA6E4}">
                <adec:decorative xmlns:adec="http://schemas.microsoft.com/office/drawing/2017/decorative" val="1"/>
              </a:ext>
            </a:extLst>
          </p:cNvPr>
          <p:cNvGrpSpPr/>
          <p:nvPr/>
        </p:nvGrpSpPr>
        <p:grpSpPr>
          <a:xfrm>
            <a:off x="1106788" y="2767409"/>
            <a:ext cx="2267637" cy="2317086"/>
            <a:chOff x="1106788" y="2767409"/>
            <a:chExt cx="2267637" cy="2317086"/>
          </a:xfrm>
        </p:grpSpPr>
        <p:grpSp>
          <p:nvGrpSpPr>
            <p:cNvPr id="74" name="Group 73">
              <a:extLst>
                <a:ext uri="{FF2B5EF4-FFF2-40B4-BE49-F238E27FC236}">
                  <a16:creationId xmlns:a16="http://schemas.microsoft.com/office/drawing/2014/main" id="{406A3C4C-594C-4A5A-A246-60E65D13E99E}"/>
                </a:ext>
              </a:extLst>
            </p:cNvPr>
            <p:cNvGrpSpPr/>
            <p:nvPr/>
          </p:nvGrpSpPr>
          <p:grpSpPr>
            <a:xfrm>
              <a:off x="1575279" y="3287806"/>
              <a:ext cx="1698356" cy="1643067"/>
              <a:chOff x="5590356" y="2794045"/>
              <a:chExt cx="1698356" cy="1643067"/>
            </a:xfrm>
          </p:grpSpPr>
          <p:cxnSp>
            <p:nvCxnSpPr>
              <p:cNvPr id="59" name="Straight Arrow Connector 58">
                <a:extLst>
                  <a:ext uri="{FF2B5EF4-FFF2-40B4-BE49-F238E27FC236}">
                    <a16:creationId xmlns:a16="http://schemas.microsoft.com/office/drawing/2014/main" id="{AB57768F-0927-499E-9114-0BA09BDEB294}"/>
                  </a:ext>
                </a:extLst>
              </p:cNvPr>
              <p:cNvCxnSpPr>
                <a:cxnSpLocks/>
              </p:cNvCxnSpPr>
              <p:nvPr/>
            </p:nvCxnSpPr>
            <p:spPr>
              <a:xfrm flipH="1">
                <a:off x="5590356" y="3658275"/>
                <a:ext cx="1698356" cy="0"/>
              </a:xfrm>
              <a:prstGeom prst="straightConnector1">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3D706A9-F51A-42C9-85EB-09DC032AD2A5}"/>
                  </a:ext>
                </a:extLst>
              </p:cNvPr>
              <p:cNvCxnSpPr>
                <a:cxnSpLocks/>
              </p:cNvCxnSpPr>
              <p:nvPr/>
            </p:nvCxnSpPr>
            <p:spPr>
              <a:xfrm flipV="1">
                <a:off x="6472592" y="2794045"/>
                <a:ext cx="0" cy="1643067"/>
              </a:xfrm>
              <a:prstGeom prst="straightConnector1">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280FF57-D9D9-4ADB-B018-0A4AF346D7BE}"/>
                  </a:ext>
                </a:extLst>
              </p:cNvPr>
              <p:cNvCxnSpPr>
                <a:cxnSpLocks/>
              </p:cNvCxnSpPr>
              <p:nvPr/>
            </p:nvCxnSpPr>
            <p:spPr>
              <a:xfrm>
                <a:off x="6022404" y="3131560"/>
                <a:ext cx="990668" cy="1161536"/>
              </a:xfrm>
              <a:prstGeom prst="straightConnector1">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5A18C028-2F54-43D9-8621-CD5ECD11EEFF}"/>
                </a:ext>
              </a:extLst>
            </p:cNvPr>
            <p:cNvSpPr txBox="1"/>
            <p:nvPr/>
          </p:nvSpPr>
          <p:spPr>
            <a:xfrm>
              <a:off x="1106788" y="2767409"/>
              <a:ext cx="1637434" cy="646331"/>
            </a:xfrm>
            <a:prstGeom prst="rect">
              <a:avLst/>
            </a:prstGeom>
            <a:noFill/>
          </p:spPr>
          <p:txBody>
            <a:bodyPr wrap="square" rtlCol="0">
              <a:spAutoFit/>
            </a:bodyPr>
            <a:lstStyle/>
            <a:p>
              <a:pPr algn="ctr"/>
              <a:r>
                <a:rPr lang="en-GB" b="1" dirty="0">
                  <a:solidFill>
                    <a:srgbClr val="FFFF00"/>
                  </a:solidFill>
                  <a:cs typeface="Times New Roman" panose="02020603050405020304" pitchFamily="18" charset="0"/>
                </a:rPr>
                <a:t>Camera space</a:t>
              </a: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3A2BF591-AF92-44DB-ABEA-6FC9DE43E6ED}"/>
                    </a:ext>
                  </a:extLst>
                </p:cNvPr>
                <p:cNvSpPr txBox="1"/>
                <p:nvPr/>
              </p:nvSpPr>
              <p:spPr>
                <a:xfrm>
                  <a:off x="2556789" y="2970715"/>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rgbClr val="FFFF00"/>
                            </a:solidFill>
                            <a:latin typeface="Cambria Math" panose="02040503050406030204" pitchFamily="18" charset="0"/>
                            <a:cs typeface="Times New Roman" panose="02020603050405020304" pitchFamily="18" charset="0"/>
                          </a:rPr>
                          <m:t>𝑦</m:t>
                        </m:r>
                      </m:oMath>
                    </m:oMathPara>
                  </a14:m>
                  <a:endParaRPr lang="en-GB" sz="2400" i="1"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78" name="TextBox 77">
                  <a:extLst>
                    <a:ext uri="{FF2B5EF4-FFF2-40B4-BE49-F238E27FC236}">
                      <a16:creationId xmlns:a16="http://schemas.microsoft.com/office/drawing/2014/main" id="{3A2BF591-AF92-44DB-ABEA-6FC9DE43E6ED}"/>
                    </a:ext>
                  </a:extLst>
                </p:cNvPr>
                <p:cNvSpPr txBox="1">
                  <a:spLocks noRot="1" noChangeAspect="1" noMove="1" noResize="1" noEditPoints="1" noAdjustHandles="1" noChangeArrowheads="1" noChangeShapeType="1" noTextEdit="1"/>
                </p:cNvSpPr>
                <p:nvPr/>
              </p:nvSpPr>
              <p:spPr>
                <a:xfrm>
                  <a:off x="2556789" y="2970715"/>
                  <a:ext cx="276038" cy="461665"/>
                </a:xfrm>
                <a:prstGeom prst="rect">
                  <a:avLst/>
                </a:prstGeom>
                <a:blipFill>
                  <a:blip r:embed="rId8"/>
                  <a:stretch>
                    <a:fillRect l="-34783" r="-4348" b="-118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FA8C5833-8298-4B51-8281-3F7CD2C19FC3}"/>
                    </a:ext>
                  </a:extLst>
                </p:cNvPr>
                <p:cNvSpPr txBox="1"/>
                <p:nvPr/>
              </p:nvSpPr>
              <p:spPr>
                <a:xfrm>
                  <a:off x="3098387" y="3680887"/>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rgbClr val="FFFF00"/>
                            </a:solidFill>
                            <a:latin typeface="Cambria Math" panose="02040503050406030204" pitchFamily="18" charset="0"/>
                            <a:cs typeface="Times New Roman" panose="02020603050405020304" pitchFamily="18" charset="0"/>
                          </a:rPr>
                          <m:t>𝑧</m:t>
                        </m:r>
                      </m:oMath>
                    </m:oMathPara>
                  </a14:m>
                  <a:endParaRPr lang="en-GB" sz="2400" i="1"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79" name="TextBox 78">
                  <a:extLst>
                    <a:ext uri="{FF2B5EF4-FFF2-40B4-BE49-F238E27FC236}">
                      <a16:creationId xmlns:a16="http://schemas.microsoft.com/office/drawing/2014/main" id="{FA8C5833-8298-4B51-8281-3F7CD2C19FC3}"/>
                    </a:ext>
                  </a:extLst>
                </p:cNvPr>
                <p:cNvSpPr txBox="1">
                  <a:spLocks noRot="1" noChangeAspect="1" noMove="1" noResize="1" noEditPoints="1" noAdjustHandles="1" noChangeArrowheads="1" noChangeShapeType="1" noTextEdit="1"/>
                </p:cNvSpPr>
                <p:nvPr/>
              </p:nvSpPr>
              <p:spPr>
                <a:xfrm>
                  <a:off x="3098387" y="3680887"/>
                  <a:ext cx="276038" cy="461665"/>
                </a:xfrm>
                <a:prstGeom prst="rect">
                  <a:avLst/>
                </a:prstGeom>
                <a:blipFill>
                  <a:blip r:embed="rId9"/>
                  <a:stretch>
                    <a:fillRect l="-173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6033248-273D-4726-BAD2-D8231F7A363F}"/>
                    </a:ext>
                  </a:extLst>
                </p:cNvPr>
                <p:cNvSpPr txBox="1"/>
                <p:nvPr/>
              </p:nvSpPr>
              <p:spPr>
                <a:xfrm>
                  <a:off x="2986565" y="4622830"/>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rgbClr val="FFFF00"/>
                            </a:solidFill>
                            <a:latin typeface="Cambria Math" panose="02040503050406030204" pitchFamily="18" charset="0"/>
                            <a:cs typeface="Times New Roman" panose="02020603050405020304" pitchFamily="18" charset="0"/>
                          </a:rPr>
                          <m:t>𝑥</m:t>
                        </m:r>
                      </m:oMath>
                    </m:oMathPara>
                  </a14:m>
                  <a:endParaRPr lang="en-GB" sz="2400" i="1"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80" name="TextBox 79">
                  <a:extLst>
                    <a:ext uri="{FF2B5EF4-FFF2-40B4-BE49-F238E27FC236}">
                      <a16:creationId xmlns:a16="http://schemas.microsoft.com/office/drawing/2014/main" id="{D6033248-273D-4726-BAD2-D8231F7A363F}"/>
                    </a:ext>
                  </a:extLst>
                </p:cNvPr>
                <p:cNvSpPr txBox="1">
                  <a:spLocks noRot="1" noChangeAspect="1" noMove="1" noResize="1" noEditPoints="1" noAdjustHandles="1" noChangeArrowheads="1" noChangeShapeType="1" noTextEdit="1"/>
                </p:cNvSpPr>
                <p:nvPr/>
              </p:nvSpPr>
              <p:spPr>
                <a:xfrm>
                  <a:off x="2986565" y="4622830"/>
                  <a:ext cx="276038" cy="461665"/>
                </a:xfrm>
                <a:prstGeom prst="rect">
                  <a:avLst/>
                </a:prstGeom>
                <a:blipFill>
                  <a:blip r:embed="rId10"/>
                  <a:stretch>
                    <a:fillRect l="-22222"/>
                  </a:stretch>
                </a:blipFill>
              </p:spPr>
              <p:txBody>
                <a:bodyPr/>
                <a:lstStyle/>
                <a:p>
                  <a:r>
                    <a:rPr lang="en-GB">
                      <a:noFill/>
                    </a:rPr>
                    <a:t> </a:t>
                  </a:r>
                </a:p>
              </p:txBody>
            </p:sp>
          </mc:Fallback>
        </mc:AlternateContent>
      </p:grpSp>
      <p:grpSp>
        <p:nvGrpSpPr>
          <p:cNvPr id="93" name="Group 92">
            <a:extLst>
              <a:ext uri="{FF2B5EF4-FFF2-40B4-BE49-F238E27FC236}">
                <a16:creationId xmlns:a16="http://schemas.microsoft.com/office/drawing/2014/main" id="{69F1AA0F-10AE-4ACC-8998-B4DC01259BA0}"/>
              </a:ext>
              <a:ext uri="{C183D7F6-B498-43B3-948B-1728B52AA6E4}">
                <adec:decorative xmlns:adec="http://schemas.microsoft.com/office/drawing/2017/decorative" val="1"/>
              </a:ext>
            </a:extLst>
          </p:cNvPr>
          <p:cNvGrpSpPr/>
          <p:nvPr/>
        </p:nvGrpSpPr>
        <p:grpSpPr>
          <a:xfrm>
            <a:off x="3070756" y="2008065"/>
            <a:ext cx="1687885" cy="1350309"/>
            <a:chOff x="3070756" y="2008065"/>
            <a:chExt cx="1687885" cy="1350309"/>
          </a:xfrm>
        </p:grpSpPr>
        <p:grpSp>
          <p:nvGrpSpPr>
            <p:cNvPr id="91" name="Group 90">
              <a:extLst>
                <a:ext uri="{FF2B5EF4-FFF2-40B4-BE49-F238E27FC236}">
                  <a16:creationId xmlns:a16="http://schemas.microsoft.com/office/drawing/2014/main" id="{4FE666A9-D91F-45E1-8C4B-60FCAB860609}"/>
                </a:ext>
              </a:extLst>
            </p:cNvPr>
            <p:cNvGrpSpPr/>
            <p:nvPr/>
          </p:nvGrpSpPr>
          <p:grpSpPr>
            <a:xfrm>
              <a:off x="3070756" y="2490896"/>
              <a:ext cx="1077989" cy="867478"/>
              <a:chOff x="3070756" y="2490896"/>
              <a:chExt cx="1077989" cy="867478"/>
            </a:xfrm>
          </p:grpSpPr>
          <p:cxnSp>
            <p:nvCxnSpPr>
              <p:cNvPr id="82" name="Straight Arrow Connector 81">
                <a:extLst>
                  <a:ext uri="{FF2B5EF4-FFF2-40B4-BE49-F238E27FC236}">
                    <a16:creationId xmlns:a16="http://schemas.microsoft.com/office/drawing/2014/main" id="{E7278C93-85AC-4A74-BD1C-070D54B200D1}"/>
                  </a:ext>
                </a:extLst>
              </p:cNvPr>
              <p:cNvCxnSpPr>
                <a:cxnSpLocks/>
              </p:cNvCxnSpPr>
              <p:nvPr/>
            </p:nvCxnSpPr>
            <p:spPr>
              <a:xfrm flipV="1">
                <a:off x="3332428" y="2490896"/>
                <a:ext cx="0" cy="747815"/>
              </a:xfrm>
              <a:prstGeom prst="straightConnector1">
                <a:avLst/>
              </a:prstGeom>
              <a:ln>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B209AFE-A43D-4503-AC22-C223711E16FD}"/>
                  </a:ext>
                </a:extLst>
              </p:cNvPr>
              <p:cNvCxnSpPr>
                <a:cxnSpLocks/>
              </p:cNvCxnSpPr>
              <p:nvPr/>
            </p:nvCxnSpPr>
            <p:spPr>
              <a:xfrm>
                <a:off x="3333547" y="2490896"/>
                <a:ext cx="498483" cy="595135"/>
              </a:xfrm>
              <a:prstGeom prst="straightConnector1">
                <a:avLst/>
              </a:prstGeom>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2EBE554E-0565-40DA-ACDE-5287C4F73871}"/>
                      </a:ext>
                    </a:extLst>
                  </p:cNvPr>
                  <p:cNvSpPr txBox="1"/>
                  <p:nvPr/>
                </p:nvSpPr>
                <p:spPr>
                  <a:xfrm>
                    <a:off x="3872707" y="2694263"/>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2"/>
                              </a:solidFill>
                              <a:latin typeface="Cambria Math" panose="02040503050406030204" pitchFamily="18" charset="0"/>
                              <a:cs typeface="Times New Roman" panose="02020603050405020304" pitchFamily="18" charset="0"/>
                            </a:rPr>
                            <m:t>𝑥</m:t>
                          </m:r>
                        </m:oMath>
                      </m:oMathPara>
                    </a14:m>
                    <a:endParaRPr lang="en-GB" sz="2400" i="1"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89" name="TextBox 88">
                    <a:extLst>
                      <a:ext uri="{FF2B5EF4-FFF2-40B4-BE49-F238E27FC236}">
                        <a16:creationId xmlns:a16="http://schemas.microsoft.com/office/drawing/2014/main" id="{2EBE554E-0565-40DA-ACDE-5287C4F73871}"/>
                      </a:ext>
                    </a:extLst>
                  </p:cNvPr>
                  <p:cNvSpPr txBox="1">
                    <a:spLocks noRot="1" noChangeAspect="1" noMove="1" noResize="1" noEditPoints="1" noAdjustHandles="1" noChangeArrowheads="1" noChangeShapeType="1" noTextEdit="1"/>
                  </p:cNvSpPr>
                  <p:nvPr/>
                </p:nvSpPr>
                <p:spPr>
                  <a:xfrm>
                    <a:off x="3872707" y="2694263"/>
                    <a:ext cx="276038" cy="461665"/>
                  </a:xfrm>
                  <a:prstGeom prst="rect">
                    <a:avLst/>
                  </a:prstGeom>
                  <a:blipFill>
                    <a:blip r:embed="rId11"/>
                    <a:stretch>
                      <a:fillRect l="-2173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4508D11-2FC6-4225-AC4B-11DE91AC87E0}"/>
                      </a:ext>
                    </a:extLst>
                  </p:cNvPr>
                  <p:cNvSpPr txBox="1"/>
                  <p:nvPr/>
                </p:nvSpPr>
                <p:spPr>
                  <a:xfrm>
                    <a:off x="3070756" y="2896709"/>
                    <a:ext cx="27603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2"/>
                              </a:solidFill>
                              <a:latin typeface="Cambria Math" panose="02040503050406030204" pitchFamily="18" charset="0"/>
                              <a:cs typeface="Times New Roman" panose="02020603050405020304" pitchFamily="18" charset="0"/>
                            </a:rPr>
                            <m:t>𝑦</m:t>
                          </m:r>
                        </m:oMath>
                      </m:oMathPara>
                    </a14:m>
                    <a:endParaRPr lang="en-GB" sz="2400" i="1"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90" name="TextBox 89">
                    <a:extLst>
                      <a:ext uri="{FF2B5EF4-FFF2-40B4-BE49-F238E27FC236}">
                        <a16:creationId xmlns:a16="http://schemas.microsoft.com/office/drawing/2014/main" id="{94508D11-2FC6-4225-AC4B-11DE91AC87E0}"/>
                      </a:ext>
                    </a:extLst>
                  </p:cNvPr>
                  <p:cNvSpPr txBox="1">
                    <a:spLocks noRot="1" noChangeAspect="1" noMove="1" noResize="1" noEditPoints="1" noAdjustHandles="1" noChangeArrowheads="1" noChangeShapeType="1" noTextEdit="1"/>
                  </p:cNvSpPr>
                  <p:nvPr/>
                </p:nvSpPr>
                <p:spPr>
                  <a:xfrm>
                    <a:off x="3070756" y="2896709"/>
                    <a:ext cx="276038" cy="461665"/>
                  </a:xfrm>
                  <a:prstGeom prst="rect">
                    <a:avLst/>
                  </a:prstGeom>
                  <a:blipFill>
                    <a:blip r:embed="rId12"/>
                    <a:stretch>
                      <a:fillRect l="-35556" r="-6667" b="-11842"/>
                    </a:stretch>
                  </a:blipFill>
                </p:spPr>
                <p:txBody>
                  <a:bodyPr/>
                  <a:lstStyle/>
                  <a:p>
                    <a:r>
                      <a:rPr lang="en-GB">
                        <a:noFill/>
                      </a:rPr>
                      <a:t> </a:t>
                    </a:r>
                  </a:p>
                </p:txBody>
              </p:sp>
            </mc:Fallback>
          </mc:AlternateContent>
        </p:grpSp>
        <p:sp>
          <p:nvSpPr>
            <p:cNvPr id="92" name="TextBox 91">
              <a:extLst>
                <a:ext uri="{FF2B5EF4-FFF2-40B4-BE49-F238E27FC236}">
                  <a16:creationId xmlns:a16="http://schemas.microsoft.com/office/drawing/2014/main" id="{89A55053-997F-43C6-9BE1-29ED7AC61026}"/>
                </a:ext>
              </a:extLst>
            </p:cNvPr>
            <p:cNvSpPr txBox="1"/>
            <p:nvPr/>
          </p:nvSpPr>
          <p:spPr>
            <a:xfrm>
              <a:off x="3121207" y="2008065"/>
              <a:ext cx="1637434" cy="646331"/>
            </a:xfrm>
            <a:prstGeom prst="rect">
              <a:avLst/>
            </a:prstGeom>
            <a:noFill/>
          </p:spPr>
          <p:txBody>
            <a:bodyPr wrap="square" rtlCol="0">
              <a:spAutoFit/>
            </a:bodyPr>
            <a:lstStyle/>
            <a:p>
              <a:pPr algn="ctr"/>
              <a:r>
                <a:rPr lang="en-GB" b="1" dirty="0">
                  <a:solidFill>
                    <a:schemeClr val="tx2"/>
                  </a:solidFill>
                  <a:cs typeface="Times New Roman" panose="02020603050405020304" pitchFamily="18" charset="0"/>
                </a:rPr>
                <a:t>Screen space</a:t>
              </a:r>
            </a:p>
          </p:txBody>
        </p:sp>
      </p:grpSp>
    </p:spTree>
    <p:extLst>
      <p:ext uri="{BB962C8B-B14F-4D97-AF65-F5344CB8AC3E}">
        <p14:creationId xmlns:p14="http://schemas.microsoft.com/office/powerpoint/2010/main" val="400653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1551</TotalTime>
  <Words>2692</Words>
  <Application>Microsoft Office PowerPoint</Application>
  <PresentationFormat>Custom</PresentationFormat>
  <Paragraphs>189</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Nova</vt:lpstr>
      <vt:lpstr>Arial Nova Light</vt:lpstr>
      <vt:lpstr>Cambria Math</vt:lpstr>
      <vt:lpstr>Century Gothic</vt:lpstr>
      <vt:lpstr>Corbel</vt:lpstr>
      <vt:lpstr>Times New Roman</vt:lpstr>
      <vt:lpstr>Wingdings</vt:lpstr>
      <vt:lpstr>Digital Blue Tunnel 16x9</vt:lpstr>
      <vt:lpstr>Week 7: 3D Geometry I Part 4: Coordinate spaces</vt:lpstr>
      <vt:lpstr>Objectives</vt:lpstr>
      <vt:lpstr>What is a coordinate space?</vt:lpstr>
      <vt:lpstr>Basis vectors</vt:lpstr>
      <vt:lpstr>Basis example</vt:lpstr>
      <vt:lpstr>Orthonormal basis vectors</vt:lpstr>
      <vt:lpstr>Properties of a coordinate space</vt:lpstr>
      <vt:lpstr>Some common coordinate spaces</vt:lpstr>
      <vt:lpstr>Relative spaces</vt:lpstr>
      <vt:lpstr>Left or right handed?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7 Part 4</dc:title>
  <dc:creator>Bergel, Kate</dc:creator>
  <cp:lastModifiedBy>Bergel, Kate</cp:lastModifiedBy>
  <cp:revision>51</cp:revision>
  <dcterms:created xsi:type="dcterms:W3CDTF">2020-10-21T19:12:24Z</dcterms:created>
  <dcterms:modified xsi:type="dcterms:W3CDTF">2020-10-24T14:53:09Z</dcterms:modified>
</cp:coreProperties>
</file>