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98" r:id="rId5"/>
    <p:sldId id="299" r:id="rId6"/>
    <p:sldId id="300" r:id="rId7"/>
    <p:sldId id="301" r:id="rId8"/>
    <p:sldId id="304" r:id="rId9"/>
    <p:sldId id="312" r:id="rId10"/>
    <p:sldId id="310" r:id="rId11"/>
    <p:sldId id="311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1" autoAdjust="0"/>
    <p:restoredTop sz="82688" autoAdjust="0"/>
  </p:normalViewPr>
  <p:slideViewPr>
    <p:cSldViewPr snapToGrid="0" showGuides="1">
      <p:cViewPr varScale="1">
        <p:scale>
          <a:sx n="63" d="100"/>
          <a:sy n="63" d="100"/>
        </p:scale>
        <p:origin x="91" y="12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, Hamish" userId="1142255d-b4ce-447f-8b46-446b7b566b7f" providerId="ADAL" clId="{B57436B3-1283-7741-9928-C3210EF70843}"/>
    <pc:docChg chg="modSld">
      <pc:chgData name="Adams, Hamish" userId="1142255d-b4ce-447f-8b46-446b7b566b7f" providerId="ADAL" clId="{B57436B3-1283-7741-9928-C3210EF70843}" dt="2020-08-26T09:36:20.569" v="211" actId="962"/>
      <pc:docMkLst>
        <pc:docMk/>
      </pc:docMkLst>
      <pc:sldChg chg="modSp mod">
        <pc:chgData name="Adams, Hamish" userId="1142255d-b4ce-447f-8b46-446b7b566b7f" providerId="ADAL" clId="{B57436B3-1283-7741-9928-C3210EF70843}" dt="2020-08-26T09:36:20.569" v="211" actId="962"/>
        <pc:sldMkLst>
          <pc:docMk/>
          <pc:sldMk cId="1200658879" sldId="313"/>
        </pc:sldMkLst>
        <pc:picChg chg="mod">
          <ac:chgData name="Adams, Hamish" userId="1142255d-b4ce-447f-8b46-446b7b566b7f" providerId="ADAL" clId="{B57436B3-1283-7741-9928-C3210EF70843}" dt="2020-08-26T09:36:20.569" v="211" actId="962"/>
          <ac:picMkLst>
            <pc:docMk/>
            <pc:sldMk cId="1200658879" sldId="313"/>
            <ac:picMk id="8" creationId="{19DA2BCF-D8AF-4E4F-8DF1-C446DA6262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take a short break from geometry to start the third part of this week’s content, and extend some of the ideas about numbers we introduced last week to functions and discretization,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take a simple linear function, we can just draw a straight line through the two points, the simplest one to find being the ones on the x and y axes. </a:t>
            </a:r>
          </a:p>
          <a:p>
            <a:endParaRPr lang="en-GB" dirty="0"/>
          </a:p>
          <a:p>
            <a:r>
              <a:rPr lang="en-GB" dirty="0"/>
              <a:t>This is obvious with pencil and paper, and in fact pretty easy on a computer too, as most graphics packages include a line primitive, however things get trickier with even slightly more complex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here’s a quadratic function. This time, if we look for the points on the axes, we get three, because of the two roots for y = 0;</a:t>
            </a:r>
          </a:p>
          <a:p>
            <a:endParaRPr lang="en-GB" dirty="0"/>
          </a:p>
          <a:p>
            <a:r>
              <a:rPr lang="en-GB" dirty="0"/>
              <a:t>If we draw lines through those, we get some kind of approximation of the curve, but it’s certainly not the parabola we’re expecting.</a:t>
            </a:r>
          </a:p>
          <a:p>
            <a:endParaRPr lang="en-GB" dirty="0"/>
          </a:p>
          <a:p>
            <a:r>
              <a:rPr lang="en-GB" dirty="0"/>
              <a:t>We can improve the accuracy by plotting some more points, for example we could evaluate the function at intervals of 2 along x,</a:t>
            </a:r>
          </a:p>
          <a:p>
            <a:endParaRPr lang="en-GB" dirty="0"/>
          </a:p>
          <a:p>
            <a:r>
              <a:rPr lang="en-GB" dirty="0"/>
              <a:t>Which is getting closer; we can improve it further by decreasing the interval. This is something that you’ll notice when you’re completing the first assignment worksheet.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actually use this technique to draw a wide variety of shapes, which we’ll find out how to do in the next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as usual at the definitions and starting to consider how we can convert a mathematical function into something that can be implemented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week, we met some number systems, and touched on the idea of a set, which is an unordered collection of elements that usually have some characteristics in common.</a:t>
            </a:r>
          </a:p>
          <a:p>
            <a:endParaRPr lang="en-GB" dirty="0"/>
          </a:p>
          <a:p>
            <a:r>
              <a:rPr lang="en-GB" dirty="0"/>
              <a:t>We can also combine sets using the Cartesian product, which creates tuples of elements from each set; these can be used to define the 2- and 3-dimensional coordinate spaces that we’ll be working in.</a:t>
            </a:r>
          </a:p>
          <a:p>
            <a:endParaRPr lang="en-GB" dirty="0"/>
          </a:p>
          <a:p>
            <a:r>
              <a:rPr lang="en-GB" dirty="0"/>
              <a:t>There are other ways we can combine elements from different sets, too…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that’s using functions, which in mathematical terms are a mapping between sets;</a:t>
            </a:r>
          </a:p>
          <a:p>
            <a:endParaRPr lang="en-GB" dirty="0"/>
          </a:p>
          <a:p>
            <a:r>
              <a:rPr lang="en-GB" dirty="0"/>
              <a:t>that we write using this colon and arrow notation []</a:t>
            </a:r>
          </a:p>
          <a:p>
            <a:endParaRPr lang="en-GB" dirty="0"/>
          </a:p>
          <a:p>
            <a:r>
              <a:rPr lang="en-GB" dirty="0"/>
              <a:t>A bit of terminology: S is the domain, and T is the codomain.</a:t>
            </a:r>
          </a:p>
          <a:p>
            <a:endParaRPr lang="en-GB" dirty="0"/>
          </a:p>
          <a:p>
            <a:r>
              <a:rPr lang="en-GB" dirty="0"/>
              <a:t>Something to note is that each element of the domain should map to a single, unique element of the codomain, so that the results are deterministic, although more than one input values could give the same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might be contemplating how functions in maths compare to those in code, so let’s take a look at that now. If we take our general function definition,</a:t>
            </a:r>
          </a:p>
          <a:p>
            <a:endParaRPr lang="en-GB" dirty="0"/>
          </a:p>
          <a:p>
            <a:r>
              <a:rPr lang="en-GB" dirty="0"/>
              <a:t>We could write that in C++ like so, defining classes to represent the sets, and writing a function with input of type S and output type T.</a:t>
            </a:r>
          </a:p>
          <a:p>
            <a:endParaRPr lang="en-GB" dirty="0"/>
          </a:p>
          <a:p>
            <a:r>
              <a:rPr lang="en-GB" dirty="0"/>
              <a:t>This is equivalent as long as the only variable the function factors into the computation is the input s, and doesn’t use any </a:t>
            </a:r>
            <a:r>
              <a:rPr lang="en-GB" dirty="0" err="1"/>
              <a:t>globals</a:t>
            </a:r>
            <a:r>
              <a:rPr lang="en-GB" dirty="0"/>
              <a:t>, statics, member variables or suchlike to produce different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at a more generic example, we can define functions between the established number systems,</a:t>
            </a:r>
          </a:p>
          <a:p>
            <a:endParaRPr lang="en-GB" dirty="0"/>
          </a:p>
          <a:p>
            <a:r>
              <a:rPr lang="en-GB" dirty="0"/>
              <a:t>Which are approximated to some extent by the built-in types,</a:t>
            </a:r>
          </a:p>
          <a:p>
            <a:endParaRPr lang="en-GB" dirty="0"/>
          </a:p>
          <a:p>
            <a:r>
              <a:rPr lang="en-GB" dirty="0"/>
              <a:t>Though of course there are some limits on the numerical types in code that there aren’t in maths, and there isn’t an equivalent type to the rational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also have more than one input value; in mathematical terms, this means that the domain is a cartesian product,</a:t>
            </a:r>
          </a:p>
          <a:p>
            <a:endParaRPr lang="en-GB" dirty="0"/>
          </a:p>
          <a:p>
            <a:r>
              <a:rPr lang="en-GB" dirty="0"/>
              <a:t>And in code, we just have multiple arguments, potentially of different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biggest difference between a lot of maths and code is that while </a:t>
            </a:r>
          </a:p>
          <a:p>
            <a:endParaRPr lang="en-GB" dirty="0"/>
          </a:p>
          <a:p>
            <a:r>
              <a:rPr lang="en-GB" dirty="0"/>
              <a:t>maths can be continuous, and often quite abstract – we can define a function and draw its graph as a smooth line –</a:t>
            </a:r>
          </a:p>
          <a:p>
            <a:endParaRPr lang="en-GB" dirty="0"/>
          </a:p>
          <a:p>
            <a:r>
              <a:rPr lang="en-GB" dirty="0"/>
              <a:t>In computer science, we have to use discrete mathematics to deal with distinct values, because</a:t>
            </a:r>
          </a:p>
          <a:p>
            <a:endParaRPr lang="en-GB" dirty="0"/>
          </a:p>
          <a:p>
            <a:r>
              <a:rPr lang="en-GB" dirty="0"/>
              <a:t>For a start, we can’t actually represent every real number on a computer,</a:t>
            </a:r>
          </a:p>
          <a:p>
            <a:endParaRPr lang="en-GB" dirty="0"/>
          </a:p>
          <a:p>
            <a:r>
              <a:rPr lang="en-GB" dirty="0"/>
              <a:t>And we also can’t realistic evaluate functions at every value, even of those that can be represented.</a:t>
            </a:r>
          </a:p>
          <a:p>
            <a:endParaRPr lang="en-GB" dirty="0"/>
          </a:p>
          <a:p>
            <a:r>
              <a:rPr lang="en-GB" dirty="0"/>
              <a:t>So, in order to implement mathematical functions in code, we need to discretise them, which means evaluating them at representative values to build up a picture of the whole. </a:t>
            </a:r>
          </a:p>
          <a:p>
            <a:endParaRPr lang="en-GB" dirty="0"/>
          </a:p>
          <a:p>
            <a:r>
              <a:rPr lang="en-GB" dirty="0"/>
              <a:t>It’s similar to sampling in signal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an example, if we think about how we’d draw a function y = f(x), </a:t>
            </a:r>
          </a:p>
          <a:p>
            <a:endParaRPr lang="en-GB" dirty="0"/>
          </a:p>
          <a:p>
            <a:r>
              <a:rPr lang="en-GB" dirty="0"/>
              <a:t>Which is made by plotting the coordinates (x, f(x)) for some range of x</a:t>
            </a:r>
          </a:p>
          <a:p>
            <a:endParaRPr lang="en-GB" dirty="0"/>
          </a:p>
          <a:p>
            <a:r>
              <a:rPr lang="en-GB" dirty="0"/>
              <a:t>And we know that each of those points will be unique,</a:t>
            </a:r>
          </a:p>
          <a:p>
            <a:endParaRPr lang="en-GB" dirty="0"/>
          </a:p>
          <a:p>
            <a:r>
              <a:rPr lang="en-GB" dirty="0"/>
              <a:t>So we can build up a picture of the function by evaluating the function at various intervals of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6.png"/><Relationship Id="rId3" Type="http://schemas.openxmlformats.org/officeDocument/2006/relationships/image" Target="../media/image29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S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mathworld.wolfram.com/n-Tuple.html" TargetMode="External"/><Relationship Id="rId4" Type="http://schemas.openxmlformats.org/officeDocument/2006/relationships/hyperlink" Target="https://mathworld.wolfram.com/CartesianProdu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Fun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athworld.wolfram.com/Codomain.html" TargetMode="External"/><Relationship Id="rId4" Type="http://schemas.openxmlformats.org/officeDocument/2006/relationships/hyperlink" Target="https://mathworld.wolfram.com/Doma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DiscreteMathemati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world.wolfram.com/Sampling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Grap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10363200" cy="1975104"/>
          </a:xfrm>
        </p:spPr>
        <p:txBody>
          <a:bodyPr/>
          <a:lstStyle/>
          <a:p>
            <a:r>
              <a:rPr lang="en-US" i="1" dirty="0"/>
              <a:t>Week 2: Geometry I</a:t>
            </a:r>
            <a:br>
              <a:rPr lang="en-US" dirty="0"/>
            </a:br>
            <a:r>
              <a:rPr lang="en-US" dirty="0"/>
              <a:t>Part 3: Functions and </a:t>
            </a:r>
            <a:r>
              <a:rPr lang="en-US" dirty="0" err="1"/>
              <a:t>Discretisation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20240"/>
            <a:ext cx="10363200" cy="1508760"/>
          </a:xfrm>
        </p:spPr>
        <p:txBody>
          <a:bodyPr/>
          <a:lstStyle/>
          <a:p>
            <a:r>
              <a:rPr lang="en-US" dirty="0"/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1E50-5A01-438F-81BB-8F5F2253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2102224" cy="596569"/>
              </a:xfrm>
            </p:spPr>
            <p:txBody>
              <a:bodyPr/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2102224" cy="5965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B5AE2-151D-406B-860F-00A4B7630F41}"/>
              </a:ext>
            </a:extLst>
          </p:cNvPr>
          <p:cNvCxnSpPr>
            <a:cxnSpLocks/>
          </p:cNvCxnSpPr>
          <p:nvPr/>
        </p:nvCxnSpPr>
        <p:spPr>
          <a:xfrm>
            <a:off x="268514" y="3817257"/>
            <a:ext cx="1145177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375F7D-49F9-4FC6-BD30-D930F6F18C68}"/>
              </a:ext>
            </a:extLst>
          </p:cNvPr>
          <p:cNvCxnSpPr>
            <a:cxnSpLocks/>
          </p:cNvCxnSpPr>
          <p:nvPr/>
        </p:nvCxnSpPr>
        <p:spPr>
          <a:xfrm>
            <a:off x="5994399" y="247937"/>
            <a:ext cx="0" cy="64534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BE9E5-0E85-434E-8018-52BC372681B5}"/>
              </a:ext>
            </a:extLst>
          </p:cNvPr>
          <p:cNvCxnSpPr>
            <a:cxnSpLocks/>
          </p:cNvCxnSpPr>
          <p:nvPr/>
        </p:nvCxnSpPr>
        <p:spPr>
          <a:xfrm>
            <a:off x="485248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B16E88-9F30-4DB1-AA2B-06BABADE0D74}"/>
              </a:ext>
            </a:extLst>
          </p:cNvPr>
          <p:cNvCxnSpPr>
            <a:cxnSpLocks/>
          </p:cNvCxnSpPr>
          <p:nvPr/>
        </p:nvCxnSpPr>
        <p:spPr>
          <a:xfrm>
            <a:off x="3710576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BA373-7092-4330-920D-581C8AC76F55}"/>
              </a:ext>
            </a:extLst>
          </p:cNvPr>
          <p:cNvCxnSpPr>
            <a:cxnSpLocks/>
          </p:cNvCxnSpPr>
          <p:nvPr/>
        </p:nvCxnSpPr>
        <p:spPr>
          <a:xfrm>
            <a:off x="2572475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EBB97-2F18-4D46-A81B-F924843AB04E}"/>
              </a:ext>
            </a:extLst>
          </p:cNvPr>
          <p:cNvCxnSpPr>
            <a:cxnSpLocks/>
          </p:cNvCxnSpPr>
          <p:nvPr/>
        </p:nvCxnSpPr>
        <p:spPr>
          <a:xfrm>
            <a:off x="1431290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29EDE-D107-456D-8F10-62E9FE8CD7C2}"/>
              </a:ext>
            </a:extLst>
          </p:cNvPr>
          <p:cNvCxnSpPr>
            <a:cxnSpLocks/>
          </p:cNvCxnSpPr>
          <p:nvPr/>
        </p:nvCxnSpPr>
        <p:spPr>
          <a:xfrm>
            <a:off x="713594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941812-7DCD-4F24-B68F-5BF2AA254AC9}"/>
              </a:ext>
            </a:extLst>
          </p:cNvPr>
          <p:cNvCxnSpPr>
            <a:cxnSpLocks/>
          </p:cNvCxnSpPr>
          <p:nvPr/>
        </p:nvCxnSpPr>
        <p:spPr>
          <a:xfrm>
            <a:off x="8274413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77CC0E-3451-4DD4-AA20-0146D589D737}"/>
              </a:ext>
            </a:extLst>
          </p:cNvPr>
          <p:cNvCxnSpPr>
            <a:cxnSpLocks/>
          </p:cNvCxnSpPr>
          <p:nvPr/>
        </p:nvCxnSpPr>
        <p:spPr>
          <a:xfrm>
            <a:off x="9423944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6A0631-FC49-4D49-AF9C-84F5B721D8EE}"/>
              </a:ext>
            </a:extLst>
          </p:cNvPr>
          <p:cNvCxnSpPr>
            <a:cxnSpLocks/>
          </p:cNvCxnSpPr>
          <p:nvPr/>
        </p:nvCxnSpPr>
        <p:spPr>
          <a:xfrm>
            <a:off x="10551341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E739C-1B9B-45F3-A855-A2F0A3319A36}"/>
                  </a:ext>
                </a:extLst>
              </p:cNvPr>
              <p:cNvSpPr txBox="1"/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E739C-1B9B-45F3-A855-A2F0A331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C361D-62E3-41D8-B620-145E5F94C202}"/>
                  </a:ext>
                </a:extLst>
              </p:cNvPr>
              <p:cNvSpPr txBox="1"/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C361D-62E3-41D8-B620-145E5F94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31B465-1137-4234-9B53-204E40B861CE}"/>
                  </a:ext>
                </a:extLst>
              </p:cNvPr>
              <p:cNvSpPr txBox="1"/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31B465-1137-4234-9B53-204E40B8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D7685-81E5-473E-83F0-731AC1B42357}"/>
                  </a:ext>
                </a:extLst>
              </p:cNvPr>
              <p:cNvSpPr txBox="1"/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D7685-81E5-473E-83F0-731AC1B4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13EAB-9A38-41CE-8C81-097DA39E6A4F}"/>
                  </a:ext>
                </a:extLst>
              </p:cNvPr>
              <p:cNvSpPr txBox="1"/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13EAB-9A38-41CE-8C81-097DA39E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427EDA-A6ED-4459-B73E-05590FB82464}"/>
                  </a:ext>
                </a:extLst>
              </p:cNvPr>
              <p:cNvSpPr txBox="1"/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427EDA-A6ED-4459-B73E-05590FB8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B936E-5465-4A1A-9CCC-F255056BDD65}"/>
                  </a:ext>
                </a:extLst>
              </p:cNvPr>
              <p:cNvSpPr txBox="1"/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B936E-5465-4A1A-9CCC-F255056B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A33B4-16A6-42F2-9A95-DF7D2A397338}"/>
                  </a:ext>
                </a:extLst>
              </p:cNvPr>
              <p:cNvSpPr txBox="1"/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A33B4-16A6-42F2-9A95-DF7D2A39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016F4-74E9-4FF5-8C20-3861A5D30FA4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51189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DED0CC-B21C-4736-9137-1EA0C871A5BA}"/>
              </a:ext>
            </a:extLst>
          </p:cNvPr>
          <p:cNvCxnSpPr>
            <a:cxnSpLocks/>
          </p:cNvCxnSpPr>
          <p:nvPr/>
        </p:nvCxnSpPr>
        <p:spPr>
          <a:xfrm rot="5400000">
            <a:off x="5994399" y="1376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71FC9D-E653-4E30-8E08-36AD4708ACCC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33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E5A5B6-0069-44C5-BCFE-54736C99013B}"/>
              </a:ext>
            </a:extLst>
          </p:cNvPr>
          <p:cNvCxnSpPr>
            <a:cxnSpLocks/>
          </p:cNvCxnSpPr>
          <p:nvPr/>
        </p:nvCxnSpPr>
        <p:spPr>
          <a:xfrm rot="5400000">
            <a:off x="5994399" y="5937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022DF5-195E-4812-A0B4-537C1E131F37}"/>
              </a:ext>
            </a:extLst>
          </p:cNvPr>
          <p:cNvCxnSpPr>
            <a:cxnSpLocks/>
          </p:cNvCxnSpPr>
          <p:nvPr/>
        </p:nvCxnSpPr>
        <p:spPr>
          <a:xfrm rot="5400000">
            <a:off x="5994399" y="4794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8BCA4E-7D16-4FEC-9DBF-445DD93023AC}"/>
                  </a:ext>
                </a:extLst>
              </p:cNvPr>
              <p:cNvSpPr txBox="1"/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8BCA4E-7D16-4FEC-9DBF-445DD930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B2A8B-42BF-4925-857B-D5F13118D5E8}"/>
                  </a:ext>
                </a:extLst>
              </p:cNvPr>
              <p:cNvSpPr txBox="1"/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B2A8B-42BF-4925-857B-D5F13118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C4EA50-34A9-435E-A19D-56E83CE6A811}"/>
                  </a:ext>
                </a:extLst>
              </p:cNvPr>
              <p:cNvSpPr txBox="1"/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C4EA50-34A9-435E-A19D-56E83CE6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1B19F0-4979-4494-A1E7-2BBFA5527DDD}"/>
                  </a:ext>
                </a:extLst>
              </p:cNvPr>
              <p:cNvSpPr txBox="1"/>
              <p:nvPr/>
            </p:nvSpPr>
            <p:spPr>
              <a:xfrm>
                <a:off x="5089107" y="4668214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1B19F0-4979-4494-A1E7-2BBFA552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07" y="4668214"/>
                <a:ext cx="83067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AA7DEB-AAA5-4867-94FA-758B4B5746A3}"/>
                  </a:ext>
                </a:extLst>
              </p:cNvPr>
              <p:cNvSpPr txBox="1"/>
              <p:nvPr/>
            </p:nvSpPr>
            <p:spPr>
              <a:xfrm>
                <a:off x="5057365" y="5807342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AA7DEB-AAA5-4867-94FA-758B4B57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65" y="5807342"/>
                <a:ext cx="83067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7C7A48-4EA3-4352-93D5-F659B5057BE3}"/>
                  </a:ext>
                </a:extLst>
              </p:cNvPr>
              <p:cNvSpPr txBox="1"/>
              <p:nvPr/>
            </p:nvSpPr>
            <p:spPr>
              <a:xfrm>
                <a:off x="5453245" y="3791396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7C7A48-4EA3-4352-93D5-F659B505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45" y="3791396"/>
                <a:ext cx="524503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B0797-25F5-418D-A85B-B13AF32ED846}"/>
                  </a:ext>
                </a:extLst>
              </p:cNvPr>
              <p:cNvSpPr txBox="1"/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B0797-25F5-418D-A85B-B13AF32ED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833B0C5-8B5F-49BF-8D42-93248BF8B685}"/>
              </a:ext>
            </a:extLst>
          </p:cNvPr>
          <p:cNvGrpSpPr/>
          <p:nvPr/>
        </p:nvGrpSpPr>
        <p:grpSpPr>
          <a:xfrm>
            <a:off x="3517947" y="2002778"/>
            <a:ext cx="3737070" cy="1913213"/>
            <a:chOff x="3517947" y="2002778"/>
            <a:chExt cx="3737070" cy="1913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2460C5-823F-44D4-9255-93BF9F6ED862}"/>
                    </a:ext>
                  </a:extLst>
                </p:cNvPr>
                <p:cNvSpPr txBox="1"/>
                <p:nvPr/>
              </p:nvSpPr>
              <p:spPr>
                <a:xfrm>
                  <a:off x="6009676" y="2014204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2460C5-823F-44D4-9255-93BF9F6ED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676" y="2014204"/>
                  <a:ext cx="1245341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F7DB3B-741D-4EB2-8ECE-2125E2ACCB30}"/>
                    </a:ext>
                  </a:extLst>
                </p:cNvPr>
                <p:cNvSpPr txBox="1"/>
                <p:nvPr/>
              </p:nvSpPr>
              <p:spPr>
                <a:xfrm>
                  <a:off x="3517947" y="2939736"/>
                  <a:ext cx="177324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(−1.5,0)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F7DB3B-741D-4EB2-8ECE-2125E2AC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947" y="2939736"/>
                  <a:ext cx="1773242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421831-B366-4A7B-9A7A-5D3545F0BAE9}"/>
                </a:ext>
              </a:extLst>
            </p:cNvPr>
            <p:cNvSpPr/>
            <p:nvPr/>
          </p:nvSpPr>
          <p:spPr>
            <a:xfrm flipV="1">
              <a:off x="5910942" y="2002778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3DCAA4-B74D-4386-A85C-6C74EB0FF877}"/>
                </a:ext>
              </a:extLst>
            </p:cNvPr>
            <p:cNvSpPr/>
            <p:nvPr/>
          </p:nvSpPr>
          <p:spPr>
            <a:xfrm flipV="1">
              <a:off x="5070274" y="3718523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5BBF29-908D-4749-9FF2-94F18B5AB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581319" y="-430306"/>
            <a:ext cx="3688975" cy="7476565"/>
          </a:xfrm>
          <a:prstGeom prst="line">
            <a:avLst/>
          </a:prstGeom>
          <a:ln w="63500">
            <a:solidFill>
              <a:srgbClr val="FFFF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546A3A-8D4E-42AC-8493-8F28A8008EC2}"/>
                  </a:ext>
                </a:extLst>
              </p:cNvPr>
              <p:cNvSpPr txBox="1"/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2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546A3A-8D4E-42AC-8493-8F28A800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6199B4F-A065-456D-A7DD-8E48EE86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69235" y="-161365"/>
            <a:ext cx="12590013" cy="6271663"/>
            <a:chOff x="-269235" y="-161365"/>
            <a:chExt cx="12590013" cy="627166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0B8547-7075-41D1-A579-B6D4E2828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9568" y="-161365"/>
              <a:ext cx="6291210" cy="621383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6D88F4-21FE-4C04-AF0A-BF3F365C5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-269235" y="-103537"/>
              <a:ext cx="6291210" cy="621383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51E50-5A01-438F-81BB-8F5F2253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783560"/>
                <a:ext cx="2613212" cy="596569"/>
              </a:xfrm>
            </p:spPr>
            <p:txBody>
              <a:bodyPr>
                <a:noAutofit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76947-BD4E-487B-B247-F9C4EC3D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783560"/>
                <a:ext cx="2613212" cy="5965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163D942-2BF6-4AFC-B6A9-F549D01A0891}"/>
              </a:ext>
            </a:extLst>
          </p:cNvPr>
          <p:cNvGrpSpPr/>
          <p:nvPr/>
        </p:nvGrpSpPr>
        <p:grpSpPr>
          <a:xfrm>
            <a:off x="268514" y="-13673"/>
            <a:ext cx="11697432" cy="6715098"/>
            <a:chOff x="268514" y="-13673"/>
            <a:chExt cx="11697432" cy="67150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79B5AE2-151D-406B-860F-00A4B7630F41}"/>
                </a:ext>
              </a:extLst>
            </p:cNvPr>
            <p:cNvCxnSpPr>
              <a:cxnSpLocks/>
            </p:cNvCxnSpPr>
            <p:nvPr/>
          </p:nvCxnSpPr>
          <p:spPr>
            <a:xfrm>
              <a:off x="268514" y="3817257"/>
              <a:ext cx="11451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375F7D-49F9-4FC6-BD30-D930F6F18C6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247937"/>
              <a:ext cx="0" cy="64534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ABE9E5-0E85-434E-8018-52BC372681B5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88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B16E88-9F30-4DB1-AA2B-06BABADE0D74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76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0BA373-7092-4330-920D-581C8AC76F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2475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FEBB97-2F18-4D46-A81B-F924843AB04E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90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E29EDE-D107-456D-8F10-62E9FE8CD7C2}"/>
                </a:ext>
              </a:extLst>
            </p:cNvPr>
            <p:cNvCxnSpPr>
              <a:cxnSpLocks/>
            </p:cNvCxnSpPr>
            <p:nvPr/>
          </p:nvCxnSpPr>
          <p:spPr>
            <a:xfrm>
              <a:off x="7135948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941812-7DCD-4F24-B68F-5BF2AA254AC9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13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77CC0E-3451-4DD4-AA20-0146D589D737}"/>
                </a:ext>
              </a:extLst>
            </p:cNvPr>
            <p:cNvCxnSpPr>
              <a:cxnSpLocks/>
            </p:cNvCxnSpPr>
            <p:nvPr/>
          </p:nvCxnSpPr>
          <p:spPr>
            <a:xfrm>
              <a:off x="9423944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6A0631-FC49-4D49-AF9C-84F5B721D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341" y="365760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4E739C-1B9B-45F3-A855-A2F0A3319A36}"/>
                    </a:ext>
                  </a:extLst>
                </p:cNvPr>
                <p:cNvSpPr txBox="1"/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4E739C-1B9B-45F3-A855-A2F0A3319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BC361D-62E3-41D8-B620-145E5F94C202}"/>
                    </a:ext>
                  </a:extLst>
                </p:cNvPr>
                <p:cNvSpPr txBox="1"/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BC361D-62E3-41D8-B620-145E5F94C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31B465-1137-4234-9B53-204E40B861CE}"/>
                    </a:ext>
                  </a:extLst>
                </p:cNvPr>
                <p:cNvSpPr txBox="1"/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31B465-1137-4234-9B53-204E40B86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9D7685-81E5-473E-83F0-731AC1B42357}"/>
                    </a:ext>
                  </a:extLst>
                </p:cNvPr>
                <p:cNvSpPr txBox="1"/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9D7685-81E5-473E-83F0-731AC1B42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C13EAB-9A38-41CE-8C81-097DA39E6A4F}"/>
                    </a:ext>
                  </a:extLst>
                </p:cNvPr>
                <p:cNvSpPr txBox="1"/>
                <p:nvPr/>
              </p:nvSpPr>
              <p:spPr>
                <a:xfrm>
                  <a:off x="6884764" y="3991429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C13EAB-9A38-41CE-8C81-097DA39E6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764" y="3991429"/>
                  <a:ext cx="524503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427EDA-A6ED-4459-B73E-05590FB82464}"/>
                    </a:ext>
                  </a:extLst>
                </p:cNvPr>
                <p:cNvSpPr txBox="1"/>
                <p:nvPr/>
              </p:nvSpPr>
              <p:spPr>
                <a:xfrm>
                  <a:off x="8026311" y="3976914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427EDA-A6ED-4459-B73E-05590FB82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311" y="3976914"/>
                  <a:ext cx="524503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2B936E-5465-4A1A-9CCC-F255056BDD65}"/>
                    </a:ext>
                  </a:extLst>
                </p:cNvPr>
                <p:cNvSpPr txBox="1"/>
                <p:nvPr/>
              </p:nvSpPr>
              <p:spPr>
                <a:xfrm>
                  <a:off x="9164049" y="3976913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2B936E-5465-4A1A-9CCC-F255056BD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9" y="3976913"/>
                  <a:ext cx="524503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8A33B4-16A6-42F2-9A95-DF7D2A397338}"/>
                    </a:ext>
                  </a:extLst>
                </p:cNvPr>
                <p:cNvSpPr txBox="1"/>
                <p:nvPr/>
              </p:nvSpPr>
              <p:spPr>
                <a:xfrm>
                  <a:off x="10297075" y="3991429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8A33B4-16A6-42F2-9A95-DF7D2A397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075" y="3991429"/>
                  <a:ext cx="524503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4016F4-74E9-4FF5-8C20-3861A5D30F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251189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DED0CC-B21C-4736-9137-1EA0C871A5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137651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71FC9D-E653-4E30-8E08-36AD4708AC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233513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E5A5B6-0069-44C5-BCFE-54736C9901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593703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022DF5-195E-4812-A0B4-537C1E131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4399" y="4794031"/>
              <a:ext cx="0" cy="33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8BCA4E-7D16-4FEC-9DBF-445DD93023AC}"/>
                    </a:ext>
                  </a:extLst>
                </p:cNvPr>
                <p:cNvSpPr txBox="1"/>
                <p:nvPr/>
              </p:nvSpPr>
              <p:spPr>
                <a:xfrm>
                  <a:off x="5254217" y="2387955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8BCA4E-7D16-4FEC-9DBF-445DD9302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217" y="2387955"/>
                  <a:ext cx="52450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CB2A8B-42BF-4925-857B-D5F13118D5E8}"/>
                    </a:ext>
                  </a:extLst>
                </p:cNvPr>
                <p:cNvSpPr txBox="1"/>
                <p:nvPr/>
              </p:nvSpPr>
              <p:spPr>
                <a:xfrm>
                  <a:off x="5258564" y="1250233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CB2A8B-42BF-4925-857B-D5F13118D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64" y="1250233"/>
                  <a:ext cx="524503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C4EA50-34A9-435E-A19D-56E83CE6A811}"/>
                    </a:ext>
                  </a:extLst>
                </p:cNvPr>
                <p:cNvSpPr txBox="1"/>
                <p:nvPr/>
              </p:nvSpPr>
              <p:spPr>
                <a:xfrm>
                  <a:off x="5254217" y="141351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C4EA50-34A9-435E-A19D-56E83CE6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217" y="141351"/>
                  <a:ext cx="524503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1B19F0-4979-4494-A1E7-2BBFA5527DDD}"/>
                    </a:ext>
                  </a:extLst>
                </p:cNvPr>
                <p:cNvSpPr txBox="1"/>
                <p:nvPr/>
              </p:nvSpPr>
              <p:spPr>
                <a:xfrm>
                  <a:off x="5089107" y="4668214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1B19F0-4979-4494-A1E7-2BBFA5527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07" y="4668214"/>
                  <a:ext cx="83067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AA7DEB-AAA5-4867-94FA-758B4B5746A3}"/>
                    </a:ext>
                  </a:extLst>
                </p:cNvPr>
                <p:cNvSpPr txBox="1"/>
                <p:nvPr/>
              </p:nvSpPr>
              <p:spPr>
                <a:xfrm>
                  <a:off x="5057365" y="5807342"/>
                  <a:ext cx="83067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AA7DEB-AAA5-4867-94FA-758B4B574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365" y="5807342"/>
                  <a:ext cx="83067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57C7A48-4EA3-4352-93D5-F659B5057BE3}"/>
                    </a:ext>
                  </a:extLst>
                </p:cNvPr>
                <p:cNvSpPr txBox="1"/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57C7A48-4EA3-4352-93D5-F659B5057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CB0797-25F5-418D-A85B-B13AF32ED846}"/>
                    </a:ext>
                  </a:extLst>
                </p:cNvPr>
                <p:cNvSpPr txBox="1"/>
                <p:nvPr/>
              </p:nvSpPr>
              <p:spPr>
                <a:xfrm>
                  <a:off x="11438622" y="3817257"/>
                  <a:ext cx="5273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CB0797-25F5-418D-A85B-B13AF32ED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2" y="3817257"/>
                  <a:ext cx="527324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546A3A-8D4E-42AC-8493-8F28A8008EC2}"/>
                    </a:ext>
                  </a:extLst>
                </p:cNvPr>
                <p:cNvSpPr txBox="1"/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b="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546A3A-8D4E-42AC-8493-8F28A8008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D4624-268D-4CBB-A2A3-50CF398CB47F}"/>
              </a:ext>
            </a:extLst>
          </p:cNvPr>
          <p:cNvGrpSpPr/>
          <p:nvPr/>
        </p:nvGrpSpPr>
        <p:grpSpPr>
          <a:xfrm>
            <a:off x="3614725" y="3125913"/>
            <a:ext cx="4760576" cy="3575512"/>
            <a:chOff x="3614725" y="3125913"/>
            <a:chExt cx="4760576" cy="35755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82835A-B899-4CB2-856D-D43E9F83F6A4}"/>
                    </a:ext>
                  </a:extLst>
                </p:cNvPr>
                <p:cNvSpPr txBox="1"/>
                <p:nvPr/>
              </p:nvSpPr>
              <p:spPr>
                <a:xfrm>
                  <a:off x="7141928" y="3125913"/>
                  <a:ext cx="115448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82835A-B899-4CB2-856D-D43E9F83F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928" y="3125913"/>
                  <a:ext cx="1154483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376B06-1967-4890-8963-1AB2731924B0}"/>
                    </a:ext>
                  </a:extLst>
                </p:cNvPr>
                <p:cNvSpPr txBox="1"/>
                <p:nvPr/>
              </p:nvSpPr>
              <p:spPr>
                <a:xfrm>
                  <a:off x="6007393" y="6116650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−4)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376B06-1967-4890-8963-1AB27319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393" y="6116650"/>
                  <a:ext cx="1529073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01880C-015F-4D47-B657-47F52F57C165}"/>
                </a:ext>
              </a:extLst>
            </p:cNvPr>
            <p:cNvSpPr/>
            <p:nvPr/>
          </p:nvSpPr>
          <p:spPr>
            <a:xfrm flipV="1">
              <a:off x="8177833" y="3725781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44C329-0B48-4892-84E6-70F6868519BF}"/>
                </a:ext>
              </a:extLst>
            </p:cNvPr>
            <p:cNvSpPr/>
            <p:nvPr/>
          </p:nvSpPr>
          <p:spPr>
            <a:xfrm flipV="1">
              <a:off x="5898532" y="6000995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7B4E00D-5F8D-4533-973E-FEB96248BB13}"/>
                </a:ext>
              </a:extLst>
            </p:cNvPr>
            <p:cNvSpPr/>
            <p:nvPr/>
          </p:nvSpPr>
          <p:spPr>
            <a:xfrm flipV="1">
              <a:off x="3614725" y="3725781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C1A933-B7DA-4D3C-A4DD-6A41673B1E64}"/>
                    </a:ext>
                  </a:extLst>
                </p:cNvPr>
                <p:cNvSpPr txBox="1"/>
                <p:nvPr/>
              </p:nvSpPr>
              <p:spPr>
                <a:xfrm>
                  <a:off x="3699872" y="3132219"/>
                  <a:ext cx="146065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(−4,0)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C1A933-B7DA-4D3C-A4DD-6A41673B1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872" y="3132219"/>
                  <a:ext cx="1460656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9DFDE6-A4B8-4AE6-8FE1-7AC7E2EB6CA7}"/>
              </a:ext>
            </a:extLst>
          </p:cNvPr>
          <p:cNvGrpSpPr/>
          <p:nvPr/>
        </p:nvGrpSpPr>
        <p:grpSpPr>
          <a:xfrm>
            <a:off x="1100473" y="384489"/>
            <a:ext cx="9670138" cy="5598957"/>
            <a:chOff x="1100473" y="384489"/>
            <a:chExt cx="9670138" cy="559895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736A68-5F6A-448A-BB54-E1F2E230F634}"/>
                </a:ext>
              </a:extLst>
            </p:cNvPr>
            <p:cNvSpPr/>
            <p:nvPr/>
          </p:nvSpPr>
          <p:spPr>
            <a:xfrm flipV="1">
              <a:off x="7037214" y="5405086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CCB7B87-90B8-4155-AEE6-49537BE96385}"/>
                </a:ext>
              </a:extLst>
            </p:cNvPr>
            <p:cNvSpPr/>
            <p:nvPr/>
          </p:nvSpPr>
          <p:spPr>
            <a:xfrm flipV="1">
              <a:off x="4753754" y="5399835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1108857-40BE-4FDF-9D1E-EB31113C6BC5}"/>
                    </a:ext>
                  </a:extLst>
                </p:cNvPr>
                <p:cNvSpPr txBox="1"/>
                <p:nvPr/>
              </p:nvSpPr>
              <p:spPr>
                <a:xfrm>
                  <a:off x="7147015" y="5398671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(2, −3)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1108857-40BE-4FDF-9D1E-EB31113C6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15" y="5398671"/>
                  <a:ext cx="1529073" cy="5847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F12AFF-EDF9-4110-A65D-5C8368EB7EA0}"/>
                    </a:ext>
                  </a:extLst>
                </p:cNvPr>
                <p:cNvSpPr txBox="1"/>
                <p:nvPr/>
              </p:nvSpPr>
              <p:spPr>
                <a:xfrm>
                  <a:off x="3040604" y="5398670"/>
                  <a:ext cx="17131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(−2, −3)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F12AFF-EDF9-4110-A65D-5C8368EB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604" y="5398670"/>
                  <a:ext cx="1713148" cy="5847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3FBCBB-A835-4B60-9D6A-FE93D222F297}"/>
                </a:ext>
              </a:extLst>
            </p:cNvPr>
            <p:cNvSpPr/>
            <p:nvPr/>
          </p:nvSpPr>
          <p:spPr>
            <a:xfrm flipV="1">
              <a:off x="9325210" y="870530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173E10-E801-406F-AF12-148FBB3C8877}"/>
                </a:ext>
              </a:extLst>
            </p:cNvPr>
            <p:cNvSpPr/>
            <p:nvPr/>
          </p:nvSpPr>
          <p:spPr>
            <a:xfrm flipV="1">
              <a:off x="2375007" y="870530"/>
              <a:ext cx="197468" cy="197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0B2EEAC-BEF4-496F-BC84-89267BA2B990}"/>
                    </a:ext>
                  </a:extLst>
                </p:cNvPr>
                <p:cNvSpPr txBox="1"/>
                <p:nvPr/>
              </p:nvSpPr>
              <p:spPr>
                <a:xfrm>
                  <a:off x="9547712" y="384489"/>
                  <a:ext cx="122289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(6, 5)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0B2EEAC-BEF4-496F-BC84-89267BA2B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7712" y="384489"/>
                  <a:ext cx="1222899" cy="58477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26F93BB-7C5E-48D1-99DE-D99C0B6EBBD4}"/>
                    </a:ext>
                  </a:extLst>
                </p:cNvPr>
                <p:cNvSpPr txBox="1"/>
                <p:nvPr/>
              </p:nvSpPr>
              <p:spPr>
                <a:xfrm>
                  <a:off x="1100473" y="997270"/>
                  <a:ext cx="152907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(−6, 5)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26F93BB-7C5E-48D1-99DE-D99C0B6EB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73" y="997270"/>
                  <a:ext cx="1529073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74C139-A8FE-42C5-96C6-9DBF5DB28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9042" y="-191700"/>
            <a:ext cx="7968334" cy="6294155"/>
            <a:chOff x="1969042" y="-191700"/>
            <a:chExt cx="7968334" cy="62941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4CC132-A920-411E-BBBE-C505E638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rot="-60000" flipH="1">
              <a:off x="8206752" y="-161365"/>
              <a:ext cx="1730624" cy="405569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069E62-360E-4222-8458-6CB84158C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1" idx="7"/>
            </p:cNvCxnSpPr>
            <p:nvPr/>
          </p:nvCxnSpPr>
          <p:spPr>
            <a:xfrm flipH="1" flipV="1">
              <a:off x="1969042" y="-191700"/>
              <a:ext cx="1814232" cy="408603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60FFFE-65DA-4691-B2D0-3E60E4D33FE3}"/>
                </a:ext>
              </a:extLst>
            </p:cNvPr>
            <p:cNvCxnSpPr>
              <a:cxnSpLocks/>
              <a:stCxn id="57" idx="3"/>
              <a:endCxn id="51" idx="7"/>
            </p:cNvCxnSpPr>
            <p:nvPr/>
          </p:nvCxnSpPr>
          <p:spPr>
            <a:xfrm flipH="1" flipV="1">
              <a:off x="3783274" y="3894330"/>
              <a:ext cx="999399" cy="1534424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898C44-130E-4175-AF2E-1DFDC017A3F7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V="1">
              <a:off x="7066133" y="3821345"/>
              <a:ext cx="1212342" cy="175229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238A48D-FA6E-4549-89AB-D3F8D926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5994830" y="5573635"/>
              <a:ext cx="1071303" cy="52882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32E4506-90CE-4E08-9E32-9BD5D43FEA23}"/>
                </a:ext>
              </a:extLst>
            </p:cNvPr>
            <p:cNvCxnSpPr>
              <a:cxnSpLocks/>
              <a:stCxn id="57" idx="3"/>
              <a:endCxn id="50" idx="2"/>
            </p:cNvCxnSpPr>
            <p:nvPr/>
          </p:nvCxnSpPr>
          <p:spPr>
            <a:xfrm>
              <a:off x="4782673" y="5428754"/>
              <a:ext cx="1115859" cy="670975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8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mple, red line drawing of a butterfly&#10;">
            <a:extLst>
              <a:ext uri="{FF2B5EF4-FFF2-40B4-BE49-F238E27FC236}">
                <a16:creationId xmlns:a16="http://schemas.microsoft.com/office/drawing/2014/main" id="{19DA2BCF-D8AF-4E4F-8DF1-C446DA62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934055"/>
            <a:ext cx="5384800" cy="3876127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B7117E3-2A36-4F4A-96A5-039B53B9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GB" b="1" dirty="0"/>
              <a:t>Butterflies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2006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9F4-6960-4523-9C6E-F7366C82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9051-6ABB-425F-941F-32BB2D17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/>
                </a:solidFill>
              </a:rPr>
              <a:t>Recall</a:t>
            </a:r>
            <a:r>
              <a:rPr lang="en-GB" dirty="0"/>
              <a:t> the mathematical definition of a function</a:t>
            </a:r>
          </a:p>
          <a:p>
            <a:r>
              <a:rPr lang="en-GB" b="1">
                <a:solidFill>
                  <a:schemeClr val="accent4"/>
                </a:solidFill>
              </a:rPr>
              <a:t>Understand</a:t>
            </a:r>
            <a:r>
              <a:rPr lang="en-GB"/>
              <a:t> </a:t>
            </a:r>
            <a:r>
              <a:rPr lang="en-GB" dirty="0"/>
              <a:t>what it means to </a:t>
            </a:r>
            <a:r>
              <a:rPr lang="en-GB" dirty="0">
                <a:solidFill>
                  <a:schemeClr val="accent4"/>
                </a:solidFill>
              </a:rPr>
              <a:t>discretise</a:t>
            </a:r>
            <a:r>
              <a:rPr lang="en-GB" dirty="0"/>
              <a:t> a continuous function, e.g. for implementation in code</a:t>
            </a:r>
          </a:p>
        </p:txBody>
      </p:sp>
    </p:spTree>
    <p:extLst>
      <p:ext uri="{BB962C8B-B14F-4D97-AF65-F5344CB8AC3E}">
        <p14:creationId xmlns:p14="http://schemas.microsoft.com/office/powerpoint/2010/main" val="23385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0538-2482-4927-826B-F8CD8071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0579-20E1-4BA9-92C0-70F2B90DF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Definition: a </a:t>
                </a:r>
                <a:r>
                  <a:rPr lang="en-GB" b="1" dirty="0">
                    <a:hlinkClick r:id="rId3"/>
                  </a:rPr>
                  <a:t>set</a:t>
                </a:r>
                <a:r>
                  <a:rPr lang="en-GB" dirty="0"/>
                  <a:t> is a collection of objects (called </a:t>
                </a:r>
                <a:r>
                  <a:rPr lang="en-GB" b="1" dirty="0">
                    <a:solidFill>
                      <a:schemeClr val="accent4"/>
                    </a:solidFill>
                  </a:rPr>
                  <a:t>elements</a:t>
                </a:r>
                <a:r>
                  <a:rPr lang="en-GB" dirty="0"/>
                  <a:t>) in which order has no significance, e.g.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1,7,3,24,999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elements often have some </a:t>
                </a:r>
                <a:r>
                  <a:rPr lang="en-GB" dirty="0">
                    <a:solidFill>
                      <a:schemeClr val="accent4"/>
                    </a:solidFill>
                  </a:rPr>
                  <a:t>shared characteristics</a:t>
                </a:r>
                <a:r>
                  <a:rPr lang="en-GB" dirty="0"/>
                  <a:t>, e.g.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</m:oMath>
                </a14:m>
                <a:r>
                  <a:rPr lang="en-GB" dirty="0"/>
                  <a:t> is the set of all </a:t>
                </a:r>
                <a:r>
                  <a:rPr lang="en-GB" dirty="0">
                    <a:solidFill>
                      <a:schemeClr val="accent4"/>
                    </a:solidFill>
                  </a:rPr>
                  <a:t>real numbers</a:t>
                </a:r>
                <a:r>
                  <a:rPr lang="en-GB" dirty="0"/>
                  <a:t> greater than 3</a:t>
                </a:r>
              </a:p>
              <a:p>
                <a:r>
                  <a:rPr lang="en-GB" dirty="0"/>
                  <a:t>The </a:t>
                </a:r>
                <a:r>
                  <a:rPr lang="en-GB" b="1" dirty="0">
                    <a:hlinkClick r:id="rId4"/>
                  </a:rPr>
                  <a:t>Cartesian product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sets is the set of all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59A8D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>
                    <a:hlinkClick r:id="rId5"/>
                  </a:rPr>
                  <a:t>-tuples</a:t>
                </a:r>
                <a:r>
                  <a:rPr lang="en-GB" dirty="0"/>
                  <a:t> with one component from each 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0579-20E1-4BA9-92C0-70F2B90DF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412" t="-1733" r="-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0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446F75-FF28-469B-B418-F61F03DAC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GB" dirty="0"/>
                  <a:t>In mathematics, a </a:t>
                </a:r>
                <a:r>
                  <a:rPr lang="en-GB" b="1" dirty="0">
                    <a:hlinkClick r:id="rId3"/>
                  </a:rPr>
                  <a:t>function</a:t>
                </a:r>
                <a:r>
                  <a:rPr lang="en-GB" dirty="0"/>
                  <a:t> is a mapping from one set to another</a:t>
                </a:r>
              </a:p>
              <a:p>
                <a:pPr marL="457200" indent="-457200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are sets, then a function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maps each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an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457200" indent="-457200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b="1" dirty="0">
                    <a:hlinkClick r:id="rId4"/>
                  </a:rPr>
                  <a:t>domain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hlinkClick r:id="rId5"/>
                  </a:rPr>
                  <a:t>codomain</a:t>
                </a:r>
                <a:endParaRPr lang="en-GB" b="1" dirty="0"/>
              </a:p>
              <a:p>
                <a:pPr marL="457200" indent="-457200"/>
                <a:r>
                  <a:rPr lang="en-GB" dirty="0"/>
                  <a:t>Note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maps each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</a:t>
                </a:r>
                <a:r>
                  <a:rPr lang="en-GB" dirty="0">
                    <a:solidFill>
                      <a:schemeClr val="accent4"/>
                    </a:solidFill>
                  </a:rPr>
                  <a:t>one and only one </a:t>
                </a:r>
                <a:r>
                  <a:rPr lang="en-GB" dirty="0"/>
                  <a:t>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; however it could map multiple elements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the same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(a </a:t>
                </a:r>
                <a:r>
                  <a:rPr lang="en-GB" dirty="0">
                    <a:solidFill>
                      <a:schemeClr val="accent2"/>
                    </a:solidFill>
                  </a:rPr>
                  <a:t>many-to-one</a:t>
                </a:r>
                <a:r>
                  <a:rPr lang="en-GB" dirty="0"/>
                  <a:t> mapping).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446F75-FF28-469B-B418-F61F03DAC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41" t="-2400" r="-1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9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 vs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F28374-45C4-459E-867E-1508FC4FF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/>
                  <a:t>		</a:t>
                </a:r>
                <a:r>
                  <a:rPr lang="en-GB" dirty="0">
                    <a:latin typeface="Consolas" panose="020B0609020204030204" pitchFamily="49" charset="0"/>
                  </a:rPr>
                  <a:t>class S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class T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T f(S s) {…}</a:t>
                </a:r>
              </a:p>
              <a:p>
                <a:pPr marL="457200" indent="-457200"/>
                <a:r>
                  <a:rPr lang="en-GB" dirty="0"/>
                  <a:t>(Under the assumption that </a:t>
                </a:r>
                <a:r>
                  <a:rPr lang="en-GB" dirty="0">
                    <a:latin typeface="Consolas" panose="020B0609020204030204" pitchFamily="49" charset="0"/>
                  </a:rPr>
                  <a:t>f</a:t>
                </a:r>
                <a:r>
                  <a:rPr lang="en-GB" dirty="0"/>
                  <a:t> is implemented to always give the same return value given the same argument – e.g. no internal or external state)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F28374-45C4-459E-867E-1508FC4FF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 vs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FF2A95-A33D-46C9-AF2C-47829AEE0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		int f(float x) {…}</a:t>
                </a:r>
              </a:p>
              <a:p>
                <a:pPr marL="457200" indent="-457200"/>
                <a:r>
                  <a:rPr lang="en-GB" dirty="0"/>
                  <a:t>OK, so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int</a:t>
                </a:r>
                <a:r>
                  <a:rPr lang="en-GB" dirty="0"/>
                  <a:t> aren’t really the same, nor 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float</a:t>
                </a:r>
                <a:r>
                  <a:rPr lang="en-GB" dirty="0"/>
                  <a:t>, but close enough for computing…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FF2A95-A33D-46C9-AF2C-47829AEE0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Multiple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72C89-0531-4941-A82C-F19383A4F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The domain of a function could be a Cartesian product: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>
                    <a:latin typeface="Consolas" panose="020B0609020204030204" pitchFamily="49" charset="0"/>
                  </a:rPr>
                  <a:t>				C f(A </a:t>
                </a:r>
                <a:r>
                  <a:rPr lang="en-GB" dirty="0" err="1">
                    <a:latin typeface="Consolas" panose="020B0609020204030204" pitchFamily="49" charset="0"/>
                  </a:rPr>
                  <a:t>a</a:t>
                </a:r>
                <a:r>
                  <a:rPr lang="en-GB" dirty="0">
                    <a:latin typeface="Consolas" panose="020B0609020204030204" pitchFamily="49" charset="0"/>
                  </a:rPr>
                  <a:t>, B b) {…}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72C89-0531-4941-A82C-F19383A4F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73B-0D27-46BA-A35C-E92140A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Continuous vs.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EB6A-120A-4874-8CBC-EA9F332E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Much of traditional mathematics is </a:t>
                </a:r>
                <a:r>
                  <a:rPr lang="en-GB" b="1" dirty="0">
                    <a:solidFill>
                      <a:srgbClr val="59A8D1"/>
                    </a:solidFill>
                  </a:rPr>
                  <a:t>continuous</a:t>
                </a:r>
                <a:r>
                  <a:rPr lang="en-GB" dirty="0"/>
                  <a:t>: functions can vary smoothly across the entire domain</a:t>
                </a:r>
              </a:p>
              <a:p>
                <a:r>
                  <a:rPr lang="en-GB" dirty="0"/>
                  <a:t>Computer science uses </a:t>
                </a:r>
                <a:r>
                  <a:rPr lang="en-GB" b="1" dirty="0">
                    <a:hlinkClick r:id="rId3"/>
                  </a:rPr>
                  <a:t>discrete mathematics</a:t>
                </a:r>
                <a:r>
                  <a:rPr lang="en-GB" dirty="0"/>
                  <a:t>, for objects that can only assume </a:t>
                </a:r>
                <a:r>
                  <a:rPr lang="en-GB" dirty="0">
                    <a:solidFill>
                      <a:schemeClr val="accent4"/>
                    </a:solidFill>
                  </a:rPr>
                  <a:t>distinct, separate values</a:t>
                </a:r>
              </a:p>
              <a:p>
                <a:pPr lvl="1"/>
                <a:r>
                  <a:rPr lang="en-GB" dirty="0"/>
                  <a:t>Computers can’t represent every value exactly, e.g. floats vs.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Even if they could, we couldn’t evaluate a function for e.g. every value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…</a:t>
                </a:r>
              </a:p>
              <a:p>
                <a:r>
                  <a:rPr lang="en-GB" dirty="0"/>
                  <a:t>Need to </a:t>
                </a:r>
                <a:r>
                  <a:rPr lang="en-GB" b="1" dirty="0">
                    <a:solidFill>
                      <a:schemeClr val="accent4"/>
                    </a:solidFill>
                  </a:rPr>
                  <a:t>discretise</a:t>
                </a:r>
                <a:r>
                  <a:rPr lang="en-GB" dirty="0"/>
                  <a:t> mathematical functions by evaluating them at representative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EB6A-120A-4874-8CBC-EA9F332E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12" t="-1733" r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58ECD69-976B-4088-9B02-4D7F207E9A8A}"/>
              </a:ext>
            </a:extLst>
          </p:cNvPr>
          <p:cNvSpPr/>
          <p:nvPr/>
        </p:nvSpPr>
        <p:spPr>
          <a:xfrm>
            <a:off x="7811429" y="5961720"/>
            <a:ext cx="2780371" cy="524107"/>
          </a:xfrm>
          <a:prstGeom prst="wedgeRectCallout">
            <a:avLst>
              <a:gd name="adj1" fmla="val -73813"/>
              <a:gd name="adj2" fmla="val -89982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 to </a:t>
            </a:r>
            <a:r>
              <a:rPr lang="en-GB" b="1" dirty="0">
                <a:hlinkClick r:id="rId5"/>
              </a:rPr>
              <a:t>sampling</a:t>
            </a:r>
            <a:r>
              <a:rPr lang="en-GB" dirty="0"/>
              <a:t> in signal processing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69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B7E-4658-4823-88F3-CCC2728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Drawing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06ED-B456-493E-A44A-6A3894940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sz="3200" dirty="0"/>
                  <a:t>For a function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3200" dirty="0"/>
                  <a:t> we can plot the </a:t>
                </a:r>
                <a:r>
                  <a:rPr lang="en-GB" sz="3200" dirty="0">
                    <a:hlinkClick r:id="rId3"/>
                  </a:rPr>
                  <a:t>graph</a:t>
                </a:r>
                <a:br>
                  <a:rPr lang="en-GB" sz="3200" dirty="0"/>
                </a:b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pPr marL="457200" indent="-457200"/>
                <a:r>
                  <a:rPr lang="en-GB" sz="3200" dirty="0"/>
                  <a:t>Formed of the points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for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in some range</a:t>
                </a:r>
              </a:p>
              <a:p>
                <a:pPr marL="457200" indent="-457200"/>
                <a:r>
                  <a:rPr lang="en-GB" sz="3200" dirty="0"/>
                  <a:t>Note: only one point per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value, since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 maps each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to one and </a:t>
                </a:r>
                <a:r>
                  <a:rPr lang="en-GB" sz="3200" b="1" dirty="0">
                    <a:solidFill>
                      <a:schemeClr val="accent4"/>
                    </a:solidFill>
                  </a:rPr>
                  <a:t>only one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 value</a:t>
                </a:r>
              </a:p>
              <a:p>
                <a:pPr marL="457200" indent="-457200"/>
                <a:r>
                  <a:rPr lang="en-GB" sz="3200" dirty="0"/>
                  <a:t>Build a picture of a continuous shape by considering the value of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dirty="0"/>
                  <a:t> for values of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at various intervals…</a:t>
                </a:r>
              </a:p>
              <a:p>
                <a:pPr marL="0" indent="0">
                  <a:buNone/>
                </a:pPr>
                <a:endParaRPr lang="en-GB" sz="3200" dirty="0"/>
              </a:p>
              <a:p>
                <a:pPr marL="6858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006ED-B456-493E-A44A-6A3894940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76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 w="63500">
          <a:solidFill>
            <a:srgbClr val="FFFF00">
              <a:alpha val="65000"/>
            </a:srgbClr>
          </a:solidFill>
          <a:prstDash val="solid"/>
          <a:headEnd type="triangl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1501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Nova</vt:lpstr>
      <vt:lpstr>Arial Nova Light</vt:lpstr>
      <vt:lpstr>Cambria Math</vt:lpstr>
      <vt:lpstr>Consolas</vt:lpstr>
      <vt:lpstr>Wingdings</vt:lpstr>
      <vt:lpstr>Wingdings 2</vt:lpstr>
      <vt:lpstr>Wingdings 3</vt:lpstr>
      <vt:lpstr>Nightfall design template</vt:lpstr>
      <vt:lpstr>Week 2: Geometry I Part 3: Functions and Discretisation</vt:lpstr>
      <vt:lpstr>Objectives</vt:lpstr>
      <vt:lpstr>Recap: sets</vt:lpstr>
      <vt:lpstr>Functions</vt:lpstr>
      <vt:lpstr>Functions vs functions</vt:lpstr>
      <vt:lpstr>Functions vs functions</vt:lpstr>
      <vt:lpstr>Multiple arguments</vt:lpstr>
      <vt:lpstr>Continuous vs. discrete</vt:lpstr>
      <vt:lpstr>Drawing functions</vt:lpstr>
      <vt:lpstr>Drawing functions</vt:lpstr>
      <vt:lpstr>Drawing functions</vt:lpstr>
      <vt:lpstr>Butterflies and beyond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Geometry I Part 3: Functions and Discretisation</dc:title>
  <dc:creator>Bergel, Kate</dc:creator>
  <cp:lastModifiedBy>Bergel, Kate</cp:lastModifiedBy>
  <cp:revision>16</cp:revision>
  <dcterms:created xsi:type="dcterms:W3CDTF">2020-08-06T19:08:59Z</dcterms:created>
  <dcterms:modified xsi:type="dcterms:W3CDTF">2020-08-29T08:05:15Z</dcterms:modified>
</cp:coreProperties>
</file>