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5" r:id="rId3"/>
    <p:sldId id="278" r:id="rId4"/>
    <p:sldId id="305" r:id="rId5"/>
    <p:sldId id="306" r:id="rId6"/>
    <p:sldId id="307" r:id="rId7"/>
    <p:sldId id="331" r:id="rId8"/>
    <p:sldId id="308" r:id="rId9"/>
    <p:sldId id="309" r:id="rId10"/>
    <p:sldId id="304" r:id="rId11"/>
    <p:sldId id="312" r:id="rId12"/>
    <p:sldId id="313" r:id="rId13"/>
    <p:sldId id="316" r:id="rId14"/>
    <p:sldId id="315" r:id="rId15"/>
    <p:sldId id="314" r:id="rId16"/>
    <p:sldId id="317" r:id="rId17"/>
    <p:sldId id="311" r:id="rId18"/>
    <p:sldId id="310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30" r:id="rId27"/>
    <p:sldId id="325" r:id="rId28"/>
    <p:sldId id="326" r:id="rId29"/>
    <p:sldId id="327" r:id="rId30"/>
    <p:sldId id="329" r:id="rId31"/>
    <p:sldId id="328" r:id="rId32"/>
    <p:sldId id="33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5B719-2F03-498C-8966-C91C7F1CDCDF}">
          <p14:sldIdLst>
            <p14:sldId id="256"/>
            <p14:sldId id="265"/>
            <p14:sldId id="278"/>
            <p14:sldId id="305"/>
            <p14:sldId id="306"/>
            <p14:sldId id="307"/>
            <p14:sldId id="331"/>
            <p14:sldId id="308"/>
            <p14:sldId id="309"/>
            <p14:sldId id="304"/>
            <p14:sldId id="312"/>
            <p14:sldId id="313"/>
            <p14:sldId id="316"/>
            <p14:sldId id="315"/>
            <p14:sldId id="314"/>
            <p14:sldId id="317"/>
            <p14:sldId id="311"/>
            <p14:sldId id="310"/>
            <p14:sldId id="31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  <p14:sldId id="329"/>
            <p14:sldId id="328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57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63E32-4AA6-4D3C-84B6-A3F355D1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solidFill>
                  <a:srgbClr val="FFFFFF"/>
                </a:solidFill>
              </a:rPr>
              <a:t>3: Computational Geometry 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5AE0-BFFB-4A85-AFBE-E1637A545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COMP270: Mathematics for 3D Worlds &amp;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3A218-3679-9C4B-B57C-33B0A238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53785"/>
            <a:ext cx="1514455" cy="15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41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matrix</a:t>
                </a:r>
                <a:r>
                  <a:rPr lang="en-GB" dirty="0"/>
                  <a:t> is a rectangular array of numbers,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rows</a:t>
                </a:r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columns</a:t>
                </a:r>
                <a:br>
                  <a:rPr lang="en-GB" dirty="0"/>
                </a:b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example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dirty="0"/>
                  <a:t> matrix: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will mostly work with </a:t>
                </a:r>
                <a:r>
                  <a:rPr lang="en-GB" b="1" dirty="0"/>
                  <a:t>square</a:t>
                </a:r>
                <a:r>
                  <a:rPr lang="en-GB" dirty="0"/>
                  <a:t> matrices: matrices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35AACBE5-7614-43A8-BDD6-F7A6C5A2FC03}"/>
              </a:ext>
            </a:extLst>
          </p:cNvPr>
          <p:cNvSpPr/>
          <p:nvPr/>
        </p:nvSpPr>
        <p:spPr>
          <a:xfrm>
            <a:off x="7120466" y="2802467"/>
            <a:ext cx="156633" cy="774700"/>
          </a:xfrm>
          <a:prstGeom prst="rightBrace">
            <a:avLst>
              <a:gd name="adj1" fmla="val 759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A9E10A-92B0-41CA-B03E-E7BDA183FCF7}"/>
                  </a:ext>
                </a:extLst>
              </p:cNvPr>
              <p:cNvSpPr/>
              <p:nvPr/>
            </p:nvSpPr>
            <p:spPr>
              <a:xfrm>
                <a:off x="7277099" y="3005151"/>
                <a:ext cx="885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rows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A9E10A-92B0-41CA-B03E-E7BDA183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099" y="3005151"/>
                <a:ext cx="885692" cy="369332"/>
              </a:xfrm>
              <a:prstGeom prst="rect">
                <a:avLst/>
              </a:prstGeom>
              <a:blipFill>
                <a:blip r:embed="rId3"/>
                <a:stretch>
                  <a:fillRect t="-9836" r="-551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1388EF36-472F-4220-8C92-0D0F2FD1F77E}"/>
              </a:ext>
            </a:extLst>
          </p:cNvPr>
          <p:cNvSpPr/>
          <p:nvPr/>
        </p:nvSpPr>
        <p:spPr>
          <a:xfrm rot="5400000">
            <a:off x="6071022" y="2976459"/>
            <a:ext cx="127001" cy="1514687"/>
          </a:xfrm>
          <a:prstGeom prst="rightBrace">
            <a:avLst>
              <a:gd name="adj1" fmla="val 759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2F9F78-7C4F-4BE5-B1A4-9A226704F4EB}"/>
                  </a:ext>
                </a:extLst>
              </p:cNvPr>
              <p:cNvSpPr/>
              <p:nvPr/>
            </p:nvSpPr>
            <p:spPr>
              <a:xfrm>
                <a:off x="5553048" y="3733802"/>
                <a:ext cx="1162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columns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2F9F78-7C4F-4BE5-B1A4-9A226704F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48" y="3733802"/>
                <a:ext cx="1162947" cy="369332"/>
              </a:xfrm>
              <a:prstGeom prst="rect">
                <a:avLst/>
              </a:prstGeom>
              <a:blipFill>
                <a:blip r:embed="rId4"/>
                <a:stretch>
                  <a:fillRect t="-10000" r="-4188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3BC2705-F575-4BCA-B390-F6CFB4AA1F8A}"/>
              </a:ext>
            </a:extLst>
          </p:cNvPr>
          <p:cNvSpPr/>
          <p:nvPr/>
        </p:nvSpPr>
        <p:spPr>
          <a:xfrm>
            <a:off x="3959801" y="635260"/>
            <a:ext cx="3215699" cy="571240"/>
          </a:xfrm>
          <a:prstGeom prst="wedgeRectCallout">
            <a:avLst>
              <a:gd name="adj1" fmla="val -86420"/>
              <a:gd name="adj2" fmla="val 2233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The plural of matrix is </a:t>
            </a:r>
            <a:r>
              <a:rPr lang="en-GB" b="1" dirty="0">
                <a:solidFill>
                  <a:schemeClr val="tx1"/>
                </a:solidFill>
              </a:rPr>
              <a:t>matrices</a:t>
            </a:r>
            <a:r>
              <a:rPr lang="en-GB" dirty="0">
                <a:solidFill>
                  <a:schemeClr val="tx1"/>
                </a:solidFill>
              </a:rPr>
              <a:t>, not “matrixes”!</a:t>
            </a:r>
          </a:p>
        </p:txBody>
      </p:sp>
    </p:spTree>
    <p:extLst>
      <p:ext uri="{BB962C8B-B14F-4D97-AF65-F5344CB8AC3E}">
        <p14:creationId xmlns:p14="http://schemas.microsoft.com/office/powerpoint/2010/main" val="3292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9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matrices, then the element at row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column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is the dot product of row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with column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2x2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Note that matrix multiplication is </a:t>
                </a:r>
                <a:r>
                  <a:rPr lang="en-GB" b="1" dirty="0"/>
                  <a:t>not commutative</a:t>
                </a:r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in general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4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If we multiply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 by 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matrix, we get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matrix</a:t>
                </a:r>
              </a:p>
              <a:p>
                <a:pPr marL="0" indent="0">
                  <a:buNone/>
                </a:pPr>
                <a:r>
                  <a:rPr lang="en-GB" sz="2400" dirty="0"/>
                  <a:t>If the number of columns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400" dirty="0"/>
                  <a:t> does not equal the number of rows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400" dirty="0"/>
                  <a:t>,</a:t>
                </a:r>
                <a:br>
                  <a:rPr lang="en-GB" sz="2400" dirty="0"/>
                </a:br>
                <a:r>
                  <a:rPr lang="en-GB" sz="2400" dirty="0"/>
                  <a:t>then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2400" dirty="0"/>
                  <a:t> cannot be calculated</a:t>
                </a:r>
              </a:p>
              <a:p>
                <a:pPr marL="0" indent="0">
                  <a:buNone/>
                </a:pPr>
                <a:r>
                  <a:rPr lang="en-GB" sz="2400" dirty="0"/>
                  <a:t>Square matrices are </a:t>
                </a:r>
                <a:r>
                  <a:rPr lang="en-GB" sz="2400" b="1" dirty="0"/>
                  <a:t>closed under multiplication</a:t>
                </a:r>
                <a:r>
                  <a:rPr lang="en-GB" sz="2400" dirty="0"/>
                  <a:t>:</a:t>
                </a:r>
                <a:br>
                  <a:rPr lang="en-GB" sz="2400" dirty="0"/>
                </a:br>
                <a:r>
                  <a:rPr lang="en-GB" sz="2400" dirty="0"/>
                  <a:t>if we multiply 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 by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matrix, we get 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818" t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Multiplying matrices and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We can multiply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matrix by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by writing the vector as a column and treating it as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Note that multiplying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matrix by 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column vector gives us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column vector, i.e.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9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 </a:t>
                </a:r>
                <a:r>
                  <a:rPr lang="en-GB" b="1" dirty="0"/>
                  <a:t>identity matrix </a:t>
                </a:r>
                <a:r>
                  <a:rPr lang="en-GB" dirty="0"/>
                  <a:t>is a square matrix with 1 on the main diagonal and 0 everywhere else: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any square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𝐼𝐴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/>
                  <a:t> works like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does for multiplication in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a square matrix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the inverse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such that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GB" dirty="0"/>
                  <a:t> matrices, there is an easy formula for the inverse: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then the matrix has no inverse</a:t>
                </a:r>
              </a:p>
              <a:p>
                <a:pPr marL="0" indent="0">
                  <a:buNone/>
                </a:pPr>
                <a:r>
                  <a:rPr lang="en-GB" dirty="0"/>
                  <a:t>For larger matrices the inverse is harder to find, but methods do exist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2"/>
                <a:ext cx="10058400" cy="3784598"/>
              </a:xfrm>
              <a:blipFill>
                <a:blip r:embed="rId2"/>
                <a:stretch>
                  <a:fillRect l="-1515" t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Rotation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36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around the origin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5841470" cy="3760788"/>
              </a:xfrm>
            </p:spPr>
            <p:txBody>
              <a:bodyPr>
                <a:normAutofit lnSpcReduction="10000"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Consider a point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1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Suppose we want to rotate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by an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anticlockwise around the origin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By taking </a:t>
                </a:r>
                <a:r>
                  <a:rPr lang="en-GB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this triangle</a:t>
                </a:r>
                <a:r>
                  <a:rPr lang="en-GB" dirty="0">
                    <a:ea typeface="Cambria Math" panose="02040503050406030204" pitchFamily="18" charset="0"/>
                  </a:rPr>
                  <a:t>…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… and </a:t>
                </a:r>
                <a:r>
                  <a:rPr lang="en-GB" b="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rotating it </a:t>
                </a:r>
                <a:r>
                  <a:rPr lang="en-GB" b="0" dirty="0">
                    <a:ea typeface="Cambria Math" panose="020405030504060302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… 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b="0" dirty="0">
                    <a:ea typeface="Cambria Math" panose="02040503050406030204" pitchFamily="18" charset="0"/>
                  </a:rPr>
                  <a:t>We see that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5841470" cy="3760788"/>
              </a:xfrm>
              <a:blipFill>
                <a:blip r:embed="rId2"/>
                <a:stretch>
                  <a:fillRect l="-2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BCB79C1D-4F3D-4F0E-BA86-786B6BD8A81A}"/>
              </a:ext>
            </a:extLst>
          </p:cNvPr>
          <p:cNvSpPr/>
          <p:nvPr/>
        </p:nvSpPr>
        <p:spPr>
          <a:xfrm>
            <a:off x="6366933" y="2391833"/>
            <a:ext cx="4818622" cy="4719778"/>
          </a:xfrm>
          <a:prstGeom prst="arc">
            <a:avLst>
              <a:gd name="adj1" fmla="val 15341255"/>
              <a:gd name="adj2" fmla="val 1962679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26904-94C5-412E-97A9-6C7437B03332}"/>
              </a:ext>
            </a:extLst>
          </p:cNvPr>
          <p:cNvCxnSpPr>
            <a:cxnSpLocks/>
          </p:cNvCxnSpPr>
          <p:nvPr/>
        </p:nvCxnSpPr>
        <p:spPr>
          <a:xfrm>
            <a:off x="8776244" y="2150223"/>
            <a:ext cx="0" cy="361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749175-6569-46DE-B09B-6806F48670B9}"/>
              </a:ext>
            </a:extLst>
          </p:cNvPr>
          <p:cNvCxnSpPr>
            <a:cxnSpLocks/>
          </p:cNvCxnSpPr>
          <p:nvPr/>
        </p:nvCxnSpPr>
        <p:spPr>
          <a:xfrm>
            <a:off x="7318936" y="4768252"/>
            <a:ext cx="4415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BB145FC-06D8-4FE3-9239-A7CCFE20A182}"/>
              </a:ext>
            </a:extLst>
          </p:cNvPr>
          <p:cNvSpPr/>
          <p:nvPr/>
        </p:nvSpPr>
        <p:spPr>
          <a:xfrm>
            <a:off x="10753496" y="3419693"/>
            <a:ext cx="79088" cy="7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31B2E9-851A-4C6D-A7A4-5A63B505B07D}"/>
              </a:ext>
            </a:extLst>
          </p:cNvPr>
          <p:cNvSpPr/>
          <p:nvPr/>
        </p:nvSpPr>
        <p:spPr>
          <a:xfrm>
            <a:off x="8160577" y="2422093"/>
            <a:ext cx="79088" cy="7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6A314A-463F-4DF5-8F86-C742D9F3B1EF}"/>
                  </a:ext>
                </a:extLst>
              </p:cNvPr>
              <p:cNvSpPr/>
              <p:nvPr/>
            </p:nvSpPr>
            <p:spPr>
              <a:xfrm>
                <a:off x="10696962" y="3064834"/>
                <a:ext cx="654984" cy="63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dirty="0">
                          <a:latin typeface="Cambria Math" panose="02040503050406030204" pitchFamily="18" charset="0"/>
                        </a:rPr>
                        <m:t>𝐩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6A314A-463F-4DF5-8F86-C742D9F3B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62" y="3064834"/>
                <a:ext cx="654984" cy="63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99F09-F784-407A-80FA-22308239737C}"/>
                  </a:ext>
                </a:extLst>
              </p:cNvPr>
              <p:cNvSpPr/>
              <p:nvPr/>
            </p:nvSpPr>
            <p:spPr>
              <a:xfrm>
                <a:off x="7637297" y="2072383"/>
                <a:ext cx="757584" cy="63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dirty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99F09-F784-407A-80FA-223082397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7" y="2072383"/>
                <a:ext cx="757584" cy="638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4C41F36-FFD4-4CE7-8D00-888045EEF3B0}"/>
              </a:ext>
            </a:extLst>
          </p:cNvPr>
          <p:cNvSpPr/>
          <p:nvPr/>
        </p:nvSpPr>
        <p:spPr>
          <a:xfrm rot="16200000">
            <a:off x="9135093" y="3115950"/>
            <a:ext cx="1293426" cy="2011122"/>
          </a:xfrm>
          <a:prstGeom prst="rt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1D53C01-51BD-495F-B694-FC9EBDB8D8EE}"/>
              </a:ext>
            </a:extLst>
          </p:cNvPr>
          <p:cNvSpPr/>
          <p:nvPr/>
        </p:nvSpPr>
        <p:spPr>
          <a:xfrm rot="11912868">
            <a:off x="7840374" y="2615124"/>
            <a:ext cx="1293426" cy="2011122"/>
          </a:xfrm>
          <a:prstGeom prst="rt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C94730-C117-440C-9EC7-0233405B2DFB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 flipV="1">
            <a:off x="8780344" y="2873071"/>
            <a:ext cx="639729" cy="1906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7DE352-3F67-4FD4-8C30-B3FA0471F78C}"/>
              </a:ext>
            </a:extLst>
          </p:cNvPr>
          <p:cNvCxnSpPr>
            <a:cxnSpLocks/>
            <a:stCxn id="21" idx="2"/>
            <a:endCxn id="21" idx="4"/>
          </p:cNvCxnSpPr>
          <p:nvPr/>
        </p:nvCxnSpPr>
        <p:spPr>
          <a:xfrm flipH="1" flipV="1">
            <a:off x="8193830" y="2461638"/>
            <a:ext cx="1226243" cy="41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38D7D6-AD46-4D0B-97D3-70C27BD4D3D8}"/>
                  </a:ext>
                </a:extLst>
              </p:cNvPr>
              <p:cNvSpPr/>
              <p:nvPr/>
            </p:nvSpPr>
            <p:spPr>
              <a:xfrm>
                <a:off x="9337553" y="289207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38D7D6-AD46-4D0B-97D3-70C27BD4D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553" y="2892072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E73365-586E-44DD-9772-5BAB3DE2AAEC}"/>
                  </a:ext>
                </a:extLst>
              </p:cNvPr>
              <p:cNvSpPr/>
              <p:nvPr/>
            </p:nvSpPr>
            <p:spPr>
              <a:xfrm>
                <a:off x="8272918" y="2463592"/>
                <a:ext cx="362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E73365-586E-44DD-9772-5BAB3DE2A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18" y="2463592"/>
                <a:ext cx="362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12" grpId="0" animBg="1"/>
      <p:bldP spid="14" grpId="0"/>
      <p:bldP spid="15" grpId="0" animBg="1"/>
      <p:bldP spid="21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We can write this as a matrix multiplication: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 </a:t>
                </a:r>
                <a:r>
                  <a:rPr lang="en-GB" b="1" dirty="0">
                    <a:ea typeface="Cambria Math" panose="02040503050406030204" pitchFamily="18" charset="0"/>
                  </a:rPr>
                  <a:t>rotation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Dot product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88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Inverting the rotation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Cambria Math" panose="02040503050406030204" pitchFamily="18" charset="0"/>
                  </a:rPr>
                  <a:t>Theorem: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:br>
                  <a:rPr lang="en-GB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The inverse of the rotation matrix for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is the rotation matrix for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 l="-1563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2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rotation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b="0" dirty="0">
                    <a:ea typeface="Cambria Math" panose="02040503050406030204" pitchFamily="18" charset="0"/>
                  </a:rPr>
                </a:br>
                <a:r>
                  <a:rPr lang="en-GB" dirty="0">
                    <a:ea typeface="Cambria Math" panose="02040503050406030204" pitchFamily="18" charset="0"/>
                  </a:rPr>
                  <a:t>so a rotation of 0 is equivalent to the identity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dirty="0">
                    <a:ea typeface="Cambria Math" panose="02040503050406030204" pitchFamily="18" charset="0"/>
                  </a:rPr>
                </a:br>
                <a:r>
                  <a:rPr lang="en-GB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a vector perpendicular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146770" cy="37607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2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Other transformation 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15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Multiplying a vector by a 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has the effect of scaling about the origin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Can also represent this by a matrix: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(Note that multiplying a vector by a scalar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the same as multiplying by the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𝑠𝐼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)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More generally, can represent a scaling by a 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horizontally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vertically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4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6031971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 shear transformation by a factor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parallel to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-axis is given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6031971" cy="3760788"/>
              </a:xfrm>
              <a:blipFill>
                <a:blip r:embed="rId2"/>
                <a:stretch>
                  <a:fillRect l="-2427" t="-972" r="-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heep">
            <a:extLst>
              <a:ext uri="{FF2B5EF4-FFF2-40B4-BE49-F238E27FC236}">
                <a16:creationId xmlns:a16="http://schemas.microsoft.com/office/drawing/2014/main" id="{716D8442-186E-4504-9B68-6096B00E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4" y="2108200"/>
            <a:ext cx="2605616" cy="17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heep standing in the grass&#10;&#10;Description automatically generated">
            <a:extLst>
              <a:ext uri="{FF2B5EF4-FFF2-40B4-BE49-F238E27FC236}">
                <a16:creationId xmlns:a16="http://schemas.microsoft.com/office/drawing/2014/main" id="{41A7A48D-9F26-444D-892D-AE3863ED2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10" y="4251482"/>
            <a:ext cx="3638119" cy="17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 following matrices represent horizontal and vertical reflections respectively: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815B-D1A3-43D7-8A3D-F4DB84F8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2FBF01-3522-4712-8F3D-137A3297F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64849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represents a transformation,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represents the reverse of that transformation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2FBF01-3522-4712-8F3D-137A3297F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6484937" cy="3760788"/>
              </a:xfrm>
              <a:blipFill>
                <a:blip r:embed="rId2"/>
                <a:stretch>
                  <a:fillRect l="-2256" t="-972" r="-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Image result for sheep">
            <a:extLst>
              <a:ext uri="{FF2B5EF4-FFF2-40B4-BE49-F238E27FC236}">
                <a16:creationId xmlns:a16="http://schemas.microsoft.com/office/drawing/2014/main" id="{B22B149D-DAD7-4116-84AC-3B0AF34D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40" y="2413295"/>
            <a:ext cx="1983316" cy="132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heep standing in the grass&#10;&#10;Description automatically generated">
            <a:extLst>
              <a:ext uri="{FF2B5EF4-FFF2-40B4-BE49-F238E27FC236}">
                <a16:creationId xmlns:a16="http://schemas.microsoft.com/office/drawing/2014/main" id="{DABCDDAC-FCFE-4582-AABA-7FA4484A4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3642">
            <a:off x="8147414" y="4472834"/>
            <a:ext cx="2769226" cy="10295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50DBEE-7BE1-4E06-96CC-D26C82F6939A}"/>
              </a:ext>
            </a:extLst>
          </p:cNvPr>
          <p:cNvSpPr/>
          <p:nvPr/>
        </p:nvSpPr>
        <p:spPr>
          <a:xfrm>
            <a:off x="10316633" y="3848100"/>
            <a:ext cx="254308" cy="829733"/>
          </a:xfrm>
          <a:custGeom>
            <a:avLst/>
            <a:gdLst>
              <a:gd name="connsiteX0" fmla="*/ 0 w 254308"/>
              <a:gd name="connsiteY0" fmla="*/ 0 h 829733"/>
              <a:gd name="connsiteX1" fmla="*/ 254000 w 254308"/>
              <a:gd name="connsiteY1" fmla="*/ 372533 h 829733"/>
              <a:gd name="connsiteX2" fmla="*/ 46567 w 254308"/>
              <a:gd name="connsiteY2" fmla="*/ 829733 h 8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08" h="829733">
                <a:moveTo>
                  <a:pt x="0" y="0"/>
                </a:moveTo>
                <a:cubicBezTo>
                  <a:pt x="123119" y="117122"/>
                  <a:pt x="246239" y="234244"/>
                  <a:pt x="254000" y="372533"/>
                </a:cubicBezTo>
                <a:cubicBezTo>
                  <a:pt x="261761" y="510822"/>
                  <a:pt x="121356" y="790927"/>
                  <a:pt x="46567" y="829733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15703B-E6C4-4E6C-9EA4-89F4BE59E015}"/>
              </a:ext>
            </a:extLst>
          </p:cNvPr>
          <p:cNvSpPr/>
          <p:nvPr/>
        </p:nvSpPr>
        <p:spPr>
          <a:xfrm rot="11700000">
            <a:off x="8113189" y="3755224"/>
            <a:ext cx="254308" cy="829733"/>
          </a:xfrm>
          <a:custGeom>
            <a:avLst/>
            <a:gdLst>
              <a:gd name="connsiteX0" fmla="*/ 0 w 254308"/>
              <a:gd name="connsiteY0" fmla="*/ 0 h 829733"/>
              <a:gd name="connsiteX1" fmla="*/ 254000 w 254308"/>
              <a:gd name="connsiteY1" fmla="*/ 372533 h 829733"/>
              <a:gd name="connsiteX2" fmla="*/ 46567 w 254308"/>
              <a:gd name="connsiteY2" fmla="*/ 829733 h 82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08" h="829733">
                <a:moveTo>
                  <a:pt x="0" y="0"/>
                </a:moveTo>
                <a:cubicBezTo>
                  <a:pt x="123119" y="117122"/>
                  <a:pt x="246239" y="234244"/>
                  <a:pt x="254000" y="372533"/>
                </a:cubicBezTo>
                <a:cubicBezTo>
                  <a:pt x="261761" y="510822"/>
                  <a:pt x="121356" y="790927"/>
                  <a:pt x="46567" y="829733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6FD9EB-BACA-45F7-98F7-795B3A570D1B}"/>
                  </a:ext>
                </a:extLst>
              </p:cNvPr>
              <p:cNvSpPr/>
              <p:nvPr/>
            </p:nvSpPr>
            <p:spPr>
              <a:xfrm>
                <a:off x="10504792" y="4035968"/>
                <a:ext cx="385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6FD9EB-BACA-45F7-98F7-795B3A570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92" y="4035968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669C5A-97AC-4E1F-B5E0-16F71551D6B4}"/>
                  </a:ext>
                </a:extLst>
              </p:cNvPr>
              <p:cNvSpPr/>
              <p:nvPr/>
            </p:nvSpPr>
            <p:spPr>
              <a:xfrm>
                <a:off x="8084858" y="3988594"/>
                <a:ext cx="610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669C5A-97AC-4E1F-B5E0-16F71551D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58" y="3988594"/>
                <a:ext cx="610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For any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, we have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Therefore any transformation that can be represented by a matrix must keep the origin fixed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Therefore translation (i.e. shifting all points by a constant vector) cannot be represented as a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Neither can rotating / scaling / shearing / reflecting around a point other than the origin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3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Homogeneous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 workaround for the inability to represent translation as a matrix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Add an extra dimension: represent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The third component is usually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if the vector represents a point –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Existing transformation matrices stay similar: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6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3AB-7C7F-4174-8C7C-726A77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 in homogeneous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Translation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is represented by the matrix</a:t>
                </a:r>
                <a:br>
                  <a:rPr lang="en-GB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Cambria Math" panose="02040503050406030204" pitchFamily="18" charset="0"/>
                  </a:rPr>
                  <a:t>Multiplying by this matrix is the same as 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13D07C4-B268-4DB1-BDD5-0371124F5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2" y="2108200"/>
                <a:ext cx="10142537" cy="3760788"/>
              </a:xfrm>
              <a:blipFill>
                <a:blip r:embed="rId2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8B96-3A99-47DA-896B-B34178F4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E705DD-868C-4C77-9ADA-02E8DCFF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3176124"/>
                <a:ext cx="10215702" cy="26928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E705DD-868C-4C77-9ADA-02E8DCFF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3176124"/>
                <a:ext cx="10215702" cy="2692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8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5EED-51EF-4D96-B0C6-B1332F7F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 of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AE8B9-FD72-487D-8CFD-FA765EC2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matrices representing transformations,</a:t>
                </a:r>
                <a:br>
                  <a:rPr lang="en-GB" dirty="0"/>
                </a:br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represents doing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followed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  <a:p>
                <a:r>
                  <a:rPr lang="en-GB" dirty="0"/>
                  <a:t>Note the right to left order!</a:t>
                </a:r>
              </a:p>
              <a:p>
                <a:r>
                  <a:rPr lang="en-GB" dirty="0"/>
                  <a:t>This is because the vector being transformed appears on the far right of the product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AE8B9-FD72-487D-8CFD-FA765EC2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A33AB-7C7F-4174-8C7C-726A77E98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Order of transformation matters!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A33AB-7C7F-4174-8C7C-726A77E98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1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sheep">
            <a:extLst>
              <a:ext uri="{FF2B5EF4-FFF2-40B4-BE49-F238E27FC236}">
                <a16:creationId xmlns:a16="http://schemas.microsoft.com/office/drawing/2014/main" id="{A364A2D1-20FF-49C6-9707-FEB2AF07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10" y="2582339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C96740-B82B-4AC8-A3E3-E390967B27B1}"/>
              </a:ext>
            </a:extLst>
          </p:cNvPr>
          <p:cNvCxnSpPr/>
          <p:nvPr/>
        </p:nvCxnSpPr>
        <p:spPr>
          <a:xfrm>
            <a:off x="2065229" y="2197100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4C679-C994-4D4A-8535-3B4BE51515AD}"/>
              </a:ext>
            </a:extLst>
          </p:cNvPr>
          <p:cNvCxnSpPr/>
          <p:nvPr/>
        </p:nvCxnSpPr>
        <p:spPr>
          <a:xfrm>
            <a:off x="982133" y="2976033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sheep">
            <a:extLst>
              <a:ext uri="{FF2B5EF4-FFF2-40B4-BE49-F238E27FC236}">
                <a16:creationId xmlns:a16="http://schemas.microsoft.com/office/drawing/2014/main" id="{0475FDF7-6DDD-4E9B-AD1A-C10B8375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107310" y="2582339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51C295-8A62-4EB6-AC93-572ACAE34638}"/>
              </a:ext>
            </a:extLst>
          </p:cNvPr>
          <p:cNvCxnSpPr/>
          <p:nvPr/>
        </p:nvCxnSpPr>
        <p:spPr>
          <a:xfrm>
            <a:off x="5697429" y="2197100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49B1E-07EA-4F35-9046-462A539A91B8}"/>
              </a:ext>
            </a:extLst>
          </p:cNvPr>
          <p:cNvCxnSpPr/>
          <p:nvPr/>
        </p:nvCxnSpPr>
        <p:spPr>
          <a:xfrm>
            <a:off x="4614333" y="2976033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sheep">
            <a:extLst>
              <a:ext uri="{FF2B5EF4-FFF2-40B4-BE49-F238E27FC236}">
                <a16:creationId xmlns:a16="http://schemas.microsoft.com/office/drawing/2014/main" id="{4214DA17-4551-41F7-8D22-CCB81B45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9199895" y="2582340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65964-BE67-44B7-BDE1-D35D75630E69}"/>
              </a:ext>
            </a:extLst>
          </p:cNvPr>
          <p:cNvCxnSpPr/>
          <p:nvPr/>
        </p:nvCxnSpPr>
        <p:spPr>
          <a:xfrm>
            <a:off x="9236496" y="2197101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0929E1-F500-4FDA-B5C8-DF4C2F7E4B87}"/>
              </a:ext>
            </a:extLst>
          </p:cNvPr>
          <p:cNvCxnSpPr/>
          <p:nvPr/>
        </p:nvCxnSpPr>
        <p:spPr>
          <a:xfrm>
            <a:off x="8153400" y="2976034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mage result for sheep">
            <a:extLst>
              <a:ext uri="{FF2B5EF4-FFF2-40B4-BE49-F238E27FC236}">
                <a16:creationId xmlns:a16="http://schemas.microsoft.com/office/drawing/2014/main" id="{771FFD3E-4EE9-4596-9FD3-AE2A1E79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79" y="4574546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E30340-71DA-46BF-882E-407EE98776A1}"/>
              </a:ext>
            </a:extLst>
          </p:cNvPr>
          <p:cNvCxnSpPr/>
          <p:nvPr/>
        </p:nvCxnSpPr>
        <p:spPr>
          <a:xfrm>
            <a:off x="2074298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74130-8AB5-46DC-91F2-E105518F3005}"/>
              </a:ext>
            </a:extLst>
          </p:cNvPr>
          <p:cNvCxnSpPr/>
          <p:nvPr/>
        </p:nvCxnSpPr>
        <p:spPr>
          <a:xfrm>
            <a:off x="991202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sheep">
            <a:extLst>
              <a:ext uri="{FF2B5EF4-FFF2-40B4-BE49-F238E27FC236}">
                <a16:creationId xmlns:a16="http://schemas.microsoft.com/office/drawing/2014/main" id="{63E23CEB-0436-4956-ACB5-9C52B3E3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3" y="4574546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75307-24FA-4539-B392-E8D7BCEEE009}"/>
              </a:ext>
            </a:extLst>
          </p:cNvPr>
          <p:cNvCxnSpPr/>
          <p:nvPr/>
        </p:nvCxnSpPr>
        <p:spPr>
          <a:xfrm>
            <a:off x="5697429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A2E50C-18F0-461E-8064-1856139ADAAA}"/>
              </a:ext>
            </a:extLst>
          </p:cNvPr>
          <p:cNvCxnSpPr/>
          <p:nvPr/>
        </p:nvCxnSpPr>
        <p:spPr>
          <a:xfrm>
            <a:off x="4614333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sheep">
            <a:extLst>
              <a:ext uri="{FF2B5EF4-FFF2-40B4-BE49-F238E27FC236}">
                <a16:creationId xmlns:a16="http://schemas.microsoft.com/office/drawing/2014/main" id="{B380D51A-9044-459E-B10E-43A1ADFB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9127324" y="4273980"/>
            <a:ext cx="1180237" cy="7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ADDAB-73F3-4756-BF6F-1863C761943C}"/>
              </a:ext>
            </a:extLst>
          </p:cNvPr>
          <p:cNvCxnSpPr/>
          <p:nvPr/>
        </p:nvCxnSpPr>
        <p:spPr>
          <a:xfrm>
            <a:off x="9228288" y="4189307"/>
            <a:ext cx="0" cy="153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6BCEE5-87C0-4525-9927-87215AE98F2B}"/>
              </a:ext>
            </a:extLst>
          </p:cNvPr>
          <p:cNvCxnSpPr/>
          <p:nvPr/>
        </p:nvCxnSpPr>
        <p:spPr>
          <a:xfrm>
            <a:off x="8145192" y="4968240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DD4C82-6A54-403E-BD4D-BB1EF4B63409}"/>
              </a:ext>
            </a:extLst>
          </p:cNvPr>
          <p:cNvCxnSpPr/>
          <p:nvPr/>
        </p:nvCxnSpPr>
        <p:spPr>
          <a:xfrm>
            <a:off x="3302000" y="2963333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437391-CCCB-4052-B7AC-F24423F8BA82}"/>
              </a:ext>
            </a:extLst>
          </p:cNvPr>
          <p:cNvSpPr txBox="1"/>
          <p:nvPr/>
        </p:nvSpPr>
        <p:spPr>
          <a:xfrm>
            <a:off x="3472297" y="2601955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9435B9-B01D-4139-AD68-BCED870E04BF}"/>
              </a:ext>
            </a:extLst>
          </p:cNvPr>
          <p:cNvCxnSpPr/>
          <p:nvPr/>
        </p:nvCxnSpPr>
        <p:spPr>
          <a:xfrm>
            <a:off x="6902320" y="2971287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786B6D-10EF-4248-AB02-59E139BAF407}"/>
              </a:ext>
            </a:extLst>
          </p:cNvPr>
          <p:cNvSpPr txBox="1"/>
          <p:nvPr/>
        </p:nvSpPr>
        <p:spPr>
          <a:xfrm>
            <a:off x="6964926" y="2601955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527DD1-286C-4E08-96CC-7473F0CE727E}"/>
              </a:ext>
            </a:extLst>
          </p:cNvPr>
          <p:cNvCxnSpPr/>
          <p:nvPr/>
        </p:nvCxnSpPr>
        <p:spPr>
          <a:xfrm>
            <a:off x="6933355" y="4960286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23DD0D-9A00-465E-8434-49F285500C6B}"/>
              </a:ext>
            </a:extLst>
          </p:cNvPr>
          <p:cNvSpPr txBox="1"/>
          <p:nvPr/>
        </p:nvSpPr>
        <p:spPr>
          <a:xfrm>
            <a:off x="7103652" y="4598908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Rotate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6F157A-2023-40C5-B66E-E80E4F0B68E3}"/>
              </a:ext>
            </a:extLst>
          </p:cNvPr>
          <p:cNvCxnSpPr/>
          <p:nvPr/>
        </p:nvCxnSpPr>
        <p:spPr>
          <a:xfrm>
            <a:off x="3261404" y="496824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CD87F3-C7DA-4E10-97EC-04CCA478E83B}"/>
              </a:ext>
            </a:extLst>
          </p:cNvPr>
          <p:cNvSpPr txBox="1"/>
          <p:nvPr/>
        </p:nvSpPr>
        <p:spPr>
          <a:xfrm>
            <a:off x="3324010" y="4598908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67359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48C2-98BF-4125-BB5D-86C2EF970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" b="15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CBF6F-BFB4-4776-927A-89757C05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Reminder: Worksheet A due next Monday!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toy, green, table&#10;&#10;Description automatically generated">
            <a:extLst>
              <a:ext uri="{FF2B5EF4-FFF2-40B4-BE49-F238E27FC236}">
                <a16:creationId xmlns:a16="http://schemas.microsoft.com/office/drawing/2014/main" id="{EBC73CAA-1183-4439-9F44-397F09899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631" y="4763035"/>
            <a:ext cx="1272737" cy="1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8F-1292-4798-BA01-BE90FCF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 product and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Theorem:</a:t>
                </a:r>
                <a:r>
                  <a:rPr lang="en-GB" dirty="0"/>
                  <a:t> For a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Proof: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0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QED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  <a:blipFill>
                <a:blip r:embed="rId2"/>
                <a:stretch>
                  <a:fillRect l="-1576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4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3785-BE45-4DA2-9E94-9B6E495F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Magnitude and squared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E2DD39-6B7D-4FC9-9222-19AE6AF488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</p:spPr>
            <p:txBody>
              <a:bodyPr/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Finding the magnitude of a vector involves a </a:t>
                </a:r>
                <a:r>
                  <a:rPr lang="en-GB" b="1" dirty="0"/>
                  <a:t>square root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b="1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Traditionally, calculating square roots (</a:t>
                </a:r>
                <a:r>
                  <a:rPr lang="en-GB" dirty="0">
                    <a:latin typeface="Consolas" panose="020B0609020204030204" pitchFamily="49" charset="0"/>
                  </a:rPr>
                  <a:t>sqrt</a:t>
                </a:r>
                <a:r>
                  <a:rPr lang="en-GB" dirty="0"/>
                  <a:t>) was expensive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So common advice is to work with squared magnitudes where possible – i.e. calculate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without the square root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E.g. testing for length: don’t test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test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 cost of square roots is negligible on modern hardware – computing </a:t>
                </a:r>
                <a:r>
                  <a:rPr lang="en-GB" dirty="0">
                    <a:latin typeface="Consolas" panose="020B0609020204030204" pitchFamily="49" charset="0"/>
                  </a:rPr>
                  <a:t>sqrt</a:t>
                </a:r>
                <a:r>
                  <a:rPr lang="en-GB" dirty="0"/>
                  <a:t> is </a:t>
                </a:r>
                <a:r>
                  <a:rPr lang="en-GB" i="1" dirty="0"/>
                  <a:t>probably</a:t>
                </a:r>
                <a:r>
                  <a:rPr lang="en-GB" dirty="0"/>
                  <a:t> not the bottleneck in your code!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E2DD39-6B7D-4FC9-9222-19AE6AF48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108200"/>
                <a:ext cx="10058400" cy="3760788"/>
              </a:xfrm>
              <a:blipFill>
                <a:blip r:embed="rId2"/>
                <a:stretch>
                  <a:fillRect l="-1455" r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7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8F-1292-4798-BA01-BE90FCF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interpretation of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739154"/>
                <a:ext cx="6626885" cy="31298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Theorem:</a:t>
                </a:r>
                <a:r>
                  <a:rPr lang="en-GB" dirty="0"/>
                  <a:t> For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br>
                  <a:rPr lang="en-GB" b="1" dirty="0"/>
                </a:b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the angle between the two vectors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739154"/>
                <a:ext cx="6626885" cy="3129834"/>
              </a:xfrm>
              <a:blipFill>
                <a:blip r:embed="rId2"/>
                <a:stretch>
                  <a:fillRect l="-2392" t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C18EAE-6D9C-48F6-BF6A-2CDA33B8CAAB}"/>
              </a:ext>
            </a:extLst>
          </p:cNvPr>
          <p:cNvCxnSpPr/>
          <p:nvPr/>
        </p:nvCxnSpPr>
        <p:spPr>
          <a:xfrm flipV="1">
            <a:off x="7777010" y="2850544"/>
            <a:ext cx="1948069" cy="22700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7E7E5-B621-458B-B084-0BB2213D68C5}"/>
              </a:ext>
            </a:extLst>
          </p:cNvPr>
          <p:cNvCxnSpPr>
            <a:cxnSpLocks/>
          </p:cNvCxnSpPr>
          <p:nvPr/>
        </p:nvCxnSpPr>
        <p:spPr>
          <a:xfrm flipV="1">
            <a:off x="7777010" y="4654285"/>
            <a:ext cx="3292241" cy="46635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/>
              <p:nvPr/>
            </p:nvSpPr>
            <p:spPr>
              <a:xfrm>
                <a:off x="9423393" y="2541168"/>
                <a:ext cx="45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393" y="2541168"/>
                <a:ext cx="4533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/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00C3E-D781-46D2-B455-827FA6693112}"/>
                  </a:ext>
                </a:extLst>
              </p:cNvPr>
              <p:cNvSpPr txBox="1"/>
              <p:nvPr/>
            </p:nvSpPr>
            <p:spPr>
              <a:xfrm>
                <a:off x="8266390" y="4619630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F00C3E-D781-46D2-B455-827FA669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90" y="4619630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6D817B24-9478-4D36-90B7-C7C761DB79D7}"/>
              </a:ext>
            </a:extLst>
          </p:cNvPr>
          <p:cNvSpPr/>
          <p:nvPr/>
        </p:nvSpPr>
        <p:spPr>
          <a:xfrm>
            <a:off x="7259970" y="4552906"/>
            <a:ext cx="1126837" cy="1126837"/>
          </a:xfrm>
          <a:prstGeom prst="arc">
            <a:avLst>
              <a:gd name="adj1" fmla="val 18497400"/>
              <a:gd name="adj2" fmla="val 210688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8F-1292-4798-BA01-BE90FCF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 products and angles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2739154"/>
                <a:ext cx="5849937" cy="31298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Can often test angles without doing the </a:t>
                </a:r>
                <a:r>
                  <a:rPr lang="en-GB" dirty="0" err="1">
                    <a:latin typeface="Consolas" panose="020B0609020204030204" pitchFamily="49" charset="0"/>
                  </a:rPr>
                  <a:t>acos</a:t>
                </a:r>
                <a:r>
                  <a:rPr lang="en-GB" dirty="0"/>
                  <a:t>, for example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is equivalent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are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radians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889A2C-3E8D-43BA-9A54-5A5A7E937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2739154"/>
                <a:ext cx="5849937" cy="3129834"/>
              </a:xfrm>
              <a:blipFill>
                <a:blip r:embed="rId2"/>
                <a:stretch>
                  <a:fillRect l="-2604" r="-1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DA90-F843-44DC-8137-045A55A7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24" y="2908299"/>
            <a:ext cx="4355091" cy="20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8F-1292-4798-BA01-BE90FCF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projection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C18EAE-6D9C-48F6-BF6A-2CDA33B8CAAB}"/>
              </a:ext>
            </a:extLst>
          </p:cNvPr>
          <p:cNvCxnSpPr/>
          <p:nvPr/>
        </p:nvCxnSpPr>
        <p:spPr>
          <a:xfrm flipV="1">
            <a:off x="7777010" y="2850544"/>
            <a:ext cx="1948069" cy="22700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7E7E5-B621-458B-B084-0BB2213D68C5}"/>
              </a:ext>
            </a:extLst>
          </p:cNvPr>
          <p:cNvCxnSpPr>
            <a:cxnSpLocks/>
          </p:cNvCxnSpPr>
          <p:nvPr/>
        </p:nvCxnSpPr>
        <p:spPr>
          <a:xfrm flipV="1">
            <a:off x="7777010" y="4654285"/>
            <a:ext cx="3292241" cy="46635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/>
              <p:nvPr/>
            </p:nvSpPr>
            <p:spPr>
              <a:xfrm>
                <a:off x="9420256" y="2481212"/>
                <a:ext cx="45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56" y="2481212"/>
                <a:ext cx="4533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/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912C4AE-DF0A-4728-BEF3-5F78DFB2B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2" y="2108200"/>
                <a:ext cx="6472701" cy="3760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Take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representing points on the plane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Project a line from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such that it meets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at a right angle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The </a:t>
                </a:r>
                <a:r>
                  <a:rPr lang="en-GB" b="1" dirty="0"/>
                  <a:t>projection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the distance from the origin to the point where the line meets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A measure of “how much”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pointing in the same direction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912C4AE-DF0A-4728-BEF3-5F78DFB2B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2" y="2108200"/>
                <a:ext cx="6472701" cy="3760788"/>
              </a:xfrm>
              <a:prstGeom prst="rect">
                <a:avLst/>
              </a:prstGeom>
              <a:blipFill>
                <a:blip r:embed="rId4"/>
                <a:stretch>
                  <a:fillRect l="-2260" t="-972" r="-2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809A3-C503-4E00-916A-C0D05CFB26B9}"/>
              </a:ext>
            </a:extLst>
          </p:cNvPr>
          <p:cNvCxnSpPr>
            <a:cxnSpLocks/>
          </p:cNvCxnSpPr>
          <p:nvPr/>
        </p:nvCxnSpPr>
        <p:spPr>
          <a:xfrm>
            <a:off x="9724210" y="2850544"/>
            <a:ext cx="256054" cy="19402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D9D6E8-8536-41B7-A980-8A89B083B424}"/>
              </a:ext>
            </a:extLst>
          </p:cNvPr>
          <p:cNvCxnSpPr>
            <a:cxnSpLocks/>
          </p:cNvCxnSpPr>
          <p:nvPr/>
        </p:nvCxnSpPr>
        <p:spPr>
          <a:xfrm rot="21148932" flipH="1">
            <a:off x="9789448" y="4625537"/>
            <a:ext cx="168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BFE0C-DB64-450F-9CDB-B5F2221F215C}"/>
              </a:ext>
            </a:extLst>
          </p:cNvPr>
          <p:cNvCxnSpPr/>
          <p:nvPr/>
        </p:nvCxnSpPr>
        <p:spPr>
          <a:xfrm rot="21148932">
            <a:off x="9801803" y="4635781"/>
            <a:ext cx="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75A5550E-41AB-4D3F-8013-AD2E350FC015}"/>
              </a:ext>
            </a:extLst>
          </p:cNvPr>
          <p:cNvSpPr/>
          <p:nvPr/>
        </p:nvSpPr>
        <p:spPr>
          <a:xfrm rot="15765719">
            <a:off x="8747886" y="4101807"/>
            <a:ext cx="321733" cy="2240806"/>
          </a:xfrm>
          <a:prstGeom prst="leftBrace">
            <a:avLst>
              <a:gd name="adj1" fmla="val 425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uiExpand="1" build="p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F8F-1292-4798-BA01-BE90FCF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and dot product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C18EAE-6D9C-48F6-BF6A-2CDA33B8CAAB}"/>
              </a:ext>
            </a:extLst>
          </p:cNvPr>
          <p:cNvCxnSpPr/>
          <p:nvPr/>
        </p:nvCxnSpPr>
        <p:spPr>
          <a:xfrm flipV="1">
            <a:off x="7777010" y="2850544"/>
            <a:ext cx="1948069" cy="2270097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7E7E5-B621-458B-B084-0BB2213D68C5}"/>
              </a:ext>
            </a:extLst>
          </p:cNvPr>
          <p:cNvCxnSpPr>
            <a:cxnSpLocks/>
          </p:cNvCxnSpPr>
          <p:nvPr/>
        </p:nvCxnSpPr>
        <p:spPr>
          <a:xfrm flipV="1">
            <a:off x="7777010" y="4654285"/>
            <a:ext cx="3292241" cy="46635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/>
              <p:nvPr/>
            </p:nvSpPr>
            <p:spPr>
              <a:xfrm>
                <a:off x="9420256" y="2481212"/>
                <a:ext cx="45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40F96-FE13-4D84-980C-3431A8E4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56" y="2481212"/>
                <a:ext cx="4533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/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3D3EF6-3D63-4504-ABBD-B52D5F4B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898" y="4691353"/>
                <a:ext cx="4586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912C4AE-DF0A-4728-BEF3-5F78DFB2B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2" y="2108200"/>
                <a:ext cx="6472701" cy="37607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From basic trigonometry,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, so this is the same as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a unit vector (so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) then the projection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912C4AE-DF0A-4728-BEF3-5F78DFB2B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2" y="2108200"/>
                <a:ext cx="6472701" cy="3760788"/>
              </a:xfrm>
              <a:prstGeom prst="rect">
                <a:avLst/>
              </a:prstGeom>
              <a:blipFill>
                <a:blip r:embed="rId4"/>
                <a:stretch>
                  <a:fillRect l="-2260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809A3-C503-4E00-916A-C0D05CFB26B9}"/>
              </a:ext>
            </a:extLst>
          </p:cNvPr>
          <p:cNvCxnSpPr>
            <a:cxnSpLocks/>
          </p:cNvCxnSpPr>
          <p:nvPr/>
        </p:nvCxnSpPr>
        <p:spPr>
          <a:xfrm>
            <a:off x="9724210" y="2850544"/>
            <a:ext cx="256054" cy="19402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D9D6E8-8536-41B7-A980-8A89B083B424}"/>
              </a:ext>
            </a:extLst>
          </p:cNvPr>
          <p:cNvCxnSpPr>
            <a:cxnSpLocks/>
          </p:cNvCxnSpPr>
          <p:nvPr/>
        </p:nvCxnSpPr>
        <p:spPr>
          <a:xfrm rot="21148932" flipH="1">
            <a:off x="9789448" y="4625537"/>
            <a:ext cx="168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BFE0C-DB64-450F-9CDB-B5F2221F215C}"/>
              </a:ext>
            </a:extLst>
          </p:cNvPr>
          <p:cNvCxnSpPr/>
          <p:nvPr/>
        </p:nvCxnSpPr>
        <p:spPr>
          <a:xfrm rot="21148932">
            <a:off x="9801803" y="4635781"/>
            <a:ext cx="0" cy="17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75A5550E-41AB-4D3F-8013-AD2E350FC015}"/>
              </a:ext>
            </a:extLst>
          </p:cNvPr>
          <p:cNvSpPr/>
          <p:nvPr/>
        </p:nvSpPr>
        <p:spPr>
          <a:xfrm rot="15765719">
            <a:off x="8747886" y="4101807"/>
            <a:ext cx="321733" cy="2240806"/>
          </a:xfrm>
          <a:prstGeom prst="leftBrace">
            <a:avLst>
              <a:gd name="adj1" fmla="val 4254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BE41B1-6098-4654-87CC-8165B27AACBA}"/>
                  </a:ext>
                </a:extLst>
              </p:cNvPr>
              <p:cNvSpPr txBox="1"/>
              <p:nvPr/>
            </p:nvSpPr>
            <p:spPr>
              <a:xfrm>
                <a:off x="8266390" y="4619630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BE41B1-6098-4654-87CC-8165B27A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90" y="4619630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11F4C7F8-EE80-48BF-A79D-F83E7C57B24C}"/>
              </a:ext>
            </a:extLst>
          </p:cNvPr>
          <p:cNvSpPr/>
          <p:nvPr/>
        </p:nvSpPr>
        <p:spPr>
          <a:xfrm>
            <a:off x="7259970" y="4552906"/>
            <a:ext cx="1126837" cy="1126837"/>
          </a:xfrm>
          <a:prstGeom prst="arc">
            <a:avLst>
              <a:gd name="adj1" fmla="val 18497400"/>
              <a:gd name="adj2" fmla="val 210688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44B2BB"/>
      </a:accent1>
      <a:accent2>
        <a:srgbClr val="579DE1"/>
      </a:accent2>
      <a:accent3>
        <a:srgbClr val="7680E7"/>
      </a:accent3>
      <a:accent4>
        <a:srgbClr val="E16057"/>
      </a:accent4>
      <a:accent5>
        <a:srgbClr val="DF9046"/>
      </a:accent5>
      <a:accent6>
        <a:srgbClr val="B0A544"/>
      </a:accent6>
      <a:hlink>
        <a:srgbClr val="9D7D5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757</Words>
  <Application>Microsoft Office PowerPoint</Application>
  <PresentationFormat>Widescreen</PresentationFormat>
  <Paragraphs>134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RetrospectVTI</vt:lpstr>
      <vt:lpstr>3: Computational Geometry II</vt:lpstr>
      <vt:lpstr>Dot product</vt:lpstr>
      <vt:lpstr>Dot product</vt:lpstr>
      <vt:lpstr>Dot product and magnitude</vt:lpstr>
      <vt:lpstr>Magnitude and squared magnitude</vt:lpstr>
      <vt:lpstr>Geometric interpretation of dot product</vt:lpstr>
      <vt:lpstr>Dot products and angles</vt:lpstr>
      <vt:lpstr>Vector projection</vt:lpstr>
      <vt:lpstr>Projection and dot product</vt:lpstr>
      <vt:lpstr>Matrices</vt:lpstr>
      <vt:lpstr>Matrices</vt:lpstr>
      <vt:lpstr>Multiplying matrices</vt:lpstr>
      <vt:lpstr>Multiplying matrices</vt:lpstr>
      <vt:lpstr>Multiplying matrices and vectors</vt:lpstr>
      <vt:lpstr>Identity matrix</vt:lpstr>
      <vt:lpstr>Inverse matrix</vt:lpstr>
      <vt:lpstr>Rotation</vt:lpstr>
      <vt:lpstr>Rotation around the origin</vt:lpstr>
      <vt:lpstr>Rotation matrix</vt:lpstr>
      <vt:lpstr>Inverting the rotation matrix</vt:lpstr>
      <vt:lpstr>Useful rotation matrices</vt:lpstr>
      <vt:lpstr>Other transformation matrices</vt:lpstr>
      <vt:lpstr>Scaling</vt:lpstr>
      <vt:lpstr>Shearing</vt:lpstr>
      <vt:lpstr>Reflection</vt:lpstr>
      <vt:lpstr>Inverses</vt:lpstr>
      <vt:lpstr>Translation?</vt:lpstr>
      <vt:lpstr>Homogeneous coordinates</vt:lpstr>
      <vt:lpstr>Translation in homogeneous coordinates</vt:lpstr>
      <vt:lpstr>Sequences of transformations</vt:lpstr>
      <vt:lpstr>Order of transformation matters! AB≠BA</vt:lpstr>
      <vt:lpstr>Reminder: Worksheet A due next Monday!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3: Computational Geometry II</dc:title>
  <dc:creator>Ed Powley</dc:creator>
  <cp:lastModifiedBy>Ed Powley</cp:lastModifiedBy>
  <cp:revision>2</cp:revision>
  <dcterms:created xsi:type="dcterms:W3CDTF">2019-10-07T00:26:26Z</dcterms:created>
  <dcterms:modified xsi:type="dcterms:W3CDTF">2019-10-07T00:32:29Z</dcterms:modified>
</cp:coreProperties>
</file>